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9" r:id="rId8"/>
    <p:sldId id="261" r:id="rId9"/>
    <p:sldId id="260" r:id="rId10"/>
    <p:sldId id="267" r:id="rId11"/>
    <p:sldId id="268"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2" d="100"/>
          <a:sy n="92" d="100"/>
        </p:scale>
        <p:origin x="-45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Supervised Learning</a:t>
            </a:r>
            <a:endParaRPr lang="en-US" dirty="0"/>
          </a:p>
        </p:txBody>
      </p:sp>
      <p:sp>
        <p:nvSpPr>
          <p:cNvPr id="3" name="Subtitle 2"/>
          <p:cNvSpPr>
            <a:spLocks noGrp="1"/>
          </p:cNvSpPr>
          <p:nvPr>
            <p:ph type="subTitle" idx="1"/>
          </p:nvPr>
        </p:nvSpPr>
        <p:spPr/>
        <p:txBody>
          <a:bodyPr/>
          <a:lstStyle/>
          <a:p>
            <a:pPr algn="l"/>
            <a:r>
              <a:rPr lang="en-US" dirty="0"/>
              <a:t>Class – </a:t>
            </a:r>
            <a:r>
              <a:rPr lang="en-US" dirty="0" smtClean="0"/>
              <a:t>4, </a:t>
            </a:r>
            <a:r>
              <a:rPr lang="en-US" dirty="0"/>
              <a:t>Week </a:t>
            </a:r>
            <a:r>
              <a:rPr lang="en-US" dirty="0" smtClean="0"/>
              <a:t>5</a:t>
            </a:r>
            <a:endParaRPr lang="en-US" dirty="0"/>
          </a:p>
          <a:p>
            <a:pPr algn="l"/>
            <a:r>
              <a:rPr lang="en-US" dirty="0"/>
              <a:t>Instructor: Galib Anwar</a:t>
            </a:r>
          </a:p>
          <a:p>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7648"/>
          </a:xfrm>
        </p:spPr>
        <p:txBody>
          <a:bodyPr/>
          <a:lstStyle/>
          <a:p>
            <a:r>
              <a:rPr lang="en-US" dirty="0" smtClean="0"/>
              <a:t>4.1 </a:t>
            </a:r>
            <a:endParaRPr lang="en-US" dirty="0"/>
          </a:p>
        </p:txBody>
      </p:sp>
      <p:sp>
        <p:nvSpPr>
          <p:cNvPr id="3" name="Content Placeholder 2"/>
          <p:cNvSpPr>
            <a:spLocks noGrp="1"/>
          </p:cNvSpPr>
          <p:nvPr>
            <p:ph idx="1"/>
          </p:nvPr>
        </p:nvSpPr>
        <p:spPr>
          <a:xfrm>
            <a:off x="838200" y="1454727"/>
            <a:ext cx="10515600" cy="4722236"/>
          </a:xfrm>
        </p:spPr>
        <p:txBody>
          <a:bodyPr>
            <a:normAutofit fontScale="40000" lnSpcReduction="20000"/>
          </a:bodyPr>
          <a:lstStyle/>
          <a:p>
            <a:pPr marL="0" indent="0">
              <a:buNone/>
            </a:pPr>
            <a:r>
              <a:rPr lang="en-US" dirty="0" smtClean="0"/>
              <a:t>Classification</a:t>
            </a:r>
            <a:endParaRPr lang="en-US" dirty="0"/>
          </a:p>
          <a:p>
            <a:r>
              <a:rPr lang="en-US" dirty="0"/>
              <a:t>Decision trees are a type of supervised learning algorithm that uses a tree-like structure to classify data. Decision trees are made up of nodes and branches, where each node represents a decision point and each branch represents a possible outcome. The algorithm starts at the root node and traverses the tree until it reaches a leaf node, which represents the predicted class for the data point.</a:t>
            </a:r>
          </a:p>
          <a:p>
            <a:r>
              <a:rPr lang="en-US" dirty="0"/>
              <a:t>Logistic regression is a type of supervised learning algorithm that uses a logistic function to model the probability of a binary outcome. The logistic function is a sigmoid function that maps input values to a probability output value between 0 and 1.</a:t>
            </a:r>
          </a:p>
          <a:p>
            <a:r>
              <a:rPr lang="en-US" dirty="0"/>
              <a:t>Support vector machines (SVMs) are a type of supervised learning algorithm that uses a </a:t>
            </a:r>
            <a:r>
              <a:rPr lang="en-US" dirty="0" err="1"/>
              <a:t>hyperplane</a:t>
            </a:r>
            <a:r>
              <a:rPr lang="en-US" dirty="0"/>
              <a:t> to classify data. A </a:t>
            </a:r>
            <a:r>
              <a:rPr lang="en-US" dirty="0" err="1"/>
              <a:t>hyperplane</a:t>
            </a:r>
            <a:r>
              <a:rPr lang="en-US" dirty="0"/>
              <a:t> is a line or plane that separates two classes of data. The SVM algorithm finds the </a:t>
            </a:r>
            <a:r>
              <a:rPr lang="en-US" dirty="0" err="1"/>
              <a:t>hyperplane</a:t>
            </a:r>
            <a:r>
              <a:rPr lang="en-US" dirty="0"/>
              <a:t> that maximizes the margin between the two classes.</a:t>
            </a:r>
          </a:p>
          <a:p>
            <a:r>
              <a:rPr lang="en-US" dirty="0"/>
              <a:t>Naive Bayes classifiers are a type of supervised learning algorithm that uses Bayes' theorem to classify data. Bayes' theorem is a mathematical formula that calculates the probability of an event occurring given the probability of other events.</a:t>
            </a:r>
          </a:p>
          <a:p>
            <a:r>
              <a:rPr lang="en-US" dirty="0"/>
              <a:t>Random forests are a type of supervised learning algorithm that combines multiple decision trees to make predictions. Random forests are made up of a large number of decision trees that are trained on different subsets of the data. The predictions from each decision tree are then averaged to make a final prediction.</a:t>
            </a:r>
          </a:p>
          <a:p>
            <a:pPr marL="0" indent="0">
              <a:buNone/>
            </a:pPr>
            <a:r>
              <a:rPr lang="en-US" dirty="0"/>
              <a:t>Regression</a:t>
            </a:r>
          </a:p>
          <a:p>
            <a:r>
              <a:rPr lang="en-US" dirty="0"/>
              <a:t>Linear regression is a type of supervised learning algorithm that uses a linear function to model the relationship between two variables. The linear function is a line that best fits the data points.</a:t>
            </a:r>
          </a:p>
          <a:p>
            <a:r>
              <a:rPr lang="en-US" dirty="0"/>
              <a:t>Polynomial regression is a type of supervised learning algorithm that uses a polynomial function to model the relationship between two variables. The polynomial function is a curve that best fits the data points.</a:t>
            </a:r>
          </a:p>
          <a:p>
            <a:r>
              <a:rPr lang="en-US" dirty="0"/>
              <a:t>Ridge regression is a type of regularized linear regression that penalizes the model for having large coefficients. This helps to prevent the model from </a:t>
            </a:r>
            <a:r>
              <a:rPr lang="en-US" dirty="0" err="1"/>
              <a:t>overfitting</a:t>
            </a:r>
            <a:r>
              <a:rPr lang="en-US" dirty="0"/>
              <a:t> the data.</a:t>
            </a:r>
          </a:p>
          <a:p>
            <a:r>
              <a:rPr lang="en-US" dirty="0"/>
              <a:t>Lasso regression is a type of regularized linear regression that penalizes the model for having many non-zero coefficients. This helps to prevent the model from </a:t>
            </a:r>
            <a:r>
              <a:rPr lang="en-US" dirty="0" err="1"/>
              <a:t>overfitting</a:t>
            </a:r>
            <a:r>
              <a:rPr lang="en-US" dirty="0"/>
              <a:t> the data.</a:t>
            </a:r>
          </a:p>
          <a:p>
            <a:r>
              <a:rPr lang="en-US" dirty="0"/>
              <a:t>Elastic net regression is a type of regularized linear regression that combines ridge regression and lasso regression. This helps to prevent the model from </a:t>
            </a:r>
            <a:r>
              <a:rPr lang="en-US" dirty="0" err="1"/>
              <a:t>overfitting</a:t>
            </a:r>
            <a:r>
              <a:rPr lang="en-US" dirty="0"/>
              <a:t> the data while still allowing it to capture the non-linear relationships in the data</a:t>
            </a:r>
            <a:r>
              <a:rPr lang="en-US" dirty="0" smtClean="0"/>
              <a:t>.</a:t>
            </a:r>
            <a:endParaRPr lang="en-US" dirty="0"/>
          </a:p>
        </p:txBody>
      </p:sp>
    </p:spTree>
    <p:extLst>
      <p:ext uri="{BB962C8B-B14F-4D97-AF65-F5344CB8AC3E}">
        <p14:creationId xmlns:p14="http://schemas.microsoft.com/office/powerpoint/2010/main" val="77766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smtClean="0"/>
              <a:t>Classification</a:t>
            </a:r>
            <a:endParaRPr lang="en-US" dirty="0"/>
          </a:p>
          <a:p>
            <a:r>
              <a:rPr lang="en-US" dirty="0"/>
              <a:t>Logistic regression</a:t>
            </a:r>
          </a:p>
          <a:p>
            <a:r>
              <a:rPr lang="en-US" dirty="0"/>
              <a:t>Decision trees</a:t>
            </a:r>
          </a:p>
          <a:p>
            <a:r>
              <a:rPr lang="en-US" dirty="0"/>
              <a:t>Support vector machines (SVMs)</a:t>
            </a:r>
          </a:p>
          <a:p>
            <a:r>
              <a:rPr lang="en-US" dirty="0"/>
              <a:t>K-nearest neighbors (KNN)</a:t>
            </a:r>
          </a:p>
          <a:p>
            <a:r>
              <a:rPr lang="en-US" dirty="0"/>
              <a:t>Random forest</a:t>
            </a:r>
          </a:p>
          <a:p>
            <a:r>
              <a:rPr lang="en-US" dirty="0"/>
              <a:t>Gradient boosting</a:t>
            </a:r>
          </a:p>
          <a:p>
            <a:r>
              <a:rPr lang="en-US" dirty="0"/>
              <a:t>Neural networks</a:t>
            </a:r>
          </a:p>
          <a:p>
            <a:pPr marL="0" indent="0">
              <a:buNone/>
            </a:pPr>
            <a:r>
              <a:rPr lang="en-US" dirty="0"/>
              <a:t>Regression</a:t>
            </a:r>
          </a:p>
          <a:p>
            <a:r>
              <a:rPr lang="en-US" dirty="0"/>
              <a:t>Linear regression</a:t>
            </a:r>
          </a:p>
          <a:p>
            <a:r>
              <a:rPr lang="en-US" dirty="0"/>
              <a:t>Logistic regression</a:t>
            </a:r>
          </a:p>
          <a:p>
            <a:r>
              <a:rPr lang="en-US" dirty="0"/>
              <a:t>Polynomial regression</a:t>
            </a:r>
          </a:p>
          <a:p>
            <a:r>
              <a:rPr lang="en-US" dirty="0"/>
              <a:t>Support vector regression (SVR)</a:t>
            </a:r>
          </a:p>
          <a:p>
            <a:r>
              <a:rPr lang="en-US" dirty="0"/>
              <a:t>Decision trees</a:t>
            </a:r>
          </a:p>
          <a:p>
            <a:r>
              <a:rPr lang="en-US" dirty="0"/>
              <a:t>Random forest</a:t>
            </a:r>
          </a:p>
          <a:p>
            <a:r>
              <a:rPr lang="en-US" dirty="0"/>
              <a:t>Gradient boosting</a:t>
            </a:r>
          </a:p>
          <a:p>
            <a:r>
              <a:rPr lang="en-US" dirty="0"/>
              <a:t>Neural networks</a:t>
            </a:r>
          </a:p>
          <a:p>
            <a:pPr marL="0" indent="0">
              <a:buNone/>
            </a:pPr>
            <a:r>
              <a:rPr lang="en-US" dirty="0"/>
              <a:t>Ensemble</a:t>
            </a:r>
          </a:p>
          <a:p>
            <a:r>
              <a:rPr lang="en-US" dirty="0"/>
              <a:t>Bagging</a:t>
            </a:r>
          </a:p>
          <a:p>
            <a:r>
              <a:rPr lang="en-US" dirty="0"/>
              <a:t>Boosting</a:t>
            </a:r>
          </a:p>
          <a:p>
            <a:r>
              <a:rPr lang="en-US" dirty="0"/>
              <a:t>Stacking</a:t>
            </a:r>
          </a:p>
          <a:p>
            <a:r>
              <a:rPr lang="en-US" dirty="0"/>
              <a:t>Voting</a:t>
            </a:r>
          </a:p>
          <a:p>
            <a:endParaRPr lang="en-US" dirty="0"/>
          </a:p>
        </p:txBody>
      </p:sp>
    </p:spTree>
    <p:extLst>
      <p:ext uri="{BB962C8B-B14F-4D97-AF65-F5344CB8AC3E}">
        <p14:creationId xmlns:p14="http://schemas.microsoft.com/office/powerpoint/2010/main" val="416369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Choosing </a:t>
            </a:r>
            <a:r>
              <a:rPr lang="en-US" dirty="0"/>
              <a:t>the </a:t>
            </a:r>
            <a:r>
              <a:rPr lang="en-US" dirty="0" smtClean="0"/>
              <a:t>Right Algorithm(s</a:t>
            </a:r>
            <a:r>
              <a:rPr lang="en-US" dirty="0"/>
              <a:t>)</a:t>
            </a:r>
          </a:p>
        </p:txBody>
      </p:sp>
      <p:sp>
        <p:nvSpPr>
          <p:cNvPr id="3" name="Content Placeholder 2"/>
          <p:cNvSpPr>
            <a:spLocks noGrp="1"/>
          </p:cNvSpPr>
          <p:nvPr>
            <p:ph idx="1"/>
          </p:nvPr>
        </p:nvSpPr>
        <p:spPr/>
        <p:txBody>
          <a:bodyPr/>
          <a:lstStyle/>
          <a:p>
            <a:r>
              <a:rPr lang="en-US" b="1" dirty="0"/>
              <a:t>Bias-variance tradeoff</a:t>
            </a:r>
          </a:p>
          <a:p>
            <a:r>
              <a:rPr lang="en-US" b="1" dirty="0"/>
              <a:t>Function complexity and amount of training data</a:t>
            </a:r>
          </a:p>
          <a:p>
            <a:r>
              <a:rPr lang="en-US" b="1" dirty="0"/>
              <a:t>Dimensionality of the input space</a:t>
            </a:r>
          </a:p>
          <a:p>
            <a:r>
              <a:rPr lang="en-US" b="1" dirty="0"/>
              <a:t>Noise in the output values</a:t>
            </a:r>
          </a:p>
          <a:p>
            <a:r>
              <a:rPr lang="en-US" b="1" dirty="0" smtClean="0"/>
              <a:t>Additional considerations</a:t>
            </a:r>
          </a:p>
          <a:p>
            <a:pPr lvl="1"/>
            <a:r>
              <a:rPr lang="en-US" dirty="0"/>
              <a:t>Heterogeneity of the </a:t>
            </a:r>
            <a:r>
              <a:rPr lang="en-US" dirty="0" smtClean="0"/>
              <a:t>data</a:t>
            </a:r>
          </a:p>
          <a:p>
            <a:pPr lvl="1"/>
            <a:r>
              <a:rPr lang="en-US" dirty="0"/>
              <a:t>Redundancy in the </a:t>
            </a:r>
            <a:r>
              <a:rPr lang="en-US" dirty="0" smtClean="0"/>
              <a:t>data</a:t>
            </a:r>
          </a:p>
          <a:p>
            <a:pPr lvl="1"/>
            <a:r>
              <a:rPr lang="en-US" dirty="0"/>
              <a:t>Presence of interactions and non-</a:t>
            </a:r>
            <a:r>
              <a:rPr lang="en-US" dirty="0" err="1"/>
              <a:t>linearities</a:t>
            </a:r>
            <a:endParaRPr lang="en-US" dirty="0"/>
          </a:p>
        </p:txBody>
      </p:sp>
    </p:spTree>
    <p:extLst>
      <p:ext uri="{BB962C8B-B14F-4D97-AF65-F5344CB8AC3E}">
        <p14:creationId xmlns:p14="http://schemas.microsoft.com/office/powerpoint/2010/main" val="305170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Measure/Assess Model / Output Quality</a:t>
            </a:r>
            <a:endParaRPr lang="en-US" dirty="0"/>
          </a:p>
        </p:txBody>
      </p:sp>
      <p:sp>
        <p:nvSpPr>
          <p:cNvPr id="3" name="Content Placeholder 2"/>
          <p:cNvSpPr>
            <a:spLocks noGrp="1"/>
          </p:cNvSpPr>
          <p:nvPr>
            <p:ph idx="1"/>
          </p:nvPr>
        </p:nvSpPr>
        <p:spPr/>
        <p:txBody>
          <a:bodyPr/>
          <a:lstStyle/>
          <a:p>
            <a:r>
              <a:rPr lang="en-US" b="1" dirty="0" smtClean="0"/>
              <a:t>Accuracy: </a:t>
            </a:r>
            <a:r>
              <a:rPr lang="en-US" dirty="0"/>
              <a:t>Accuracy is the most straightforward indicator of the model performance. It measure the percentage of accurate predictions: </a:t>
            </a:r>
            <a:r>
              <a:rPr lang="en-US" i="1" dirty="0"/>
              <a:t>accuracy = (true positive + true negative) / (true positive + false positive + false negative + false positive)</a:t>
            </a:r>
            <a:endParaRPr lang="en-US" b="1" dirty="0" smtClean="0"/>
          </a:p>
          <a:p>
            <a:r>
              <a:rPr lang="en-US" b="1" dirty="0" smtClean="0"/>
              <a:t>ROC </a:t>
            </a:r>
            <a:r>
              <a:rPr lang="en-US" b="1" dirty="0"/>
              <a:t>&amp; </a:t>
            </a:r>
            <a:r>
              <a:rPr lang="en-US" b="1" dirty="0" smtClean="0"/>
              <a:t>AUC: </a:t>
            </a:r>
            <a:r>
              <a:rPr lang="en-US" dirty="0"/>
              <a:t>ROC is the plot of </a:t>
            </a:r>
            <a:r>
              <a:rPr lang="en-US" b="1" dirty="0"/>
              <a:t>true positive rate against false positive rate</a:t>
            </a:r>
            <a:r>
              <a:rPr lang="en-US" dirty="0"/>
              <a:t> at various classification threshold. AUC is the area under the ROC curve, and higher AUC indicates better model performance.</a:t>
            </a:r>
            <a:endParaRPr lang="en-US" b="1" dirty="0" smtClean="0"/>
          </a:p>
          <a:p>
            <a:r>
              <a:rPr lang="en-US" b="1" dirty="0" smtClean="0"/>
              <a:t>Confusion matrix: </a:t>
            </a:r>
            <a:r>
              <a:rPr lang="en-US" dirty="0"/>
              <a:t>Confusion matrix indicates the actual values vs. predicted values and summarize the </a:t>
            </a:r>
            <a:r>
              <a:rPr lang="en-US" b="1" dirty="0"/>
              <a:t>true negative, false positive, false negative and true positive values</a:t>
            </a:r>
            <a:r>
              <a:rPr lang="en-US" dirty="0"/>
              <a:t> in a matrix format.</a:t>
            </a:r>
            <a:endParaRPr lang="en-US" dirty="0"/>
          </a:p>
        </p:txBody>
      </p:sp>
    </p:spTree>
    <p:extLst>
      <p:ext uri="{BB962C8B-B14F-4D97-AF65-F5344CB8AC3E}">
        <p14:creationId xmlns:p14="http://schemas.microsoft.com/office/powerpoint/2010/main" val="293220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(Re)Present </a:t>
            </a:r>
            <a:r>
              <a:rPr lang="en-US" dirty="0"/>
              <a:t>the </a:t>
            </a:r>
            <a:r>
              <a:rPr lang="en-US" dirty="0" smtClean="0"/>
              <a:t>Outputs / Outcomes </a:t>
            </a:r>
            <a:endParaRPr lang="en-US" dirty="0"/>
          </a:p>
        </p:txBody>
      </p:sp>
      <p:sp>
        <p:nvSpPr>
          <p:cNvPr id="3" name="Content Placeholder 2"/>
          <p:cNvSpPr>
            <a:spLocks noGrp="1"/>
          </p:cNvSpPr>
          <p:nvPr>
            <p:ph idx="1"/>
          </p:nvPr>
        </p:nvSpPr>
        <p:spPr/>
        <p:txBody>
          <a:bodyPr>
            <a:normAutofit lnSpcReduction="10000"/>
          </a:bodyPr>
          <a:lstStyle/>
          <a:p>
            <a:r>
              <a:rPr lang="en-US" dirty="0" smtClean="0"/>
              <a:t>Q &amp; A, Customer Support etc.</a:t>
            </a:r>
          </a:p>
          <a:p>
            <a:r>
              <a:rPr lang="en-US" dirty="0" smtClean="0"/>
              <a:t>Text / Code Editing Assistance etc.</a:t>
            </a:r>
          </a:p>
          <a:p>
            <a:r>
              <a:rPr lang="en-US" dirty="0" smtClean="0"/>
              <a:t>Text / Image / Audio etc. Generation</a:t>
            </a:r>
          </a:p>
          <a:p>
            <a:r>
              <a:rPr lang="en-US" dirty="0" smtClean="0"/>
              <a:t>Plots, Graphs, Charts etc.</a:t>
            </a:r>
          </a:p>
          <a:p>
            <a:endParaRPr lang="en-US" sz="1050" dirty="0"/>
          </a:p>
          <a:p>
            <a:pPr marL="0" indent="0">
              <a:buNone/>
            </a:pPr>
            <a:r>
              <a:rPr lang="en-US" dirty="0" smtClean="0"/>
              <a:t>Any and All of the above can be implemented in either of the following ways,</a:t>
            </a:r>
          </a:p>
          <a:p>
            <a:pPr lvl="1"/>
            <a:r>
              <a:rPr lang="en-US" dirty="0" smtClean="0"/>
              <a:t>Native Interface – </a:t>
            </a:r>
            <a:r>
              <a:rPr lang="en-US" dirty="0" err="1" smtClean="0"/>
              <a:t>ToolKits</a:t>
            </a:r>
            <a:r>
              <a:rPr lang="en-US" dirty="0" smtClean="0"/>
              <a:t> (</a:t>
            </a:r>
            <a:r>
              <a:rPr lang="en-US" dirty="0" err="1" smtClean="0"/>
              <a:t>TKinter</a:t>
            </a:r>
            <a:r>
              <a:rPr lang="en-US" dirty="0" smtClean="0"/>
              <a:t>, </a:t>
            </a:r>
            <a:r>
              <a:rPr lang="en-US" dirty="0" err="1" smtClean="0"/>
              <a:t>PyQT</a:t>
            </a:r>
            <a:r>
              <a:rPr lang="en-US" dirty="0" smtClean="0"/>
              <a:t>, </a:t>
            </a:r>
            <a:r>
              <a:rPr lang="en-US" dirty="0" err="1" smtClean="0"/>
              <a:t>PyGTK</a:t>
            </a:r>
            <a:r>
              <a:rPr lang="en-US" dirty="0" smtClean="0"/>
              <a:t>, </a:t>
            </a:r>
            <a:r>
              <a:rPr lang="en-US" dirty="0" err="1" smtClean="0"/>
              <a:t>Kivy</a:t>
            </a:r>
            <a:r>
              <a:rPr lang="en-US" dirty="0" smtClean="0"/>
              <a:t>), Anvil etc.</a:t>
            </a:r>
          </a:p>
          <a:p>
            <a:pPr lvl="1"/>
            <a:r>
              <a:rPr lang="en-US" dirty="0" smtClean="0"/>
              <a:t>Web Interface against API End-Points – </a:t>
            </a:r>
            <a:r>
              <a:rPr lang="en-US" dirty="0" err="1" smtClean="0"/>
              <a:t>Django</a:t>
            </a:r>
            <a:r>
              <a:rPr lang="en-US" dirty="0" smtClean="0"/>
              <a:t>, </a:t>
            </a:r>
            <a:r>
              <a:rPr lang="en-US" dirty="0" err="1" smtClean="0"/>
              <a:t>FastAPI</a:t>
            </a:r>
            <a:r>
              <a:rPr lang="en-US" dirty="0" smtClean="0"/>
              <a:t>, </a:t>
            </a:r>
            <a:r>
              <a:rPr lang="en-US" dirty="0" err="1" smtClean="0"/>
              <a:t>ReST</a:t>
            </a:r>
            <a:r>
              <a:rPr lang="en-US" dirty="0" smtClean="0"/>
              <a:t> APIs etc.</a:t>
            </a:r>
          </a:p>
          <a:p>
            <a:pPr lvl="1"/>
            <a:r>
              <a:rPr lang="en-US" dirty="0" smtClean="0"/>
              <a:t>Direct Browser Integration – Browser Extensions, TensorFlow.js, </a:t>
            </a:r>
            <a:r>
              <a:rPr lang="en-US" dirty="0" err="1" smtClean="0"/>
              <a:t>PyScript</a:t>
            </a:r>
            <a:r>
              <a:rPr lang="en-US" dirty="0" smtClean="0"/>
              <a:t> etc.</a:t>
            </a:r>
          </a:p>
          <a:p>
            <a:pPr lvl="1"/>
            <a:endParaRPr lang="en-US" dirty="0" smtClean="0"/>
          </a:p>
          <a:p>
            <a:pPr lvl="1"/>
            <a:endParaRPr lang="en-US" dirty="0"/>
          </a:p>
        </p:txBody>
      </p:sp>
    </p:spTree>
    <p:extLst>
      <p:ext uri="{BB962C8B-B14F-4D97-AF65-F5344CB8AC3E}">
        <p14:creationId xmlns:p14="http://schemas.microsoft.com/office/powerpoint/2010/main" val="344935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Comprehending the Core Concepts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are the steps in the process of solving a given SL problem?</a:t>
            </a:r>
          </a:p>
          <a:p>
            <a:pPr marL="514350" indent="-514350">
              <a:buFont typeface="+mj-lt"/>
              <a:buAutoNum type="arabicPeriod"/>
            </a:pPr>
            <a:r>
              <a:rPr lang="en-US" dirty="0" smtClean="0"/>
              <a:t>What are the Categories(Problems) of SL? </a:t>
            </a:r>
          </a:p>
          <a:p>
            <a:pPr marL="971550" lvl="1" indent="-514350">
              <a:buFont typeface="+mj-lt"/>
              <a:buAutoNum type="arabicPeriod"/>
            </a:pPr>
            <a:r>
              <a:rPr lang="en-US" dirty="0" smtClean="0"/>
              <a:t>When to use which?</a:t>
            </a:r>
          </a:p>
          <a:p>
            <a:pPr marL="971550" lvl="1" indent="-514350">
              <a:buFont typeface="+mj-lt"/>
              <a:buAutoNum type="arabicPeriod"/>
            </a:pPr>
            <a:r>
              <a:rPr lang="en-US" dirty="0" smtClean="0"/>
              <a:t>Where are they used?</a:t>
            </a:r>
          </a:p>
          <a:p>
            <a:pPr marL="514350" indent="-514350">
              <a:buFont typeface="+mj-lt"/>
              <a:buAutoNum type="arabicPeriod"/>
            </a:pPr>
            <a:r>
              <a:rPr lang="en-US" dirty="0" smtClean="0"/>
              <a:t>What are the types of SL Methods? </a:t>
            </a:r>
          </a:p>
          <a:p>
            <a:pPr marL="971550" lvl="1" indent="-514350">
              <a:buFont typeface="+mj-lt"/>
              <a:buAutoNum type="arabicPeriod"/>
            </a:pPr>
            <a:r>
              <a:rPr lang="en-US" dirty="0" smtClean="0"/>
              <a:t>When to use either?</a:t>
            </a:r>
          </a:p>
          <a:p>
            <a:pPr marL="971550" lvl="1" indent="-514350">
              <a:buFont typeface="+mj-lt"/>
              <a:buAutoNum type="arabicPeriod"/>
            </a:pPr>
            <a:r>
              <a:rPr lang="en-US" dirty="0"/>
              <a:t>Where are they </a:t>
            </a:r>
            <a:r>
              <a:rPr lang="en-US" dirty="0" smtClean="0"/>
              <a:t>used in real life?</a:t>
            </a:r>
          </a:p>
          <a:p>
            <a:pPr marL="514350" indent="-514350">
              <a:buFont typeface="+mj-lt"/>
              <a:buAutoNum type="arabicPeriod"/>
            </a:pPr>
            <a:r>
              <a:rPr lang="en-US" dirty="0" smtClean="0"/>
              <a:t>What are the available algorithms? Which are the most common ones?</a:t>
            </a:r>
          </a:p>
          <a:p>
            <a:pPr marL="514350" indent="-514350">
              <a:buFont typeface="+mj-lt"/>
              <a:buAutoNum type="arabicPeriod"/>
            </a:pPr>
            <a:r>
              <a:rPr lang="en-US" dirty="0" smtClean="0"/>
              <a:t>How to choose the right algorithm(s) for a case/problem on a dataset?</a:t>
            </a:r>
          </a:p>
          <a:p>
            <a:pPr marL="514350" indent="-514350">
              <a:buFont typeface="+mj-lt"/>
              <a:buAutoNum type="arabicPeriod"/>
            </a:pPr>
            <a:r>
              <a:rPr lang="en-US" dirty="0" smtClean="0"/>
              <a:t>How to measure/assess the quality of the outputs/predictions?</a:t>
            </a:r>
          </a:p>
          <a:p>
            <a:pPr marL="514350" indent="-514350">
              <a:buFont typeface="+mj-lt"/>
              <a:buAutoNum type="arabicPeriod"/>
            </a:pPr>
            <a:r>
              <a:rPr lang="en-US" dirty="0" smtClean="0"/>
              <a:t>How best to (re)present the outputs or outcomes of SL?</a:t>
            </a:r>
            <a:endParaRPr lang="en-US" dirty="0"/>
          </a:p>
        </p:txBody>
      </p:sp>
    </p:spTree>
    <p:extLst>
      <p:ext uri="{BB962C8B-B14F-4D97-AF65-F5344CB8AC3E}">
        <p14:creationId xmlns:p14="http://schemas.microsoft.com/office/powerpoint/2010/main" val="90040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6866"/>
          </a:xfrm>
        </p:spPr>
        <p:txBody>
          <a:bodyPr/>
          <a:lstStyle/>
          <a:p>
            <a:r>
              <a:rPr lang="en-US" dirty="0" smtClean="0"/>
              <a:t>1. Process </a:t>
            </a:r>
            <a:r>
              <a:rPr lang="en-US" dirty="0"/>
              <a:t>of solving a given SL problem</a:t>
            </a:r>
          </a:p>
        </p:txBody>
      </p:sp>
      <p:sp>
        <p:nvSpPr>
          <p:cNvPr id="3" name="Content Placeholder 2"/>
          <p:cNvSpPr>
            <a:spLocks noGrp="1"/>
          </p:cNvSpPr>
          <p:nvPr>
            <p:ph idx="1"/>
          </p:nvPr>
        </p:nvSpPr>
        <p:spPr>
          <a:xfrm>
            <a:off x="838200" y="1537855"/>
            <a:ext cx="10515600" cy="4639108"/>
          </a:xfrm>
        </p:spPr>
        <p:txBody>
          <a:bodyPr>
            <a:normAutofit fontScale="47500" lnSpcReduction="20000"/>
          </a:bodyPr>
          <a:lstStyle/>
          <a:p>
            <a:pPr marL="514350" indent="-514350">
              <a:buFont typeface="+mj-lt"/>
              <a:buAutoNum type="arabicPeriod"/>
            </a:pPr>
            <a:r>
              <a:rPr lang="en-US" sz="3800" dirty="0"/>
              <a:t>Determine the type of training examples. Before doing anything else, the user should decide what kind of data is to be used as a training set. In the case of handwriting analysis, for example, this might be a single handwritten character, an entire handwritten word, an entire sentence of handwriting or perhaps a full paragraph of handwriting.</a:t>
            </a:r>
          </a:p>
          <a:p>
            <a:pPr marL="514350" indent="-514350">
              <a:buFont typeface="+mj-lt"/>
              <a:buAutoNum type="arabicPeriod"/>
            </a:pPr>
            <a:r>
              <a:rPr lang="en-US" sz="3800" dirty="0"/>
              <a:t>Gather a training set. The training set needs to be representative of the real-world use of the function. Thus, a set of input objects is gathered and corresponding outputs are also gathered, either from human experts or from measurements.</a:t>
            </a:r>
          </a:p>
          <a:p>
            <a:pPr marL="514350" indent="-514350">
              <a:buFont typeface="+mj-lt"/>
              <a:buAutoNum type="arabicPeriod"/>
            </a:pPr>
            <a:r>
              <a:rPr lang="en-US" sz="3800" dirty="0"/>
              <a:t>Determine the input feature representation of the learned function. The accuracy of the learned function depends strongly on how the input object is represented. Typically, the input object is transformed into a feature vector, which contains a number of features that are descriptive of the object. The number of features should not be too large, because of the curse of dimensionality; but should contain enough information to accurately predict the output.</a:t>
            </a:r>
          </a:p>
          <a:p>
            <a:pPr marL="514350" indent="-514350">
              <a:buFont typeface="+mj-lt"/>
              <a:buAutoNum type="arabicPeriod"/>
            </a:pPr>
            <a:r>
              <a:rPr lang="en-US" sz="3800" dirty="0"/>
              <a:t>Determine the structure of the learned function and corresponding learning algorithm. For example, the engineer may choose to use support-vector machines or decision trees.</a:t>
            </a:r>
          </a:p>
          <a:p>
            <a:pPr marL="514350" indent="-514350">
              <a:buFont typeface="+mj-lt"/>
              <a:buAutoNum type="arabicPeriod"/>
            </a:pPr>
            <a:r>
              <a:rPr lang="en-US" sz="3800" dirty="0"/>
              <a:t>Complete the design. Run the learning algorithm on the gathered training set. Some supervised learning algorithms require the user to determine certain control parameters. These parameters may be adjusted by optimizing performance on a subset (called a </a:t>
            </a:r>
            <a:r>
              <a:rPr lang="en-US" sz="3800" i="1" dirty="0"/>
              <a:t>validation</a:t>
            </a:r>
            <a:r>
              <a:rPr lang="en-US" sz="3800" dirty="0"/>
              <a:t> set) of the training set, or via cross-validation.</a:t>
            </a:r>
          </a:p>
          <a:p>
            <a:pPr marL="514350" indent="-514350">
              <a:buFont typeface="+mj-lt"/>
              <a:buAutoNum type="arabicPeriod"/>
            </a:pPr>
            <a:r>
              <a:rPr lang="en-US" sz="3800" dirty="0"/>
              <a:t>Evaluate the accuracy of the learned function. After parameter adjustment and learning, the performance of the resulting function should be measured on a test set that is separate from the training set.</a:t>
            </a:r>
          </a:p>
          <a:p>
            <a:endParaRPr lang="en-US" dirty="0"/>
          </a:p>
        </p:txBody>
      </p:sp>
    </p:spTree>
    <p:extLst>
      <p:ext uri="{BB962C8B-B14F-4D97-AF65-F5344CB8AC3E}">
        <p14:creationId xmlns:p14="http://schemas.microsoft.com/office/powerpoint/2010/main" val="100353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Categories(Problems</a:t>
            </a:r>
            <a:r>
              <a:rPr lang="en-US" dirty="0"/>
              <a:t>) of </a:t>
            </a:r>
            <a:r>
              <a:rPr lang="en-US" dirty="0" smtClean="0"/>
              <a:t>SL &amp; their Use</a:t>
            </a:r>
            <a:endParaRPr lang="en-US" dirty="0"/>
          </a:p>
        </p:txBody>
      </p:sp>
      <p:sp>
        <p:nvSpPr>
          <p:cNvPr id="3" name="Content Placeholder 2"/>
          <p:cNvSpPr>
            <a:spLocks noGrp="1"/>
          </p:cNvSpPr>
          <p:nvPr>
            <p:ph idx="1"/>
          </p:nvPr>
        </p:nvSpPr>
        <p:spPr>
          <a:xfrm>
            <a:off x="838200" y="1537855"/>
            <a:ext cx="10515600" cy="4639108"/>
          </a:xfrm>
        </p:spPr>
        <p:txBody>
          <a:bodyPr>
            <a:noAutofit/>
          </a:bodyPr>
          <a:lstStyle/>
          <a:p>
            <a:pPr>
              <a:lnSpc>
                <a:spcPct val="120000"/>
              </a:lnSpc>
            </a:pPr>
            <a:r>
              <a:rPr lang="en-US" sz="1600" b="1" dirty="0"/>
              <a:t>Classification: </a:t>
            </a:r>
            <a:r>
              <a:rPr lang="en-US" sz="1600" dirty="0" smtClean="0"/>
              <a:t>when </a:t>
            </a:r>
            <a:r>
              <a:rPr lang="en-US" sz="1600" dirty="0"/>
              <a:t>the output variable is a category, such as "red" or "blue", "disease" or "no disease", "spam" or "not spam". The goal of classification is to assign the input data into one of the predefined classes. Some examples of classification algorithms are linear classifiers, support vector machines (SVM), decision trees</a:t>
            </a:r>
            <a:r>
              <a:rPr lang="en-US" sz="1600" dirty="0" smtClean="0"/>
              <a:t>,</a:t>
            </a:r>
            <a:r>
              <a:rPr lang="en-US" sz="1600" dirty="0"/>
              <a:t> k-nearest neighbor</a:t>
            </a:r>
            <a:r>
              <a:rPr lang="en-US" sz="1600" dirty="0" smtClean="0"/>
              <a:t>, </a:t>
            </a:r>
            <a:r>
              <a:rPr lang="en-US" sz="1600" dirty="0"/>
              <a:t>and random </a:t>
            </a:r>
            <a:r>
              <a:rPr lang="en-US" sz="1600" dirty="0" smtClean="0"/>
              <a:t>forest.</a:t>
            </a:r>
          </a:p>
          <a:p>
            <a:pPr>
              <a:lnSpc>
                <a:spcPct val="120000"/>
              </a:lnSpc>
            </a:pPr>
            <a:r>
              <a:rPr lang="en-US" sz="1600" b="1" dirty="0" smtClean="0"/>
              <a:t>Regression: </a:t>
            </a:r>
            <a:r>
              <a:rPr lang="en-US" sz="1600" dirty="0" smtClean="0"/>
              <a:t>when the output variable is a continuous value, such as "dollars" or "weight", "temperature" or "height". The goal of regression is to predict the value of the output variable based on the input variables. Some examples of regression algorithms are linear regression, polynomial regression, logistic regression, and decision trees.</a:t>
            </a:r>
          </a:p>
          <a:p>
            <a:pPr>
              <a:lnSpc>
                <a:spcPct val="120000"/>
              </a:lnSpc>
            </a:pPr>
            <a:r>
              <a:rPr lang="en-US" sz="1600" b="1" dirty="0" smtClean="0"/>
              <a:t>Ensemble / </a:t>
            </a:r>
            <a:r>
              <a:rPr lang="en-US" sz="1600" b="1" dirty="0"/>
              <a:t>Assemble </a:t>
            </a:r>
            <a:r>
              <a:rPr lang="en-US" sz="1600" b="1" dirty="0" smtClean="0"/>
              <a:t>:  </a:t>
            </a:r>
            <a:r>
              <a:rPr lang="en-US" sz="1600" dirty="0" smtClean="0"/>
              <a:t>when neither of the above alone will suffice, use the any of its sub categories,</a:t>
            </a:r>
            <a:endParaRPr lang="en-US" sz="1600" dirty="0"/>
          </a:p>
          <a:p>
            <a:pPr lvl="1">
              <a:lnSpc>
                <a:spcPct val="120000"/>
              </a:lnSpc>
            </a:pPr>
            <a:r>
              <a:rPr lang="en-US" sz="1400" dirty="0" smtClean="0"/>
              <a:t>Bagging</a:t>
            </a:r>
          </a:p>
          <a:p>
            <a:pPr lvl="1">
              <a:lnSpc>
                <a:spcPct val="120000"/>
              </a:lnSpc>
            </a:pPr>
            <a:r>
              <a:rPr lang="en-US" sz="1400" dirty="0" smtClean="0"/>
              <a:t>Stacking</a:t>
            </a:r>
          </a:p>
          <a:p>
            <a:pPr lvl="1">
              <a:lnSpc>
                <a:spcPct val="120000"/>
              </a:lnSpc>
            </a:pPr>
            <a:r>
              <a:rPr lang="en-US" sz="1400" dirty="0" smtClean="0"/>
              <a:t>Boosting</a:t>
            </a:r>
            <a:endParaRPr lang="en-US" sz="1600" dirty="0" smtClean="0"/>
          </a:p>
          <a:p>
            <a:pPr lvl="1">
              <a:lnSpc>
                <a:spcPct val="120000"/>
              </a:lnSpc>
            </a:pPr>
            <a:r>
              <a:rPr lang="en-US" sz="1400" dirty="0" smtClean="0"/>
              <a:t>Pruning</a:t>
            </a:r>
          </a:p>
          <a:p>
            <a:pPr lvl="1">
              <a:lnSpc>
                <a:spcPct val="120000"/>
              </a:lnSpc>
            </a:pPr>
            <a:r>
              <a:rPr lang="en-US" sz="1400" dirty="0" smtClean="0"/>
              <a:t>Fusion</a:t>
            </a:r>
            <a:endParaRPr lang="en-US" sz="1400" dirty="0"/>
          </a:p>
        </p:txBody>
      </p:sp>
    </p:spTree>
    <p:extLst>
      <p:ext uri="{BB962C8B-B14F-4D97-AF65-F5344CB8AC3E}">
        <p14:creationId xmlns:p14="http://schemas.microsoft.com/office/powerpoint/2010/main" val="414020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en-US" dirty="0"/>
              <a:t>When to use </a:t>
            </a:r>
            <a:r>
              <a:rPr lang="en-US" dirty="0" smtClean="0"/>
              <a:t>which SL Category </a:t>
            </a:r>
            <a:endParaRPr lang="en-US" dirty="0"/>
          </a:p>
        </p:txBody>
      </p:sp>
      <p:sp>
        <p:nvSpPr>
          <p:cNvPr id="3" name="Content Placeholder 2"/>
          <p:cNvSpPr>
            <a:spLocks noGrp="1"/>
          </p:cNvSpPr>
          <p:nvPr>
            <p:ph idx="1"/>
          </p:nvPr>
        </p:nvSpPr>
        <p:spPr/>
        <p:txBody>
          <a:bodyPr/>
          <a:lstStyle/>
          <a:p>
            <a:r>
              <a:rPr lang="en-US" b="1" dirty="0"/>
              <a:t>Classification Problems:</a:t>
            </a:r>
            <a:r>
              <a:rPr lang="en-US" dirty="0"/>
              <a:t> Classification problem can be defined as the problem that brings output variable which falls just in particular categories, such as the “red” or “blue” or it could be “disease” and “no disease”.</a:t>
            </a:r>
          </a:p>
          <a:p>
            <a:r>
              <a:rPr lang="en-US" b="1" dirty="0"/>
              <a:t>Regression</a:t>
            </a:r>
            <a:r>
              <a:rPr lang="en-US" dirty="0"/>
              <a:t>: A regression problem is when the output variable is a real value, such as “dollars” or it could be “weight”.</a:t>
            </a:r>
          </a:p>
          <a:p>
            <a:endParaRPr lang="en-US" dirty="0"/>
          </a:p>
        </p:txBody>
      </p:sp>
    </p:spTree>
    <p:extLst>
      <p:ext uri="{BB962C8B-B14F-4D97-AF65-F5344CB8AC3E}">
        <p14:creationId xmlns:p14="http://schemas.microsoft.com/office/powerpoint/2010/main" val="154617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Where the SL Categories are used </a:t>
            </a:r>
            <a:r>
              <a:rPr lang="en-US" dirty="0"/>
              <a:t>in real life</a:t>
            </a:r>
          </a:p>
        </p:txBody>
      </p:sp>
      <p:sp>
        <p:nvSpPr>
          <p:cNvPr id="3" name="Content Placeholder 2"/>
          <p:cNvSpPr>
            <a:spLocks noGrp="1"/>
          </p:cNvSpPr>
          <p:nvPr>
            <p:ph idx="1"/>
          </p:nvPr>
        </p:nvSpPr>
        <p:spPr/>
        <p:txBody>
          <a:bodyPr/>
          <a:lstStyle/>
          <a:p>
            <a:r>
              <a:rPr lang="en-US" dirty="0" smtClean="0"/>
              <a:t>Classification: </a:t>
            </a:r>
          </a:p>
          <a:p>
            <a:pPr lvl="1"/>
            <a:r>
              <a:rPr lang="en-US" dirty="0" smtClean="0"/>
              <a:t>Email </a:t>
            </a:r>
            <a:r>
              <a:rPr lang="en-US" dirty="0"/>
              <a:t>Spam Detection</a:t>
            </a:r>
          </a:p>
          <a:p>
            <a:pPr lvl="1"/>
            <a:r>
              <a:rPr lang="en-US" dirty="0"/>
              <a:t>Speech Recognition</a:t>
            </a:r>
          </a:p>
          <a:p>
            <a:pPr lvl="1"/>
            <a:r>
              <a:rPr lang="en-US" dirty="0"/>
              <a:t>Identifications of Cancer tumor cells.</a:t>
            </a:r>
          </a:p>
          <a:p>
            <a:pPr lvl="1"/>
            <a:r>
              <a:rPr lang="en-US" dirty="0"/>
              <a:t>Drugs Classification</a:t>
            </a:r>
          </a:p>
          <a:p>
            <a:pPr lvl="1"/>
            <a:r>
              <a:rPr lang="en-US" dirty="0"/>
              <a:t>Biometric Identification, etc.</a:t>
            </a:r>
          </a:p>
          <a:p>
            <a:r>
              <a:rPr lang="en-US" dirty="0"/>
              <a:t>Regression</a:t>
            </a:r>
          </a:p>
          <a:p>
            <a:pPr lvl="1"/>
            <a:r>
              <a:rPr lang="en-US" dirty="0"/>
              <a:t>Prediction of rain using temperature and other factors</a:t>
            </a:r>
          </a:p>
          <a:p>
            <a:pPr lvl="1"/>
            <a:r>
              <a:rPr lang="en-US" dirty="0"/>
              <a:t>Determining Market trends</a:t>
            </a:r>
          </a:p>
          <a:p>
            <a:pPr lvl="1"/>
            <a:r>
              <a:rPr lang="en-US" dirty="0"/>
              <a:t>Prediction of road accidents due to rash driving.</a:t>
            </a:r>
          </a:p>
          <a:p>
            <a:endParaRPr lang="en-US" dirty="0"/>
          </a:p>
        </p:txBody>
      </p:sp>
    </p:spTree>
    <p:extLst>
      <p:ext uri="{BB962C8B-B14F-4D97-AF65-F5344CB8AC3E}">
        <p14:creationId xmlns:p14="http://schemas.microsoft.com/office/powerpoint/2010/main" val="392911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2.2.1 Areas of Application</a:t>
            </a:r>
            <a:endParaRPr lang="en-US" dirty="0"/>
          </a:p>
        </p:txBody>
      </p:sp>
      <p:sp>
        <p:nvSpPr>
          <p:cNvPr id="3" name="Content Placeholder 2"/>
          <p:cNvSpPr>
            <a:spLocks noGrp="1"/>
          </p:cNvSpPr>
          <p:nvPr>
            <p:ph idx="1"/>
          </p:nvPr>
        </p:nvSpPr>
        <p:spPr>
          <a:xfrm>
            <a:off x="838200" y="1475509"/>
            <a:ext cx="10515600" cy="4701454"/>
          </a:xfrm>
        </p:spPr>
        <p:txBody>
          <a:bodyPr>
            <a:normAutofit fontScale="55000" lnSpcReduction="20000"/>
          </a:bodyPr>
          <a:lstStyle/>
          <a:p>
            <a:r>
              <a:rPr lang="en-US" dirty="0"/>
              <a:t>Bioinformatics</a:t>
            </a:r>
          </a:p>
          <a:p>
            <a:r>
              <a:rPr lang="en-US" dirty="0" err="1"/>
              <a:t>Cheminformatics</a:t>
            </a:r>
            <a:endParaRPr lang="en-US" dirty="0"/>
          </a:p>
          <a:p>
            <a:pPr lvl="1"/>
            <a:r>
              <a:rPr lang="en-US" dirty="0"/>
              <a:t>Quantitative structure–activity relationship</a:t>
            </a:r>
          </a:p>
          <a:p>
            <a:r>
              <a:rPr lang="en-US" dirty="0"/>
              <a:t>Database marketing</a:t>
            </a:r>
          </a:p>
          <a:p>
            <a:r>
              <a:rPr lang="en-US" dirty="0"/>
              <a:t>Handwriting recognition</a:t>
            </a:r>
          </a:p>
          <a:p>
            <a:r>
              <a:rPr lang="en-US" dirty="0"/>
              <a:t>Information retrieval</a:t>
            </a:r>
          </a:p>
          <a:p>
            <a:pPr lvl="1"/>
            <a:r>
              <a:rPr lang="en-US" dirty="0"/>
              <a:t>Learning to rank</a:t>
            </a:r>
          </a:p>
          <a:p>
            <a:r>
              <a:rPr lang="en-US" dirty="0"/>
              <a:t>Information extraction</a:t>
            </a:r>
          </a:p>
          <a:p>
            <a:r>
              <a:rPr lang="en-US" dirty="0"/>
              <a:t>Object recognition in computer vision</a:t>
            </a:r>
          </a:p>
          <a:p>
            <a:r>
              <a:rPr lang="en-US" dirty="0"/>
              <a:t>Optical character recognition</a:t>
            </a:r>
          </a:p>
          <a:p>
            <a:r>
              <a:rPr lang="en-US" dirty="0"/>
              <a:t>Spam detection</a:t>
            </a:r>
          </a:p>
          <a:p>
            <a:r>
              <a:rPr lang="en-US" dirty="0"/>
              <a:t>Pattern recognition</a:t>
            </a:r>
          </a:p>
          <a:p>
            <a:r>
              <a:rPr lang="en-US" dirty="0"/>
              <a:t>Speech recognition</a:t>
            </a:r>
          </a:p>
          <a:p>
            <a:r>
              <a:rPr lang="en-US" dirty="0"/>
              <a:t>Supervised learning is a special case of downward causation in biological systems</a:t>
            </a:r>
          </a:p>
          <a:p>
            <a:r>
              <a:rPr lang="en-US" dirty="0"/>
              <a:t>Landform classification using satellite </a:t>
            </a:r>
            <a:r>
              <a:rPr lang="en-US" dirty="0" smtClean="0"/>
              <a:t>imagery</a:t>
            </a:r>
            <a:endParaRPr lang="en-US" dirty="0"/>
          </a:p>
          <a:p>
            <a:r>
              <a:rPr lang="en-US" dirty="0"/>
              <a:t>Spend classification in procurement </a:t>
            </a:r>
            <a:r>
              <a:rPr lang="en-US" dirty="0" smtClean="0"/>
              <a:t>processes</a:t>
            </a:r>
            <a:endParaRPr lang="en-US" dirty="0"/>
          </a:p>
        </p:txBody>
      </p:sp>
    </p:spTree>
    <p:extLst>
      <p:ext uri="{BB962C8B-B14F-4D97-AF65-F5344CB8AC3E}">
        <p14:creationId xmlns:p14="http://schemas.microsoft.com/office/powerpoint/2010/main" val="336204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2957"/>
          </a:xfrm>
        </p:spPr>
        <p:txBody>
          <a:bodyPr/>
          <a:lstStyle/>
          <a:p>
            <a:r>
              <a:rPr lang="en-US" dirty="0" smtClean="0"/>
              <a:t>3. Types </a:t>
            </a:r>
            <a:r>
              <a:rPr lang="en-US" dirty="0"/>
              <a:t>of SL </a:t>
            </a:r>
            <a:r>
              <a:rPr lang="en-US" dirty="0" smtClean="0"/>
              <a:t>Methods</a:t>
            </a:r>
            <a:endParaRPr lang="en-US" dirty="0"/>
          </a:p>
        </p:txBody>
      </p:sp>
      <p:sp>
        <p:nvSpPr>
          <p:cNvPr id="3" name="Content Placeholder 2"/>
          <p:cNvSpPr>
            <a:spLocks noGrp="1"/>
          </p:cNvSpPr>
          <p:nvPr>
            <p:ph idx="1"/>
          </p:nvPr>
        </p:nvSpPr>
        <p:spPr>
          <a:xfrm>
            <a:off x="838200" y="1381992"/>
            <a:ext cx="10515600" cy="4794972"/>
          </a:xfrm>
        </p:spPr>
        <p:txBody>
          <a:bodyPr>
            <a:noAutofit/>
          </a:bodyPr>
          <a:lstStyle/>
          <a:p>
            <a:pPr marL="0" indent="0">
              <a:lnSpc>
                <a:spcPct val="80000"/>
              </a:lnSpc>
              <a:spcBef>
                <a:spcPts val="800"/>
              </a:spcBef>
              <a:buNone/>
            </a:pPr>
            <a:r>
              <a:rPr lang="en-US" sz="1200" b="1" dirty="0" smtClean="0"/>
              <a:t>Parametric </a:t>
            </a:r>
            <a:r>
              <a:rPr lang="en-US" sz="1200" b="1" dirty="0"/>
              <a:t>supervised learning methods </a:t>
            </a:r>
            <a:r>
              <a:rPr lang="en-US" sz="1200" dirty="0"/>
              <a:t>are methods that assume a fixed form for the function that maps input variables to output variables. They are also called linear machine learning methods because they often use a linear combination of the input variables as the function.</a:t>
            </a:r>
          </a:p>
          <a:p>
            <a:pPr marL="0" indent="0">
              <a:lnSpc>
                <a:spcPct val="80000"/>
              </a:lnSpc>
              <a:spcBef>
                <a:spcPts val="800"/>
              </a:spcBef>
              <a:buNone/>
            </a:pPr>
            <a:r>
              <a:rPr lang="en-US" sz="1200" dirty="0"/>
              <a:t>Parametric methods have a fixed number of parameters that are independent of the number of training examples. They learn the coefficients or weights for the function from the training data. Some examples of parametric supervised learning methods are:</a:t>
            </a:r>
          </a:p>
          <a:p>
            <a:pPr>
              <a:lnSpc>
                <a:spcPct val="80000"/>
              </a:lnSpc>
              <a:spcBef>
                <a:spcPts val="800"/>
              </a:spcBef>
            </a:pPr>
            <a:r>
              <a:rPr lang="en-US" sz="1200" dirty="0"/>
              <a:t>Linear regression: It uses a line or a plane to model the relationship between input and output variables.</a:t>
            </a:r>
          </a:p>
          <a:p>
            <a:pPr>
              <a:lnSpc>
                <a:spcPct val="80000"/>
              </a:lnSpc>
              <a:spcBef>
                <a:spcPts val="800"/>
              </a:spcBef>
            </a:pPr>
            <a:r>
              <a:rPr lang="en-US" sz="1200" dirty="0"/>
              <a:t>Logistic regression: It uses a logistic function to model the probability of a binary output variable given the input variables.</a:t>
            </a:r>
          </a:p>
          <a:p>
            <a:pPr>
              <a:lnSpc>
                <a:spcPct val="80000"/>
              </a:lnSpc>
              <a:spcBef>
                <a:spcPts val="800"/>
              </a:spcBef>
            </a:pPr>
            <a:r>
              <a:rPr lang="en-US" sz="1200" dirty="0"/>
              <a:t>Linear discriminant analysis: It uses a linear combination of input variables to separate two or more classes of data.</a:t>
            </a:r>
          </a:p>
          <a:p>
            <a:pPr>
              <a:lnSpc>
                <a:spcPct val="80000"/>
              </a:lnSpc>
              <a:spcBef>
                <a:spcPts val="800"/>
              </a:spcBef>
            </a:pPr>
            <a:r>
              <a:rPr lang="en-US" sz="1200" dirty="0"/>
              <a:t>Perceptron: It uses a single-layer neural network to classify data into two classes.</a:t>
            </a:r>
          </a:p>
          <a:p>
            <a:pPr>
              <a:lnSpc>
                <a:spcPct val="80000"/>
              </a:lnSpc>
              <a:spcBef>
                <a:spcPts val="800"/>
              </a:spcBef>
            </a:pPr>
            <a:r>
              <a:rPr lang="en-US" sz="1200" dirty="0"/>
              <a:t>Naive Bayes: It uses Bayes' theorem and independence assumptions to calculate the probability of each class given the input variables.</a:t>
            </a:r>
          </a:p>
          <a:p>
            <a:pPr marL="0" indent="0">
              <a:lnSpc>
                <a:spcPct val="80000"/>
              </a:lnSpc>
              <a:spcBef>
                <a:spcPts val="800"/>
              </a:spcBef>
              <a:buNone/>
            </a:pPr>
            <a:r>
              <a:rPr lang="en-US" sz="1200" dirty="0"/>
              <a:t>Parametric methods are simpler and faster than non-parametric methods, but they also have limited flexibility and expressiveness. They may not be able to capture complex and nonlinear relationships between variables</a:t>
            </a:r>
            <a:r>
              <a:rPr lang="en-US" sz="1200" dirty="0" smtClean="0"/>
              <a:t>.</a:t>
            </a:r>
          </a:p>
          <a:p>
            <a:pPr>
              <a:lnSpc>
                <a:spcPct val="80000"/>
              </a:lnSpc>
              <a:spcBef>
                <a:spcPts val="800"/>
              </a:spcBef>
            </a:pPr>
            <a:endParaRPr lang="en-US" sz="200" dirty="0" smtClean="0"/>
          </a:p>
          <a:p>
            <a:pPr marL="0" indent="0">
              <a:lnSpc>
                <a:spcPct val="80000"/>
              </a:lnSpc>
              <a:spcBef>
                <a:spcPts val="800"/>
              </a:spcBef>
              <a:buNone/>
            </a:pPr>
            <a:r>
              <a:rPr lang="en-US" sz="1200" b="1" dirty="0" smtClean="0"/>
              <a:t>Non-parametric</a:t>
            </a:r>
            <a:r>
              <a:rPr lang="en-US" sz="1200" dirty="0" smtClean="0"/>
              <a:t> </a:t>
            </a:r>
            <a:r>
              <a:rPr lang="en-US" sz="1200" b="1" dirty="0"/>
              <a:t>supervised learning methods</a:t>
            </a:r>
            <a:r>
              <a:rPr lang="en-US" sz="1200" dirty="0"/>
              <a:t> are methods that do not assume a fixed form for the function that maps input variables to output variables. They are also called non-linear machine learning methods because they can learn complex and nonlinear relationships between variables.</a:t>
            </a:r>
          </a:p>
          <a:p>
            <a:pPr marL="0" indent="0">
              <a:lnSpc>
                <a:spcPct val="80000"/>
              </a:lnSpc>
              <a:spcBef>
                <a:spcPts val="800"/>
              </a:spcBef>
              <a:buNone/>
            </a:pPr>
            <a:r>
              <a:rPr lang="en-US" sz="1200" dirty="0"/>
              <a:t>Non-parametric methods do not have a fixed number of parameters that are independent of the number of training examples. They can grow in complexity as more data is available. Some examples of non-parametric supervised learning methods are:</a:t>
            </a:r>
          </a:p>
          <a:p>
            <a:pPr>
              <a:lnSpc>
                <a:spcPct val="80000"/>
              </a:lnSpc>
              <a:spcBef>
                <a:spcPts val="800"/>
              </a:spcBef>
            </a:pPr>
            <a:r>
              <a:rPr lang="en-US" sz="1200" dirty="0"/>
              <a:t>Decision trees: They use a tree-like structure to split the data into branches based on simple decision rules.</a:t>
            </a:r>
          </a:p>
          <a:p>
            <a:pPr>
              <a:lnSpc>
                <a:spcPct val="80000"/>
              </a:lnSpc>
              <a:spcBef>
                <a:spcPts val="800"/>
              </a:spcBef>
            </a:pPr>
            <a:r>
              <a:rPr lang="en-US" sz="1200" dirty="0"/>
              <a:t>k-nearest neighbors: They assign a label or a value to a new example based on the similarity to its k closest neighbors in the training data.</a:t>
            </a:r>
          </a:p>
          <a:p>
            <a:pPr>
              <a:lnSpc>
                <a:spcPct val="80000"/>
              </a:lnSpc>
              <a:spcBef>
                <a:spcPts val="800"/>
              </a:spcBef>
            </a:pPr>
            <a:r>
              <a:rPr lang="en-US" sz="1200" dirty="0"/>
              <a:t>Support vector machines: They find a </a:t>
            </a:r>
            <a:r>
              <a:rPr lang="en-US" sz="1200" dirty="0" err="1"/>
              <a:t>hyperplane</a:t>
            </a:r>
            <a:r>
              <a:rPr lang="en-US" sz="1200" dirty="0"/>
              <a:t> that separates the data into different classes with maximum margin.</a:t>
            </a:r>
          </a:p>
          <a:p>
            <a:pPr>
              <a:lnSpc>
                <a:spcPct val="80000"/>
              </a:lnSpc>
              <a:spcBef>
                <a:spcPts val="800"/>
              </a:spcBef>
            </a:pPr>
            <a:r>
              <a:rPr lang="en-US" sz="1200" dirty="0"/>
              <a:t>Neural networks: They use layers of interconnected nodes that can learn complex and nonlinear functions from data.</a:t>
            </a:r>
          </a:p>
          <a:p>
            <a:pPr marL="0" indent="0">
              <a:lnSpc>
                <a:spcPct val="80000"/>
              </a:lnSpc>
              <a:spcBef>
                <a:spcPts val="800"/>
              </a:spcBef>
              <a:buNone/>
            </a:pPr>
            <a:r>
              <a:rPr lang="en-US" sz="1200" dirty="0"/>
              <a:t>Non-parametric methods are more flexible and expressive than parametric methods, but they also require more data and computational resources to learn from. They may also be prone to </a:t>
            </a:r>
            <a:r>
              <a:rPr lang="en-US" sz="1200" dirty="0" err="1"/>
              <a:t>overfitting</a:t>
            </a:r>
            <a:r>
              <a:rPr lang="en-US" sz="1200" dirty="0"/>
              <a:t> if they are not regularized or pruned properly</a:t>
            </a:r>
            <a:r>
              <a:rPr lang="en-US" sz="1200" dirty="0" smtClean="0"/>
              <a:t>.</a:t>
            </a:r>
            <a:endParaRPr lang="en-US" sz="1200" dirty="0"/>
          </a:p>
        </p:txBody>
      </p:sp>
    </p:spTree>
    <p:extLst>
      <p:ext uri="{BB962C8B-B14F-4D97-AF65-F5344CB8AC3E}">
        <p14:creationId xmlns:p14="http://schemas.microsoft.com/office/powerpoint/2010/main" val="387505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Available Algorithms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Linear Models</a:t>
            </a:r>
            <a:endParaRPr lang="en-US" dirty="0" smtClean="0"/>
          </a:p>
          <a:p>
            <a:pPr lvl="1"/>
            <a:r>
              <a:rPr lang="en-US" dirty="0" smtClean="0"/>
              <a:t>Logistic Regression</a:t>
            </a:r>
          </a:p>
          <a:p>
            <a:pPr lvl="1"/>
            <a:r>
              <a:rPr lang="en-US" dirty="0" smtClean="0"/>
              <a:t>Support Vector Machines</a:t>
            </a:r>
          </a:p>
          <a:p>
            <a:r>
              <a:rPr lang="en-US" b="1" dirty="0" smtClean="0"/>
              <a:t>Non-linear Models</a:t>
            </a:r>
            <a:endParaRPr lang="en-US" dirty="0" smtClean="0"/>
          </a:p>
          <a:p>
            <a:pPr lvl="1"/>
            <a:r>
              <a:rPr lang="en-US" dirty="0" smtClean="0"/>
              <a:t>K-Nearest </a:t>
            </a:r>
            <a:r>
              <a:rPr lang="en-US" dirty="0" err="1" smtClean="0"/>
              <a:t>Neighbours</a:t>
            </a:r>
            <a:endParaRPr lang="en-US" dirty="0" smtClean="0"/>
          </a:p>
          <a:p>
            <a:pPr lvl="1"/>
            <a:r>
              <a:rPr lang="en-US" dirty="0" smtClean="0"/>
              <a:t>Kernel SVM</a:t>
            </a:r>
          </a:p>
          <a:p>
            <a:pPr lvl="1"/>
            <a:r>
              <a:rPr lang="en-US" dirty="0" smtClean="0"/>
              <a:t>Naïve Bayes</a:t>
            </a:r>
          </a:p>
          <a:p>
            <a:pPr lvl="1"/>
            <a:r>
              <a:rPr lang="en-US" dirty="0" smtClean="0"/>
              <a:t>Decision Tree Classification</a:t>
            </a:r>
          </a:p>
          <a:p>
            <a:pPr lvl="1"/>
            <a:r>
              <a:rPr lang="en-US" dirty="0" smtClean="0"/>
              <a:t>Random Forest Classification</a:t>
            </a:r>
          </a:p>
          <a:p>
            <a:pPr marL="514350" indent="-514350">
              <a:buFont typeface="+mj-lt"/>
              <a:buAutoNum type="arabicPeriod"/>
            </a:pPr>
            <a:endParaRPr lang="en-US" dirty="0" smtClean="0"/>
          </a:p>
          <a:p>
            <a:pPr marL="514350" indent="-514350">
              <a:buFont typeface="+mj-lt"/>
              <a:buAutoNum type="arabicPeriod"/>
            </a:pPr>
            <a:r>
              <a:rPr lang="en-US" dirty="0" smtClean="0"/>
              <a:t>Decision Trees</a:t>
            </a:r>
          </a:p>
          <a:p>
            <a:pPr marL="514350" indent="-514350">
              <a:buFont typeface="+mj-lt"/>
              <a:buAutoNum type="arabicPeriod"/>
            </a:pPr>
            <a:r>
              <a:rPr lang="en-US" dirty="0" smtClean="0"/>
              <a:t>Naive Bayes Classification</a:t>
            </a:r>
          </a:p>
          <a:p>
            <a:pPr marL="514350" indent="-514350">
              <a:buFont typeface="+mj-lt"/>
              <a:buAutoNum type="arabicPeriod"/>
            </a:pPr>
            <a:r>
              <a:rPr lang="en-US" dirty="0" smtClean="0"/>
              <a:t>Support vector machines for classification problems</a:t>
            </a:r>
          </a:p>
          <a:p>
            <a:pPr marL="514350" indent="-514350">
              <a:buFont typeface="+mj-lt"/>
              <a:buAutoNum type="arabicPeriod"/>
            </a:pPr>
            <a:r>
              <a:rPr lang="en-US" dirty="0" smtClean="0"/>
              <a:t>Random forest for classification and regression problems</a:t>
            </a:r>
          </a:p>
          <a:p>
            <a:pPr marL="514350" indent="-514350">
              <a:buFont typeface="+mj-lt"/>
              <a:buAutoNum type="arabicPeriod"/>
            </a:pPr>
            <a:r>
              <a:rPr lang="en-US" dirty="0" smtClean="0"/>
              <a:t>Linear regression for regression problems</a:t>
            </a:r>
          </a:p>
          <a:p>
            <a:pPr marL="514350" indent="-514350">
              <a:buFont typeface="+mj-lt"/>
              <a:buAutoNum type="arabicPeriod"/>
            </a:pPr>
            <a:r>
              <a:rPr lang="en-US" dirty="0" smtClean="0"/>
              <a:t>Ordinary Least Squares Regression</a:t>
            </a:r>
          </a:p>
          <a:p>
            <a:pPr marL="514350" indent="-514350">
              <a:buFont typeface="+mj-lt"/>
              <a:buAutoNum type="arabicPeriod"/>
            </a:pPr>
            <a:r>
              <a:rPr lang="en-US" dirty="0" smtClean="0"/>
              <a:t>Logistic Regression</a:t>
            </a:r>
          </a:p>
          <a:p>
            <a:pPr marL="514350" indent="-514350">
              <a:buFont typeface="+mj-lt"/>
              <a:buAutoNum type="arabicPeriod"/>
            </a:pPr>
            <a:r>
              <a:rPr lang="en-US" dirty="0" smtClean="0"/>
              <a:t>Ensemble Methods</a:t>
            </a:r>
            <a:endParaRPr lang="en-US" dirty="0"/>
          </a:p>
        </p:txBody>
      </p:sp>
    </p:spTree>
    <p:extLst>
      <p:ext uri="{BB962C8B-B14F-4D97-AF65-F5344CB8AC3E}">
        <p14:creationId xmlns:p14="http://schemas.microsoft.com/office/powerpoint/2010/main" val="3972876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1592</Words>
  <Application>Microsoft Office PowerPoint</Application>
  <PresentationFormat>Custom</PresentationFormat>
  <Paragraphs>157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Supervised Learning</vt:lpstr>
      <vt:lpstr>Comprehending the Core Concepts</vt:lpstr>
      <vt:lpstr>1. Process of solving a given SL problem</vt:lpstr>
      <vt:lpstr>2. Categories(Problems) of SL &amp; their Use</vt:lpstr>
      <vt:lpstr>2.1 When to use which SL Category </vt:lpstr>
      <vt:lpstr>2.2 Where the SL Categories are used in real life</vt:lpstr>
      <vt:lpstr>2.2.1 Areas of Application</vt:lpstr>
      <vt:lpstr>3. Types of SL Methods</vt:lpstr>
      <vt:lpstr>4. Available Algorithms</vt:lpstr>
      <vt:lpstr>4.1 </vt:lpstr>
      <vt:lpstr>4.2</vt:lpstr>
      <vt:lpstr>5. Choosing the Right Algorithm(s)</vt:lpstr>
      <vt:lpstr>6. Measure/Assess Model / Output Quality</vt:lpstr>
      <vt:lpstr>7. (Re)Present the Outputs / Outcomes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User</cp:lastModifiedBy>
  <cp:revision>100</cp:revision>
  <dcterms:created xsi:type="dcterms:W3CDTF">2023-06-06T07:19:40Z</dcterms:created>
  <dcterms:modified xsi:type="dcterms:W3CDTF">2023-06-06T19:23:06Z</dcterms:modified>
</cp:coreProperties>
</file>