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5" r:id="rId6"/>
    <p:sldId id="260" r:id="rId7"/>
    <p:sldId id="261" r:id="rId8"/>
    <p:sldId id="266" r:id="rId9"/>
    <p:sldId id="267" r:id="rId10"/>
    <p:sldId id="262" r:id="rId11"/>
    <p:sldId id="272" r:id="rId12"/>
    <p:sldId id="270" r:id="rId13"/>
    <p:sldId id="271" r:id="rId14"/>
    <p:sldId id="263" r:id="rId15"/>
    <p:sldId id="273" r:id="rId16"/>
    <p:sldId id="269" r:id="rId17"/>
    <p:sldId id="264" r:id="rId18"/>
    <p:sldId id="268" r:id="rId19"/>
    <p:sldId id="274" r:id="rId20"/>
    <p:sldId id="275" r:id="rId21"/>
    <p:sldId id="276" r:id="rId22"/>
    <p:sldId id="277" r:id="rId23"/>
    <p:sldId id="279" r:id="rId24"/>
    <p:sldId id="278" r:id="rId25"/>
    <p:sldId id="281" r:id="rId26"/>
    <p:sldId id="280"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7" d="100"/>
          <a:sy n="77" d="100"/>
        </p:scale>
        <p:origin x="163"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5A97D-87F2-5B7A-5E73-86CF2644F3C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37048EA-9A63-9E0A-4A55-7A7F7D02F40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CDFABB3-2FFD-BB9F-BD3A-0EF057BBD700}"/>
              </a:ext>
            </a:extLst>
          </p:cNvPr>
          <p:cNvSpPr>
            <a:spLocks noGrp="1"/>
          </p:cNvSpPr>
          <p:nvPr>
            <p:ph type="dt" sz="half" idx="10"/>
          </p:nvPr>
        </p:nvSpPr>
        <p:spPr/>
        <p:txBody>
          <a:bodyPr/>
          <a:lstStyle/>
          <a:p>
            <a:fld id="{1B2937F5-4424-4AD6-BDC6-830B1A090B23}" type="datetimeFigureOut">
              <a:rPr lang="en-US" smtClean="0"/>
              <a:t>5/15/2023</a:t>
            </a:fld>
            <a:endParaRPr lang="en-US"/>
          </a:p>
        </p:txBody>
      </p:sp>
      <p:sp>
        <p:nvSpPr>
          <p:cNvPr id="5" name="Footer Placeholder 4">
            <a:extLst>
              <a:ext uri="{FF2B5EF4-FFF2-40B4-BE49-F238E27FC236}">
                <a16:creationId xmlns:a16="http://schemas.microsoft.com/office/drawing/2014/main" id="{01426CA7-7E2B-AF7A-FFD3-B969DDB40D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E0B741-C41B-510F-2137-DAAA3A21689A}"/>
              </a:ext>
            </a:extLst>
          </p:cNvPr>
          <p:cNvSpPr>
            <a:spLocks noGrp="1"/>
          </p:cNvSpPr>
          <p:nvPr>
            <p:ph type="sldNum" sz="quarter" idx="12"/>
          </p:nvPr>
        </p:nvSpPr>
        <p:spPr/>
        <p:txBody>
          <a:bodyPr/>
          <a:lstStyle/>
          <a:p>
            <a:fld id="{0BF99A8F-FD9F-45A3-BDF8-AD48CBA10BE2}" type="slidenum">
              <a:rPr lang="en-US" smtClean="0"/>
              <a:t>‹#›</a:t>
            </a:fld>
            <a:endParaRPr lang="en-US"/>
          </a:p>
        </p:txBody>
      </p:sp>
    </p:spTree>
    <p:extLst>
      <p:ext uri="{BB962C8B-B14F-4D97-AF65-F5344CB8AC3E}">
        <p14:creationId xmlns:p14="http://schemas.microsoft.com/office/powerpoint/2010/main" val="14650603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D902D-3E26-C437-C483-F53400A9D04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85DD0B2-5694-468F-8DA9-E56A5C925AB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A98E9B-82E4-A726-0715-C1EB9E828E15}"/>
              </a:ext>
            </a:extLst>
          </p:cNvPr>
          <p:cNvSpPr>
            <a:spLocks noGrp="1"/>
          </p:cNvSpPr>
          <p:nvPr>
            <p:ph type="dt" sz="half" idx="10"/>
          </p:nvPr>
        </p:nvSpPr>
        <p:spPr/>
        <p:txBody>
          <a:bodyPr/>
          <a:lstStyle/>
          <a:p>
            <a:fld id="{1B2937F5-4424-4AD6-BDC6-830B1A090B23}" type="datetimeFigureOut">
              <a:rPr lang="en-US" smtClean="0"/>
              <a:t>5/15/2023</a:t>
            </a:fld>
            <a:endParaRPr lang="en-US"/>
          </a:p>
        </p:txBody>
      </p:sp>
      <p:sp>
        <p:nvSpPr>
          <p:cNvPr id="5" name="Footer Placeholder 4">
            <a:extLst>
              <a:ext uri="{FF2B5EF4-FFF2-40B4-BE49-F238E27FC236}">
                <a16:creationId xmlns:a16="http://schemas.microsoft.com/office/drawing/2014/main" id="{8F948B89-9C02-007F-1B4E-B5F5207212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2CFCBE-59FD-2E83-3899-8B5BEFF49C0B}"/>
              </a:ext>
            </a:extLst>
          </p:cNvPr>
          <p:cNvSpPr>
            <a:spLocks noGrp="1"/>
          </p:cNvSpPr>
          <p:nvPr>
            <p:ph type="sldNum" sz="quarter" idx="12"/>
          </p:nvPr>
        </p:nvSpPr>
        <p:spPr/>
        <p:txBody>
          <a:bodyPr/>
          <a:lstStyle/>
          <a:p>
            <a:fld id="{0BF99A8F-FD9F-45A3-BDF8-AD48CBA10BE2}" type="slidenum">
              <a:rPr lang="en-US" smtClean="0"/>
              <a:t>‹#›</a:t>
            </a:fld>
            <a:endParaRPr lang="en-US"/>
          </a:p>
        </p:txBody>
      </p:sp>
    </p:spTree>
    <p:extLst>
      <p:ext uri="{BB962C8B-B14F-4D97-AF65-F5344CB8AC3E}">
        <p14:creationId xmlns:p14="http://schemas.microsoft.com/office/powerpoint/2010/main" val="1754616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EC207F7-C667-3032-6080-0910785332F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A991A06-C968-4C9E-2D9D-FDFE5F8B6F7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848E9E-A552-2B55-D723-CDE7F89D14E8}"/>
              </a:ext>
            </a:extLst>
          </p:cNvPr>
          <p:cNvSpPr>
            <a:spLocks noGrp="1"/>
          </p:cNvSpPr>
          <p:nvPr>
            <p:ph type="dt" sz="half" idx="10"/>
          </p:nvPr>
        </p:nvSpPr>
        <p:spPr/>
        <p:txBody>
          <a:bodyPr/>
          <a:lstStyle/>
          <a:p>
            <a:fld id="{1B2937F5-4424-4AD6-BDC6-830B1A090B23}" type="datetimeFigureOut">
              <a:rPr lang="en-US" smtClean="0"/>
              <a:t>5/15/2023</a:t>
            </a:fld>
            <a:endParaRPr lang="en-US"/>
          </a:p>
        </p:txBody>
      </p:sp>
      <p:sp>
        <p:nvSpPr>
          <p:cNvPr id="5" name="Footer Placeholder 4">
            <a:extLst>
              <a:ext uri="{FF2B5EF4-FFF2-40B4-BE49-F238E27FC236}">
                <a16:creationId xmlns:a16="http://schemas.microsoft.com/office/drawing/2014/main" id="{7DBD7DC9-001A-FF11-1244-D92DD21584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42B0DB-D364-6FE5-B641-092B13462709}"/>
              </a:ext>
            </a:extLst>
          </p:cNvPr>
          <p:cNvSpPr>
            <a:spLocks noGrp="1"/>
          </p:cNvSpPr>
          <p:nvPr>
            <p:ph type="sldNum" sz="quarter" idx="12"/>
          </p:nvPr>
        </p:nvSpPr>
        <p:spPr/>
        <p:txBody>
          <a:bodyPr/>
          <a:lstStyle/>
          <a:p>
            <a:fld id="{0BF99A8F-FD9F-45A3-BDF8-AD48CBA10BE2}" type="slidenum">
              <a:rPr lang="en-US" smtClean="0"/>
              <a:t>‹#›</a:t>
            </a:fld>
            <a:endParaRPr lang="en-US"/>
          </a:p>
        </p:txBody>
      </p:sp>
    </p:spTree>
    <p:extLst>
      <p:ext uri="{BB962C8B-B14F-4D97-AF65-F5344CB8AC3E}">
        <p14:creationId xmlns:p14="http://schemas.microsoft.com/office/powerpoint/2010/main" val="39651290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DCF91-7387-C62C-4953-D2406881A13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0CE3E15-B229-497A-FE1B-0FBE7EC6D40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14ECF3-2847-FD16-7091-1F409CDD3529}"/>
              </a:ext>
            </a:extLst>
          </p:cNvPr>
          <p:cNvSpPr>
            <a:spLocks noGrp="1"/>
          </p:cNvSpPr>
          <p:nvPr>
            <p:ph type="dt" sz="half" idx="10"/>
          </p:nvPr>
        </p:nvSpPr>
        <p:spPr/>
        <p:txBody>
          <a:bodyPr/>
          <a:lstStyle/>
          <a:p>
            <a:fld id="{1B2937F5-4424-4AD6-BDC6-830B1A090B23}" type="datetimeFigureOut">
              <a:rPr lang="en-US" smtClean="0"/>
              <a:t>5/15/2023</a:t>
            </a:fld>
            <a:endParaRPr lang="en-US"/>
          </a:p>
        </p:txBody>
      </p:sp>
      <p:sp>
        <p:nvSpPr>
          <p:cNvPr id="5" name="Footer Placeholder 4">
            <a:extLst>
              <a:ext uri="{FF2B5EF4-FFF2-40B4-BE49-F238E27FC236}">
                <a16:creationId xmlns:a16="http://schemas.microsoft.com/office/drawing/2014/main" id="{92C524C5-3313-4304-E7D9-4F0D9C72F4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12792D-EABE-4DCD-589F-1FEFB54B1658}"/>
              </a:ext>
            </a:extLst>
          </p:cNvPr>
          <p:cNvSpPr>
            <a:spLocks noGrp="1"/>
          </p:cNvSpPr>
          <p:nvPr>
            <p:ph type="sldNum" sz="quarter" idx="12"/>
          </p:nvPr>
        </p:nvSpPr>
        <p:spPr/>
        <p:txBody>
          <a:bodyPr/>
          <a:lstStyle/>
          <a:p>
            <a:fld id="{0BF99A8F-FD9F-45A3-BDF8-AD48CBA10BE2}" type="slidenum">
              <a:rPr lang="en-US" smtClean="0"/>
              <a:t>‹#›</a:t>
            </a:fld>
            <a:endParaRPr lang="en-US"/>
          </a:p>
        </p:txBody>
      </p:sp>
    </p:spTree>
    <p:extLst>
      <p:ext uri="{BB962C8B-B14F-4D97-AF65-F5344CB8AC3E}">
        <p14:creationId xmlns:p14="http://schemas.microsoft.com/office/powerpoint/2010/main" val="40404223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D9BD2-EB00-16FE-39FB-4390C380E4F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85A6325-56D6-DE2E-FFE3-1A9B25FFA99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47F7D6E-8E5F-48DF-3F80-ACF84A7D7E12}"/>
              </a:ext>
            </a:extLst>
          </p:cNvPr>
          <p:cNvSpPr>
            <a:spLocks noGrp="1"/>
          </p:cNvSpPr>
          <p:nvPr>
            <p:ph type="dt" sz="half" idx="10"/>
          </p:nvPr>
        </p:nvSpPr>
        <p:spPr/>
        <p:txBody>
          <a:bodyPr/>
          <a:lstStyle/>
          <a:p>
            <a:fld id="{1B2937F5-4424-4AD6-BDC6-830B1A090B23}" type="datetimeFigureOut">
              <a:rPr lang="en-US" smtClean="0"/>
              <a:t>5/15/2023</a:t>
            </a:fld>
            <a:endParaRPr lang="en-US"/>
          </a:p>
        </p:txBody>
      </p:sp>
      <p:sp>
        <p:nvSpPr>
          <p:cNvPr id="5" name="Footer Placeholder 4">
            <a:extLst>
              <a:ext uri="{FF2B5EF4-FFF2-40B4-BE49-F238E27FC236}">
                <a16:creationId xmlns:a16="http://schemas.microsoft.com/office/drawing/2014/main" id="{3EC40A2E-FB04-994D-8724-F6BBCE0211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538726-4222-B4D0-278A-AA6417239792}"/>
              </a:ext>
            </a:extLst>
          </p:cNvPr>
          <p:cNvSpPr>
            <a:spLocks noGrp="1"/>
          </p:cNvSpPr>
          <p:nvPr>
            <p:ph type="sldNum" sz="quarter" idx="12"/>
          </p:nvPr>
        </p:nvSpPr>
        <p:spPr/>
        <p:txBody>
          <a:bodyPr/>
          <a:lstStyle/>
          <a:p>
            <a:fld id="{0BF99A8F-FD9F-45A3-BDF8-AD48CBA10BE2}" type="slidenum">
              <a:rPr lang="en-US" smtClean="0"/>
              <a:t>‹#›</a:t>
            </a:fld>
            <a:endParaRPr lang="en-US"/>
          </a:p>
        </p:txBody>
      </p:sp>
    </p:spTree>
    <p:extLst>
      <p:ext uri="{BB962C8B-B14F-4D97-AF65-F5344CB8AC3E}">
        <p14:creationId xmlns:p14="http://schemas.microsoft.com/office/powerpoint/2010/main" val="12342868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E953E-CAF2-F680-B1C1-880F82E0A02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72C1F66-4879-4842-5FEE-CFF24A5B89C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1EE6A41-CC5B-79FE-D946-7B8573B893B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5A31C59-279F-3EB2-71DF-8A44CC4B03CE}"/>
              </a:ext>
            </a:extLst>
          </p:cNvPr>
          <p:cNvSpPr>
            <a:spLocks noGrp="1"/>
          </p:cNvSpPr>
          <p:nvPr>
            <p:ph type="dt" sz="half" idx="10"/>
          </p:nvPr>
        </p:nvSpPr>
        <p:spPr/>
        <p:txBody>
          <a:bodyPr/>
          <a:lstStyle/>
          <a:p>
            <a:fld id="{1B2937F5-4424-4AD6-BDC6-830B1A090B23}" type="datetimeFigureOut">
              <a:rPr lang="en-US" smtClean="0"/>
              <a:t>5/15/2023</a:t>
            </a:fld>
            <a:endParaRPr lang="en-US"/>
          </a:p>
        </p:txBody>
      </p:sp>
      <p:sp>
        <p:nvSpPr>
          <p:cNvPr id="6" name="Footer Placeholder 5">
            <a:extLst>
              <a:ext uri="{FF2B5EF4-FFF2-40B4-BE49-F238E27FC236}">
                <a16:creationId xmlns:a16="http://schemas.microsoft.com/office/drawing/2014/main" id="{837FE421-2B1D-E3BF-DD9D-23D92917155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1C1799-B9B7-852A-50E3-E595EC6DD474}"/>
              </a:ext>
            </a:extLst>
          </p:cNvPr>
          <p:cNvSpPr>
            <a:spLocks noGrp="1"/>
          </p:cNvSpPr>
          <p:nvPr>
            <p:ph type="sldNum" sz="quarter" idx="12"/>
          </p:nvPr>
        </p:nvSpPr>
        <p:spPr/>
        <p:txBody>
          <a:bodyPr/>
          <a:lstStyle/>
          <a:p>
            <a:fld id="{0BF99A8F-FD9F-45A3-BDF8-AD48CBA10BE2}" type="slidenum">
              <a:rPr lang="en-US" smtClean="0"/>
              <a:t>‹#›</a:t>
            </a:fld>
            <a:endParaRPr lang="en-US"/>
          </a:p>
        </p:txBody>
      </p:sp>
    </p:spTree>
    <p:extLst>
      <p:ext uri="{BB962C8B-B14F-4D97-AF65-F5344CB8AC3E}">
        <p14:creationId xmlns:p14="http://schemas.microsoft.com/office/powerpoint/2010/main" val="3216560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F27AD-C594-9E96-E4AC-33901B70532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DC54369-E9F8-2707-1DB4-3E022E2333C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4C1773D-E27D-0868-CA8E-36C574F46EB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E91DC72-6D7D-9D91-D491-8ED719F4F21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0752B76-ADD2-0B45-C8A1-60E0DB73C81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EA578DD-BA5C-6484-38B8-165FA2CABC5B}"/>
              </a:ext>
            </a:extLst>
          </p:cNvPr>
          <p:cNvSpPr>
            <a:spLocks noGrp="1"/>
          </p:cNvSpPr>
          <p:nvPr>
            <p:ph type="dt" sz="half" idx="10"/>
          </p:nvPr>
        </p:nvSpPr>
        <p:spPr/>
        <p:txBody>
          <a:bodyPr/>
          <a:lstStyle/>
          <a:p>
            <a:fld id="{1B2937F5-4424-4AD6-BDC6-830B1A090B23}" type="datetimeFigureOut">
              <a:rPr lang="en-US" smtClean="0"/>
              <a:t>5/15/2023</a:t>
            </a:fld>
            <a:endParaRPr lang="en-US"/>
          </a:p>
        </p:txBody>
      </p:sp>
      <p:sp>
        <p:nvSpPr>
          <p:cNvPr id="8" name="Footer Placeholder 7">
            <a:extLst>
              <a:ext uri="{FF2B5EF4-FFF2-40B4-BE49-F238E27FC236}">
                <a16:creationId xmlns:a16="http://schemas.microsoft.com/office/drawing/2014/main" id="{784A52A1-1A82-BAD8-5736-8436E51509B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2D0E4D9-B148-6F45-EEB0-C41B8EAC5ACD}"/>
              </a:ext>
            </a:extLst>
          </p:cNvPr>
          <p:cNvSpPr>
            <a:spLocks noGrp="1"/>
          </p:cNvSpPr>
          <p:nvPr>
            <p:ph type="sldNum" sz="quarter" idx="12"/>
          </p:nvPr>
        </p:nvSpPr>
        <p:spPr/>
        <p:txBody>
          <a:bodyPr/>
          <a:lstStyle/>
          <a:p>
            <a:fld id="{0BF99A8F-FD9F-45A3-BDF8-AD48CBA10BE2}" type="slidenum">
              <a:rPr lang="en-US" smtClean="0"/>
              <a:t>‹#›</a:t>
            </a:fld>
            <a:endParaRPr lang="en-US"/>
          </a:p>
        </p:txBody>
      </p:sp>
    </p:spTree>
    <p:extLst>
      <p:ext uri="{BB962C8B-B14F-4D97-AF65-F5344CB8AC3E}">
        <p14:creationId xmlns:p14="http://schemas.microsoft.com/office/powerpoint/2010/main" val="33313704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7D84D-C370-BE30-7BD7-03291D84446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37F01CC-D3C5-F508-0962-653C37C28326}"/>
              </a:ext>
            </a:extLst>
          </p:cNvPr>
          <p:cNvSpPr>
            <a:spLocks noGrp="1"/>
          </p:cNvSpPr>
          <p:nvPr>
            <p:ph type="dt" sz="half" idx="10"/>
          </p:nvPr>
        </p:nvSpPr>
        <p:spPr/>
        <p:txBody>
          <a:bodyPr/>
          <a:lstStyle/>
          <a:p>
            <a:fld id="{1B2937F5-4424-4AD6-BDC6-830B1A090B23}" type="datetimeFigureOut">
              <a:rPr lang="en-US" smtClean="0"/>
              <a:t>5/15/2023</a:t>
            </a:fld>
            <a:endParaRPr lang="en-US"/>
          </a:p>
        </p:txBody>
      </p:sp>
      <p:sp>
        <p:nvSpPr>
          <p:cNvPr id="4" name="Footer Placeholder 3">
            <a:extLst>
              <a:ext uri="{FF2B5EF4-FFF2-40B4-BE49-F238E27FC236}">
                <a16:creationId xmlns:a16="http://schemas.microsoft.com/office/drawing/2014/main" id="{5C2643D8-04CC-AF9C-95B9-A24292E55DA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0F938A7-5FE3-4B8B-ADD0-934867F52D61}"/>
              </a:ext>
            </a:extLst>
          </p:cNvPr>
          <p:cNvSpPr>
            <a:spLocks noGrp="1"/>
          </p:cNvSpPr>
          <p:nvPr>
            <p:ph type="sldNum" sz="quarter" idx="12"/>
          </p:nvPr>
        </p:nvSpPr>
        <p:spPr/>
        <p:txBody>
          <a:bodyPr/>
          <a:lstStyle/>
          <a:p>
            <a:fld id="{0BF99A8F-FD9F-45A3-BDF8-AD48CBA10BE2}" type="slidenum">
              <a:rPr lang="en-US" smtClean="0"/>
              <a:t>‹#›</a:t>
            </a:fld>
            <a:endParaRPr lang="en-US"/>
          </a:p>
        </p:txBody>
      </p:sp>
    </p:spTree>
    <p:extLst>
      <p:ext uri="{BB962C8B-B14F-4D97-AF65-F5344CB8AC3E}">
        <p14:creationId xmlns:p14="http://schemas.microsoft.com/office/powerpoint/2010/main" val="25419656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C8C0EA1-8D45-3FE5-6E2E-E4846C43D09E}"/>
              </a:ext>
            </a:extLst>
          </p:cNvPr>
          <p:cNvSpPr>
            <a:spLocks noGrp="1"/>
          </p:cNvSpPr>
          <p:nvPr>
            <p:ph type="dt" sz="half" idx="10"/>
          </p:nvPr>
        </p:nvSpPr>
        <p:spPr/>
        <p:txBody>
          <a:bodyPr/>
          <a:lstStyle/>
          <a:p>
            <a:fld id="{1B2937F5-4424-4AD6-BDC6-830B1A090B23}" type="datetimeFigureOut">
              <a:rPr lang="en-US" smtClean="0"/>
              <a:t>5/15/2023</a:t>
            </a:fld>
            <a:endParaRPr lang="en-US"/>
          </a:p>
        </p:txBody>
      </p:sp>
      <p:sp>
        <p:nvSpPr>
          <p:cNvPr id="3" name="Footer Placeholder 2">
            <a:extLst>
              <a:ext uri="{FF2B5EF4-FFF2-40B4-BE49-F238E27FC236}">
                <a16:creationId xmlns:a16="http://schemas.microsoft.com/office/drawing/2014/main" id="{BAF16F51-83B8-30BB-0A21-C61C16F4CA3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066D358-EB46-30E1-75B8-6CBB299FE3D0}"/>
              </a:ext>
            </a:extLst>
          </p:cNvPr>
          <p:cNvSpPr>
            <a:spLocks noGrp="1"/>
          </p:cNvSpPr>
          <p:nvPr>
            <p:ph type="sldNum" sz="quarter" idx="12"/>
          </p:nvPr>
        </p:nvSpPr>
        <p:spPr/>
        <p:txBody>
          <a:bodyPr/>
          <a:lstStyle/>
          <a:p>
            <a:fld id="{0BF99A8F-FD9F-45A3-BDF8-AD48CBA10BE2}" type="slidenum">
              <a:rPr lang="en-US" smtClean="0"/>
              <a:t>‹#›</a:t>
            </a:fld>
            <a:endParaRPr lang="en-US"/>
          </a:p>
        </p:txBody>
      </p:sp>
    </p:spTree>
    <p:extLst>
      <p:ext uri="{BB962C8B-B14F-4D97-AF65-F5344CB8AC3E}">
        <p14:creationId xmlns:p14="http://schemas.microsoft.com/office/powerpoint/2010/main" val="34643198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867DD-D57A-9B0F-1469-683EA102668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DB7EC47-AD76-EF0C-653B-84FA1D6D5E1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12165E6-E1FC-C1C9-A9BA-27D3BA7CD8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774C61D-E7DB-C28A-77BD-4AD87786E5B0}"/>
              </a:ext>
            </a:extLst>
          </p:cNvPr>
          <p:cNvSpPr>
            <a:spLocks noGrp="1"/>
          </p:cNvSpPr>
          <p:nvPr>
            <p:ph type="dt" sz="half" idx="10"/>
          </p:nvPr>
        </p:nvSpPr>
        <p:spPr/>
        <p:txBody>
          <a:bodyPr/>
          <a:lstStyle/>
          <a:p>
            <a:fld id="{1B2937F5-4424-4AD6-BDC6-830B1A090B23}" type="datetimeFigureOut">
              <a:rPr lang="en-US" smtClean="0"/>
              <a:t>5/15/2023</a:t>
            </a:fld>
            <a:endParaRPr lang="en-US"/>
          </a:p>
        </p:txBody>
      </p:sp>
      <p:sp>
        <p:nvSpPr>
          <p:cNvPr id="6" name="Footer Placeholder 5">
            <a:extLst>
              <a:ext uri="{FF2B5EF4-FFF2-40B4-BE49-F238E27FC236}">
                <a16:creationId xmlns:a16="http://schemas.microsoft.com/office/drawing/2014/main" id="{4C082AE9-8936-537D-096B-B124B7BD4B1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9E339A-5D83-695C-9460-348CA2638BCC}"/>
              </a:ext>
            </a:extLst>
          </p:cNvPr>
          <p:cNvSpPr>
            <a:spLocks noGrp="1"/>
          </p:cNvSpPr>
          <p:nvPr>
            <p:ph type="sldNum" sz="quarter" idx="12"/>
          </p:nvPr>
        </p:nvSpPr>
        <p:spPr/>
        <p:txBody>
          <a:bodyPr/>
          <a:lstStyle/>
          <a:p>
            <a:fld id="{0BF99A8F-FD9F-45A3-BDF8-AD48CBA10BE2}" type="slidenum">
              <a:rPr lang="en-US" smtClean="0"/>
              <a:t>‹#›</a:t>
            </a:fld>
            <a:endParaRPr lang="en-US"/>
          </a:p>
        </p:txBody>
      </p:sp>
    </p:spTree>
    <p:extLst>
      <p:ext uri="{BB962C8B-B14F-4D97-AF65-F5344CB8AC3E}">
        <p14:creationId xmlns:p14="http://schemas.microsoft.com/office/powerpoint/2010/main" val="29711497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62E8C-101F-077B-9EAF-D6305E4FB28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D473470-B437-1683-3F0C-CE847E1AF5E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C7F9ADA-051F-EAD2-143D-78FFA4B71A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E2F8454-4429-D0C4-5644-B535EA771327}"/>
              </a:ext>
            </a:extLst>
          </p:cNvPr>
          <p:cNvSpPr>
            <a:spLocks noGrp="1"/>
          </p:cNvSpPr>
          <p:nvPr>
            <p:ph type="dt" sz="half" idx="10"/>
          </p:nvPr>
        </p:nvSpPr>
        <p:spPr/>
        <p:txBody>
          <a:bodyPr/>
          <a:lstStyle/>
          <a:p>
            <a:fld id="{1B2937F5-4424-4AD6-BDC6-830B1A090B23}" type="datetimeFigureOut">
              <a:rPr lang="en-US" smtClean="0"/>
              <a:t>5/15/2023</a:t>
            </a:fld>
            <a:endParaRPr lang="en-US"/>
          </a:p>
        </p:txBody>
      </p:sp>
      <p:sp>
        <p:nvSpPr>
          <p:cNvPr id="6" name="Footer Placeholder 5">
            <a:extLst>
              <a:ext uri="{FF2B5EF4-FFF2-40B4-BE49-F238E27FC236}">
                <a16:creationId xmlns:a16="http://schemas.microsoft.com/office/drawing/2014/main" id="{A17BB011-8474-2507-325D-955216AD54C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207D533-8724-2C47-7655-972D426E1D6E}"/>
              </a:ext>
            </a:extLst>
          </p:cNvPr>
          <p:cNvSpPr>
            <a:spLocks noGrp="1"/>
          </p:cNvSpPr>
          <p:nvPr>
            <p:ph type="sldNum" sz="quarter" idx="12"/>
          </p:nvPr>
        </p:nvSpPr>
        <p:spPr/>
        <p:txBody>
          <a:bodyPr/>
          <a:lstStyle/>
          <a:p>
            <a:fld id="{0BF99A8F-FD9F-45A3-BDF8-AD48CBA10BE2}" type="slidenum">
              <a:rPr lang="en-US" smtClean="0"/>
              <a:t>‹#›</a:t>
            </a:fld>
            <a:endParaRPr lang="en-US"/>
          </a:p>
        </p:txBody>
      </p:sp>
    </p:spTree>
    <p:extLst>
      <p:ext uri="{BB962C8B-B14F-4D97-AF65-F5344CB8AC3E}">
        <p14:creationId xmlns:p14="http://schemas.microsoft.com/office/powerpoint/2010/main" val="566369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A994367-B839-9A4B-6931-26DF97AF59F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D3305D6-0944-5AC3-6562-32C2F6CD6C9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59D7C1-4A6E-2DEB-B382-E77DC83F82A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2937F5-4424-4AD6-BDC6-830B1A090B23}" type="datetimeFigureOut">
              <a:rPr lang="en-US" smtClean="0"/>
              <a:t>5/15/2023</a:t>
            </a:fld>
            <a:endParaRPr lang="en-US"/>
          </a:p>
        </p:txBody>
      </p:sp>
      <p:sp>
        <p:nvSpPr>
          <p:cNvPr id="5" name="Footer Placeholder 4">
            <a:extLst>
              <a:ext uri="{FF2B5EF4-FFF2-40B4-BE49-F238E27FC236}">
                <a16:creationId xmlns:a16="http://schemas.microsoft.com/office/drawing/2014/main" id="{3BCB2EE9-810A-09BC-1C9B-C3031E2B4B1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7B843DB-8A68-DF6B-E463-F57DD524E49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F99A8F-FD9F-45A3-BDF8-AD48CBA10BE2}" type="slidenum">
              <a:rPr lang="en-US" smtClean="0"/>
              <a:t>‹#›</a:t>
            </a:fld>
            <a:endParaRPr lang="en-US"/>
          </a:p>
        </p:txBody>
      </p:sp>
    </p:spTree>
    <p:extLst>
      <p:ext uri="{BB962C8B-B14F-4D97-AF65-F5344CB8AC3E}">
        <p14:creationId xmlns:p14="http://schemas.microsoft.com/office/powerpoint/2010/main" val="15343636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7CC48-ECA4-AF30-6FB7-B997FCEF967D}"/>
              </a:ext>
            </a:extLst>
          </p:cNvPr>
          <p:cNvSpPr>
            <a:spLocks noGrp="1"/>
          </p:cNvSpPr>
          <p:nvPr>
            <p:ph type="ctrTitle"/>
          </p:nvPr>
        </p:nvSpPr>
        <p:spPr/>
        <p:txBody>
          <a:bodyPr/>
          <a:lstStyle/>
          <a:p>
            <a:r>
              <a:rPr lang="en-US" dirty="0" err="1"/>
              <a:t>Dimensinality</a:t>
            </a:r>
            <a:r>
              <a:rPr lang="en-US" dirty="0"/>
              <a:t> Reduction</a:t>
            </a:r>
          </a:p>
        </p:txBody>
      </p:sp>
      <p:sp>
        <p:nvSpPr>
          <p:cNvPr id="3" name="Subtitle 2">
            <a:extLst>
              <a:ext uri="{FF2B5EF4-FFF2-40B4-BE49-F238E27FC236}">
                <a16:creationId xmlns:a16="http://schemas.microsoft.com/office/drawing/2014/main" id="{E585EE9D-E3DA-80D4-FFCA-81B7B110FD6C}"/>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9935387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357C4E7-D7C6-C062-479B-414E52F98A50}"/>
              </a:ext>
            </a:extLst>
          </p:cNvPr>
          <p:cNvPicPr>
            <a:picLocks noGrp="1" noChangeAspect="1"/>
          </p:cNvPicPr>
          <p:nvPr>
            <p:ph idx="1"/>
          </p:nvPr>
        </p:nvPicPr>
        <p:blipFill>
          <a:blip r:embed="rId2"/>
          <a:stretch>
            <a:fillRect/>
          </a:stretch>
        </p:blipFill>
        <p:spPr>
          <a:xfrm>
            <a:off x="1357033" y="1253331"/>
            <a:ext cx="9159882" cy="4351338"/>
          </a:xfrm>
        </p:spPr>
      </p:pic>
    </p:spTree>
    <p:extLst>
      <p:ext uri="{BB962C8B-B14F-4D97-AF65-F5344CB8AC3E}">
        <p14:creationId xmlns:p14="http://schemas.microsoft.com/office/powerpoint/2010/main" val="16849273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B30DA-7BA6-3326-9E05-5478A6D88943}"/>
              </a:ext>
            </a:extLst>
          </p:cNvPr>
          <p:cNvSpPr>
            <a:spLocks noGrp="1"/>
          </p:cNvSpPr>
          <p:nvPr>
            <p:ph type="title"/>
          </p:nvPr>
        </p:nvSpPr>
        <p:spPr>
          <a:xfrm>
            <a:off x="838200" y="375064"/>
            <a:ext cx="10515600" cy="1325563"/>
          </a:xfrm>
        </p:spPr>
        <p:txBody>
          <a:bodyPr/>
          <a:lstStyle/>
          <a:p>
            <a:r>
              <a:rPr lang="en-US" dirty="0"/>
              <a:t>Choosing the right # of dimensions</a:t>
            </a:r>
          </a:p>
        </p:txBody>
      </p:sp>
      <p:sp>
        <p:nvSpPr>
          <p:cNvPr id="3" name="Content Placeholder 2">
            <a:extLst>
              <a:ext uri="{FF2B5EF4-FFF2-40B4-BE49-F238E27FC236}">
                <a16:creationId xmlns:a16="http://schemas.microsoft.com/office/drawing/2014/main" id="{FB9C4699-633E-691C-87F7-96102AA5E24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8963500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FEC477B-4A5C-576B-034A-20D5C9715175}"/>
              </a:ext>
            </a:extLst>
          </p:cNvPr>
          <p:cNvPicPr>
            <a:picLocks noChangeAspect="1"/>
          </p:cNvPicPr>
          <p:nvPr/>
        </p:nvPicPr>
        <p:blipFill>
          <a:blip r:embed="rId2"/>
          <a:stretch>
            <a:fillRect/>
          </a:stretch>
        </p:blipFill>
        <p:spPr>
          <a:xfrm>
            <a:off x="843082" y="2070282"/>
            <a:ext cx="9093879" cy="1358718"/>
          </a:xfrm>
          <a:prstGeom prst="rect">
            <a:avLst/>
          </a:prstGeom>
        </p:spPr>
      </p:pic>
      <p:pic>
        <p:nvPicPr>
          <p:cNvPr id="7" name="Picture 6">
            <a:extLst>
              <a:ext uri="{FF2B5EF4-FFF2-40B4-BE49-F238E27FC236}">
                <a16:creationId xmlns:a16="http://schemas.microsoft.com/office/drawing/2014/main" id="{729C8C21-5E46-9253-D10B-69401C265E38}"/>
              </a:ext>
            </a:extLst>
          </p:cNvPr>
          <p:cNvPicPr>
            <a:picLocks noChangeAspect="1"/>
          </p:cNvPicPr>
          <p:nvPr/>
        </p:nvPicPr>
        <p:blipFill>
          <a:blip r:embed="rId3"/>
          <a:stretch>
            <a:fillRect/>
          </a:stretch>
        </p:blipFill>
        <p:spPr>
          <a:xfrm>
            <a:off x="843082" y="3564762"/>
            <a:ext cx="9751475" cy="2517986"/>
          </a:xfrm>
          <a:prstGeom prst="rect">
            <a:avLst/>
          </a:prstGeom>
        </p:spPr>
      </p:pic>
      <p:sp>
        <p:nvSpPr>
          <p:cNvPr id="8" name="Title 1">
            <a:extLst>
              <a:ext uri="{FF2B5EF4-FFF2-40B4-BE49-F238E27FC236}">
                <a16:creationId xmlns:a16="http://schemas.microsoft.com/office/drawing/2014/main" id="{CC0F533F-DFA5-4971-9B27-4C0C5C40C8FC}"/>
              </a:ext>
            </a:extLst>
          </p:cNvPr>
          <p:cNvSpPr>
            <a:spLocks noGrp="1"/>
          </p:cNvSpPr>
          <p:nvPr>
            <p:ph type="title"/>
          </p:nvPr>
        </p:nvSpPr>
        <p:spPr>
          <a:xfrm>
            <a:off x="838200" y="365125"/>
            <a:ext cx="10515600" cy="1325563"/>
          </a:xfrm>
        </p:spPr>
        <p:txBody>
          <a:bodyPr/>
          <a:lstStyle/>
          <a:p>
            <a:r>
              <a:rPr lang="en-US" dirty="0"/>
              <a:t>Choosing the right # of dimensions with preserving variance </a:t>
            </a:r>
            <a:r>
              <a:rPr lang="en-US" dirty="0" err="1"/>
              <a:t>upto</a:t>
            </a:r>
            <a:r>
              <a:rPr lang="en-US" dirty="0"/>
              <a:t> certain percent</a:t>
            </a:r>
          </a:p>
        </p:txBody>
      </p:sp>
    </p:spTree>
    <p:extLst>
      <p:ext uri="{BB962C8B-B14F-4D97-AF65-F5344CB8AC3E}">
        <p14:creationId xmlns:p14="http://schemas.microsoft.com/office/powerpoint/2010/main" val="7557638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48368AF-C189-CC60-0D91-78481D97B941}"/>
              </a:ext>
            </a:extLst>
          </p:cNvPr>
          <p:cNvSpPr txBox="1"/>
          <p:nvPr/>
        </p:nvSpPr>
        <p:spPr>
          <a:xfrm>
            <a:off x="1110697" y="1396305"/>
            <a:ext cx="8957641" cy="646331"/>
          </a:xfrm>
          <a:prstGeom prst="rect">
            <a:avLst/>
          </a:prstGeom>
          <a:noFill/>
        </p:spPr>
        <p:txBody>
          <a:bodyPr wrap="square">
            <a:spAutoFit/>
          </a:bodyPr>
          <a:lstStyle/>
          <a:p>
            <a:pPr algn="l"/>
            <a:r>
              <a:rPr lang="pt-BR" sz="1800" b="0" i="0" u="none" strike="noStrike" baseline="0" dirty="0">
                <a:solidFill>
                  <a:srgbClr val="000089"/>
                </a:solidFill>
                <a:latin typeface="CourierNewPSMT"/>
              </a:rPr>
              <a:t>pca </a:t>
            </a:r>
            <a:r>
              <a:rPr lang="pt-BR" sz="1800" b="0" i="0" u="none" strike="noStrike" baseline="0" dirty="0">
                <a:solidFill>
                  <a:srgbClr val="555555"/>
                </a:solidFill>
                <a:latin typeface="CourierNewPSMT"/>
              </a:rPr>
              <a:t>= </a:t>
            </a:r>
            <a:r>
              <a:rPr lang="pt-BR" sz="1800" b="0" i="0" u="none" strike="noStrike" baseline="0" dirty="0">
                <a:solidFill>
                  <a:srgbClr val="000089"/>
                </a:solidFill>
                <a:latin typeface="CourierNewPSMT"/>
              </a:rPr>
              <a:t>PCA</a:t>
            </a:r>
            <a:r>
              <a:rPr lang="pt-BR" sz="1800" b="0" i="0" u="none" strike="noStrike" baseline="0" dirty="0">
                <a:solidFill>
                  <a:srgbClr val="000000"/>
                </a:solidFill>
                <a:latin typeface="CourierNewPSMT"/>
              </a:rPr>
              <a:t>(</a:t>
            </a:r>
            <a:r>
              <a:rPr lang="pt-BR" sz="1800" b="0" i="0" u="none" strike="noStrike" baseline="0" dirty="0">
                <a:solidFill>
                  <a:srgbClr val="000089"/>
                </a:solidFill>
                <a:latin typeface="CourierNewPSMT"/>
              </a:rPr>
              <a:t>n_components</a:t>
            </a:r>
            <a:r>
              <a:rPr lang="pt-BR" sz="1800" b="0" i="0" u="none" strike="noStrike" baseline="0" dirty="0">
                <a:solidFill>
                  <a:srgbClr val="555555"/>
                </a:solidFill>
                <a:latin typeface="CourierNewPSMT"/>
              </a:rPr>
              <a:t>=</a:t>
            </a:r>
            <a:r>
              <a:rPr lang="pt-BR" sz="1800" b="0" i="0" u="none" strike="noStrike" baseline="0" dirty="0">
                <a:solidFill>
                  <a:srgbClr val="FF6600"/>
                </a:solidFill>
                <a:latin typeface="CourierNewPSMT"/>
              </a:rPr>
              <a:t>0.95</a:t>
            </a:r>
            <a:r>
              <a:rPr lang="pt-BR" sz="1800" b="0" i="0" u="none" strike="noStrike" baseline="0" dirty="0">
                <a:solidFill>
                  <a:srgbClr val="000000"/>
                </a:solidFill>
                <a:latin typeface="CourierNewPSMT"/>
              </a:rPr>
              <a:t>)</a:t>
            </a:r>
          </a:p>
          <a:p>
            <a:pPr algn="l"/>
            <a:r>
              <a:rPr lang="en-US" sz="1800" b="0" i="0" u="none" strike="noStrike" baseline="0" dirty="0" err="1">
                <a:solidFill>
                  <a:srgbClr val="000089"/>
                </a:solidFill>
                <a:latin typeface="CourierNewPSMT"/>
              </a:rPr>
              <a:t>X_reduced</a:t>
            </a:r>
            <a:r>
              <a:rPr lang="en-US" sz="1800" b="0" i="0" u="none" strike="noStrike" baseline="0" dirty="0">
                <a:solidFill>
                  <a:srgbClr val="000089"/>
                </a:solidFill>
                <a:latin typeface="CourierNewPSMT"/>
              </a:rPr>
              <a:t> </a:t>
            </a:r>
            <a:r>
              <a:rPr lang="en-US" sz="1800" b="0" i="0" u="none" strike="noStrike" baseline="0" dirty="0">
                <a:solidFill>
                  <a:srgbClr val="555555"/>
                </a:solidFill>
                <a:latin typeface="CourierNewPSMT"/>
              </a:rPr>
              <a:t>= </a:t>
            </a:r>
            <a:r>
              <a:rPr lang="en-US" sz="1800" b="0" i="0" u="none" strike="noStrike" baseline="0" dirty="0" err="1">
                <a:solidFill>
                  <a:srgbClr val="000089"/>
                </a:solidFill>
                <a:latin typeface="CourierNewPSMT"/>
              </a:rPr>
              <a:t>pca</a:t>
            </a:r>
            <a:r>
              <a:rPr lang="en-US" sz="1800" b="0" i="0" u="none" strike="noStrike" baseline="0" dirty="0" err="1">
                <a:solidFill>
                  <a:srgbClr val="555555"/>
                </a:solidFill>
                <a:latin typeface="CourierNewPSMT"/>
              </a:rPr>
              <a:t>.</a:t>
            </a:r>
            <a:r>
              <a:rPr lang="en-US" sz="1800" b="0" i="0" u="none" strike="noStrike" baseline="0" dirty="0" err="1">
                <a:solidFill>
                  <a:srgbClr val="000089"/>
                </a:solidFill>
                <a:latin typeface="CourierNewPSMT"/>
              </a:rPr>
              <a:t>fit_transform</a:t>
            </a:r>
            <a:r>
              <a:rPr lang="en-US" sz="1800" b="0" i="0" u="none" strike="noStrike" baseline="0" dirty="0">
                <a:solidFill>
                  <a:srgbClr val="000000"/>
                </a:solidFill>
                <a:latin typeface="CourierNewPSMT"/>
              </a:rPr>
              <a:t>(</a:t>
            </a:r>
            <a:r>
              <a:rPr lang="en-US" sz="1800" b="0" i="0" u="none" strike="noStrike" baseline="0" dirty="0" err="1">
                <a:solidFill>
                  <a:srgbClr val="000089"/>
                </a:solidFill>
                <a:latin typeface="CourierNewPSMT"/>
              </a:rPr>
              <a:t>X_train</a:t>
            </a:r>
            <a:r>
              <a:rPr lang="en-US" sz="1800" b="0" i="0" u="none" strike="noStrike" baseline="0" dirty="0">
                <a:solidFill>
                  <a:srgbClr val="000000"/>
                </a:solidFill>
                <a:latin typeface="CourierNewPSMT"/>
              </a:rPr>
              <a:t>)</a:t>
            </a:r>
            <a:endParaRPr lang="en-US" dirty="0"/>
          </a:p>
        </p:txBody>
      </p:sp>
      <p:pic>
        <p:nvPicPr>
          <p:cNvPr id="7" name="Picture 6">
            <a:extLst>
              <a:ext uri="{FF2B5EF4-FFF2-40B4-BE49-F238E27FC236}">
                <a16:creationId xmlns:a16="http://schemas.microsoft.com/office/drawing/2014/main" id="{012DAC71-8177-F08E-3ABE-C9F5C261E4EC}"/>
              </a:ext>
            </a:extLst>
          </p:cNvPr>
          <p:cNvPicPr>
            <a:picLocks noChangeAspect="1"/>
          </p:cNvPicPr>
          <p:nvPr/>
        </p:nvPicPr>
        <p:blipFill>
          <a:blip r:embed="rId2"/>
          <a:stretch>
            <a:fillRect/>
          </a:stretch>
        </p:blipFill>
        <p:spPr>
          <a:xfrm>
            <a:off x="1110697" y="3350617"/>
            <a:ext cx="6880364" cy="1804360"/>
          </a:xfrm>
          <a:prstGeom prst="rect">
            <a:avLst/>
          </a:prstGeom>
        </p:spPr>
      </p:pic>
    </p:spTree>
    <p:extLst>
      <p:ext uri="{BB962C8B-B14F-4D97-AF65-F5344CB8AC3E}">
        <p14:creationId xmlns:p14="http://schemas.microsoft.com/office/powerpoint/2010/main" val="40979359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29F4F-8684-914B-8F7A-1138C69FE462}"/>
              </a:ext>
            </a:extLst>
          </p:cNvPr>
          <p:cNvSpPr>
            <a:spLocks noGrp="1"/>
          </p:cNvSpPr>
          <p:nvPr>
            <p:ph type="title"/>
          </p:nvPr>
        </p:nvSpPr>
        <p:spPr/>
        <p:txBody>
          <a:bodyPr/>
          <a:lstStyle/>
          <a:p>
            <a:r>
              <a:rPr lang="en-US" dirty="0"/>
              <a:t>Choosing the right # of dimensions by looking at the ploy of explained </a:t>
            </a:r>
            <a:r>
              <a:rPr lang="en-US" dirty="0" err="1"/>
              <a:t>varience</a:t>
            </a:r>
            <a:endParaRPr lang="en-US" dirty="0"/>
          </a:p>
        </p:txBody>
      </p:sp>
      <p:pic>
        <p:nvPicPr>
          <p:cNvPr id="5" name="Content Placeholder 4">
            <a:extLst>
              <a:ext uri="{FF2B5EF4-FFF2-40B4-BE49-F238E27FC236}">
                <a16:creationId xmlns:a16="http://schemas.microsoft.com/office/drawing/2014/main" id="{B16D76AD-3464-56DD-BAB5-D5F841969D30}"/>
              </a:ext>
            </a:extLst>
          </p:cNvPr>
          <p:cNvPicPr>
            <a:picLocks noGrp="1" noChangeAspect="1"/>
          </p:cNvPicPr>
          <p:nvPr>
            <p:ph idx="1"/>
          </p:nvPr>
        </p:nvPicPr>
        <p:blipFill>
          <a:blip r:embed="rId2"/>
          <a:stretch>
            <a:fillRect/>
          </a:stretch>
        </p:blipFill>
        <p:spPr>
          <a:xfrm>
            <a:off x="1955271" y="1895199"/>
            <a:ext cx="6870101" cy="4351338"/>
          </a:xfrm>
        </p:spPr>
      </p:pic>
    </p:spTree>
    <p:extLst>
      <p:ext uri="{BB962C8B-B14F-4D97-AF65-F5344CB8AC3E}">
        <p14:creationId xmlns:p14="http://schemas.microsoft.com/office/powerpoint/2010/main" val="6080896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72DE2AE-4B16-C728-8B13-FA5953919CB5}"/>
              </a:ext>
            </a:extLst>
          </p:cNvPr>
          <p:cNvSpPr>
            <a:spLocks noGrp="1"/>
          </p:cNvSpPr>
          <p:nvPr>
            <p:ph type="title"/>
          </p:nvPr>
        </p:nvSpPr>
        <p:spPr>
          <a:xfrm>
            <a:off x="838200" y="365125"/>
            <a:ext cx="10515600" cy="1325563"/>
          </a:xfrm>
        </p:spPr>
        <p:txBody>
          <a:bodyPr/>
          <a:lstStyle/>
          <a:p>
            <a:r>
              <a:rPr lang="en-US" dirty="0"/>
              <a:t>Choosing the right # of dimensions by tuning Hyperparameters</a:t>
            </a:r>
          </a:p>
        </p:txBody>
      </p:sp>
      <p:sp>
        <p:nvSpPr>
          <p:cNvPr id="7" name="Content Placeholder 6">
            <a:extLst>
              <a:ext uri="{FF2B5EF4-FFF2-40B4-BE49-F238E27FC236}">
                <a16:creationId xmlns:a16="http://schemas.microsoft.com/office/drawing/2014/main" id="{4C893BBC-525A-42B8-9109-A50AA07536E6}"/>
              </a:ext>
            </a:extLst>
          </p:cNvPr>
          <p:cNvSpPr>
            <a:spLocks noGrp="1"/>
          </p:cNvSpPr>
          <p:nvPr>
            <p:ph idx="1"/>
          </p:nvPr>
        </p:nvSpPr>
        <p:spPr/>
        <p:txBody>
          <a:bodyPr/>
          <a:lstStyle/>
          <a:p>
            <a:pPr marL="0" indent="0" algn="l">
              <a:buNone/>
            </a:pPr>
            <a:r>
              <a:rPr lang="en-US" sz="1800" b="0" i="0" u="none" strike="noStrike" baseline="0" dirty="0">
                <a:solidFill>
                  <a:srgbClr val="336666"/>
                </a:solidFill>
                <a:latin typeface="CourierNewPSMT"/>
              </a:rPr>
              <a:t>Code on the next slide</a:t>
            </a:r>
          </a:p>
          <a:p>
            <a:pPr marL="0" indent="0" algn="l">
              <a:buNone/>
            </a:pPr>
            <a:endParaRPr lang="en-US" sz="1800" dirty="0">
              <a:solidFill>
                <a:srgbClr val="336666"/>
              </a:solidFill>
              <a:latin typeface="CourierNewPSMT"/>
            </a:endParaRPr>
          </a:p>
          <a:p>
            <a:pPr marL="0" indent="0" algn="l">
              <a:buNone/>
            </a:pPr>
            <a:r>
              <a:rPr lang="en-US" sz="1800" b="0" i="0" u="none" strike="noStrike" baseline="0" dirty="0">
                <a:solidFill>
                  <a:srgbClr val="336666"/>
                </a:solidFill>
                <a:latin typeface="CourierNewPSMT"/>
              </a:rPr>
              <a:t>print</a:t>
            </a:r>
            <a:r>
              <a:rPr lang="en-US" sz="1800" b="0" i="0" u="none" strike="noStrike" baseline="0" dirty="0">
                <a:solidFill>
                  <a:srgbClr val="000000"/>
                </a:solidFill>
                <a:latin typeface="CourierNewPSMT"/>
              </a:rPr>
              <a:t>(</a:t>
            </a:r>
            <a:r>
              <a:rPr lang="en-US" sz="1800" b="0" i="0" u="none" strike="noStrike" baseline="0" dirty="0" err="1">
                <a:solidFill>
                  <a:srgbClr val="000089"/>
                </a:solidFill>
                <a:latin typeface="CourierNewPSMT"/>
              </a:rPr>
              <a:t>rnd_search</a:t>
            </a:r>
            <a:r>
              <a:rPr lang="en-US" sz="1800" b="0" i="0" u="none" strike="noStrike" baseline="0" dirty="0" err="1">
                <a:solidFill>
                  <a:srgbClr val="555555"/>
                </a:solidFill>
                <a:latin typeface="CourierNewPSMT"/>
              </a:rPr>
              <a:t>.</a:t>
            </a:r>
            <a:r>
              <a:rPr lang="en-US" sz="1800" b="0" i="0" u="none" strike="noStrike" baseline="0" dirty="0" err="1">
                <a:solidFill>
                  <a:srgbClr val="000089"/>
                </a:solidFill>
                <a:latin typeface="CourierNewPSMT"/>
              </a:rPr>
              <a:t>best_params</a:t>
            </a:r>
            <a:r>
              <a:rPr lang="en-US" sz="1800" b="0" i="0" u="none" strike="noStrike" baseline="0" dirty="0">
                <a:solidFill>
                  <a:srgbClr val="000089"/>
                </a:solidFill>
                <a:latin typeface="CourierNewPSMT"/>
              </a:rPr>
              <a:t>_</a:t>
            </a:r>
            <a:r>
              <a:rPr lang="en-US" sz="1800" b="0" i="0" u="none" strike="noStrike" baseline="0" dirty="0">
                <a:solidFill>
                  <a:srgbClr val="000000"/>
                </a:solidFill>
                <a:latin typeface="CourierNewPSMT"/>
              </a:rPr>
              <a:t>)</a:t>
            </a:r>
          </a:p>
          <a:p>
            <a:pPr marL="0" indent="0" algn="l">
              <a:buNone/>
            </a:pPr>
            <a:r>
              <a:rPr lang="en-US" sz="1800" b="0" i="0" u="none" strike="noStrike" baseline="0" dirty="0">
                <a:solidFill>
                  <a:srgbClr val="000000"/>
                </a:solidFill>
                <a:latin typeface="CourierNewPSMT"/>
              </a:rPr>
              <a:t>{</a:t>
            </a:r>
          </a:p>
          <a:p>
            <a:pPr marL="0" indent="0" algn="l">
              <a:buNone/>
            </a:pPr>
            <a:r>
              <a:rPr lang="en-US" sz="1800" b="0" i="0" u="none" strike="noStrike" baseline="0" dirty="0">
                <a:solidFill>
                  <a:srgbClr val="000000"/>
                </a:solidFill>
                <a:latin typeface="CourierNewPSMT"/>
              </a:rPr>
              <a:t>'</a:t>
            </a:r>
            <a:r>
              <a:rPr lang="en-US" sz="1800" b="0" i="0" u="none" strike="noStrike" baseline="0" dirty="0" err="1">
                <a:solidFill>
                  <a:srgbClr val="000000"/>
                </a:solidFill>
                <a:latin typeface="CourierNewPSMT"/>
              </a:rPr>
              <a:t>randomforestclassifier</a:t>
            </a:r>
            <a:r>
              <a:rPr lang="en-US" sz="1800" b="0" i="0" u="none" strike="noStrike" baseline="0" dirty="0">
                <a:solidFill>
                  <a:srgbClr val="000000"/>
                </a:solidFill>
                <a:latin typeface="CourierNewPSMT"/>
              </a:rPr>
              <a:t>__</a:t>
            </a:r>
            <a:r>
              <a:rPr lang="en-US" sz="1800" b="0" i="0" u="none" strike="noStrike" baseline="0" dirty="0" err="1">
                <a:solidFill>
                  <a:srgbClr val="000000"/>
                </a:solidFill>
                <a:latin typeface="CourierNewPSMT"/>
              </a:rPr>
              <a:t>n_estimators</a:t>
            </a:r>
            <a:r>
              <a:rPr lang="en-US" sz="1800" b="0" i="0" u="none" strike="noStrike" baseline="0" dirty="0">
                <a:solidFill>
                  <a:srgbClr val="000000"/>
                </a:solidFill>
                <a:latin typeface="CourierNewPSMT"/>
              </a:rPr>
              <a:t>': 465,</a:t>
            </a:r>
          </a:p>
          <a:p>
            <a:pPr marL="0" indent="0" algn="l">
              <a:buNone/>
            </a:pPr>
            <a:r>
              <a:rPr lang="en-US" sz="1800" b="0" i="0" u="none" strike="noStrike" baseline="0" dirty="0">
                <a:solidFill>
                  <a:srgbClr val="000000"/>
                </a:solidFill>
                <a:latin typeface="CourierNewPSMT"/>
              </a:rPr>
              <a:t>'</a:t>
            </a:r>
            <a:r>
              <a:rPr lang="en-US" sz="1800" b="0" i="0" u="none" strike="noStrike" baseline="0" dirty="0" err="1">
                <a:solidFill>
                  <a:srgbClr val="000000"/>
                </a:solidFill>
                <a:latin typeface="CourierNewPSMT"/>
              </a:rPr>
              <a:t>pca</a:t>
            </a:r>
            <a:r>
              <a:rPr lang="en-US" sz="1800" b="0" i="0" u="none" strike="noStrike" baseline="0" dirty="0">
                <a:solidFill>
                  <a:srgbClr val="000000"/>
                </a:solidFill>
                <a:latin typeface="CourierNewPSMT"/>
              </a:rPr>
              <a:t>__</a:t>
            </a:r>
            <a:r>
              <a:rPr lang="en-US" sz="1800" b="0" i="0" u="none" strike="noStrike" baseline="0" dirty="0" err="1">
                <a:solidFill>
                  <a:srgbClr val="000000"/>
                </a:solidFill>
                <a:latin typeface="CourierNewPSMT"/>
              </a:rPr>
              <a:t>n_components</a:t>
            </a:r>
            <a:r>
              <a:rPr lang="en-US" sz="1800" b="0" i="0" u="none" strike="noStrike" baseline="0" dirty="0">
                <a:solidFill>
                  <a:srgbClr val="000000"/>
                </a:solidFill>
                <a:latin typeface="CourierNewPSMT"/>
              </a:rPr>
              <a:t>': 23</a:t>
            </a:r>
          </a:p>
          <a:p>
            <a:pPr marL="0" indent="0" algn="l">
              <a:buNone/>
            </a:pPr>
            <a:r>
              <a:rPr lang="en-US" sz="1800" b="0" i="0" u="none" strike="noStrike" baseline="0" dirty="0">
                <a:solidFill>
                  <a:srgbClr val="000000"/>
                </a:solidFill>
                <a:latin typeface="CourierNewPSMT"/>
              </a:rPr>
              <a:t>}</a:t>
            </a:r>
            <a:endParaRPr lang="en-US" dirty="0"/>
          </a:p>
        </p:txBody>
      </p:sp>
    </p:spTree>
    <p:extLst>
      <p:ext uri="{BB962C8B-B14F-4D97-AF65-F5344CB8AC3E}">
        <p14:creationId xmlns:p14="http://schemas.microsoft.com/office/powerpoint/2010/main" val="42773484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E14CD14-918E-96E6-0356-78EF6DAAE976}"/>
              </a:ext>
            </a:extLst>
          </p:cNvPr>
          <p:cNvPicPr>
            <a:picLocks noGrp="1" noChangeAspect="1"/>
          </p:cNvPicPr>
          <p:nvPr>
            <p:ph idx="1"/>
          </p:nvPr>
        </p:nvPicPr>
        <p:blipFill>
          <a:blip r:embed="rId2"/>
          <a:stretch>
            <a:fillRect/>
          </a:stretch>
        </p:blipFill>
        <p:spPr>
          <a:xfrm>
            <a:off x="344578" y="377686"/>
            <a:ext cx="11502844" cy="5764697"/>
          </a:xfrm>
        </p:spPr>
      </p:pic>
    </p:spTree>
    <p:extLst>
      <p:ext uri="{BB962C8B-B14F-4D97-AF65-F5344CB8AC3E}">
        <p14:creationId xmlns:p14="http://schemas.microsoft.com/office/powerpoint/2010/main" val="35006835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2710C-250F-802A-A2B1-7AED654A4CD1}"/>
              </a:ext>
            </a:extLst>
          </p:cNvPr>
          <p:cNvSpPr>
            <a:spLocks noGrp="1"/>
          </p:cNvSpPr>
          <p:nvPr>
            <p:ph type="title"/>
          </p:nvPr>
        </p:nvSpPr>
        <p:spPr/>
        <p:txBody>
          <a:bodyPr/>
          <a:lstStyle/>
          <a:p>
            <a:r>
              <a:rPr lang="en-US" dirty="0"/>
              <a:t>PCA for Compression</a:t>
            </a:r>
          </a:p>
        </p:txBody>
      </p:sp>
      <p:sp>
        <p:nvSpPr>
          <p:cNvPr id="3" name="Content Placeholder 2">
            <a:extLst>
              <a:ext uri="{FF2B5EF4-FFF2-40B4-BE49-F238E27FC236}">
                <a16:creationId xmlns:a16="http://schemas.microsoft.com/office/drawing/2014/main" id="{3700F0D6-8C4B-4E6F-475F-1C6A89F443C7}"/>
              </a:ext>
            </a:extLst>
          </p:cNvPr>
          <p:cNvSpPr>
            <a:spLocks noGrp="1"/>
          </p:cNvSpPr>
          <p:nvPr>
            <p:ph idx="1"/>
          </p:nvPr>
        </p:nvSpPr>
        <p:spPr/>
        <p:txBody>
          <a:bodyPr>
            <a:normAutofit lnSpcReduction="10000"/>
          </a:bodyPr>
          <a:lstStyle/>
          <a:p>
            <a:r>
              <a:rPr lang="en-US" dirty="0"/>
              <a:t>For example, after applying PCA to the MNIST dataset while preserving 95% of its variance.</a:t>
            </a:r>
          </a:p>
          <a:p>
            <a:r>
              <a:rPr lang="en-US" dirty="0"/>
              <a:t>We are left with 154 features, instead of the original 784 features. </a:t>
            </a:r>
          </a:p>
          <a:p>
            <a:r>
              <a:rPr lang="en-US" dirty="0"/>
              <a:t>The dataset is now less than 20% of its original size, and we only lost 5% of its variance!</a:t>
            </a:r>
          </a:p>
          <a:p>
            <a:endParaRPr lang="en-US" dirty="0"/>
          </a:p>
          <a:p>
            <a:r>
              <a:rPr lang="en-US" dirty="0"/>
              <a:t>It is also possible to decompress the reduced dataset back to 784 dimensions by applying the inverse transformation of the PCA projection.</a:t>
            </a:r>
          </a:p>
          <a:p>
            <a:r>
              <a:rPr lang="en-US" sz="1800" b="0" i="0" u="none" strike="noStrike" baseline="0" dirty="0" err="1">
                <a:solidFill>
                  <a:srgbClr val="000089"/>
                </a:solidFill>
                <a:latin typeface="CourierNewPSMT"/>
              </a:rPr>
              <a:t>X_recovered</a:t>
            </a:r>
            <a:r>
              <a:rPr lang="en-US" sz="1800" b="0" i="0" u="none" strike="noStrike" baseline="0" dirty="0">
                <a:solidFill>
                  <a:srgbClr val="000089"/>
                </a:solidFill>
                <a:latin typeface="CourierNewPSMT"/>
              </a:rPr>
              <a:t> </a:t>
            </a:r>
            <a:r>
              <a:rPr lang="en-US" sz="1800" b="0" i="0" u="none" strike="noStrike" baseline="0" dirty="0">
                <a:solidFill>
                  <a:srgbClr val="555555"/>
                </a:solidFill>
                <a:latin typeface="CourierNewPSMT"/>
              </a:rPr>
              <a:t>= </a:t>
            </a:r>
            <a:r>
              <a:rPr lang="en-US" sz="1800" b="0" i="0" u="none" strike="noStrike" baseline="0" dirty="0" err="1">
                <a:solidFill>
                  <a:srgbClr val="000089"/>
                </a:solidFill>
                <a:latin typeface="CourierNewPSMT"/>
              </a:rPr>
              <a:t>pca</a:t>
            </a:r>
            <a:r>
              <a:rPr lang="en-US" sz="1800" b="0" i="0" u="none" strike="noStrike" baseline="0" dirty="0" err="1">
                <a:solidFill>
                  <a:srgbClr val="555555"/>
                </a:solidFill>
                <a:latin typeface="CourierNewPSMT"/>
              </a:rPr>
              <a:t>.</a:t>
            </a:r>
            <a:r>
              <a:rPr lang="en-US" sz="1800" b="0" i="0" u="none" strike="noStrike" baseline="0" dirty="0" err="1">
                <a:solidFill>
                  <a:srgbClr val="000089"/>
                </a:solidFill>
                <a:latin typeface="CourierNewPSMT"/>
              </a:rPr>
              <a:t>inverse_transform</a:t>
            </a:r>
            <a:r>
              <a:rPr lang="en-US" sz="1800" b="0" i="0" u="none" strike="noStrike" baseline="0" dirty="0">
                <a:solidFill>
                  <a:srgbClr val="000000"/>
                </a:solidFill>
                <a:latin typeface="CourierNewPSMT"/>
              </a:rPr>
              <a:t>(</a:t>
            </a:r>
            <a:r>
              <a:rPr lang="en-US" sz="1800" b="0" i="0" u="none" strike="noStrike" baseline="0" dirty="0" err="1">
                <a:solidFill>
                  <a:srgbClr val="000089"/>
                </a:solidFill>
                <a:latin typeface="CourierNewPSMT"/>
              </a:rPr>
              <a:t>X_reduced</a:t>
            </a:r>
            <a:r>
              <a:rPr lang="en-US" sz="1800" b="0" i="0" u="none" strike="noStrike" baseline="0" dirty="0">
                <a:solidFill>
                  <a:srgbClr val="000000"/>
                </a:solidFill>
                <a:latin typeface="CourierNewPSMT"/>
              </a:rPr>
              <a:t>)</a:t>
            </a:r>
            <a:endParaRPr lang="en-US" dirty="0"/>
          </a:p>
        </p:txBody>
      </p:sp>
    </p:spTree>
    <p:extLst>
      <p:ext uri="{BB962C8B-B14F-4D97-AF65-F5344CB8AC3E}">
        <p14:creationId xmlns:p14="http://schemas.microsoft.com/office/powerpoint/2010/main" val="38824084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5F3BAC3-2D01-9D25-024C-27A494E37FA5}"/>
              </a:ext>
            </a:extLst>
          </p:cNvPr>
          <p:cNvPicPr>
            <a:picLocks noGrp="1" noChangeAspect="1"/>
          </p:cNvPicPr>
          <p:nvPr>
            <p:ph idx="1"/>
          </p:nvPr>
        </p:nvPicPr>
        <p:blipFill>
          <a:blip r:embed="rId2"/>
          <a:stretch>
            <a:fillRect/>
          </a:stretch>
        </p:blipFill>
        <p:spPr>
          <a:xfrm>
            <a:off x="1992837" y="1013791"/>
            <a:ext cx="8206325" cy="5163172"/>
          </a:xfrm>
        </p:spPr>
      </p:pic>
    </p:spTree>
    <p:extLst>
      <p:ext uri="{BB962C8B-B14F-4D97-AF65-F5344CB8AC3E}">
        <p14:creationId xmlns:p14="http://schemas.microsoft.com/office/powerpoint/2010/main" val="283952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CB21A-2A13-F6CA-56E7-258114568FDA}"/>
              </a:ext>
            </a:extLst>
          </p:cNvPr>
          <p:cNvSpPr>
            <a:spLocks noGrp="1"/>
          </p:cNvSpPr>
          <p:nvPr>
            <p:ph type="title"/>
          </p:nvPr>
        </p:nvSpPr>
        <p:spPr/>
        <p:txBody>
          <a:bodyPr/>
          <a:lstStyle/>
          <a:p>
            <a:r>
              <a:rPr lang="en-US" dirty="0"/>
              <a:t>Randomized PCA</a:t>
            </a:r>
          </a:p>
        </p:txBody>
      </p:sp>
      <p:sp>
        <p:nvSpPr>
          <p:cNvPr id="3" name="Content Placeholder 2">
            <a:extLst>
              <a:ext uri="{FF2B5EF4-FFF2-40B4-BE49-F238E27FC236}">
                <a16:creationId xmlns:a16="http://schemas.microsoft.com/office/drawing/2014/main" id="{ADBF2EE6-F3A7-9455-66EF-177580675351}"/>
              </a:ext>
            </a:extLst>
          </p:cNvPr>
          <p:cNvSpPr>
            <a:spLocks noGrp="1"/>
          </p:cNvSpPr>
          <p:nvPr>
            <p:ph idx="1"/>
          </p:nvPr>
        </p:nvSpPr>
        <p:spPr/>
        <p:txBody>
          <a:bodyPr/>
          <a:lstStyle/>
          <a:p>
            <a:r>
              <a:rPr lang="en-US" dirty="0"/>
              <a:t>Randomized PCA works by randomly sampling a subset of the data and then using this subset to estimate the principal components of the full dataset. This is a much faster and more efficient way to compute the principal components than using the full dataset, and it is also less likely to overfit the data.</a:t>
            </a:r>
          </a:p>
        </p:txBody>
      </p:sp>
    </p:spTree>
    <p:extLst>
      <p:ext uri="{BB962C8B-B14F-4D97-AF65-F5344CB8AC3E}">
        <p14:creationId xmlns:p14="http://schemas.microsoft.com/office/powerpoint/2010/main" val="5484184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D5CFB-B5FE-D3F7-B120-99482E2AF918}"/>
              </a:ext>
            </a:extLst>
          </p:cNvPr>
          <p:cNvSpPr>
            <a:spLocks noGrp="1"/>
          </p:cNvSpPr>
          <p:nvPr>
            <p:ph type="title"/>
          </p:nvPr>
        </p:nvSpPr>
        <p:spPr/>
        <p:txBody>
          <a:bodyPr/>
          <a:lstStyle/>
          <a:p>
            <a:r>
              <a:rPr lang="en-US" dirty="0"/>
              <a:t>Curse of Dimension</a:t>
            </a:r>
          </a:p>
        </p:txBody>
      </p:sp>
      <p:sp>
        <p:nvSpPr>
          <p:cNvPr id="3" name="Content Placeholder 2">
            <a:extLst>
              <a:ext uri="{FF2B5EF4-FFF2-40B4-BE49-F238E27FC236}">
                <a16:creationId xmlns:a16="http://schemas.microsoft.com/office/drawing/2014/main" id="{570969DD-3F2B-9E97-149C-4354EB6F0AEC}"/>
              </a:ext>
            </a:extLst>
          </p:cNvPr>
          <p:cNvSpPr>
            <a:spLocks noGrp="1"/>
          </p:cNvSpPr>
          <p:nvPr>
            <p:ph idx="1"/>
          </p:nvPr>
        </p:nvSpPr>
        <p:spPr/>
        <p:txBody>
          <a:bodyPr>
            <a:normAutofit/>
          </a:bodyPr>
          <a:lstStyle/>
          <a:p>
            <a:pPr algn="l"/>
            <a:r>
              <a:rPr lang="en-US" b="0" i="0" u="none" strike="noStrike" baseline="0" dirty="0">
                <a:latin typeface="TimesNewRomanPSMT"/>
              </a:rPr>
              <a:t>Many Machine Learning problems involve thousands or even millions of features for each training instance. </a:t>
            </a:r>
          </a:p>
          <a:p>
            <a:pPr algn="l"/>
            <a:endParaRPr lang="en-US" dirty="0">
              <a:latin typeface="TimesNewRomanPSMT"/>
            </a:endParaRPr>
          </a:p>
          <a:p>
            <a:pPr algn="l"/>
            <a:r>
              <a:rPr lang="en-US" b="0" i="0" u="none" strike="noStrike" baseline="0" dirty="0">
                <a:latin typeface="TimesNewRomanPSMT"/>
              </a:rPr>
              <a:t>Not only do all these features make training extremely slow, but they can also make it much harder to find a good solution</a:t>
            </a:r>
          </a:p>
          <a:p>
            <a:pPr algn="l"/>
            <a:endParaRPr lang="en-US" dirty="0">
              <a:latin typeface="TimesNewRomanPSMT"/>
            </a:endParaRPr>
          </a:p>
          <a:p>
            <a:pPr algn="l"/>
            <a:r>
              <a:rPr lang="en-US" dirty="0">
                <a:latin typeface="TimesNewRomanPSMT"/>
              </a:rPr>
              <a:t>I</a:t>
            </a:r>
            <a:r>
              <a:rPr lang="en-US" b="0" i="0" u="none" strike="noStrike" baseline="0" dirty="0">
                <a:latin typeface="TimesNewRomanPSMT"/>
              </a:rPr>
              <a:t>n real-world problems, it is often possible to reduce the number of features considerably</a:t>
            </a:r>
            <a:endParaRPr lang="en-US" sz="4000" dirty="0"/>
          </a:p>
        </p:txBody>
      </p:sp>
    </p:spTree>
    <p:extLst>
      <p:ext uri="{BB962C8B-B14F-4D97-AF65-F5344CB8AC3E}">
        <p14:creationId xmlns:p14="http://schemas.microsoft.com/office/powerpoint/2010/main" val="10107056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EEA4E-D5F5-933D-825D-670BDBEF8E56}"/>
              </a:ext>
            </a:extLst>
          </p:cNvPr>
          <p:cNvSpPr>
            <a:spLocks noGrp="1"/>
          </p:cNvSpPr>
          <p:nvPr>
            <p:ph type="title"/>
          </p:nvPr>
        </p:nvSpPr>
        <p:spPr/>
        <p:txBody>
          <a:bodyPr/>
          <a:lstStyle/>
          <a:p>
            <a:r>
              <a:rPr lang="en-US" dirty="0" err="1"/>
              <a:t>IncrementalPCA</a:t>
            </a:r>
            <a:endParaRPr lang="en-US" dirty="0"/>
          </a:p>
        </p:txBody>
      </p:sp>
      <p:sp>
        <p:nvSpPr>
          <p:cNvPr id="3" name="Content Placeholder 2">
            <a:extLst>
              <a:ext uri="{FF2B5EF4-FFF2-40B4-BE49-F238E27FC236}">
                <a16:creationId xmlns:a16="http://schemas.microsoft.com/office/drawing/2014/main" id="{0AC27B13-8362-83EE-FBD1-C3822B3D3087}"/>
              </a:ext>
            </a:extLst>
          </p:cNvPr>
          <p:cNvSpPr>
            <a:spLocks noGrp="1"/>
          </p:cNvSpPr>
          <p:nvPr>
            <p:ph idx="1"/>
          </p:nvPr>
        </p:nvSpPr>
        <p:spPr/>
        <p:txBody>
          <a:bodyPr/>
          <a:lstStyle/>
          <a:p>
            <a:r>
              <a:rPr lang="en-US" dirty="0"/>
              <a:t>Allows you to split the training set into mini-batches and feed an IPCA algorithm one mini-batch at a time. </a:t>
            </a:r>
          </a:p>
          <a:p>
            <a:endParaRPr lang="en-US" dirty="0"/>
          </a:p>
          <a:p>
            <a:r>
              <a:rPr lang="en-US" dirty="0"/>
              <a:t>This is useful for large training sets and for applying PCA online</a:t>
            </a:r>
          </a:p>
        </p:txBody>
      </p:sp>
    </p:spTree>
    <p:extLst>
      <p:ext uri="{BB962C8B-B14F-4D97-AF65-F5344CB8AC3E}">
        <p14:creationId xmlns:p14="http://schemas.microsoft.com/office/powerpoint/2010/main" val="31203857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8B7F8-8820-4366-EB0D-C6C0DC072C41}"/>
              </a:ext>
            </a:extLst>
          </p:cNvPr>
          <p:cNvSpPr>
            <a:spLocks noGrp="1"/>
          </p:cNvSpPr>
          <p:nvPr>
            <p:ph type="title"/>
          </p:nvPr>
        </p:nvSpPr>
        <p:spPr/>
        <p:txBody>
          <a:bodyPr/>
          <a:lstStyle/>
          <a:p>
            <a:r>
              <a:rPr lang="en-US" dirty="0"/>
              <a:t>Random Projection</a:t>
            </a:r>
          </a:p>
        </p:txBody>
      </p:sp>
      <p:sp>
        <p:nvSpPr>
          <p:cNvPr id="3" name="Content Placeholder 2">
            <a:extLst>
              <a:ext uri="{FF2B5EF4-FFF2-40B4-BE49-F238E27FC236}">
                <a16:creationId xmlns:a16="http://schemas.microsoft.com/office/drawing/2014/main" id="{4DEDBD0E-221A-DB62-DAC0-9BE91DC101FF}"/>
              </a:ext>
            </a:extLst>
          </p:cNvPr>
          <p:cNvSpPr>
            <a:spLocks noGrp="1"/>
          </p:cNvSpPr>
          <p:nvPr>
            <p:ph idx="1"/>
          </p:nvPr>
        </p:nvSpPr>
        <p:spPr/>
        <p:txBody>
          <a:bodyPr/>
          <a:lstStyle/>
          <a:p>
            <a:r>
              <a:rPr lang="en-US" dirty="0"/>
              <a:t>Random Projection algorithm projects the data to a lower-dimensional space using a random linear projection.</a:t>
            </a:r>
          </a:p>
          <a:p>
            <a:r>
              <a:rPr lang="en-US" dirty="0"/>
              <a:t>This may sound crazy, but it turns out that such a random projection is actually very likely to preserve distances fairly well</a:t>
            </a:r>
          </a:p>
          <a:p>
            <a:endParaRPr lang="en-US" dirty="0"/>
          </a:p>
          <a:p>
            <a:r>
              <a:rPr lang="en-US" sz="1800" b="1" i="0" u="none" strike="noStrike" baseline="0" dirty="0">
                <a:solidFill>
                  <a:srgbClr val="00669A"/>
                </a:solidFill>
                <a:latin typeface="CourierNewPS-BoldMT"/>
              </a:rPr>
              <a:t>from </a:t>
            </a:r>
            <a:r>
              <a:rPr lang="en-US" sz="1800" b="1" i="0" u="none" strike="noStrike" baseline="0" dirty="0" err="1">
                <a:solidFill>
                  <a:srgbClr val="00CDFF"/>
                </a:solidFill>
                <a:latin typeface="CourierNewPS-BoldMT"/>
              </a:rPr>
              <a:t>sklearn.random_projection</a:t>
            </a:r>
            <a:r>
              <a:rPr lang="en-US" sz="1800" b="1" i="0" u="none" strike="noStrike" baseline="0" dirty="0">
                <a:solidFill>
                  <a:srgbClr val="00CDFF"/>
                </a:solidFill>
                <a:latin typeface="CourierNewPS-BoldMT"/>
              </a:rPr>
              <a:t> </a:t>
            </a:r>
            <a:r>
              <a:rPr lang="en-US" sz="1800" b="1" i="0" u="none" strike="noStrike" baseline="0" dirty="0">
                <a:solidFill>
                  <a:srgbClr val="00669A"/>
                </a:solidFill>
                <a:latin typeface="CourierNewPS-BoldMT"/>
              </a:rPr>
              <a:t>import </a:t>
            </a:r>
            <a:r>
              <a:rPr lang="en-US" sz="1800" b="0" i="0" u="none" strike="noStrike" baseline="0" dirty="0" err="1">
                <a:solidFill>
                  <a:srgbClr val="000089"/>
                </a:solidFill>
                <a:latin typeface="CourierNewPSMT"/>
              </a:rPr>
              <a:t>GaussianRandomProjection</a:t>
            </a:r>
            <a:endParaRPr lang="en-US" sz="1800" b="0" i="0" u="none" strike="noStrike" baseline="0" dirty="0">
              <a:solidFill>
                <a:srgbClr val="000089"/>
              </a:solidFill>
              <a:latin typeface="CourierNewPSMT"/>
            </a:endParaRPr>
          </a:p>
          <a:p>
            <a:r>
              <a:rPr lang="en-US" sz="1800" dirty="0">
                <a:solidFill>
                  <a:srgbClr val="000089"/>
                </a:solidFill>
                <a:latin typeface="CourierNewPSMT"/>
              </a:rPr>
              <a:t>Or </a:t>
            </a:r>
            <a:r>
              <a:rPr lang="en-US" sz="1800" b="0" i="0" u="none" strike="noStrike" baseline="0" dirty="0" err="1">
                <a:latin typeface="CourierNewPSMT"/>
              </a:rPr>
              <a:t>SparseRandomProjection</a:t>
            </a:r>
            <a:r>
              <a:rPr lang="en-US" sz="1800" b="0" i="0" u="none" strike="noStrike" baseline="0" dirty="0">
                <a:latin typeface="TimesNewRomanPSMT"/>
              </a:rPr>
              <a:t>.</a:t>
            </a:r>
            <a:endParaRPr lang="en-US" dirty="0"/>
          </a:p>
        </p:txBody>
      </p:sp>
    </p:spTree>
    <p:extLst>
      <p:ext uri="{BB962C8B-B14F-4D97-AF65-F5344CB8AC3E}">
        <p14:creationId xmlns:p14="http://schemas.microsoft.com/office/powerpoint/2010/main" val="30829372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5AB72-FF6A-CAA5-C13B-58C134B81500}"/>
              </a:ext>
            </a:extLst>
          </p:cNvPr>
          <p:cNvSpPr>
            <a:spLocks noGrp="1"/>
          </p:cNvSpPr>
          <p:nvPr>
            <p:ph type="title"/>
          </p:nvPr>
        </p:nvSpPr>
        <p:spPr/>
        <p:txBody>
          <a:bodyPr/>
          <a:lstStyle/>
          <a:p>
            <a:r>
              <a:rPr lang="en-US" dirty="0"/>
              <a:t>Benefits of using sparse Matrix</a:t>
            </a:r>
          </a:p>
        </p:txBody>
      </p:sp>
      <p:sp>
        <p:nvSpPr>
          <p:cNvPr id="3" name="Content Placeholder 2">
            <a:extLst>
              <a:ext uri="{FF2B5EF4-FFF2-40B4-BE49-F238E27FC236}">
                <a16:creationId xmlns:a16="http://schemas.microsoft.com/office/drawing/2014/main" id="{A3279C31-D316-E06A-2A27-C01D3B14AC86}"/>
              </a:ext>
            </a:extLst>
          </p:cNvPr>
          <p:cNvSpPr>
            <a:spLocks noGrp="1"/>
          </p:cNvSpPr>
          <p:nvPr>
            <p:ph idx="1"/>
          </p:nvPr>
        </p:nvSpPr>
        <p:spPr/>
        <p:txBody>
          <a:bodyPr>
            <a:normAutofit/>
          </a:bodyPr>
          <a:lstStyle/>
          <a:p>
            <a:r>
              <a:rPr lang="en-US" dirty="0"/>
              <a:t>It uses much less memory: about 25 MB instead of almost 1.2GB for a dataset of 5000 instances with 20_000 features!</a:t>
            </a:r>
          </a:p>
          <a:p>
            <a:r>
              <a:rPr lang="en-US" dirty="0"/>
              <a:t>It is much faster, about 50% faster for the above dataset.</a:t>
            </a:r>
          </a:p>
          <a:p>
            <a:endParaRPr lang="en-US" dirty="0"/>
          </a:p>
          <a:p>
            <a:r>
              <a:rPr lang="en-US" dirty="0"/>
              <a:t>The ratio r of nonzero items in the sparse random matrix is called its</a:t>
            </a:r>
          </a:p>
          <a:p>
            <a:r>
              <a:rPr lang="en-US" dirty="0"/>
              <a:t>density. </a:t>
            </a:r>
          </a:p>
          <a:p>
            <a:r>
              <a:rPr lang="en-US" dirty="0"/>
              <a:t>By default, it is equal to 1/√n. With 20,000 features, this means that only one in ~141 cells in the random matrix is nonzero: that’s quite sparse!</a:t>
            </a:r>
          </a:p>
        </p:txBody>
      </p:sp>
    </p:spTree>
    <p:extLst>
      <p:ext uri="{BB962C8B-B14F-4D97-AF65-F5344CB8AC3E}">
        <p14:creationId xmlns:p14="http://schemas.microsoft.com/office/powerpoint/2010/main" val="19009703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87156-8E0E-23C2-73B9-08A6860543EA}"/>
              </a:ext>
            </a:extLst>
          </p:cNvPr>
          <p:cNvSpPr>
            <a:spLocks noGrp="1"/>
          </p:cNvSpPr>
          <p:nvPr>
            <p:ph type="title"/>
          </p:nvPr>
        </p:nvSpPr>
        <p:spPr/>
        <p:txBody>
          <a:bodyPr/>
          <a:lstStyle/>
          <a:p>
            <a:r>
              <a:rPr lang="en-US" dirty="0"/>
              <a:t>Linear Discriminant Analysis (LDA)</a:t>
            </a:r>
          </a:p>
        </p:txBody>
      </p:sp>
      <p:sp>
        <p:nvSpPr>
          <p:cNvPr id="3" name="Content Placeholder 2">
            <a:extLst>
              <a:ext uri="{FF2B5EF4-FFF2-40B4-BE49-F238E27FC236}">
                <a16:creationId xmlns:a16="http://schemas.microsoft.com/office/drawing/2014/main" id="{F381809C-8E3C-52FD-CA85-140BECF39FE6}"/>
              </a:ext>
            </a:extLst>
          </p:cNvPr>
          <p:cNvSpPr>
            <a:spLocks noGrp="1"/>
          </p:cNvSpPr>
          <p:nvPr>
            <p:ph idx="1"/>
          </p:nvPr>
        </p:nvSpPr>
        <p:spPr/>
        <p:txBody>
          <a:bodyPr>
            <a:normAutofit/>
          </a:bodyPr>
          <a:lstStyle/>
          <a:p>
            <a:r>
              <a:rPr lang="en-US" dirty="0"/>
              <a:t>Linear Discriminant Analysis (LDA) is a linear classification algorithm, and during training it learns the most discriminative axes between the classes. </a:t>
            </a:r>
          </a:p>
          <a:p>
            <a:r>
              <a:rPr lang="en-US" dirty="0"/>
              <a:t>These axes can then be used to define a hyperplane onto which to project the data. </a:t>
            </a:r>
          </a:p>
          <a:p>
            <a:r>
              <a:rPr lang="en-US" dirty="0"/>
              <a:t>The benefit of this approach is that the projection will keep classes as far apart as possible</a:t>
            </a:r>
          </a:p>
          <a:p>
            <a:r>
              <a:rPr lang="en-US" dirty="0"/>
              <a:t>Use LDA to reduce dimensionality before running another  classification algorithm (unless LDA is sufficient).</a:t>
            </a:r>
          </a:p>
        </p:txBody>
      </p:sp>
    </p:spTree>
    <p:extLst>
      <p:ext uri="{BB962C8B-B14F-4D97-AF65-F5344CB8AC3E}">
        <p14:creationId xmlns:p14="http://schemas.microsoft.com/office/powerpoint/2010/main" val="16590223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ADA3E-34AD-1E9F-3854-4D64710F6194}"/>
              </a:ext>
            </a:extLst>
          </p:cNvPr>
          <p:cNvSpPr>
            <a:spLocks noGrp="1"/>
          </p:cNvSpPr>
          <p:nvPr>
            <p:ph type="title"/>
          </p:nvPr>
        </p:nvSpPr>
        <p:spPr/>
        <p:txBody>
          <a:bodyPr/>
          <a:lstStyle/>
          <a:p>
            <a:r>
              <a:rPr lang="en-US" dirty="0"/>
              <a:t>t-Distributed Stochastic Neighbor</a:t>
            </a:r>
            <a:br>
              <a:rPr lang="en-US" dirty="0"/>
            </a:br>
            <a:r>
              <a:rPr lang="en-US" dirty="0"/>
              <a:t>Embedding (t-SNE)</a:t>
            </a:r>
          </a:p>
        </p:txBody>
      </p:sp>
      <p:sp>
        <p:nvSpPr>
          <p:cNvPr id="3" name="Content Placeholder 2">
            <a:extLst>
              <a:ext uri="{FF2B5EF4-FFF2-40B4-BE49-F238E27FC236}">
                <a16:creationId xmlns:a16="http://schemas.microsoft.com/office/drawing/2014/main" id="{A08A9DF2-AD01-078D-6E84-B3D9B0FB0102}"/>
              </a:ext>
            </a:extLst>
          </p:cNvPr>
          <p:cNvSpPr>
            <a:spLocks noGrp="1"/>
          </p:cNvSpPr>
          <p:nvPr>
            <p:ph idx="1"/>
          </p:nvPr>
        </p:nvSpPr>
        <p:spPr/>
        <p:txBody>
          <a:bodyPr/>
          <a:lstStyle/>
          <a:p>
            <a:r>
              <a:rPr lang="en-US" dirty="0"/>
              <a:t>Reduces dimensionality while trying to keep similar instances close and dissimilar instances apart. </a:t>
            </a:r>
          </a:p>
          <a:p>
            <a:r>
              <a:rPr lang="en-US" dirty="0"/>
              <a:t>It is mostly used for visualization, in particular, to visualize clusters of instances in high-dimensional space.</a:t>
            </a:r>
          </a:p>
          <a:p>
            <a:r>
              <a:rPr lang="en-US" dirty="0" err="1"/>
              <a:t>sklearn.manifold.TSNE</a:t>
            </a:r>
            <a:endParaRPr lang="en-US" dirty="0"/>
          </a:p>
        </p:txBody>
      </p:sp>
    </p:spTree>
    <p:extLst>
      <p:ext uri="{BB962C8B-B14F-4D97-AF65-F5344CB8AC3E}">
        <p14:creationId xmlns:p14="http://schemas.microsoft.com/office/powerpoint/2010/main" val="8560362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C3C62-3806-4667-0273-5EAE02DFC3B2}"/>
              </a:ext>
            </a:extLst>
          </p:cNvPr>
          <p:cNvSpPr>
            <a:spLocks noGrp="1"/>
          </p:cNvSpPr>
          <p:nvPr>
            <p:ph type="title"/>
          </p:nvPr>
        </p:nvSpPr>
        <p:spPr/>
        <p:txBody>
          <a:bodyPr/>
          <a:lstStyle/>
          <a:p>
            <a:r>
              <a:rPr lang="en-US" dirty="0"/>
              <a:t>Exercise</a:t>
            </a:r>
          </a:p>
        </p:txBody>
      </p:sp>
      <p:sp>
        <p:nvSpPr>
          <p:cNvPr id="3" name="Content Placeholder 2">
            <a:extLst>
              <a:ext uri="{FF2B5EF4-FFF2-40B4-BE49-F238E27FC236}">
                <a16:creationId xmlns:a16="http://schemas.microsoft.com/office/drawing/2014/main" id="{8688A1E4-08D1-9DAB-290E-00EA6941E97C}"/>
              </a:ext>
            </a:extLst>
          </p:cNvPr>
          <p:cNvSpPr>
            <a:spLocks noGrp="1"/>
          </p:cNvSpPr>
          <p:nvPr>
            <p:ph idx="1"/>
          </p:nvPr>
        </p:nvSpPr>
        <p:spPr/>
        <p:txBody>
          <a:bodyPr>
            <a:normAutofit/>
          </a:bodyPr>
          <a:lstStyle/>
          <a:p>
            <a:r>
              <a:rPr lang="en-US" dirty="0"/>
              <a:t>Load the MNIST dataset (introduced in Chapter 3) and split it into a training set and a test set (take the first 60,000 instances for training, and the remaining 10,000 for testing). Train a Random Forest classifier on the dataset and time how long it takes, then evaluate the resulting model on the test set. Next, use PCA to reduce the dataset’s dimensionality, with an explained variance ratio of 95%. Train a new Random Forest classifier on the reduced dataset and see how long it takes. Was training much faster? </a:t>
            </a:r>
          </a:p>
          <a:p>
            <a:endParaRPr lang="en-US" dirty="0"/>
          </a:p>
          <a:p>
            <a:r>
              <a:rPr lang="en-US" dirty="0"/>
              <a:t>Try again with an </a:t>
            </a:r>
            <a:r>
              <a:rPr lang="en-US" dirty="0" err="1"/>
              <a:t>SGDClassifier</a:t>
            </a:r>
            <a:r>
              <a:rPr lang="en-US" dirty="0"/>
              <a:t>. How much does PCA help now?</a:t>
            </a:r>
          </a:p>
        </p:txBody>
      </p:sp>
    </p:spTree>
    <p:extLst>
      <p:ext uri="{BB962C8B-B14F-4D97-AF65-F5344CB8AC3E}">
        <p14:creationId xmlns:p14="http://schemas.microsoft.com/office/powerpoint/2010/main" val="15469466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420B7-943E-F6F0-DCD1-CAE32A97431A}"/>
              </a:ext>
            </a:extLst>
          </p:cNvPr>
          <p:cNvSpPr>
            <a:spLocks noGrp="1"/>
          </p:cNvSpPr>
          <p:nvPr>
            <p:ph type="title"/>
          </p:nvPr>
        </p:nvSpPr>
        <p:spPr/>
        <p:txBody>
          <a:bodyPr/>
          <a:lstStyle/>
          <a:p>
            <a:r>
              <a:rPr lang="en-US" dirty="0"/>
              <a:t>Exercise</a:t>
            </a:r>
          </a:p>
        </p:txBody>
      </p:sp>
      <p:sp>
        <p:nvSpPr>
          <p:cNvPr id="3" name="Content Placeholder 2">
            <a:extLst>
              <a:ext uri="{FF2B5EF4-FFF2-40B4-BE49-F238E27FC236}">
                <a16:creationId xmlns:a16="http://schemas.microsoft.com/office/drawing/2014/main" id="{08D1F9E2-DE7A-954D-43A5-12251E90CA28}"/>
              </a:ext>
            </a:extLst>
          </p:cNvPr>
          <p:cNvSpPr>
            <a:spLocks noGrp="1"/>
          </p:cNvSpPr>
          <p:nvPr>
            <p:ph idx="1"/>
          </p:nvPr>
        </p:nvSpPr>
        <p:spPr/>
        <p:txBody>
          <a:bodyPr>
            <a:normAutofit/>
          </a:bodyPr>
          <a:lstStyle/>
          <a:p>
            <a:r>
              <a:rPr lang="en-US" dirty="0"/>
              <a:t>Use t-SNE to reduce the first 5,000 images of the MNIST dataset down to two dimensions and plot the result using Matplotlib.</a:t>
            </a:r>
          </a:p>
          <a:p>
            <a:r>
              <a:rPr lang="en-US" dirty="0"/>
              <a:t> Try using other dimensionality reduction algorithms and compare the resulting visualizations.</a:t>
            </a:r>
          </a:p>
        </p:txBody>
      </p:sp>
    </p:spTree>
    <p:extLst>
      <p:ext uri="{BB962C8B-B14F-4D97-AF65-F5344CB8AC3E}">
        <p14:creationId xmlns:p14="http://schemas.microsoft.com/office/powerpoint/2010/main" val="5083432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391D0-C5CD-D1B9-792E-AED2B4F2079F}"/>
              </a:ext>
            </a:extLst>
          </p:cNvPr>
          <p:cNvSpPr>
            <a:spLocks noGrp="1"/>
          </p:cNvSpPr>
          <p:nvPr>
            <p:ph type="title"/>
          </p:nvPr>
        </p:nvSpPr>
        <p:spPr/>
        <p:txBody>
          <a:bodyPr/>
          <a:lstStyle/>
          <a:p>
            <a:r>
              <a:rPr lang="en-US" dirty="0"/>
              <a:t>Benefits</a:t>
            </a:r>
          </a:p>
        </p:txBody>
      </p:sp>
      <p:sp>
        <p:nvSpPr>
          <p:cNvPr id="3" name="Content Placeholder 2">
            <a:extLst>
              <a:ext uri="{FF2B5EF4-FFF2-40B4-BE49-F238E27FC236}">
                <a16:creationId xmlns:a16="http://schemas.microsoft.com/office/drawing/2014/main" id="{45D5A9C0-4E78-82C3-CDBD-6093A7B8EAD9}"/>
              </a:ext>
            </a:extLst>
          </p:cNvPr>
          <p:cNvSpPr>
            <a:spLocks noGrp="1"/>
          </p:cNvSpPr>
          <p:nvPr>
            <p:ph idx="1"/>
          </p:nvPr>
        </p:nvSpPr>
        <p:spPr/>
        <p:txBody>
          <a:bodyPr>
            <a:normAutofit/>
          </a:bodyPr>
          <a:lstStyle/>
          <a:p>
            <a:pPr algn="l"/>
            <a:endParaRPr lang="en-US" sz="3200" b="0" i="0" u="none" strike="noStrike" baseline="0" dirty="0">
              <a:latin typeface="TimesNewRomanPSMT"/>
            </a:endParaRPr>
          </a:p>
          <a:p>
            <a:pPr algn="l"/>
            <a:r>
              <a:rPr lang="en-US" sz="3200" dirty="0">
                <a:latin typeface="TimesNewRomanPSMT"/>
              </a:rPr>
              <a:t>Speeds up training</a:t>
            </a:r>
          </a:p>
          <a:p>
            <a:pPr algn="l"/>
            <a:r>
              <a:rPr lang="en-US" sz="3200" b="0" i="0" u="none" strike="noStrike" baseline="0" dirty="0">
                <a:latin typeface="TimesNewRomanPSMT"/>
              </a:rPr>
              <a:t>dimensionality reduction is also extremely useful for data visualization </a:t>
            </a:r>
          </a:p>
          <a:p>
            <a:pPr algn="l"/>
            <a:r>
              <a:rPr lang="en-US" sz="3200" dirty="0">
                <a:latin typeface="TimesNewRomanPSMT"/>
              </a:rPr>
              <a:t>However, causes some information loss</a:t>
            </a:r>
            <a:endParaRPr lang="en-US" sz="4400" dirty="0"/>
          </a:p>
        </p:txBody>
      </p:sp>
    </p:spTree>
    <p:extLst>
      <p:ext uri="{BB962C8B-B14F-4D97-AF65-F5344CB8AC3E}">
        <p14:creationId xmlns:p14="http://schemas.microsoft.com/office/powerpoint/2010/main" val="20525086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93CC1-4FC2-D872-A2C1-5914DA67E8B9}"/>
              </a:ext>
            </a:extLst>
          </p:cNvPr>
          <p:cNvSpPr>
            <a:spLocks noGrp="1"/>
          </p:cNvSpPr>
          <p:nvPr>
            <p:ph type="title"/>
          </p:nvPr>
        </p:nvSpPr>
        <p:spPr/>
        <p:txBody>
          <a:bodyPr/>
          <a:lstStyle/>
          <a:p>
            <a:r>
              <a:rPr lang="en-US" dirty="0"/>
              <a:t>Two Approached	</a:t>
            </a:r>
          </a:p>
        </p:txBody>
      </p:sp>
      <p:sp>
        <p:nvSpPr>
          <p:cNvPr id="3" name="Content Placeholder 2">
            <a:extLst>
              <a:ext uri="{FF2B5EF4-FFF2-40B4-BE49-F238E27FC236}">
                <a16:creationId xmlns:a16="http://schemas.microsoft.com/office/drawing/2014/main" id="{017C7473-4DE1-1DF3-36FC-6EF752C50FBA}"/>
              </a:ext>
            </a:extLst>
          </p:cNvPr>
          <p:cNvSpPr>
            <a:spLocks noGrp="1"/>
          </p:cNvSpPr>
          <p:nvPr>
            <p:ph idx="1"/>
          </p:nvPr>
        </p:nvSpPr>
        <p:spPr/>
        <p:txBody>
          <a:bodyPr/>
          <a:lstStyle/>
          <a:p>
            <a:r>
              <a:rPr lang="en-US" dirty="0"/>
              <a:t>Projection</a:t>
            </a:r>
          </a:p>
          <a:p>
            <a:pPr lvl="1"/>
            <a:r>
              <a:rPr lang="en-US" dirty="0"/>
              <a:t>In most cases, all training instances lie within (or close to) a much lower-dimensional subspace of the high-dimensional space.</a:t>
            </a:r>
          </a:p>
          <a:p>
            <a:r>
              <a:rPr lang="en-US" dirty="0"/>
              <a:t>Manifold Learning</a:t>
            </a:r>
          </a:p>
          <a:p>
            <a:pPr lvl="1"/>
            <a:r>
              <a:rPr lang="en-US" dirty="0"/>
              <a:t>Many dimensionality reduction algorithms work by modeling the manifold</a:t>
            </a:r>
          </a:p>
          <a:p>
            <a:pPr lvl="1"/>
            <a:r>
              <a:rPr lang="en-US" dirty="0"/>
              <a:t>on which the training instances lie; this is called Manifold Learning.</a:t>
            </a:r>
          </a:p>
          <a:p>
            <a:pPr lvl="1"/>
            <a:r>
              <a:rPr lang="en-US" dirty="0"/>
              <a:t>A </a:t>
            </a:r>
            <a:r>
              <a:rPr lang="en-US" sz="2000" b="0" i="1" u="none" strike="noStrike" baseline="0" dirty="0">
                <a:latin typeface="TimesNewRomanPS-ItalicMT"/>
              </a:rPr>
              <a:t>d</a:t>
            </a:r>
            <a:r>
              <a:rPr lang="en-US" sz="2000" b="0" i="0" u="none" strike="noStrike" baseline="0" dirty="0">
                <a:latin typeface="TimesNewRomanPSMT"/>
              </a:rPr>
              <a:t>-dimensional manifold is part of an n-dimensional space (where d &lt; n) that resembles a d-dimensional hyperplane locally.</a:t>
            </a:r>
            <a:endParaRPr lang="en-US" dirty="0"/>
          </a:p>
          <a:p>
            <a:pPr lvl="1"/>
            <a:endParaRPr lang="en-US" dirty="0"/>
          </a:p>
        </p:txBody>
      </p:sp>
    </p:spTree>
    <p:extLst>
      <p:ext uri="{BB962C8B-B14F-4D97-AF65-F5344CB8AC3E}">
        <p14:creationId xmlns:p14="http://schemas.microsoft.com/office/powerpoint/2010/main" val="36489778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DDB15-6E4F-8E48-F258-9BEA6305FBD1}"/>
              </a:ext>
            </a:extLst>
          </p:cNvPr>
          <p:cNvSpPr>
            <a:spLocks noGrp="1"/>
          </p:cNvSpPr>
          <p:nvPr>
            <p:ph type="title"/>
          </p:nvPr>
        </p:nvSpPr>
        <p:spPr/>
        <p:txBody>
          <a:bodyPr/>
          <a:lstStyle/>
          <a:p>
            <a:r>
              <a:rPr lang="en-US" dirty="0"/>
              <a:t>Projection</a:t>
            </a:r>
          </a:p>
        </p:txBody>
      </p:sp>
      <p:pic>
        <p:nvPicPr>
          <p:cNvPr id="5" name="Content Placeholder 4">
            <a:extLst>
              <a:ext uri="{FF2B5EF4-FFF2-40B4-BE49-F238E27FC236}">
                <a16:creationId xmlns:a16="http://schemas.microsoft.com/office/drawing/2014/main" id="{2742522B-09BD-3971-D140-03B669D8B0DA}"/>
              </a:ext>
            </a:extLst>
          </p:cNvPr>
          <p:cNvPicPr>
            <a:picLocks noGrp="1" noChangeAspect="1"/>
          </p:cNvPicPr>
          <p:nvPr>
            <p:ph idx="1"/>
          </p:nvPr>
        </p:nvPicPr>
        <p:blipFill>
          <a:blip r:embed="rId2"/>
          <a:stretch>
            <a:fillRect/>
          </a:stretch>
        </p:blipFill>
        <p:spPr>
          <a:xfrm>
            <a:off x="3619905" y="1825625"/>
            <a:ext cx="4952190" cy="4351338"/>
          </a:xfrm>
        </p:spPr>
      </p:pic>
    </p:spTree>
    <p:extLst>
      <p:ext uri="{BB962C8B-B14F-4D97-AF65-F5344CB8AC3E}">
        <p14:creationId xmlns:p14="http://schemas.microsoft.com/office/powerpoint/2010/main" val="36351937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7E492E6-24E7-7EED-9FFF-D2B1FA32BFA5}"/>
              </a:ext>
            </a:extLst>
          </p:cNvPr>
          <p:cNvPicPr>
            <a:picLocks noGrp="1" noChangeAspect="1"/>
          </p:cNvPicPr>
          <p:nvPr>
            <p:ph idx="1"/>
          </p:nvPr>
        </p:nvPicPr>
        <p:blipFill>
          <a:blip r:embed="rId2"/>
          <a:stretch>
            <a:fillRect/>
          </a:stretch>
        </p:blipFill>
        <p:spPr>
          <a:xfrm>
            <a:off x="3143765" y="1825625"/>
            <a:ext cx="5904470" cy="4351338"/>
          </a:xfrm>
        </p:spPr>
      </p:pic>
      <p:sp>
        <p:nvSpPr>
          <p:cNvPr id="2" name="Title 1">
            <a:extLst>
              <a:ext uri="{FF2B5EF4-FFF2-40B4-BE49-F238E27FC236}">
                <a16:creationId xmlns:a16="http://schemas.microsoft.com/office/drawing/2014/main" id="{96D6E9BD-1D4E-2A7E-1838-F0D5154D45BB}"/>
              </a:ext>
            </a:extLst>
          </p:cNvPr>
          <p:cNvSpPr>
            <a:spLocks noGrp="1"/>
          </p:cNvSpPr>
          <p:nvPr>
            <p:ph type="title"/>
          </p:nvPr>
        </p:nvSpPr>
        <p:spPr>
          <a:xfrm>
            <a:off x="838200" y="365125"/>
            <a:ext cx="10515600" cy="1325563"/>
          </a:xfrm>
        </p:spPr>
        <p:txBody>
          <a:bodyPr/>
          <a:lstStyle/>
          <a:p>
            <a:r>
              <a:rPr lang="en-US" dirty="0"/>
              <a:t>Swiss Roll</a:t>
            </a:r>
          </a:p>
        </p:txBody>
      </p:sp>
    </p:spTree>
    <p:extLst>
      <p:ext uri="{BB962C8B-B14F-4D97-AF65-F5344CB8AC3E}">
        <p14:creationId xmlns:p14="http://schemas.microsoft.com/office/powerpoint/2010/main" val="14817502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351FB-13AD-EA85-C1AF-2C9FE0A624AA}"/>
              </a:ext>
            </a:extLst>
          </p:cNvPr>
          <p:cNvSpPr>
            <a:spLocks noGrp="1"/>
          </p:cNvSpPr>
          <p:nvPr>
            <p:ph type="title"/>
          </p:nvPr>
        </p:nvSpPr>
        <p:spPr/>
        <p:txBody>
          <a:bodyPr/>
          <a:lstStyle/>
          <a:p>
            <a:r>
              <a:rPr lang="en-US" dirty="0"/>
              <a:t>PCA</a:t>
            </a:r>
          </a:p>
        </p:txBody>
      </p:sp>
      <p:sp>
        <p:nvSpPr>
          <p:cNvPr id="3" name="Content Placeholder 2">
            <a:extLst>
              <a:ext uri="{FF2B5EF4-FFF2-40B4-BE49-F238E27FC236}">
                <a16:creationId xmlns:a16="http://schemas.microsoft.com/office/drawing/2014/main" id="{94675E5F-7EB5-C219-FA01-D00F05F94FAC}"/>
              </a:ext>
            </a:extLst>
          </p:cNvPr>
          <p:cNvSpPr>
            <a:spLocks noGrp="1"/>
          </p:cNvSpPr>
          <p:nvPr>
            <p:ph idx="1"/>
          </p:nvPr>
        </p:nvSpPr>
        <p:spPr/>
        <p:txBody>
          <a:bodyPr/>
          <a:lstStyle/>
          <a:p>
            <a:r>
              <a:rPr lang="en-US" dirty="0"/>
              <a:t>First PCA identifies the hyperplane that lies closest to the data</a:t>
            </a:r>
          </a:p>
          <a:p>
            <a:r>
              <a:rPr lang="en-US" dirty="0"/>
              <a:t>Then it projects the data onto that hyperplane</a:t>
            </a:r>
          </a:p>
          <a:p>
            <a:endParaRPr lang="en-US" dirty="0"/>
          </a:p>
          <a:p>
            <a:r>
              <a:rPr lang="en-US" dirty="0"/>
              <a:t>Maximizes Variance along Principle components</a:t>
            </a:r>
          </a:p>
          <a:p>
            <a:endParaRPr lang="en-US" dirty="0"/>
          </a:p>
        </p:txBody>
      </p:sp>
    </p:spTree>
    <p:extLst>
      <p:ext uri="{BB962C8B-B14F-4D97-AF65-F5344CB8AC3E}">
        <p14:creationId xmlns:p14="http://schemas.microsoft.com/office/powerpoint/2010/main" val="24155349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75528-E745-C5AB-D866-C54F2014D9FC}"/>
              </a:ext>
            </a:extLst>
          </p:cNvPr>
          <p:cNvSpPr>
            <a:spLocks noGrp="1"/>
          </p:cNvSpPr>
          <p:nvPr>
            <p:ph type="title"/>
          </p:nvPr>
        </p:nvSpPr>
        <p:spPr/>
        <p:txBody>
          <a:bodyPr/>
          <a:lstStyle/>
          <a:p>
            <a:r>
              <a:rPr lang="en-US" dirty="0"/>
              <a:t>Singular Value Decomposition</a:t>
            </a:r>
          </a:p>
        </p:txBody>
      </p:sp>
      <p:sp>
        <p:nvSpPr>
          <p:cNvPr id="3" name="Content Placeholder 2">
            <a:extLst>
              <a:ext uri="{FF2B5EF4-FFF2-40B4-BE49-F238E27FC236}">
                <a16:creationId xmlns:a16="http://schemas.microsoft.com/office/drawing/2014/main" id="{55486288-260D-A865-E5AB-1AE33A12B119}"/>
              </a:ext>
            </a:extLst>
          </p:cNvPr>
          <p:cNvSpPr>
            <a:spLocks noGrp="1"/>
          </p:cNvSpPr>
          <p:nvPr>
            <p:ph idx="1"/>
          </p:nvPr>
        </p:nvSpPr>
        <p:spPr/>
        <p:txBody>
          <a:bodyPr/>
          <a:lstStyle/>
          <a:p>
            <a:r>
              <a:rPr lang="en-US" dirty="0"/>
              <a:t>So how can you find the principal components of a training set? </a:t>
            </a:r>
          </a:p>
          <a:p>
            <a:r>
              <a:rPr lang="en-US" dirty="0"/>
              <a:t>Luckily, there is a standard matrix factorization technique called Singular Value Decomposition (SVD) that can decompose the training set matrix X into the matrix multiplication of three matrices U Σ VT</a:t>
            </a:r>
          </a:p>
          <a:p>
            <a:r>
              <a:rPr lang="en-US" dirty="0"/>
              <a:t>PCA assumes that the dataset is centered around the origin.</a:t>
            </a:r>
          </a:p>
        </p:txBody>
      </p:sp>
    </p:spTree>
    <p:extLst>
      <p:ext uri="{BB962C8B-B14F-4D97-AF65-F5344CB8AC3E}">
        <p14:creationId xmlns:p14="http://schemas.microsoft.com/office/powerpoint/2010/main" val="15118790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D5A57-3C8B-FE58-24B0-376884462DB9}"/>
              </a:ext>
            </a:extLst>
          </p:cNvPr>
          <p:cNvSpPr>
            <a:spLocks noGrp="1"/>
          </p:cNvSpPr>
          <p:nvPr>
            <p:ph type="title"/>
          </p:nvPr>
        </p:nvSpPr>
        <p:spPr/>
        <p:txBody>
          <a:bodyPr/>
          <a:lstStyle/>
          <a:p>
            <a:r>
              <a:rPr lang="en-US" dirty="0"/>
              <a:t>PCA with Scikit Learn</a:t>
            </a:r>
          </a:p>
        </p:txBody>
      </p:sp>
      <p:sp>
        <p:nvSpPr>
          <p:cNvPr id="3" name="Content Placeholder 2">
            <a:extLst>
              <a:ext uri="{FF2B5EF4-FFF2-40B4-BE49-F238E27FC236}">
                <a16:creationId xmlns:a16="http://schemas.microsoft.com/office/drawing/2014/main" id="{B2AFE27D-9FCA-210A-B4AE-DCB8E061D009}"/>
              </a:ext>
            </a:extLst>
          </p:cNvPr>
          <p:cNvSpPr>
            <a:spLocks noGrp="1"/>
          </p:cNvSpPr>
          <p:nvPr>
            <p:ph idx="1"/>
          </p:nvPr>
        </p:nvSpPr>
        <p:spPr/>
        <p:txBody>
          <a:bodyPr/>
          <a:lstStyle/>
          <a:p>
            <a:pPr marL="0" indent="0" algn="l">
              <a:buNone/>
            </a:pPr>
            <a:r>
              <a:rPr lang="en-US" sz="1800" b="1" i="0" u="none" strike="noStrike" baseline="0" dirty="0">
                <a:solidFill>
                  <a:srgbClr val="00669A"/>
                </a:solidFill>
                <a:latin typeface="CourierNewPS-BoldMT"/>
              </a:rPr>
              <a:t>	from </a:t>
            </a:r>
            <a:r>
              <a:rPr lang="en-US" sz="1800" b="1" i="0" u="none" strike="noStrike" baseline="0" dirty="0" err="1">
                <a:solidFill>
                  <a:srgbClr val="00CDFF"/>
                </a:solidFill>
                <a:latin typeface="CourierNewPS-BoldMT"/>
              </a:rPr>
              <a:t>sklearn.decomposition</a:t>
            </a:r>
            <a:r>
              <a:rPr lang="en-US" sz="1800" b="1" i="0" u="none" strike="noStrike" baseline="0" dirty="0">
                <a:solidFill>
                  <a:srgbClr val="00CDFF"/>
                </a:solidFill>
                <a:latin typeface="CourierNewPS-BoldMT"/>
              </a:rPr>
              <a:t> </a:t>
            </a:r>
            <a:r>
              <a:rPr lang="en-US" sz="1800" b="1" i="0" u="none" strike="noStrike" baseline="0" dirty="0">
                <a:solidFill>
                  <a:srgbClr val="00669A"/>
                </a:solidFill>
                <a:latin typeface="CourierNewPS-BoldMT"/>
              </a:rPr>
              <a:t>import </a:t>
            </a:r>
            <a:r>
              <a:rPr lang="en-US" sz="1800" b="0" i="0" u="none" strike="noStrike" baseline="0" dirty="0">
                <a:solidFill>
                  <a:srgbClr val="000089"/>
                </a:solidFill>
                <a:latin typeface="CourierNewPSMT"/>
              </a:rPr>
              <a:t>PCA</a:t>
            </a:r>
          </a:p>
          <a:p>
            <a:pPr marL="0" indent="0" algn="l">
              <a:buNone/>
            </a:pPr>
            <a:r>
              <a:rPr lang="pt-BR" sz="1800" b="0" i="0" u="none" strike="noStrike" baseline="0" dirty="0">
                <a:solidFill>
                  <a:srgbClr val="000089"/>
                </a:solidFill>
                <a:latin typeface="CourierNewPSMT"/>
              </a:rPr>
              <a:t>	pca </a:t>
            </a:r>
            <a:r>
              <a:rPr lang="pt-BR" sz="1800" b="0" i="0" u="none" strike="noStrike" baseline="0" dirty="0">
                <a:solidFill>
                  <a:srgbClr val="555555"/>
                </a:solidFill>
                <a:latin typeface="CourierNewPSMT"/>
              </a:rPr>
              <a:t>= </a:t>
            </a:r>
            <a:r>
              <a:rPr lang="pt-BR" sz="1800" b="0" i="0" u="none" strike="noStrike" baseline="0" dirty="0">
                <a:solidFill>
                  <a:srgbClr val="000089"/>
                </a:solidFill>
                <a:latin typeface="CourierNewPSMT"/>
              </a:rPr>
              <a:t>PCA</a:t>
            </a:r>
            <a:r>
              <a:rPr lang="pt-BR" sz="1800" b="0" i="0" u="none" strike="noStrike" baseline="0" dirty="0">
                <a:solidFill>
                  <a:srgbClr val="000000"/>
                </a:solidFill>
                <a:latin typeface="CourierNewPSMT"/>
              </a:rPr>
              <a:t>(</a:t>
            </a:r>
            <a:r>
              <a:rPr lang="pt-BR" sz="1800" b="0" i="0" u="none" strike="noStrike" baseline="0" dirty="0">
                <a:solidFill>
                  <a:srgbClr val="000089"/>
                </a:solidFill>
                <a:latin typeface="CourierNewPSMT"/>
              </a:rPr>
              <a:t>n_components</a:t>
            </a:r>
            <a:r>
              <a:rPr lang="pt-BR" sz="1800" b="0" i="0" u="none" strike="noStrike" baseline="0" dirty="0">
                <a:solidFill>
                  <a:srgbClr val="555555"/>
                </a:solidFill>
                <a:latin typeface="CourierNewPSMT"/>
              </a:rPr>
              <a:t>=</a:t>
            </a:r>
            <a:r>
              <a:rPr lang="pt-BR" sz="1800" b="0" i="0" u="none" strike="noStrike" baseline="0" dirty="0">
                <a:solidFill>
                  <a:srgbClr val="FF6600"/>
                </a:solidFill>
                <a:latin typeface="CourierNewPSMT"/>
              </a:rPr>
              <a:t>2</a:t>
            </a:r>
            <a:r>
              <a:rPr lang="pt-BR" sz="1800" b="0" i="0" u="none" strike="noStrike" baseline="0" dirty="0">
                <a:solidFill>
                  <a:srgbClr val="000000"/>
                </a:solidFill>
                <a:latin typeface="CourierNewPSMT"/>
              </a:rPr>
              <a:t>)</a:t>
            </a:r>
          </a:p>
          <a:p>
            <a:pPr marL="0" indent="0" algn="l">
              <a:buNone/>
            </a:pPr>
            <a:r>
              <a:rPr lang="fr-FR" sz="1800" b="0" i="0" u="none" strike="noStrike" baseline="0" dirty="0">
                <a:solidFill>
                  <a:srgbClr val="000089"/>
                </a:solidFill>
                <a:latin typeface="CourierNewPSMT"/>
              </a:rPr>
              <a:t>	X2D </a:t>
            </a:r>
            <a:r>
              <a:rPr lang="fr-FR" sz="1800" b="0" i="0" u="none" strike="noStrike" baseline="0" dirty="0">
                <a:solidFill>
                  <a:srgbClr val="555555"/>
                </a:solidFill>
                <a:latin typeface="CourierNewPSMT"/>
              </a:rPr>
              <a:t>= </a:t>
            </a:r>
            <a:r>
              <a:rPr lang="fr-FR" sz="1800" b="0" i="0" u="none" strike="noStrike" baseline="0" dirty="0" err="1">
                <a:solidFill>
                  <a:srgbClr val="000089"/>
                </a:solidFill>
                <a:latin typeface="CourierNewPSMT"/>
              </a:rPr>
              <a:t>pca</a:t>
            </a:r>
            <a:r>
              <a:rPr lang="fr-FR" sz="1800" b="0" i="0" u="none" strike="noStrike" baseline="0" dirty="0" err="1">
                <a:solidFill>
                  <a:srgbClr val="555555"/>
                </a:solidFill>
                <a:latin typeface="CourierNewPSMT"/>
              </a:rPr>
              <a:t>.</a:t>
            </a:r>
            <a:r>
              <a:rPr lang="fr-FR" sz="1800" b="0" i="0" u="none" strike="noStrike" baseline="0" dirty="0" err="1">
                <a:solidFill>
                  <a:srgbClr val="000089"/>
                </a:solidFill>
                <a:latin typeface="CourierNewPSMT"/>
              </a:rPr>
              <a:t>fit_transform</a:t>
            </a:r>
            <a:r>
              <a:rPr lang="fr-FR" sz="1800" b="0" i="0" u="none" strike="noStrike" baseline="0" dirty="0">
                <a:solidFill>
                  <a:srgbClr val="000000"/>
                </a:solidFill>
                <a:latin typeface="CourierNewPSMT"/>
              </a:rPr>
              <a:t>(</a:t>
            </a:r>
            <a:r>
              <a:rPr lang="fr-FR" sz="1800" b="0" i="0" u="none" strike="noStrike" baseline="0" dirty="0">
                <a:solidFill>
                  <a:srgbClr val="000089"/>
                </a:solidFill>
                <a:latin typeface="CourierNewPSMT"/>
              </a:rPr>
              <a:t>X</a:t>
            </a:r>
            <a:r>
              <a:rPr lang="fr-FR" sz="1800" b="0" i="0" u="none" strike="noStrike" baseline="0" dirty="0">
                <a:solidFill>
                  <a:srgbClr val="000000"/>
                </a:solidFill>
                <a:latin typeface="CourierNewPSMT"/>
              </a:rPr>
              <a:t>)</a:t>
            </a:r>
          </a:p>
          <a:p>
            <a:pPr marL="0" indent="0" algn="l">
              <a:buNone/>
            </a:pPr>
            <a:endParaRPr lang="fr-FR" sz="1800" dirty="0">
              <a:solidFill>
                <a:srgbClr val="000000"/>
              </a:solidFill>
              <a:latin typeface="CourierNewPSMT"/>
            </a:endParaRPr>
          </a:p>
          <a:p>
            <a:pPr marL="0" indent="0" algn="l">
              <a:buNone/>
            </a:pPr>
            <a:r>
              <a:rPr lang="fr-FR" sz="1800" dirty="0">
                <a:solidFill>
                  <a:srgbClr val="000000"/>
                </a:solidFill>
                <a:latin typeface="CourierNewPSMT"/>
              </a:rPr>
              <a:t>	</a:t>
            </a:r>
            <a:r>
              <a:rPr lang="en-US" sz="1800" b="0" i="0" u="none" strike="noStrike" baseline="0" dirty="0" err="1">
                <a:solidFill>
                  <a:srgbClr val="000089"/>
                </a:solidFill>
                <a:latin typeface="CourierNewPSMT"/>
              </a:rPr>
              <a:t>pca</a:t>
            </a:r>
            <a:r>
              <a:rPr lang="en-US" sz="1800" b="0" i="0" u="none" strike="noStrike" baseline="0" dirty="0" err="1">
                <a:solidFill>
                  <a:srgbClr val="555555"/>
                </a:solidFill>
                <a:latin typeface="CourierNewPSMT"/>
              </a:rPr>
              <a:t>.</a:t>
            </a:r>
            <a:r>
              <a:rPr lang="en-US" sz="1800" b="0" i="0" u="none" strike="noStrike" baseline="0" dirty="0" err="1">
                <a:solidFill>
                  <a:srgbClr val="000089"/>
                </a:solidFill>
                <a:latin typeface="CourierNewPSMT"/>
              </a:rPr>
              <a:t>explained_variance_ratio</a:t>
            </a:r>
            <a:r>
              <a:rPr lang="en-US" sz="1800" b="0" i="0" u="none" strike="noStrike" baseline="0" dirty="0">
                <a:solidFill>
                  <a:srgbClr val="000089"/>
                </a:solidFill>
                <a:latin typeface="CourierNewPSMT"/>
              </a:rPr>
              <a:t>_</a:t>
            </a:r>
          </a:p>
          <a:p>
            <a:pPr marL="0" indent="0" algn="l">
              <a:buNone/>
            </a:pPr>
            <a:r>
              <a:rPr lang="en-US" sz="1800" b="0" i="0" u="none" strike="noStrike" baseline="0" dirty="0">
                <a:solidFill>
                  <a:srgbClr val="000000"/>
                </a:solidFill>
                <a:latin typeface="CourierNewPSMT"/>
              </a:rPr>
              <a:t>	array([0.7578477 , 0.15186921])</a:t>
            </a:r>
          </a:p>
          <a:p>
            <a:pPr marL="0" indent="0" algn="l">
              <a:buNone/>
            </a:pPr>
            <a:endParaRPr lang="en-US" sz="1800" dirty="0">
              <a:solidFill>
                <a:srgbClr val="000000"/>
              </a:solidFill>
              <a:latin typeface="CourierNewPSMT"/>
            </a:endParaRPr>
          </a:p>
          <a:p>
            <a:pPr marL="0" indent="0" algn="l">
              <a:buNone/>
            </a:pPr>
            <a:r>
              <a:rPr lang="en-US" dirty="0"/>
              <a:t>This output tells you that about 76% of the dataset’s variance lies along the first PC, and about 15% lies along the second PC.</a:t>
            </a:r>
          </a:p>
        </p:txBody>
      </p:sp>
    </p:spTree>
    <p:extLst>
      <p:ext uri="{BB962C8B-B14F-4D97-AF65-F5344CB8AC3E}">
        <p14:creationId xmlns:p14="http://schemas.microsoft.com/office/powerpoint/2010/main" val="24713807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156</TotalTime>
  <Words>1028</Words>
  <Application>Microsoft Office PowerPoint</Application>
  <PresentationFormat>Widescreen</PresentationFormat>
  <Paragraphs>94</Paragraphs>
  <Slides>26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Arial</vt:lpstr>
      <vt:lpstr>Calibri</vt:lpstr>
      <vt:lpstr>Calibri Light</vt:lpstr>
      <vt:lpstr>CourierNewPS-BoldMT</vt:lpstr>
      <vt:lpstr>CourierNewPSMT</vt:lpstr>
      <vt:lpstr>TimesNewRomanPS-ItalicMT</vt:lpstr>
      <vt:lpstr>TimesNewRomanPSMT</vt:lpstr>
      <vt:lpstr>Office Theme</vt:lpstr>
      <vt:lpstr>Dimensinality Reduction</vt:lpstr>
      <vt:lpstr>Curse of Dimension</vt:lpstr>
      <vt:lpstr>Benefits</vt:lpstr>
      <vt:lpstr>Two Approached </vt:lpstr>
      <vt:lpstr>Projection</vt:lpstr>
      <vt:lpstr>Swiss Roll</vt:lpstr>
      <vt:lpstr>PCA</vt:lpstr>
      <vt:lpstr>Singular Value Decomposition</vt:lpstr>
      <vt:lpstr>PCA with Scikit Learn</vt:lpstr>
      <vt:lpstr>PowerPoint Presentation</vt:lpstr>
      <vt:lpstr>Choosing the right # of dimensions</vt:lpstr>
      <vt:lpstr>Choosing the right # of dimensions with preserving variance upto certain percent</vt:lpstr>
      <vt:lpstr>PowerPoint Presentation</vt:lpstr>
      <vt:lpstr>Choosing the right # of dimensions by looking at the ploy of explained varience</vt:lpstr>
      <vt:lpstr>Choosing the right # of dimensions by tuning Hyperparameters</vt:lpstr>
      <vt:lpstr>PowerPoint Presentation</vt:lpstr>
      <vt:lpstr>PCA for Compression</vt:lpstr>
      <vt:lpstr>PowerPoint Presentation</vt:lpstr>
      <vt:lpstr>Randomized PCA</vt:lpstr>
      <vt:lpstr>IncrementalPCA</vt:lpstr>
      <vt:lpstr>Random Projection</vt:lpstr>
      <vt:lpstr>Benefits of using sparse Matrix</vt:lpstr>
      <vt:lpstr>Linear Discriminant Analysis (LDA)</vt:lpstr>
      <vt:lpstr>t-Distributed Stochastic Neighbor Embedding (t-SNE)</vt:lpstr>
      <vt:lpstr>Exercise</vt:lpstr>
      <vt:lpstr>Exercise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Dimensinality Reduction</dc:title>
  <dc:creator>Rubaiyet</dc:creator>
  <cp:lastModifiedBy>Rubaiyet</cp:lastModifiedBy>
  <cp:revision>6</cp:revision>
  <dcterms:created xsi:type="dcterms:W3CDTF">2023-05-14T06:48:25Z</dcterms:created>
  <dcterms:modified xsi:type="dcterms:W3CDTF">2023-05-15T08:03:10Z</dcterms:modified>
</cp:coreProperties>
</file>