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5" r:id="rId4"/>
    <p:sldId id="274" r:id="rId5"/>
    <p:sldId id="273" r:id="rId6"/>
    <p:sldId id="276" r:id="rId7"/>
    <p:sldId id="294" r:id="rId8"/>
    <p:sldId id="293" r:id="rId9"/>
    <p:sldId id="292" r:id="rId10"/>
    <p:sldId id="291" r:id="rId11"/>
    <p:sldId id="272" r:id="rId12"/>
    <p:sldId id="257" r:id="rId13"/>
    <p:sldId id="258" r:id="rId14"/>
    <p:sldId id="259" r:id="rId15"/>
    <p:sldId id="260" r:id="rId16"/>
    <p:sldId id="263" r:id="rId17"/>
    <p:sldId id="261" r:id="rId18"/>
    <p:sldId id="262" r:id="rId19"/>
    <p:sldId id="264" r:id="rId20"/>
    <p:sldId id="265" r:id="rId21"/>
    <p:sldId id="266" r:id="rId22"/>
    <p:sldId id="267" r:id="rId23"/>
    <p:sldId id="268" r:id="rId24"/>
    <p:sldId id="269" r:id="rId25"/>
    <p:sldId id="270" r:id="rId26"/>
    <p:sldId id="277" r:id="rId27"/>
    <p:sldId id="286" r:id="rId28"/>
    <p:sldId id="287" r:id="rId29"/>
    <p:sldId id="278" r:id="rId30"/>
    <p:sldId id="281" r:id="rId31"/>
    <p:sldId id="279" r:id="rId32"/>
    <p:sldId id="280" r:id="rId33"/>
    <p:sldId id="282" r:id="rId34"/>
    <p:sldId id="283" r:id="rId35"/>
    <p:sldId id="284" r:id="rId36"/>
    <p:sldId id="285" r:id="rId37"/>
    <p:sldId id="288" r:id="rId38"/>
    <p:sldId id="289" r:id="rId39"/>
    <p:sldId id="29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FC681-5B83-0322-3254-F20FAF1132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1F185E-7021-5144-8579-5C33A3F20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D56757-82A5-954B-51F2-061A72C558CE}"/>
              </a:ext>
            </a:extLst>
          </p:cNvPr>
          <p:cNvSpPr>
            <a:spLocks noGrp="1"/>
          </p:cNvSpPr>
          <p:nvPr>
            <p:ph type="dt" sz="half" idx="10"/>
          </p:nvPr>
        </p:nvSpPr>
        <p:spPr/>
        <p:txBody>
          <a:bodyPr/>
          <a:lstStyle/>
          <a:p>
            <a:fld id="{59158CF5-189A-4C06-876B-429D4AFC1448}" type="datetimeFigureOut">
              <a:rPr lang="en-US" smtClean="0"/>
              <a:t>5/14/2023</a:t>
            </a:fld>
            <a:endParaRPr lang="en-US"/>
          </a:p>
        </p:txBody>
      </p:sp>
      <p:sp>
        <p:nvSpPr>
          <p:cNvPr id="5" name="Footer Placeholder 4">
            <a:extLst>
              <a:ext uri="{FF2B5EF4-FFF2-40B4-BE49-F238E27FC236}">
                <a16:creationId xmlns:a16="http://schemas.microsoft.com/office/drawing/2014/main" id="{4C3D9734-1633-F0F2-D8E6-525EF3D28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B93B8-B0E9-B7F1-AC50-09EE94C60663}"/>
              </a:ext>
            </a:extLst>
          </p:cNvPr>
          <p:cNvSpPr>
            <a:spLocks noGrp="1"/>
          </p:cNvSpPr>
          <p:nvPr>
            <p:ph type="sldNum" sz="quarter" idx="12"/>
          </p:nvPr>
        </p:nvSpPr>
        <p:spPr/>
        <p:txBody>
          <a:bodyPr/>
          <a:lstStyle/>
          <a:p>
            <a:fld id="{7C124DE8-6EAB-44FA-9AFC-E2AE708787FE}" type="slidenum">
              <a:rPr lang="en-US" smtClean="0"/>
              <a:t>‹#›</a:t>
            </a:fld>
            <a:endParaRPr lang="en-US"/>
          </a:p>
        </p:txBody>
      </p:sp>
    </p:spTree>
    <p:extLst>
      <p:ext uri="{BB962C8B-B14F-4D97-AF65-F5344CB8AC3E}">
        <p14:creationId xmlns:p14="http://schemas.microsoft.com/office/powerpoint/2010/main" val="671660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0007-2AD6-A301-1DCE-933643F199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8B06BD-C3DE-EBE7-BB7A-3E0F3A66A7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2550C-1635-C724-CDCF-ABD635543729}"/>
              </a:ext>
            </a:extLst>
          </p:cNvPr>
          <p:cNvSpPr>
            <a:spLocks noGrp="1"/>
          </p:cNvSpPr>
          <p:nvPr>
            <p:ph type="dt" sz="half" idx="10"/>
          </p:nvPr>
        </p:nvSpPr>
        <p:spPr/>
        <p:txBody>
          <a:bodyPr/>
          <a:lstStyle/>
          <a:p>
            <a:fld id="{59158CF5-189A-4C06-876B-429D4AFC1448}" type="datetimeFigureOut">
              <a:rPr lang="en-US" smtClean="0"/>
              <a:t>5/14/2023</a:t>
            </a:fld>
            <a:endParaRPr lang="en-US"/>
          </a:p>
        </p:txBody>
      </p:sp>
      <p:sp>
        <p:nvSpPr>
          <p:cNvPr id="5" name="Footer Placeholder 4">
            <a:extLst>
              <a:ext uri="{FF2B5EF4-FFF2-40B4-BE49-F238E27FC236}">
                <a16:creationId xmlns:a16="http://schemas.microsoft.com/office/drawing/2014/main" id="{46E119D6-74CD-1ADB-5EEB-BC82D7E769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E3B141-C47F-6C08-463F-B68212052C0C}"/>
              </a:ext>
            </a:extLst>
          </p:cNvPr>
          <p:cNvSpPr>
            <a:spLocks noGrp="1"/>
          </p:cNvSpPr>
          <p:nvPr>
            <p:ph type="sldNum" sz="quarter" idx="12"/>
          </p:nvPr>
        </p:nvSpPr>
        <p:spPr/>
        <p:txBody>
          <a:bodyPr/>
          <a:lstStyle/>
          <a:p>
            <a:fld id="{7C124DE8-6EAB-44FA-9AFC-E2AE708787FE}" type="slidenum">
              <a:rPr lang="en-US" smtClean="0"/>
              <a:t>‹#›</a:t>
            </a:fld>
            <a:endParaRPr lang="en-US"/>
          </a:p>
        </p:txBody>
      </p:sp>
    </p:spTree>
    <p:extLst>
      <p:ext uri="{BB962C8B-B14F-4D97-AF65-F5344CB8AC3E}">
        <p14:creationId xmlns:p14="http://schemas.microsoft.com/office/powerpoint/2010/main" val="3738942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1C6139-B9B0-9289-BA20-A757506979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D6024F-75AF-B958-4CDB-F7D59D6A58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C655D4-A4DE-8951-18BD-E53828DA985B}"/>
              </a:ext>
            </a:extLst>
          </p:cNvPr>
          <p:cNvSpPr>
            <a:spLocks noGrp="1"/>
          </p:cNvSpPr>
          <p:nvPr>
            <p:ph type="dt" sz="half" idx="10"/>
          </p:nvPr>
        </p:nvSpPr>
        <p:spPr/>
        <p:txBody>
          <a:bodyPr/>
          <a:lstStyle/>
          <a:p>
            <a:fld id="{59158CF5-189A-4C06-876B-429D4AFC1448}" type="datetimeFigureOut">
              <a:rPr lang="en-US" smtClean="0"/>
              <a:t>5/14/2023</a:t>
            </a:fld>
            <a:endParaRPr lang="en-US"/>
          </a:p>
        </p:txBody>
      </p:sp>
      <p:sp>
        <p:nvSpPr>
          <p:cNvPr id="5" name="Footer Placeholder 4">
            <a:extLst>
              <a:ext uri="{FF2B5EF4-FFF2-40B4-BE49-F238E27FC236}">
                <a16:creationId xmlns:a16="http://schemas.microsoft.com/office/drawing/2014/main" id="{BF436EC7-956B-DE69-2DB7-627CC13D5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A445B-ECC7-F14A-7419-4EB202BA04CE}"/>
              </a:ext>
            </a:extLst>
          </p:cNvPr>
          <p:cNvSpPr>
            <a:spLocks noGrp="1"/>
          </p:cNvSpPr>
          <p:nvPr>
            <p:ph type="sldNum" sz="quarter" idx="12"/>
          </p:nvPr>
        </p:nvSpPr>
        <p:spPr/>
        <p:txBody>
          <a:bodyPr/>
          <a:lstStyle/>
          <a:p>
            <a:fld id="{7C124DE8-6EAB-44FA-9AFC-E2AE708787FE}" type="slidenum">
              <a:rPr lang="en-US" smtClean="0"/>
              <a:t>‹#›</a:t>
            </a:fld>
            <a:endParaRPr lang="en-US"/>
          </a:p>
        </p:txBody>
      </p:sp>
    </p:spTree>
    <p:extLst>
      <p:ext uri="{BB962C8B-B14F-4D97-AF65-F5344CB8AC3E}">
        <p14:creationId xmlns:p14="http://schemas.microsoft.com/office/powerpoint/2010/main" val="608183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2248B-C618-D5E9-699A-1717BA56BC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BD1D78-0A05-CC17-726E-B0B1D61203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D8907-3D42-4867-A398-EE7D460E00D3}"/>
              </a:ext>
            </a:extLst>
          </p:cNvPr>
          <p:cNvSpPr>
            <a:spLocks noGrp="1"/>
          </p:cNvSpPr>
          <p:nvPr>
            <p:ph type="dt" sz="half" idx="10"/>
          </p:nvPr>
        </p:nvSpPr>
        <p:spPr/>
        <p:txBody>
          <a:bodyPr/>
          <a:lstStyle/>
          <a:p>
            <a:fld id="{59158CF5-189A-4C06-876B-429D4AFC1448}" type="datetimeFigureOut">
              <a:rPr lang="en-US" smtClean="0"/>
              <a:t>5/14/2023</a:t>
            </a:fld>
            <a:endParaRPr lang="en-US"/>
          </a:p>
        </p:txBody>
      </p:sp>
      <p:sp>
        <p:nvSpPr>
          <p:cNvPr id="5" name="Footer Placeholder 4">
            <a:extLst>
              <a:ext uri="{FF2B5EF4-FFF2-40B4-BE49-F238E27FC236}">
                <a16:creationId xmlns:a16="http://schemas.microsoft.com/office/drawing/2014/main" id="{D3E60D57-BE4E-F363-76BA-A2453A8E8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6965D-AA50-E513-34E2-312FC0541776}"/>
              </a:ext>
            </a:extLst>
          </p:cNvPr>
          <p:cNvSpPr>
            <a:spLocks noGrp="1"/>
          </p:cNvSpPr>
          <p:nvPr>
            <p:ph type="sldNum" sz="quarter" idx="12"/>
          </p:nvPr>
        </p:nvSpPr>
        <p:spPr/>
        <p:txBody>
          <a:bodyPr/>
          <a:lstStyle/>
          <a:p>
            <a:fld id="{7C124DE8-6EAB-44FA-9AFC-E2AE708787FE}" type="slidenum">
              <a:rPr lang="en-US" smtClean="0"/>
              <a:t>‹#›</a:t>
            </a:fld>
            <a:endParaRPr lang="en-US"/>
          </a:p>
        </p:txBody>
      </p:sp>
    </p:spTree>
    <p:extLst>
      <p:ext uri="{BB962C8B-B14F-4D97-AF65-F5344CB8AC3E}">
        <p14:creationId xmlns:p14="http://schemas.microsoft.com/office/powerpoint/2010/main" val="239297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E875-C4DA-658E-046B-9F560CBE40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9ACF1B-50A7-6BB0-8A02-988980352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1FC7D3-7C22-78DB-BA4C-94D14E4380A1}"/>
              </a:ext>
            </a:extLst>
          </p:cNvPr>
          <p:cNvSpPr>
            <a:spLocks noGrp="1"/>
          </p:cNvSpPr>
          <p:nvPr>
            <p:ph type="dt" sz="half" idx="10"/>
          </p:nvPr>
        </p:nvSpPr>
        <p:spPr/>
        <p:txBody>
          <a:bodyPr/>
          <a:lstStyle/>
          <a:p>
            <a:fld id="{59158CF5-189A-4C06-876B-429D4AFC1448}" type="datetimeFigureOut">
              <a:rPr lang="en-US" smtClean="0"/>
              <a:t>5/14/2023</a:t>
            </a:fld>
            <a:endParaRPr lang="en-US"/>
          </a:p>
        </p:txBody>
      </p:sp>
      <p:sp>
        <p:nvSpPr>
          <p:cNvPr id="5" name="Footer Placeholder 4">
            <a:extLst>
              <a:ext uri="{FF2B5EF4-FFF2-40B4-BE49-F238E27FC236}">
                <a16:creationId xmlns:a16="http://schemas.microsoft.com/office/drawing/2014/main" id="{FD132C81-2DB9-DFF9-953A-397701A59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D5AEF-4524-CB03-146D-A415AD11DF64}"/>
              </a:ext>
            </a:extLst>
          </p:cNvPr>
          <p:cNvSpPr>
            <a:spLocks noGrp="1"/>
          </p:cNvSpPr>
          <p:nvPr>
            <p:ph type="sldNum" sz="quarter" idx="12"/>
          </p:nvPr>
        </p:nvSpPr>
        <p:spPr/>
        <p:txBody>
          <a:bodyPr/>
          <a:lstStyle/>
          <a:p>
            <a:fld id="{7C124DE8-6EAB-44FA-9AFC-E2AE708787FE}" type="slidenum">
              <a:rPr lang="en-US" smtClean="0"/>
              <a:t>‹#›</a:t>
            </a:fld>
            <a:endParaRPr lang="en-US"/>
          </a:p>
        </p:txBody>
      </p:sp>
    </p:spTree>
    <p:extLst>
      <p:ext uri="{BB962C8B-B14F-4D97-AF65-F5344CB8AC3E}">
        <p14:creationId xmlns:p14="http://schemas.microsoft.com/office/powerpoint/2010/main" val="3738950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F1774-D160-F3C3-9A4E-A803A7A5C4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F642C-C1BB-D57E-80C3-699596215D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546265-12E9-1DF3-9E12-EE06EA11B9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71EBA2-34F5-67DE-A3BD-566FC789A9C7}"/>
              </a:ext>
            </a:extLst>
          </p:cNvPr>
          <p:cNvSpPr>
            <a:spLocks noGrp="1"/>
          </p:cNvSpPr>
          <p:nvPr>
            <p:ph type="dt" sz="half" idx="10"/>
          </p:nvPr>
        </p:nvSpPr>
        <p:spPr/>
        <p:txBody>
          <a:bodyPr/>
          <a:lstStyle/>
          <a:p>
            <a:fld id="{59158CF5-189A-4C06-876B-429D4AFC1448}" type="datetimeFigureOut">
              <a:rPr lang="en-US" smtClean="0"/>
              <a:t>5/14/2023</a:t>
            </a:fld>
            <a:endParaRPr lang="en-US"/>
          </a:p>
        </p:txBody>
      </p:sp>
      <p:sp>
        <p:nvSpPr>
          <p:cNvPr id="6" name="Footer Placeholder 5">
            <a:extLst>
              <a:ext uri="{FF2B5EF4-FFF2-40B4-BE49-F238E27FC236}">
                <a16:creationId xmlns:a16="http://schemas.microsoft.com/office/drawing/2014/main" id="{2E2B64C4-41F8-2403-8B51-A364ECA4D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11147-4A2F-0147-DAD5-631806DE8174}"/>
              </a:ext>
            </a:extLst>
          </p:cNvPr>
          <p:cNvSpPr>
            <a:spLocks noGrp="1"/>
          </p:cNvSpPr>
          <p:nvPr>
            <p:ph type="sldNum" sz="quarter" idx="12"/>
          </p:nvPr>
        </p:nvSpPr>
        <p:spPr/>
        <p:txBody>
          <a:bodyPr/>
          <a:lstStyle/>
          <a:p>
            <a:fld id="{7C124DE8-6EAB-44FA-9AFC-E2AE708787FE}" type="slidenum">
              <a:rPr lang="en-US" smtClean="0"/>
              <a:t>‹#›</a:t>
            </a:fld>
            <a:endParaRPr lang="en-US"/>
          </a:p>
        </p:txBody>
      </p:sp>
    </p:spTree>
    <p:extLst>
      <p:ext uri="{BB962C8B-B14F-4D97-AF65-F5344CB8AC3E}">
        <p14:creationId xmlns:p14="http://schemas.microsoft.com/office/powerpoint/2010/main" val="86884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AB94-0C0F-D0F0-832D-9FEEA4883C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02B8D5-C786-128F-1868-CE733C42EB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AB2824-8E44-7D12-5040-63AD240136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A37CA4-AFB9-3EB4-A87A-C8DEA2DC1E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2CB5EB-DF90-9D1A-B567-F0120CFDFA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9AEA5B-81F4-B9F3-FD71-25583CBB9681}"/>
              </a:ext>
            </a:extLst>
          </p:cNvPr>
          <p:cNvSpPr>
            <a:spLocks noGrp="1"/>
          </p:cNvSpPr>
          <p:nvPr>
            <p:ph type="dt" sz="half" idx="10"/>
          </p:nvPr>
        </p:nvSpPr>
        <p:spPr/>
        <p:txBody>
          <a:bodyPr/>
          <a:lstStyle/>
          <a:p>
            <a:fld id="{59158CF5-189A-4C06-876B-429D4AFC1448}" type="datetimeFigureOut">
              <a:rPr lang="en-US" smtClean="0"/>
              <a:t>5/14/2023</a:t>
            </a:fld>
            <a:endParaRPr lang="en-US"/>
          </a:p>
        </p:txBody>
      </p:sp>
      <p:sp>
        <p:nvSpPr>
          <p:cNvPr id="8" name="Footer Placeholder 7">
            <a:extLst>
              <a:ext uri="{FF2B5EF4-FFF2-40B4-BE49-F238E27FC236}">
                <a16:creationId xmlns:a16="http://schemas.microsoft.com/office/drawing/2014/main" id="{F43D72AE-9670-FE78-19E6-4D59681BE1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7A4E67-1710-EAD7-43F4-7BB98B0AFB7B}"/>
              </a:ext>
            </a:extLst>
          </p:cNvPr>
          <p:cNvSpPr>
            <a:spLocks noGrp="1"/>
          </p:cNvSpPr>
          <p:nvPr>
            <p:ph type="sldNum" sz="quarter" idx="12"/>
          </p:nvPr>
        </p:nvSpPr>
        <p:spPr/>
        <p:txBody>
          <a:bodyPr/>
          <a:lstStyle/>
          <a:p>
            <a:fld id="{7C124DE8-6EAB-44FA-9AFC-E2AE708787FE}" type="slidenum">
              <a:rPr lang="en-US" smtClean="0"/>
              <a:t>‹#›</a:t>
            </a:fld>
            <a:endParaRPr lang="en-US"/>
          </a:p>
        </p:txBody>
      </p:sp>
    </p:spTree>
    <p:extLst>
      <p:ext uri="{BB962C8B-B14F-4D97-AF65-F5344CB8AC3E}">
        <p14:creationId xmlns:p14="http://schemas.microsoft.com/office/powerpoint/2010/main" val="88410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48B1C-0336-0EE7-9254-97E626A742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620120-1EF0-519F-AB35-35C276D1284E}"/>
              </a:ext>
            </a:extLst>
          </p:cNvPr>
          <p:cNvSpPr>
            <a:spLocks noGrp="1"/>
          </p:cNvSpPr>
          <p:nvPr>
            <p:ph type="dt" sz="half" idx="10"/>
          </p:nvPr>
        </p:nvSpPr>
        <p:spPr/>
        <p:txBody>
          <a:bodyPr/>
          <a:lstStyle/>
          <a:p>
            <a:fld id="{59158CF5-189A-4C06-876B-429D4AFC1448}" type="datetimeFigureOut">
              <a:rPr lang="en-US" smtClean="0"/>
              <a:t>5/14/2023</a:t>
            </a:fld>
            <a:endParaRPr lang="en-US"/>
          </a:p>
        </p:txBody>
      </p:sp>
      <p:sp>
        <p:nvSpPr>
          <p:cNvPr id="4" name="Footer Placeholder 3">
            <a:extLst>
              <a:ext uri="{FF2B5EF4-FFF2-40B4-BE49-F238E27FC236}">
                <a16:creationId xmlns:a16="http://schemas.microsoft.com/office/drawing/2014/main" id="{BEC30054-C1FF-3941-894A-51BF5D3BDD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426F99-8066-73B2-C548-9E0CB1FDC420}"/>
              </a:ext>
            </a:extLst>
          </p:cNvPr>
          <p:cNvSpPr>
            <a:spLocks noGrp="1"/>
          </p:cNvSpPr>
          <p:nvPr>
            <p:ph type="sldNum" sz="quarter" idx="12"/>
          </p:nvPr>
        </p:nvSpPr>
        <p:spPr/>
        <p:txBody>
          <a:bodyPr/>
          <a:lstStyle/>
          <a:p>
            <a:fld id="{7C124DE8-6EAB-44FA-9AFC-E2AE708787FE}" type="slidenum">
              <a:rPr lang="en-US" smtClean="0"/>
              <a:t>‹#›</a:t>
            </a:fld>
            <a:endParaRPr lang="en-US"/>
          </a:p>
        </p:txBody>
      </p:sp>
    </p:spTree>
    <p:extLst>
      <p:ext uri="{BB962C8B-B14F-4D97-AF65-F5344CB8AC3E}">
        <p14:creationId xmlns:p14="http://schemas.microsoft.com/office/powerpoint/2010/main" val="194623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0DB788-BB43-D9C5-FD96-B221E8BCA637}"/>
              </a:ext>
            </a:extLst>
          </p:cNvPr>
          <p:cNvSpPr>
            <a:spLocks noGrp="1"/>
          </p:cNvSpPr>
          <p:nvPr>
            <p:ph type="dt" sz="half" idx="10"/>
          </p:nvPr>
        </p:nvSpPr>
        <p:spPr/>
        <p:txBody>
          <a:bodyPr/>
          <a:lstStyle/>
          <a:p>
            <a:fld id="{59158CF5-189A-4C06-876B-429D4AFC1448}" type="datetimeFigureOut">
              <a:rPr lang="en-US" smtClean="0"/>
              <a:t>5/14/2023</a:t>
            </a:fld>
            <a:endParaRPr lang="en-US"/>
          </a:p>
        </p:txBody>
      </p:sp>
      <p:sp>
        <p:nvSpPr>
          <p:cNvPr id="3" name="Footer Placeholder 2">
            <a:extLst>
              <a:ext uri="{FF2B5EF4-FFF2-40B4-BE49-F238E27FC236}">
                <a16:creationId xmlns:a16="http://schemas.microsoft.com/office/drawing/2014/main" id="{C68998E7-117B-9F70-2FE8-1C458D6CDF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D5D4B6-87FF-4F96-283B-628A73EB9C82}"/>
              </a:ext>
            </a:extLst>
          </p:cNvPr>
          <p:cNvSpPr>
            <a:spLocks noGrp="1"/>
          </p:cNvSpPr>
          <p:nvPr>
            <p:ph type="sldNum" sz="quarter" idx="12"/>
          </p:nvPr>
        </p:nvSpPr>
        <p:spPr/>
        <p:txBody>
          <a:bodyPr/>
          <a:lstStyle/>
          <a:p>
            <a:fld id="{7C124DE8-6EAB-44FA-9AFC-E2AE708787FE}" type="slidenum">
              <a:rPr lang="en-US" smtClean="0"/>
              <a:t>‹#›</a:t>
            </a:fld>
            <a:endParaRPr lang="en-US"/>
          </a:p>
        </p:txBody>
      </p:sp>
    </p:spTree>
    <p:extLst>
      <p:ext uri="{BB962C8B-B14F-4D97-AF65-F5344CB8AC3E}">
        <p14:creationId xmlns:p14="http://schemas.microsoft.com/office/powerpoint/2010/main" val="144041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153D-61EE-96B6-4C88-80700320B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8206B4-1CF3-18AF-2180-5B99A0D262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6F3328-B07C-12E8-45D2-7A8EE68C7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B1A3C7-413A-3EA7-C54C-49310B2BFADF}"/>
              </a:ext>
            </a:extLst>
          </p:cNvPr>
          <p:cNvSpPr>
            <a:spLocks noGrp="1"/>
          </p:cNvSpPr>
          <p:nvPr>
            <p:ph type="dt" sz="half" idx="10"/>
          </p:nvPr>
        </p:nvSpPr>
        <p:spPr/>
        <p:txBody>
          <a:bodyPr/>
          <a:lstStyle/>
          <a:p>
            <a:fld id="{59158CF5-189A-4C06-876B-429D4AFC1448}" type="datetimeFigureOut">
              <a:rPr lang="en-US" smtClean="0"/>
              <a:t>5/14/2023</a:t>
            </a:fld>
            <a:endParaRPr lang="en-US"/>
          </a:p>
        </p:txBody>
      </p:sp>
      <p:sp>
        <p:nvSpPr>
          <p:cNvPr id="6" name="Footer Placeholder 5">
            <a:extLst>
              <a:ext uri="{FF2B5EF4-FFF2-40B4-BE49-F238E27FC236}">
                <a16:creationId xmlns:a16="http://schemas.microsoft.com/office/drawing/2014/main" id="{F1D71EAD-61CB-1A75-1ECA-6561BE80DD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30C9DC-409D-71C1-2D7E-9EA34F18BDF7}"/>
              </a:ext>
            </a:extLst>
          </p:cNvPr>
          <p:cNvSpPr>
            <a:spLocks noGrp="1"/>
          </p:cNvSpPr>
          <p:nvPr>
            <p:ph type="sldNum" sz="quarter" idx="12"/>
          </p:nvPr>
        </p:nvSpPr>
        <p:spPr/>
        <p:txBody>
          <a:bodyPr/>
          <a:lstStyle/>
          <a:p>
            <a:fld id="{7C124DE8-6EAB-44FA-9AFC-E2AE708787FE}" type="slidenum">
              <a:rPr lang="en-US" smtClean="0"/>
              <a:t>‹#›</a:t>
            </a:fld>
            <a:endParaRPr lang="en-US"/>
          </a:p>
        </p:txBody>
      </p:sp>
    </p:spTree>
    <p:extLst>
      <p:ext uri="{BB962C8B-B14F-4D97-AF65-F5344CB8AC3E}">
        <p14:creationId xmlns:p14="http://schemas.microsoft.com/office/powerpoint/2010/main" val="1355260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C577-3563-9A69-25FB-88C575C065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0597ED-0245-E5A1-15DA-8E45FC46DC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D975E6-CE73-3922-D320-8F6E2B0ABF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7DC909-E4C6-AE54-6452-9A5741801CE4}"/>
              </a:ext>
            </a:extLst>
          </p:cNvPr>
          <p:cNvSpPr>
            <a:spLocks noGrp="1"/>
          </p:cNvSpPr>
          <p:nvPr>
            <p:ph type="dt" sz="half" idx="10"/>
          </p:nvPr>
        </p:nvSpPr>
        <p:spPr/>
        <p:txBody>
          <a:bodyPr/>
          <a:lstStyle/>
          <a:p>
            <a:fld id="{59158CF5-189A-4C06-876B-429D4AFC1448}" type="datetimeFigureOut">
              <a:rPr lang="en-US" smtClean="0"/>
              <a:t>5/14/2023</a:t>
            </a:fld>
            <a:endParaRPr lang="en-US"/>
          </a:p>
        </p:txBody>
      </p:sp>
      <p:sp>
        <p:nvSpPr>
          <p:cNvPr id="6" name="Footer Placeholder 5">
            <a:extLst>
              <a:ext uri="{FF2B5EF4-FFF2-40B4-BE49-F238E27FC236}">
                <a16:creationId xmlns:a16="http://schemas.microsoft.com/office/drawing/2014/main" id="{59487C18-24A1-539B-088D-204CD42BC2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EAF17F-C1B6-643D-62A3-2EA5D4E8C922}"/>
              </a:ext>
            </a:extLst>
          </p:cNvPr>
          <p:cNvSpPr>
            <a:spLocks noGrp="1"/>
          </p:cNvSpPr>
          <p:nvPr>
            <p:ph type="sldNum" sz="quarter" idx="12"/>
          </p:nvPr>
        </p:nvSpPr>
        <p:spPr/>
        <p:txBody>
          <a:bodyPr/>
          <a:lstStyle/>
          <a:p>
            <a:fld id="{7C124DE8-6EAB-44FA-9AFC-E2AE708787FE}" type="slidenum">
              <a:rPr lang="en-US" smtClean="0"/>
              <a:t>‹#›</a:t>
            </a:fld>
            <a:endParaRPr lang="en-US"/>
          </a:p>
        </p:txBody>
      </p:sp>
    </p:spTree>
    <p:extLst>
      <p:ext uri="{BB962C8B-B14F-4D97-AF65-F5344CB8AC3E}">
        <p14:creationId xmlns:p14="http://schemas.microsoft.com/office/powerpoint/2010/main" val="3213169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450D3F-DBAE-6CDB-BD66-3A536B367E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76D92A-238F-3F23-E405-3B643693F2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C73E12-679B-1766-E1AE-387BDA60AB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58CF5-189A-4C06-876B-429D4AFC1448}" type="datetimeFigureOut">
              <a:rPr lang="en-US" smtClean="0"/>
              <a:t>5/14/2023</a:t>
            </a:fld>
            <a:endParaRPr lang="en-US"/>
          </a:p>
        </p:txBody>
      </p:sp>
      <p:sp>
        <p:nvSpPr>
          <p:cNvPr id="5" name="Footer Placeholder 4">
            <a:extLst>
              <a:ext uri="{FF2B5EF4-FFF2-40B4-BE49-F238E27FC236}">
                <a16:creationId xmlns:a16="http://schemas.microsoft.com/office/drawing/2014/main" id="{7EA62A09-9F61-034F-350D-70BE4C31E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302676-C91D-BAD6-AD68-ECCA31D110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24DE8-6EAB-44FA-9AFC-E2AE708787FE}" type="slidenum">
              <a:rPr lang="en-US" smtClean="0"/>
              <a:t>‹#›</a:t>
            </a:fld>
            <a:endParaRPr lang="en-US"/>
          </a:p>
        </p:txBody>
      </p:sp>
    </p:spTree>
    <p:extLst>
      <p:ext uri="{BB962C8B-B14F-4D97-AF65-F5344CB8AC3E}">
        <p14:creationId xmlns:p14="http://schemas.microsoft.com/office/powerpoint/2010/main" val="3711652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cikit-learn.org/stable/modules/generated/sklearn.datasets.fetch_california_housing.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7B557-0A19-0078-C9D4-D9A3987D349B}"/>
              </a:ext>
            </a:extLst>
          </p:cNvPr>
          <p:cNvSpPr>
            <a:spLocks noGrp="1"/>
          </p:cNvSpPr>
          <p:nvPr>
            <p:ph type="ctrTitle"/>
          </p:nvPr>
        </p:nvSpPr>
        <p:spPr/>
        <p:txBody>
          <a:bodyPr/>
          <a:lstStyle/>
          <a:p>
            <a:r>
              <a:rPr lang="en-US" dirty="0"/>
              <a:t>Machine Learning</a:t>
            </a:r>
          </a:p>
        </p:txBody>
      </p:sp>
    </p:spTree>
    <p:extLst>
      <p:ext uri="{BB962C8B-B14F-4D97-AF65-F5344CB8AC3E}">
        <p14:creationId xmlns:p14="http://schemas.microsoft.com/office/powerpoint/2010/main" val="290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1643-6A85-1783-B4E8-272B59807CCC}"/>
              </a:ext>
            </a:extLst>
          </p:cNvPr>
          <p:cNvSpPr>
            <a:spLocks noGrp="1"/>
          </p:cNvSpPr>
          <p:nvPr>
            <p:ph type="title"/>
          </p:nvPr>
        </p:nvSpPr>
        <p:spPr/>
        <p:txBody>
          <a:bodyPr/>
          <a:lstStyle/>
          <a:p>
            <a:pPr algn="ctr"/>
            <a:r>
              <a:rPr lang="en-US" dirty="0"/>
              <a:t>Regression</a:t>
            </a:r>
          </a:p>
        </p:txBody>
      </p:sp>
      <p:sp>
        <p:nvSpPr>
          <p:cNvPr id="3" name="Content Placeholder 2">
            <a:extLst>
              <a:ext uri="{FF2B5EF4-FFF2-40B4-BE49-F238E27FC236}">
                <a16:creationId xmlns:a16="http://schemas.microsoft.com/office/drawing/2014/main" id="{15C9E3AA-6DDA-245B-E247-4E521CE8F5A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8774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3DE5A-70C5-9330-07B4-97C07B4D750C}"/>
              </a:ext>
            </a:extLst>
          </p:cNvPr>
          <p:cNvSpPr>
            <a:spLocks noGrp="1"/>
          </p:cNvSpPr>
          <p:nvPr>
            <p:ph type="title"/>
          </p:nvPr>
        </p:nvSpPr>
        <p:spPr/>
        <p:txBody>
          <a:bodyPr/>
          <a:lstStyle/>
          <a:p>
            <a:r>
              <a:rPr lang="en-US" dirty="0"/>
              <a:t>Performance Measure</a:t>
            </a:r>
          </a:p>
        </p:txBody>
      </p:sp>
      <p:sp>
        <p:nvSpPr>
          <p:cNvPr id="3" name="Content Placeholder 2">
            <a:extLst>
              <a:ext uri="{FF2B5EF4-FFF2-40B4-BE49-F238E27FC236}">
                <a16:creationId xmlns:a16="http://schemas.microsoft.com/office/drawing/2014/main" id="{4ACB8AC6-910F-187A-7521-BDF1B7888D31}"/>
              </a:ext>
            </a:extLst>
          </p:cNvPr>
          <p:cNvSpPr>
            <a:spLocks noGrp="1"/>
          </p:cNvSpPr>
          <p:nvPr>
            <p:ph idx="1"/>
          </p:nvPr>
        </p:nvSpPr>
        <p:spPr/>
        <p:txBody>
          <a:bodyPr/>
          <a:lstStyle/>
          <a:p>
            <a:r>
              <a:rPr lang="en-US" dirty="0"/>
              <a:t>RMSE is a good measure for regression tasks</a:t>
            </a:r>
          </a:p>
          <a:p>
            <a:endParaRPr lang="en-US" dirty="0"/>
          </a:p>
          <a:p>
            <a:endParaRPr lang="en-US" dirty="0"/>
          </a:p>
          <a:p>
            <a:endParaRPr lang="en-US" dirty="0"/>
          </a:p>
          <a:p>
            <a:r>
              <a:rPr lang="en-US" dirty="0"/>
              <a:t>If there are many outliers, use MAE</a:t>
            </a:r>
          </a:p>
          <a:p>
            <a:endParaRPr lang="en-US" dirty="0"/>
          </a:p>
        </p:txBody>
      </p:sp>
      <p:pic>
        <p:nvPicPr>
          <p:cNvPr id="7" name="Picture 6">
            <a:extLst>
              <a:ext uri="{FF2B5EF4-FFF2-40B4-BE49-F238E27FC236}">
                <a16:creationId xmlns:a16="http://schemas.microsoft.com/office/drawing/2014/main" id="{F7AAD2A2-6000-610F-C179-93FE5536F66C}"/>
              </a:ext>
            </a:extLst>
          </p:cNvPr>
          <p:cNvPicPr>
            <a:picLocks noChangeAspect="1"/>
          </p:cNvPicPr>
          <p:nvPr/>
        </p:nvPicPr>
        <p:blipFill>
          <a:blip r:embed="rId2"/>
          <a:stretch>
            <a:fillRect/>
          </a:stretch>
        </p:blipFill>
        <p:spPr>
          <a:xfrm>
            <a:off x="3931732" y="2887933"/>
            <a:ext cx="4328535" cy="1082134"/>
          </a:xfrm>
          <a:prstGeom prst="rect">
            <a:avLst/>
          </a:prstGeom>
        </p:spPr>
      </p:pic>
      <p:pic>
        <p:nvPicPr>
          <p:cNvPr id="9" name="Picture 8">
            <a:extLst>
              <a:ext uri="{FF2B5EF4-FFF2-40B4-BE49-F238E27FC236}">
                <a16:creationId xmlns:a16="http://schemas.microsoft.com/office/drawing/2014/main" id="{77C7E44A-3989-5698-5F0F-FE47FAD39244}"/>
              </a:ext>
            </a:extLst>
          </p:cNvPr>
          <p:cNvPicPr>
            <a:picLocks noChangeAspect="1"/>
          </p:cNvPicPr>
          <p:nvPr/>
        </p:nvPicPr>
        <p:blipFill>
          <a:blip r:embed="rId3"/>
          <a:stretch>
            <a:fillRect/>
          </a:stretch>
        </p:blipFill>
        <p:spPr>
          <a:xfrm>
            <a:off x="3931732" y="4509435"/>
            <a:ext cx="3856054" cy="815411"/>
          </a:xfrm>
          <a:prstGeom prst="rect">
            <a:avLst/>
          </a:prstGeom>
        </p:spPr>
      </p:pic>
    </p:spTree>
    <p:extLst>
      <p:ext uri="{BB962C8B-B14F-4D97-AF65-F5344CB8AC3E}">
        <p14:creationId xmlns:p14="http://schemas.microsoft.com/office/powerpoint/2010/main" val="2818301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DF905-E8EC-B731-B8C5-C8056BB06679}"/>
              </a:ext>
            </a:extLst>
          </p:cNvPr>
          <p:cNvSpPr>
            <a:spLocks noGrp="1"/>
          </p:cNvSpPr>
          <p:nvPr>
            <p:ph type="title"/>
          </p:nvPr>
        </p:nvSpPr>
        <p:spPr/>
        <p:txBody>
          <a:bodyPr/>
          <a:lstStyle/>
          <a:p>
            <a:pPr algn="ctr"/>
            <a:r>
              <a:rPr lang="en-US" dirty="0"/>
              <a:t>Classification</a:t>
            </a:r>
          </a:p>
        </p:txBody>
      </p:sp>
    </p:spTree>
    <p:extLst>
      <p:ext uri="{BB962C8B-B14F-4D97-AF65-F5344CB8AC3E}">
        <p14:creationId xmlns:p14="http://schemas.microsoft.com/office/powerpoint/2010/main" val="3145862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7C63-2F01-BFFA-3BD5-13554B2CA072}"/>
              </a:ext>
            </a:extLst>
          </p:cNvPr>
          <p:cNvSpPr>
            <a:spLocks noGrp="1"/>
          </p:cNvSpPr>
          <p:nvPr>
            <p:ph type="title"/>
          </p:nvPr>
        </p:nvSpPr>
        <p:spPr/>
        <p:txBody>
          <a:bodyPr/>
          <a:lstStyle/>
          <a:p>
            <a:r>
              <a:rPr lang="en-US" dirty="0"/>
              <a:t>Performance Measures	</a:t>
            </a:r>
          </a:p>
        </p:txBody>
      </p:sp>
      <p:sp>
        <p:nvSpPr>
          <p:cNvPr id="3" name="Content Placeholder 2">
            <a:extLst>
              <a:ext uri="{FF2B5EF4-FFF2-40B4-BE49-F238E27FC236}">
                <a16:creationId xmlns:a16="http://schemas.microsoft.com/office/drawing/2014/main" id="{B9D6DB9C-BFE3-C5B4-1892-E95515A26ADE}"/>
              </a:ext>
            </a:extLst>
          </p:cNvPr>
          <p:cNvSpPr>
            <a:spLocks noGrp="1"/>
          </p:cNvSpPr>
          <p:nvPr>
            <p:ph idx="1"/>
          </p:nvPr>
        </p:nvSpPr>
        <p:spPr/>
        <p:txBody>
          <a:bodyPr/>
          <a:lstStyle/>
          <a:p>
            <a:r>
              <a:rPr lang="en-US" dirty="0"/>
              <a:t>Evaluating a classifier is trickier than evaluating a regressor</a:t>
            </a:r>
          </a:p>
          <a:p>
            <a:r>
              <a:rPr lang="en-US" dirty="0"/>
              <a:t>There are many performance measures available</a:t>
            </a:r>
          </a:p>
        </p:txBody>
      </p:sp>
    </p:spTree>
    <p:extLst>
      <p:ext uri="{BB962C8B-B14F-4D97-AF65-F5344CB8AC3E}">
        <p14:creationId xmlns:p14="http://schemas.microsoft.com/office/powerpoint/2010/main" val="2870254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CCF6-28D9-6E2F-C157-A3EBBBE12A93}"/>
              </a:ext>
            </a:extLst>
          </p:cNvPr>
          <p:cNvSpPr>
            <a:spLocks noGrp="1"/>
          </p:cNvSpPr>
          <p:nvPr>
            <p:ph type="title"/>
          </p:nvPr>
        </p:nvSpPr>
        <p:spPr/>
        <p:txBody>
          <a:bodyPr/>
          <a:lstStyle/>
          <a:p>
            <a:r>
              <a:rPr lang="en-US" dirty="0"/>
              <a:t>Measuring accuracy with Cross-Validation</a:t>
            </a:r>
          </a:p>
        </p:txBody>
      </p:sp>
      <p:sp>
        <p:nvSpPr>
          <p:cNvPr id="3" name="Content Placeholder 2">
            <a:extLst>
              <a:ext uri="{FF2B5EF4-FFF2-40B4-BE49-F238E27FC236}">
                <a16:creationId xmlns:a16="http://schemas.microsoft.com/office/drawing/2014/main" id="{BF93C7B4-A46C-8A69-3675-83F887E2FB35}"/>
              </a:ext>
            </a:extLst>
          </p:cNvPr>
          <p:cNvSpPr>
            <a:spLocks noGrp="1"/>
          </p:cNvSpPr>
          <p:nvPr>
            <p:ph idx="1"/>
          </p:nvPr>
        </p:nvSpPr>
        <p:spPr/>
        <p:txBody>
          <a:bodyPr/>
          <a:lstStyle/>
          <a:p>
            <a:pPr algn="l"/>
            <a:r>
              <a:rPr lang="en-US" sz="1800" dirty="0">
                <a:latin typeface="TimesNewRomanPSMT"/>
              </a:rPr>
              <a:t>Using </a:t>
            </a:r>
            <a:r>
              <a:rPr lang="en-US" sz="1800" b="0" i="0" u="none" strike="noStrike" baseline="0" dirty="0">
                <a:latin typeface="TimesNewRomanPSMT"/>
              </a:rPr>
              <a:t>K-fold cross-validation means </a:t>
            </a:r>
          </a:p>
          <a:p>
            <a:pPr lvl="1"/>
            <a:r>
              <a:rPr lang="en-US" sz="1400" b="0" i="0" u="none" strike="noStrike" baseline="0" dirty="0">
                <a:latin typeface="TimesNewRomanPSMT"/>
              </a:rPr>
              <a:t>splitting the training set into </a:t>
            </a:r>
            <a:r>
              <a:rPr lang="en-US" sz="1800" b="0" i="0" u="none" strike="noStrike" baseline="0" dirty="0">
                <a:latin typeface="TimesNewRomanPSMT"/>
              </a:rPr>
              <a:t>K folds </a:t>
            </a:r>
          </a:p>
          <a:p>
            <a:pPr lvl="1"/>
            <a:r>
              <a:rPr lang="en-US" sz="1800" b="0" i="0" u="none" strike="noStrike" baseline="0" dirty="0">
                <a:latin typeface="TimesNewRomanPSMT"/>
              </a:rPr>
              <a:t>then training the model K times, holding out a different fold each time for evaluation</a:t>
            </a:r>
          </a:p>
          <a:p>
            <a:r>
              <a:rPr lang="en-US" sz="1800" b="1" i="0" u="none" strike="noStrike" baseline="0" dirty="0">
                <a:latin typeface="CourierNewPS-BoldMT"/>
              </a:rPr>
              <a:t>from </a:t>
            </a:r>
            <a:r>
              <a:rPr lang="en-US" sz="1800" b="1" i="0" u="none" strike="noStrike" baseline="0" dirty="0" err="1">
                <a:latin typeface="CourierNewPS-BoldMT"/>
              </a:rPr>
              <a:t>sklearn.model_selection</a:t>
            </a:r>
            <a:r>
              <a:rPr lang="en-US" sz="1800" b="1" i="0" u="none" strike="noStrike" baseline="0" dirty="0">
                <a:latin typeface="CourierNewPS-BoldMT"/>
              </a:rPr>
              <a:t> import </a:t>
            </a:r>
            <a:r>
              <a:rPr lang="en-US" sz="1800" b="0" i="0" u="none" strike="noStrike" baseline="0" dirty="0" err="1">
                <a:latin typeface="CourierNewPSMT"/>
              </a:rPr>
              <a:t>cross_val_score</a:t>
            </a:r>
            <a:endParaRPr lang="en-US" sz="1800" dirty="0">
              <a:latin typeface="TimesNewRomanPSMT"/>
            </a:endParaRPr>
          </a:p>
          <a:p>
            <a:r>
              <a:rPr lang="en-US" sz="1800" dirty="0">
                <a:latin typeface="TimesNewRomanPSMT"/>
              </a:rPr>
              <a:t>Even with a dummy classifier, you can get 90% accuracy is your dataset contains the 10% of the label its classifying</a:t>
            </a:r>
          </a:p>
          <a:p>
            <a:pPr algn="l"/>
            <a:r>
              <a:rPr lang="en-US" sz="1800" dirty="0">
                <a:latin typeface="TimesNewRomanPSMT"/>
              </a:rPr>
              <a:t>For</a:t>
            </a:r>
            <a:r>
              <a:rPr lang="en-US" sz="1800" dirty="0">
                <a:solidFill>
                  <a:srgbClr val="000089"/>
                </a:solidFill>
                <a:latin typeface="TimesNewRomanPSMT"/>
              </a:rPr>
              <a:t> </a:t>
            </a:r>
            <a:r>
              <a:rPr lang="en-US" sz="1800" b="0" i="1" u="none" strike="noStrike" baseline="0" dirty="0">
                <a:latin typeface="TimesNewRomanPS-ItalicMT"/>
              </a:rPr>
              <a:t>skewed datasets </a:t>
            </a:r>
            <a:r>
              <a:rPr lang="en-US" sz="1800" b="0" u="none" strike="noStrike" baseline="0" dirty="0">
                <a:latin typeface="TimesNewRomanPS-ItalicMT"/>
              </a:rPr>
              <a:t>accuracy is generally not the preferred performance metric</a:t>
            </a:r>
          </a:p>
          <a:p>
            <a:pPr algn="l"/>
            <a:r>
              <a:rPr lang="en-US" dirty="0"/>
              <a:t>A better way to measure performance is Confusion matrix</a:t>
            </a:r>
          </a:p>
        </p:txBody>
      </p:sp>
    </p:spTree>
    <p:extLst>
      <p:ext uri="{BB962C8B-B14F-4D97-AF65-F5344CB8AC3E}">
        <p14:creationId xmlns:p14="http://schemas.microsoft.com/office/powerpoint/2010/main" val="1706707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FF53-CE61-4766-9F1D-6CAC56215FFB}"/>
              </a:ext>
            </a:extLst>
          </p:cNvPr>
          <p:cNvSpPr>
            <a:spLocks noGrp="1"/>
          </p:cNvSpPr>
          <p:nvPr>
            <p:ph type="title"/>
          </p:nvPr>
        </p:nvSpPr>
        <p:spPr/>
        <p:txBody>
          <a:bodyPr/>
          <a:lstStyle/>
          <a:p>
            <a:r>
              <a:rPr lang="en-US" dirty="0"/>
              <a:t>Confusion Matrix</a:t>
            </a:r>
          </a:p>
        </p:txBody>
      </p:sp>
      <p:sp>
        <p:nvSpPr>
          <p:cNvPr id="3" name="Content Placeholder 2">
            <a:extLst>
              <a:ext uri="{FF2B5EF4-FFF2-40B4-BE49-F238E27FC236}">
                <a16:creationId xmlns:a16="http://schemas.microsoft.com/office/drawing/2014/main" id="{A9E1FB22-8324-8DF2-9E34-694CCA210038}"/>
              </a:ext>
            </a:extLst>
          </p:cNvPr>
          <p:cNvSpPr>
            <a:spLocks noGrp="1"/>
          </p:cNvSpPr>
          <p:nvPr>
            <p:ph idx="1"/>
          </p:nvPr>
        </p:nvSpPr>
        <p:spPr/>
        <p:txBody>
          <a:bodyPr/>
          <a:lstStyle/>
          <a:p>
            <a:pPr algn="l"/>
            <a:r>
              <a:rPr lang="en-US" sz="1800" b="0" i="0" u="none" strike="noStrike" baseline="0" dirty="0">
                <a:latin typeface="TimesNewRomanPSMT"/>
              </a:rPr>
              <a:t>The general idea of a confusion matrix is to count the number of times instances of class A are classified as class B, for all A/B pairs. </a:t>
            </a:r>
          </a:p>
          <a:p>
            <a:pPr algn="l"/>
            <a:r>
              <a:rPr lang="en-US" sz="1800" b="0" i="0" u="none" strike="noStrike" baseline="0" dirty="0">
                <a:latin typeface="TimesNewRomanPSMT"/>
              </a:rPr>
              <a:t>For example, to know the number of times the classifier confused images of 8s with 0s, you would look at row #8, column #0 of the confusion matrix.</a:t>
            </a:r>
          </a:p>
          <a:p>
            <a:pPr algn="l"/>
            <a:r>
              <a:rPr lang="en-US" sz="1800" b="1" i="0" u="none" strike="noStrike" baseline="0" dirty="0">
                <a:solidFill>
                  <a:srgbClr val="00669A"/>
                </a:solidFill>
                <a:latin typeface="CourierNewPS-BoldMT"/>
              </a:rPr>
              <a:t>from </a:t>
            </a:r>
            <a:r>
              <a:rPr lang="en-US" sz="1800" b="1" i="0" u="none" strike="noStrike" baseline="0" dirty="0" err="1">
                <a:solidFill>
                  <a:srgbClr val="00CDFF"/>
                </a:solidFill>
                <a:latin typeface="CourierNewPS-BoldMT"/>
              </a:rPr>
              <a:t>sklearn.metrics</a:t>
            </a:r>
            <a:r>
              <a:rPr lang="en-US" sz="1800" b="1" i="0" u="none" strike="noStrike" baseline="0" dirty="0">
                <a:solidFill>
                  <a:srgbClr val="00CDFF"/>
                </a:solidFill>
                <a:latin typeface="CourierNewPS-BoldMT"/>
              </a:rPr>
              <a:t> </a:t>
            </a:r>
            <a:r>
              <a:rPr lang="en-US" sz="1800" b="1" i="0" u="none" strike="noStrike" baseline="0" dirty="0">
                <a:solidFill>
                  <a:srgbClr val="00669A"/>
                </a:solidFill>
                <a:latin typeface="CourierNewPS-BoldMT"/>
              </a:rPr>
              <a:t>import </a:t>
            </a:r>
            <a:r>
              <a:rPr lang="en-US" sz="1800" b="0" i="0" u="none" strike="noStrike" baseline="0" dirty="0" err="1">
                <a:solidFill>
                  <a:srgbClr val="000089"/>
                </a:solidFill>
                <a:latin typeface="CourierNewPSMT"/>
              </a:rPr>
              <a:t>confusion_matrix</a:t>
            </a:r>
            <a:endParaRPr lang="en-US" sz="1800" dirty="0">
              <a:solidFill>
                <a:srgbClr val="000089"/>
              </a:solidFill>
              <a:latin typeface="TimesNewRomanPSMT"/>
            </a:endParaRPr>
          </a:p>
          <a:p>
            <a:pPr algn="l"/>
            <a:r>
              <a:rPr lang="en-US" sz="1800" b="0" i="0" u="none" strike="noStrike" baseline="0" dirty="0">
                <a:latin typeface="CourierNewPSMT"/>
              </a:rPr>
              <a:t>([</a:t>
            </a:r>
          </a:p>
          <a:p>
            <a:pPr marL="0" indent="0" algn="l">
              <a:buNone/>
            </a:pPr>
            <a:r>
              <a:rPr lang="en-US" sz="1800" b="0" i="0" u="none" strike="noStrike" baseline="0" dirty="0">
                <a:latin typeface="CourierNewPSMT"/>
              </a:rPr>
              <a:t>   [53892, 687],</a:t>
            </a:r>
          </a:p>
          <a:p>
            <a:pPr marL="0" indent="0" algn="l">
              <a:buNone/>
            </a:pPr>
            <a:r>
              <a:rPr lang="en-US" sz="1800" b="0" i="0" u="none" strike="noStrike" baseline="0" dirty="0">
                <a:latin typeface="CourierNewPSMT"/>
              </a:rPr>
              <a:t>   [ 1891, 3530]])</a:t>
            </a:r>
          </a:p>
          <a:p>
            <a:pPr marL="0" indent="0" algn="l">
              <a:buNone/>
            </a:pPr>
            <a:endParaRPr lang="en-US" sz="1800" dirty="0">
              <a:latin typeface="CourierNewPSMT"/>
            </a:endParaRPr>
          </a:p>
          <a:p>
            <a:pPr marL="0" indent="0" algn="l">
              <a:buNone/>
            </a:pPr>
            <a:endParaRPr lang="en-US" dirty="0"/>
          </a:p>
        </p:txBody>
      </p:sp>
    </p:spTree>
    <p:extLst>
      <p:ext uri="{BB962C8B-B14F-4D97-AF65-F5344CB8AC3E}">
        <p14:creationId xmlns:p14="http://schemas.microsoft.com/office/powerpoint/2010/main" val="248028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E62BEB3-392E-AA71-AFCC-AD6276F6DF81}"/>
              </a:ext>
            </a:extLst>
          </p:cNvPr>
          <p:cNvPicPr>
            <a:picLocks noGrp="1" noChangeAspect="1"/>
          </p:cNvPicPr>
          <p:nvPr>
            <p:ph idx="1"/>
          </p:nvPr>
        </p:nvPicPr>
        <p:blipFill>
          <a:blip r:embed="rId2"/>
          <a:stretch>
            <a:fillRect/>
          </a:stretch>
        </p:blipFill>
        <p:spPr>
          <a:xfrm>
            <a:off x="1678620" y="1156322"/>
            <a:ext cx="9174124" cy="4351338"/>
          </a:xfrm>
        </p:spPr>
      </p:pic>
    </p:spTree>
    <p:extLst>
      <p:ext uri="{BB962C8B-B14F-4D97-AF65-F5344CB8AC3E}">
        <p14:creationId xmlns:p14="http://schemas.microsoft.com/office/powerpoint/2010/main" val="54909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 how to visualize confusion matrix using the caret package - Stack ...">
            <a:extLst>
              <a:ext uri="{FF2B5EF4-FFF2-40B4-BE49-F238E27FC236}">
                <a16:creationId xmlns:a16="http://schemas.microsoft.com/office/drawing/2014/main" id="{F823614C-19F3-AE32-D582-6D32B717DF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3769" y="598741"/>
            <a:ext cx="6704995" cy="5804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339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042B-259E-ABFF-ED3A-AFC2D8E1EACC}"/>
              </a:ext>
            </a:extLst>
          </p:cNvPr>
          <p:cNvSpPr>
            <a:spLocks noGrp="1"/>
          </p:cNvSpPr>
          <p:nvPr>
            <p:ph type="title"/>
          </p:nvPr>
        </p:nvSpPr>
        <p:spPr/>
        <p:txBody>
          <a:bodyPr/>
          <a:lstStyle/>
          <a:p>
            <a:r>
              <a:rPr lang="en-US" dirty="0"/>
              <a:t>Precision and recall</a:t>
            </a:r>
          </a:p>
        </p:txBody>
      </p:sp>
      <p:sp>
        <p:nvSpPr>
          <p:cNvPr id="3" name="Content Placeholder 2">
            <a:extLst>
              <a:ext uri="{FF2B5EF4-FFF2-40B4-BE49-F238E27FC236}">
                <a16:creationId xmlns:a16="http://schemas.microsoft.com/office/drawing/2014/main" id="{E6C85814-085A-9E3A-BABA-93048C23F7AA}"/>
              </a:ext>
            </a:extLst>
          </p:cNvPr>
          <p:cNvSpPr>
            <a:spLocks noGrp="1"/>
          </p:cNvSpPr>
          <p:nvPr>
            <p:ph idx="1"/>
          </p:nvPr>
        </p:nvSpPr>
        <p:spPr/>
        <p:txBody>
          <a:bodyPr/>
          <a:lstStyle/>
          <a:p>
            <a:pPr algn="l"/>
            <a:r>
              <a:rPr lang="en-US" sz="1800" b="0" i="0" u="none" strike="noStrike" baseline="0" dirty="0">
                <a:latin typeface="T3Font_0"/>
              </a:rPr>
              <a:t>Precision is a measure of the accuracy of positive predictions. Precision = </a:t>
            </a:r>
            <a:r>
              <a:rPr lang="en-US" sz="1800" b="0" i="0" u="none" strike="noStrike" baseline="0" dirty="0">
                <a:latin typeface="T3Font_1"/>
              </a:rPr>
              <a:t>TP / (TP </a:t>
            </a:r>
            <a:r>
              <a:rPr lang="en-US" sz="1800" b="0" i="0" u="none" strike="noStrike" baseline="0" dirty="0">
                <a:latin typeface="T3Font_0"/>
              </a:rPr>
              <a:t>+ </a:t>
            </a:r>
            <a:r>
              <a:rPr lang="en-US" sz="1800" b="0" i="0" u="none" strike="noStrike" baseline="0" dirty="0">
                <a:latin typeface="T3Font_1"/>
              </a:rPr>
              <a:t>FP)</a:t>
            </a:r>
          </a:p>
          <a:p>
            <a:pPr algn="l"/>
            <a:r>
              <a:rPr lang="en-US" sz="1800" b="0" i="0" u="none" strike="noStrike" baseline="0" dirty="0">
                <a:latin typeface="T3Font_1"/>
              </a:rPr>
              <a:t>Recall is a measure of the completeness of positive </a:t>
            </a:r>
            <a:r>
              <a:rPr lang="en-US" sz="1800" b="0" i="0" u="none" strike="noStrike" baseline="0" dirty="0" err="1">
                <a:latin typeface="T3Font_1"/>
              </a:rPr>
              <a:t>predictions.Recall</a:t>
            </a:r>
            <a:r>
              <a:rPr lang="en-US" sz="1800" b="0" i="0" u="none" strike="noStrike" baseline="0" dirty="0">
                <a:latin typeface="T3Font_1"/>
              </a:rPr>
              <a:t> = TP / (TP </a:t>
            </a:r>
            <a:r>
              <a:rPr lang="en-US" sz="1800" b="0" i="0" u="none" strike="noStrike" baseline="0" dirty="0">
                <a:latin typeface="T3Font_0"/>
              </a:rPr>
              <a:t>+ </a:t>
            </a:r>
            <a:r>
              <a:rPr lang="en-US" sz="1800" b="0" i="0" u="none" strike="noStrike" baseline="0" dirty="0">
                <a:latin typeface="T3Font_1"/>
              </a:rPr>
              <a:t>FN)</a:t>
            </a:r>
          </a:p>
          <a:p>
            <a:pPr algn="l"/>
            <a:r>
              <a:rPr lang="en-US" sz="1800" b="0" i="0" u="none" strike="noStrike" baseline="0" dirty="0">
                <a:latin typeface="T3Font_1"/>
              </a:rPr>
              <a:t>A high-precision classifier will have a low number of false positives, while a high-recall classifier will have a low number of false negatives.</a:t>
            </a:r>
          </a:p>
          <a:p>
            <a:pPr algn="l"/>
            <a:r>
              <a:rPr lang="en-US" sz="1800" b="0" i="0" u="none" strike="noStrike" baseline="0" dirty="0">
                <a:latin typeface="T3Font_1"/>
              </a:rPr>
              <a:t>The ideal classifier will have both high precision and high recall.</a:t>
            </a:r>
          </a:p>
          <a:p>
            <a:pPr algn="l"/>
            <a:r>
              <a:rPr lang="en-US" sz="1800" dirty="0">
                <a:latin typeface="T3Font_1"/>
              </a:rPr>
              <a:t>In the context of spam filtering, precision is a measure of how many emails the filter correctly identifies as spam, while recall is a measure of how many spam emails the filter correctly identifies.</a:t>
            </a:r>
          </a:p>
          <a:p>
            <a:pPr algn="l"/>
            <a:endParaRPr lang="en-US" sz="1800" b="0" i="0" u="none" strike="noStrike" baseline="0" dirty="0">
              <a:latin typeface="T3Font_1"/>
            </a:endParaRPr>
          </a:p>
          <a:p>
            <a:pPr algn="l"/>
            <a:r>
              <a:rPr lang="en-US" sz="1800" b="0" i="0" u="none" strike="noStrike" baseline="0" dirty="0">
                <a:latin typeface="TimesNewRomanPSMT"/>
              </a:rPr>
              <a:t>The F score is the </a:t>
            </a:r>
            <a:r>
              <a:rPr lang="en-US" sz="1800" b="0" i="1" u="none" strike="noStrike" baseline="0" dirty="0">
                <a:latin typeface="TimesNewRomanPS-ItalicMT"/>
              </a:rPr>
              <a:t>harmonic mean </a:t>
            </a:r>
            <a:r>
              <a:rPr lang="en-US" sz="1800" b="0" i="0" u="none" strike="noStrike" baseline="0" dirty="0">
                <a:latin typeface="TimesNewRomanPSMT"/>
              </a:rPr>
              <a:t>of precision and recall</a:t>
            </a:r>
            <a:endParaRPr lang="en-US" sz="1800" dirty="0">
              <a:latin typeface="T3Font_1"/>
            </a:endParaRPr>
          </a:p>
          <a:p>
            <a:pPr lvl="1"/>
            <a:r>
              <a:rPr lang="en-US" sz="1400" b="0" i="0" u="none" strike="noStrike" baseline="0" dirty="0">
                <a:latin typeface="T3Font_1"/>
              </a:rPr>
              <a:t>F1 = 2 / ( 1/ precision + 1/recall)</a:t>
            </a:r>
          </a:p>
          <a:p>
            <a:r>
              <a:rPr lang="en-US" sz="1800" b="0" i="0" u="none" strike="noStrike" baseline="0" dirty="0">
                <a:latin typeface="TimesNewRomanPSMT"/>
              </a:rPr>
              <a:t>The F score favors classifiers that have similar precision and recall</a:t>
            </a:r>
            <a:endParaRPr lang="en-US" sz="1800" dirty="0">
              <a:latin typeface="T3Font_1"/>
            </a:endParaRPr>
          </a:p>
          <a:p>
            <a:pPr marL="457200" lvl="1" indent="0">
              <a:buNone/>
            </a:pPr>
            <a:endParaRPr lang="en-US" sz="1400" b="0" i="0" u="none" strike="noStrike" baseline="0" dirty="0">
              <a:latin typeface="T3Font_1"/>
            </a:endParaRPr>
          </a:p>
          <a:p>
            <a:pPr algn="l"/>
            <a:endParaRPr lang="en-US" dirty="0"/>
          </a:p>
        </p:txBody>
      </p:sp>
    </p:spTree>
    <p:extLst>
      <p:ext uri="{BB962C8B-B14F-4D97-AF65-F5344CB8AC3E}">
        <p14:creationId xmlns:p14="http://schemas.microsoft.com/office/powerpoint/2010/main" val="4035523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96AE-847B-3E1E-4707-57B81658F586}"/>
              </a:ext>
            </a:extLst>
          </p:cNvPr>
          <p:cNvSpPr>
            <a:spLocks noGrp="1"/>
          </p:cNvSpPr>
          <p:nvPr>
            <p:ph type="title"/>
          </p:nvPr>
        </p:nvSpPr>
        <p:spPr/>
        <p:txBody>
          <a:bodyPr/>
          <a:lstStyle/>
          <a:p>
            <a:r>
              <a:rPr lang="en-US" dirty="0"/>
              <a:t>Precision Recall Trade off</a:t>
            </a:r>
          </a:p>
        </p:txBody>
      </p:sp>
      <p:sp>
        <p:nvSpPr>
          <p:cNvPr id="3" name="Content Placeholder 2">
            <a:extLst>
              <a:ext uri="{FF2B5EF4-FFF2-40B4-BE49-F238E27FC236}">
                <a16:creationId xmlns:a16="http://schemas.microsoft.com/office/drawing/2014/main" id="{EE561D4B-9081-C3AD-C554-F51756F8C65A}"/>
              </a:ext>
            </a:extLst>
          </p:cNvPr>
          <p:cNvSpPr>
            <a:spLocks noGrp="1"/>
          </p:cNvSpPr>
          <p:nvPr>
            <p:ph idx="1"/>
          </p:nvPr>
        </p:nvSpPr>
        <p:spPr/>
        <p:txBody>
          <a:bodyPr/>
          <a:lstStyle/>
          <a:p>
            <a:r>
              <a:rPr lang="en-US" dirty="0"/>
              <a:t>The </a:t>
            </a:r>
            <a:r>
              <a:rPr lang="en-US" dirty="0" err="1"/>
              <a:t>SGDClassifier</a:t>
            </a:r>
            <a:r>
              <a:rPr lang="en-US" dirty="0"/>
              <a:t> makes classification decisions by computing a score for each instance.</a:t>
            </a:r>
          </a:p>
          <a:p>
            <a:r>
              <a:rPr lang="en-US" dirty="0"/>
              <a:t>If the score is greater than a threshold, the instance is assigned to the positive class. Otherwise, it is assigned to the negative class.</a:t>
            </a:r>
          </a:p>
          <a:p>
            <a:r>
              <a:rPr lang="en-US" dirty="0"/>
              <a:t>The precision and recall of a classifier can be affected by the threshold used to make classification decisions.</a:t>
            </a:r>
          </a:p>
          <a:p>
            <a:r>
              <a:rPr lang="en-US" dirty="0"/>
              <a:t>A higher threshold will increase precision and decrease recall.</a:t>
            </a:r>
          </a:p>
          <a:p>
            <a:r>
              <a:rPr lang="en-US" dirty="0"/>
              <a:t>A lower threshold will increase recall and decrease precision.</a:t>
            </a:r>
          </a:p>
        </p:txBody>
      </p:sp>
    </p:spTree>
    <p:extLst>
      <p:ext uri="{BB962C8B-B14F-4D97-AF65-F5344CB8AC3E}">
        <p14:creationId xmlns:p14="http://schemas.microsoft.com/office/powerpoint/2010/main" val="1342537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B4065-9F9E-FC69-1B0D-EC0281C76B24}"/>
              </a:ext>
            </a:extLst>
          </p:cNvPr>
          <p:cNvSpPr>
            <a:spLocks noGrp="1"/>
          </p:cNvSpPr>
          <p:nvPr>
            <p:ph type="title"/>
          </p:nvPr>
        </p:nvSpPr>
        <p:spPr/>
        <p:txBody>
          <a:bodyPr/>
          <a:lstStyle/>
          <a:p>
            <a:pPr algn="ctr"/>
            <a:r>
              <a:rPr lang="en-US" dirty="0"/>
              <a:t>A Regression Example</a:t>
            </a:r>
          </a:p>
        </p:txBody>
      </p:sp>
      <p:sp>
        <p:nvSpPr>
          <p:cNvPr id="4" name="Content Placeholder 3">
            <a:extLst>
              <a:ext uri="{FF2B5EF4-FFF2-40B4-BE49-F238E27FC236}">
                <a16:creationId xmlns:a16="http://schemas.microsoft.com/office/drawing/2014/main" id="{A83F2B84-94FE-185B-6F8D-ECE7A6845499}"/>
              </a:ext>
            </a:extLst>
          </p:cNvPr>
          <p:cNvSpPr>
            <a:spLocks noGrp="1"/>
          </p:cNvSpPr>
          <p:nvPr>
            <p:ph idx="1"/>
          </p:nvPr>
        </p:nvSpPr>
        <p:spPr/>
        <p:txBody>
          <a:bodyPr/>
          <a:lstStyle/>
          <a:p>
            <a:r>
              <a:rPr lang="en-US" dirty="0" err="1">
                <a:hlinkClick r:id="rId2"/>
              </a:rPr>
              <a:t>sklearn.datasets.fetch_california_housing</a:t>
            </a:r>
            <a:r>
              <a:rPr lang="en-US" dirty="0">
                <a:hlinkClick r:id="rId2"/>
              </a:rPr>
              <a:t> — scikit-learn 1.2.2 documentation</a:t>
            </a:r>
            <a:endParaRPr lang="en-US" dirty="0"/>
          </a:p>
          <a:p>
            <a:endParaRPr lang="en-US" dirty="0"/>
          </a:p>
        </p:txBody>
      </p:sp>
    </p:spTree>
    <p:extLst>
      <p:ext uri="{BB962C8B-B14F-4D97-AF65-F5344CB8AC3E}">
        <p14:creationId xmlns:p14="http://schemas.microsoft.com/office/powerpoint/2010/main" val="3766154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41B725-2B4E-D9DE-6E29-B83D3729624A}"/>
              </a:ext>
            </a:extLst>
          </p:cNvPr>
          <p:cNvPicPr>
            <a:picLocks noGrp="1" noChangeAspect="1"/>
          </p:cNvPicPr>
          <p:nvPr>
            <p:ph idx="1"/>
          </p:nvPr>
        </p:nvPicPr>
        <p:blipFill>
          <a:blip r:embed="rId2"/>
          <a:stretch>
            <a:fillRect/>
          </a:stretch>
        </p:blipFill>
        <p:spPr>
          <a:xfrm>
            <a:off x="1531568" y="2003176"/>
            <a:ext cx="9298546" cy="2582214"/>
          </a:xfrm>
        </p:spPr>
      </p:pic>
    </p:spTree>
    <p:extLst>
      <p:ext uri="{BB962C8B-B14F-4D97-AF65-F5344CB8AC3E}">
        <p14:creationId xmlns:p14="http://schemas.microsoft.com/office/powerpoint/2010/main" val="362297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36C0A-764F-0626-8422-EE7F9656F126}"/>
              </a:ext>
            </a:extLst>
          </p:cNvPr>
          <p:cNvSpPr>
            <a:spLocks noGrp="1"/>
          </p:cNvSpPr>
          <p:nvPr>
            <p:ph type="title"/>
          </p:nvPr>
        </p:nvSpPr>
        <p:spPr/>
        <p:txBody>
          <a:bodyPr/>
          <a:lstStyle/>
          <a:p>
            <a:r>
              <a:rPr lang="en-US" dirty="0"/>
              <a:t>How to decide which Threshold to use</a:t>
            </a:r>
          </a:p>
        </p:txBody>
      </p:sp>
      <p:pic>
        <p:nvPicPr>
          <p:cNvPr id="5" name="Content Placeholder 4">
            <a:extLst>
              <a:ext uri="{FF2B5EF4-FFF2-40B4-BE49-F238E27FC236}">
                <a16:creationId xmlns:a16="http://schemas.microsoft.com/office/drawing/2014/main" id="{E5123CA6-E5F2-5C9B-84C3-A00A720C5DE1}"/>
              </a:ext>
            </a:extLst>
          </p:cNvPr>
          <p:cNvPicPr>
            <a:picLocks noGrp="1" noChangeAspect="1"/>
          </p:cNvPicPr>
          <p:nvPr>
            <p:ph idx="1"/>
          </p:nvPr>
        </p:nvPicPr>
        <p:blipFill>
          <a:blip r:embed="rId2"/>
          <a:stretch>
            <a:fillRect/>
          </a:stretch>
        </p:blipFill>
        <p:spPr>
          <a:xfrm>
            <a:off x="3444647" y="1825625"/>
            <a:ext cx="5302705" cy="4351338"/>
          </a:xfrm>
        </p:spPr>
      </p:pic>
    </p:spTree>
    <p:extLst>
      <p:ext uri="{BB962C8B-B14F-4D97-AF65-F5344CB8AC3E}">
        <p14:creationId xmlns:p14="http://schemas.microsoft.com/office/powerpoint/2010/main" val="2712078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2144E-38AC-0899-CEE2-C3CE0DA7B730}"/>
              </a:ext>
            </a:extLst>
          </p:cNvPr>
          <p:cNvSpPr>
            <a:spLocks noGrp="1"/>
          </p:cNvSpPr>
          <p:nvPr>
            <p:ph type="title"/>
          </p:nvPr>
        </p:nvSpPr>
        <p:spPr/>
        <p:txBody>
          <a:bodyPr/>
          <a:lstStyle/>
          <a:p>
            <a:r>
              <a:rPr lang="en-US" dirty="0"/>
              <a:t>Multiclass Classification</a:t>
            </a:r>
          </a:p>
        </p:txBody>
      </p:sp>
      <p:sp>
        <p:nvSpPr>
          <p:cNvPr id="3" name="Content Placeholder 2">
            <a:extLst>
              <a:ext uri="{FF2B5EF4-FFF2-40B4-BE49-F238E27FC236}">
                <a16:creationId xmlns:a16="http://schemas.microsoft.com/office/drawing/2014/main" id="{42D826E1-697E-45F9-4544-C0CDA4FB51D1}"/>
              </a:ext>
            </a:extLst>
          </p:cNvPr>
          <p:cNvSpPr>
            <a:spLocks noGrp="1"/>
          </p:cNvSpPr>
          <p:nvPr>
            <p:ph idx="1"/>
          </p:nvPr>
        </p:nvSpPr>
        <p:spPr/>
        <p:txBody>
          <a:bodyPr/>
          <a:lstStyle/>
          <a:p>
            <a:pPr algn="l"/>
            <a:r>
              <a:rPr lang="en-US" sz="1800" b="0" i="0" u="none" strike="noStrike" baseline="0" dirty="0">
                <a:latin typeface="TimesNewRomanPSMT"/>
              </a:rPr>
              <a:t>Can distinguish between more than two classes.</a:t>
            </a:r>
          </a:p>
          <a:p>
            <a:pPr algn="l"/>
            <a:r>
              <a:rPr lang="en-US" sz="1800" dirty="0">
                <a:latin typeface="TimesNewRomanPSMT"/>
              </a:rPr>
              <a:t>Also called multinomial classifiers</a:t>
            </a:r>
          </a:p>
          <a:p>
            <a:pPr algn="l"/>
            <a:r>
              <a:rPr lang="en-US" dirty="0"/>
              <a:t>Some Scikit-Learn classifiers, such as </a:t>
            </a:r>
            <a:r>
              <a:rPr lang="en-US" dirty="0" err="1"/>
              <a:t>LogisticRegression</a:t>
            </a:r>
            <a:r>
              <a:rPr lang="en-US" dirty="0"/>
              <a:t>, </a:t>
            </a:r>
            <a:r>
              <a:rPr lang="en-US" dirty="0" err="1"/>
              <a:t>RandomForestClassifier</a:t>
            </a:r>
            <a:r>
              <a:rPr lang="en-US" dirty="0"/>
              <a:t>, and </a:t>
            </a:r>
            <a:r>
              <a:rPr lang="en-US" dirty="0" err="1"/>
              <a:t>GaussianNB</a:t>
            </a:r>
            <a:r>
              <a:rPr lang="en-US" dirty="0"/>
              <a:t>, are capable of handling multiple classes natively. </a:t>
            </a:r>
          </a:p>
          <a:p>
            <a:pPr algn="l"/>
            <a:r>
              <a:rPr lang="en-US" dirty="0"/>
              <a:t>Others, such as </a:t>
            </a:r>
            <a:r>
              <a:rPr lang="en-US" dirty="0" err="1"/>
              <a:t>SGDClassifier</a:t>
            </a:r>
            <a:r>
              <a:rPr lang="en-US" dirty="0"/>
              <a:t> or SVC, are strictly binary classifiers</a:t>
            </a:r>
          </a:p>
          <a:p>
            <a:pPr algn="l"/>
            <a:r>
              <a:rPr lang="en-US" dirty="0"/>
              <a:t>However you can use multiple binary classifiers for multiclass classification.</a:t>
            </a:r>
          </a:p>
        </p:txBody>
      </p:sp>
    </p:spTree>
    <p:extLst>
      <p:ext uri="{BB962C8B-B14F-4D97-AF65-F5344CB8AC3E}">
        <p14:creationId xmlns:p14="http://schemas.microsoft.com/office/powerpoint/2010/main" val="1436304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596FB-EA44-06DD-4FB4-F92151AA2513}"/>
              </a:ext>
            </a:extLst>
          </p:cNvPr>
          <p:cNvSpPr>
            <a:spLocks noGrp="1"/>
          </p:cNvSpPr>
          <p:nvPr>
            <p:ph type="title"/>
          </p:nvPr>
        </p:nvSpPr>
        <p:spPr/>
        <p:txBody>
          <a:bodyPr/>
          <a:lstStyle/>
          <a:p>
            <a:r>
              <a:rPr lang="en-US" dirty="0"/>
              <a:t>One vs Rest / One vs One</a:t>
            </a:r>
          </a:p>
        </p:txBody>
      </p:sp>
      <p:sp>
        <p:nvSpPr>
          <p:cNvPr id="3" name="Content Placeholder 2">
            <a:extLst>
              <a:ext uri="{FF2B5EF4-FFF2-40B4-BE49-F238E27FC236}">
                <a16:creationId xmlns:a16="http://schemas.microsoft.com/office/drawing/2014/main" id="{C6F90690-94B1-F170-E902-76E8F99D7BE7}"/>
              </a:ext>
            </a:extLst>
          </p:cNvPr>
          <p:cNvSpPr>
            <a:spLocks noGrp="1"/>
          </p:cNvSpPr>
          <p:nvPr>
            <p:ph idx="1"/>
          </p:nvPr>
        </p:nvSpPr>
        <p:spPr/>
        <p:txBody>
          <a:bodyPr/>
          <a:lstStyle/>
          <a:p>
            <a:pPr algn="l"/>
            <a:r>
              <a:rPr lang="en-US" sz="1800" b="0" i="0" u="none" strike="noStrike" baseline="0" dirty="0">
                <a:latin typeface="TimesNewRomanPSMT"/>
              </a:rPr>
              <a:t>One way to create a system that can classify the digit images into 10 classes (from 0 to 9) is to train 10 binary classifiers, one for each digit (a 0-detector, a 1-detector, a 2-detector, and so on)</a:t>
            </a:r>
          </a:p>
          <a:p>
            <a:pPr algn="l"/>
            <a:r>
              <a:rPr lang="en-US" sz="1800" b="0" i="0" u="none" strike="noStrike" baseline="0" dirty="0">
                <a:latin typeface="TimesNewRomanPSMT"/>
              </a:rPr>
              <a:t>If there are </a:t>
            </a:r>
            <a:r>
              <a:rPr lang="en-US" sz="1800" b="0" i="1" u="none" strike="noStrike" baseline="0" dirty="0">
                <a:latin typeface="TimesNewRomanPS-ItalicMT"/>
              </a:rPr>
              <a:t>N </a:t>
            </a:r>
            <a:r>
              <a:rPr lang="en-US" sz="1800" b="0" i="0" u="none" strike="noStrike" baseline="0" dirty="0">
                <a:latin typeface="TimesNewRomanPSMT"/>
              </a:rPr>
              <a:t>classes, you need to train </a:t>
            </a:r>
            <a:r>
              <a:rPr lang="en-US" sz="1800" b="0" i="1" u="none" strike="noStrike" baseline="0" dirty="0">
                <a:latin typeface="TimesNewRomanPS-ItalicMT"/>
              </a:rPr>
              <a:t>N </a:t>
            </a:r>
            <a:r>
              <a:rPr lang="en-US" sz="1800" b="0" i="0" u="none" strike="noStrike" baseline="0" dirty="0">
                <a:latin typeface="TimesNewRomanPSMT"/>
              </a:rPr>
              <a:t>× (</a:t>
            </a:r>
            <a:r>
              <a:rPr lang="en-US" sz="1800" b="0" i="1" u="none" strike="noStrike" baseline="0" dirty="0">
                <a:latin typeface="TimesNewRomanPS-ItalicMT"/>
              </a:rPr>
              <a:t>N </a:t>
            </a:r>
            <a:r>
              <a:rPr lang="en-US" sz="1800" b="0" i="0" u="none" strike="noStrike" baseline="0" dirty="0">
                <a:latin typeface="TimesNewRomanPSMT"/>
              </a:rPr>
              <a:t>– 1) / 2 classifiers. For the MNIST problem, this means training 45 binary classifiers!</a:t>
            </a:r>
          </a:p>
          <a:p>
            <a:pPr algn="l"/>
            <a:r>
              <a:rPr lang="en-US" sz="1800" dirty="0">
                <a:latin typeface="TimesNewRomanPSMT"/>
              </a:rPr>
              <a:t>SVM scales poorly as the training size grows, so One vs One is preferred</a:t>
            </a:r>
          </a:p>
          <a:p>
            <a:pPr algn="l"/>
            <a:r>
              <a:rPr lang="en-US" sz="1800" dirty="0">
                <a:latin typeface="TimesNewRomanPSMT"/>
              </a:rPr>
              <a:t>For most binary classification algorithms, </a:t>
            </a:r>
            <a:r>
              <a:rPr lang="en-US" sz="1800" dirty="0" err="1">
                <a:latin typeface="TimesNewRomanPSMT"/>
              </a:rPr>
              <a:t>OvR</a:t>
            </a:r>
            <a:r>
              <a:rPr lang="en-US" sz="1800" dirty="0">
                <a:latin typeface="TimesNewRomanPSMT"/>
              </a:rPr>
              <a:t> is preferred</a:t>
            </a:r>
          </a:p>
          <a:p>
            <a:pPr algn="l"/>
            <a:r>
              <a:rPr lang="en-US" sz="1800" b="0" i="0" u="none" strike="noStrike" baseline="0" dirty="0">
                <a:latin typeface="TimesNewRomanPSMT"/>
              </a:rPr>
              <a:t>Scikit-Learn detects when you try to use a binary classification algorithm for a multiclass classification task, and it automatically runs </a:t>
            </a:r>
            <a:r>
              <a:rPr lang="en-US" sz="1800" b="0" i="0" u="none" strike="noStrike" baseline="0" dirty="0" err="1">
                <a:latin typeface="TimesNewRomanPSMT"/>
              </a:rPr>
              <a:t>OvR</a:t>
            </a:r>
            <a:r>
              <a:rPr lang="en-US" sz="1800" b="0" i="0" u="none" strike="noStrike" baseline="0" dirty="0">
                <a:latin typeface="TimesNewRomanPSMT"/>
              </a:rPr>
              <a:t> or </a:t>
            </a:r>
            <a:r>
              <a:rPr lang="en-US" sz="1800" b="0" i="0" u="none" strike="noStrike" baseline="0" dirty="0" err="1">
                <a:latin typeface="TimesNewRomanPSMT"/>
              </a:rPr>
              <a:t>OvO</a:t>
            </a:r>
            <a:r>
              <a:rPr lang="en-US" sz="1800" b="0" i="0" u="none" strike="noStrike" baseline="0" dirty="0">
                <a:latin typeface="TimesNewRomanPSMT"/>
              </a:rPr>
              <a:t>, depending on the algorithm</a:t>
            </a:r>
            <a:endParaRPr lang="en-US" dirty="0"/>
          </a:p>
        </p:txBody>
      </p:sp>
    </p:spTree>
    <p:extLst>
      <p:ext uri="{BB962C8B-B14F-4D97-AF65-F5344CB8AC3E}">
        <p14:creationId xmlns:p14="http://schemas.microsoft.com/office/powerpoint/2010/main" val="3756926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5A46-0172-0C4C-2AE2-15238CADBE6F}"/>
              </a:ext>
            </a:extLst>
          </p:cNvPr>
          <p:cNvSpPr>
            <a:spLocks noGrp="1"/>
          </p:cNvSpPr>
          <p:nvPr>
            <p:ph type="title"/>
          </p:nvPr>
        </p:nvSpPr>
        <p:spPr/>
        <p:txBody>
          <a:bodyPr/>
          <a:lstStyle/>
          <a:p>
            <a:r>
              <a:rPr lang="en-US" dirty="0"/>
              <a:t>Error Analysis</a:t>
            </a:r>
          </a:p>
        </p:txBody>
      </p:sp>
      <p:sp>
        <p:nvSpPr>
          <p:cNvPr id="3" name="Content Placeholder 2">
            <a:extLst>
              <a:ext uri="{FF2B5EF4-FFF2-40B4-BE49-F238E27FC236}">
                <a16:creationId xmlns:a16="http://schemas.microsoft.com/office/drawing/2014/main" id="{0FCB6F1A-10DB-B9C5-3A80-2088CA86A1F2}"/>
              </a:ext>
            </a:extLst>
          </p:cNvPr>
          <p:cNvSpPr>
            <a:spLocks noGrp="1"/>
          </p:cNvSpPr>
          <p:nvPr>
            <p:ph idx="1"/>
          </p:nvPr>
        </p:nvSpPr>
        <p:spPr/>
        <p:txBody>
          <a:bodyPr/>
          <a:lstStyle/>
          <a:p>
            <a:r>
              <a:rPr lang="en-US" dirty="0"/>
              <a:t>First look at the confusion matrix. But there are N classes instead of 2</a:t>
            </a:r>
          </a:p>
          <a:p>
            <a:pPr algn="l"/>
            <a:r>
              <a:rPr lang="en-US" sz="1800" b="0" i="0" u="none" strike="noStrike" baseline="0" dirty="0">
                <a:latin typeface="TimesNewRomanPSMT"/>
              </a:rPr>
              <a:t>Analyzing individual errors can also be a good way to gain insights on what your classifier is doing and why it is failing</a:t>
            </a:r>
            <a:endParaRPr lang="en-US" dirty="0"/>
          </a:p>
        </p:txBody>
      </p:sp>
    </p:spTree>
    <p:extLst>
      <p:ext uri="{BB962C8B-B14F-4D97-AF65-F5344CB8AC3E}">
        <p14:creationId xmlns:p14="http://schemas.microsoft.com/office/powerpoint/2010/main" val="2399142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DB28-134E-87BC-A504-0AC4749D2CFD}"/>
              </a:ext>
            </a:extLst>
          </p:cNvPr>
          <p:cNvSpPr>
            <a:spLocks noGrp="1"/>
          </p:cNvSpPr>
          <p:nvPr>
            <p:ph type="title"/>
          </p:nvPr>
        </p:nvSpPr>
        <p:spPr/>
        <p:txBody>
          <a:bodyPr/>
          <a:lstStyle/>
          <a:p>
            <a:r>
              <a:rPr lang="en-US" dirty="0"/>
              <a:t>Multilabel Classification</a:t>
            </a:r>
          </a:p>
        </p:txBody>
      </p:sp>
      <p:sp>
        <p:nvSpPr>
          <p:cNvPr id="3" name="Content Placeholder 2">
            <a:extLst>
              <a:ext uri="{FF2B5EF4-FFF2-40B4-BE49-F238E27FC236}">
                <a16:creationId xmlns:a16="http://schemas.microsoft.com/office/drawing/2014/main" id="{0E8DC6F9-8254-3C87-F130-A160777AFFAE}"/>
              </a:ext>
            </a:extLst>
          </p:cNvPr>
          <p:cNvSpPr>
            <a:spLocks noGrp="1"/>
          </p:cNvSpPr>
          <p:nvPr>
            <p:ph idx="1"/>
          </p:nvPr>
        </p:nvSpPr>
        <p:spPr/>
        <p:txBody>
          <a:bodyPr/>
          <a:lstStyle/>
          <a:p>
            <a:pPr algn="l"/>
            <a:r>
              <a:rPr lang="en-US" sz="1800" dirty="0">
                <a:latin typeface="TimesNewRomanPSMT"/>
              </a:rPr>
              <a:t>Y</a:t>
            </a:r>
            <a:r>
              <a:rPr lang="en-US" sz="1800" b="0" i="0" u="none" strike="noStrike" baseline="0" dirty="0">
                <a:latin typeface="TimesNewRomanPSMT"/>
              </a:rPr>
              <a:t>ou may want your classifier to output multiple classes for each instance. </a:t>
            </a:r>
          </a:p>
          <a:p>
            <a:pPr algn="l"/>
            <a:r>
              <a:rPr lang="en-US" sz="1800" b="0" i="0" u="none" strike="noStrike" baseline="0" dirty="0">
                <a:latin typeface="TimesNewRomanPSMT"/>
              </a:rPr>
              <a:t>Consider a face-recognition classifier: what should it do if it recognizes several people in the same picture?</a:t>
            </a:r>
            <a:endParaRPr lang="en-US" dirty="0"/>
          </a:p>
        </p:txBody>
      </p:sp>
    </p:spTree>
    <p:extLst>
      <p:ext uri="{BB962C8B-B14F-4D97-AF65-F5344CB8AC3E}">
        <p14:creationId xmlns:p14="http://schemas.microsoft.com/office/powerpoint/2010/main" val="3692674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B13C-FED4-8E88-B6D6-A1ACFEE9842E}"/>
              </a:ext>
            </a:extLst>
          </p:cNvPr>
          <p:cNvSpPr>
            <a:spLocks noGrp="1"/>
          </p:cNvSpPr>
          <p:nvPr>
            <p:ph type="title"/>
          </p:nvPr>
        </p:nvSpPr>
        <p:spPr/>
        <p:txBody>
          <a:bodyPr/>
          <a:lstStyle/>
          <a:p>
            <a:r>
              <a:rPr lang="en-US" dirty="0"/>
              <a:t>Ensemble Learning</a:t>
            </a:r>
          </a:p>
        </p:txBody>
      </p:sp>
      <p:sp>
        <p:nvSpPr>
          <p:cNvPr id="3" name="Content Placeholder 2">
            <a:extLst>
              <a:ext uri="{FF2B5EF4-FFF2-40B4-BE49-F238E27FC236}">
                <a16:creationId xmlns:a16="http://schemas.microsoft.com/office/drawing/2014/main" id="{09C01272-76D7-9C98-56AF-351C1A22C34E}"/>
              </a:ext>
            </a:extLst>
          </p:cNvPr>
          <p:cNvSpPr>
            <a:spLocks noGrp="1"/>
          </p:cNvSpPr>
          <p:nvPr>
            <p:ph idx="1"/>
          </p:nvPr>
        </p:nvSpPr>
        <p:spPr/>
        <p:txBody>
          <a:bodyPr>
            <a:normAutofit/>
          </a:bodyPr>
          <a:lstStyle/>
          <a:p>
            <a:r>
              <a:rPr lang="en-US" b="0" i="0" dirty="0">
                <a:solidFill>
                  <a:srgbClr val="212529"/>
                </a:solidFill>
                <a:effectLst/>
                <a:latin typeface="-apple-system"/>
              </a:rPr>
              <a:t>combine the predictions of several base estimators built with a given learning algorithm in order to improve generalizability / robustness over a single estimator.</a:t>
            </a:r>
          </a:p>
          <a:p>
            <a:endParaRPr lang="en-US" dirty="0">
              <a:solidFill>
                <a:srgbClr val="212529"/>
              </a:solidFill>
              <a:latin typeface="-apple-system"/>
            </a:endParaRPr>
          </a:p>
          <a:p>
            <a:r>
              <a:rPr lang="en-US" b="0" i="0" dirty="0">
                <a:solidFill>
                  <a:srgbClr val="212529"/>
                </a:solidFill>
                <a:effectLst/>
                <a:latin typeface="-apple-system"/>
              </a:rPr>
              <a:t>Two types Averaging / Boosting methods</a:t>
            </a:r>
          </a:p>
        </p:txBody>
      </p:sp>
    </p:spTree>
    <p:extLst>
      <p:ext uri="{BB962C8B-B14F-4D97-AF65-F5344CB8AC3E}">
        <p14:creationId xmlns:p14="http://schemas.microsoft.com/office/powerpoint/2010/main" val="3904364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B419-2983-BDE0-D115-8F5B2E29E243}"/>
              </a:ext>
            </a:extLst>
          </p:cNvPr>
          <p:cNvSpPr>
            <a:spLocks noGrp="1"/>
          </p:cNvSpPr>
          <p:nvPr>
            <p:ph type="title"/>
          </p:nvPr>
        </p:nvSpPr>
        <p:spPr/>
        <p:txBody>
          <a:bodyPr/>
          <a:lstStyle/>
          <a:p>
            <a:r>
              <a:rPr lang="en-US" dirty="0"/>
              <a:t>Average / Boosting methods</a:t>
            </a:r>
          </a:p>
        </p:txBody>
      </p:sp>
      <p:sp>
        <p:nvSpPr>
          <p:cNvPr id="3" name="Content Placeholder 2">
            <a:extLst>
              <a:ext uri="{FF2B5EF4-FFF2-40B4-BE49-F238E27FC236}">
                <a16:creationId xmlns:a16="http://schemas.microsoft.com/office/drawing/2014/main" id="{9E7697FC-5D0E-D0EA-AE37-F7D85AC1B574}"/>
              </a:ext>
            </a:extLst>
          </p:cNvPr>
          <p:cNvSpPr>
            <a:spLocks noGrp="1"/>
          </p:cNvSpPr>
          <p:nvPr>
            <p:ph idx="1"/>
          </p:nvPr>
        </p:nvSpPr>
        <p:spPr/>
        <p:txBody>
          <a:bodyPr/>
          <a:lstStyle/>
          <a:p>
            <a:endParaRPr lang="en-US" b="0" i="0" dirty="0">
              <a:solidFill>
                <a:srgbClr val="212529"/>
              </a:solidFill>
              <a:effectLst/>
              <a:latin typeface="-apple-system"/>
            </a:endParaRPr>
          </a:p>
          <a:p>
            <a:endParaRPr lang="en-US" dirty="0"/>
          </a:p>
        </p:txBody>
      </p:sp>
    </p:spTree>
    <p:extLst>
      <p:ext uri="{BB962C8B-B14F-4D97-AF65-F5344CB8AC3E}">
        <p14:creationId xmlns:p14="http://schemas.microsoft.com/office/powerpoint/2010/main" val="2817960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FA7E-4DDB-D092-EE38-C639EE2A708C}"/>
              </a:ext>
            </a:extLst>
          </p:cNvPr>
          <p:cNvSpPr>
            <a:spLocks noGrp="1"/>
          </p:cNvSpPr>
          <p:nvPr>
            <p:ph type="title"/>
          </p:nvPr>
        </p:nvSpPr>
        <p:spPr/>
        <p:txBody>
          <a:bodyPr/>
          <a:lstStyle/>
          <a:p>
            <a:r>
              <a:rPr lang="en-US" dirty="0"/>
              <a:t>Averaging Methods</a:t>
            </a:r>
          </a:p>
        </p:txBody>
      </p:sp>
      <p:sp>
        <p:nvSpPr>
          <p:cNvPr id="3" name="Content Placeholder 2">
            <a:extLst>
              <a:ext uri="{FF2B5EF4-FFF2-40B4-BE49-F238E27FC236}">
                <a16:creationId xmlns:a16="http://schemas.microsoft.com/office/drawing/2014/main" id="{DCAAB1BF-C785-9689-AB8A-5511EE01B7C9}"/>
              </a:ext>
            </a:extLst>
          </p:cNvPr>
          <p:cNvSpPr>
            <a:spLocks noGrp="1"/>
          </p:cNvSpPr>
          <p:nvPr>
            <p:ph idx="1"/>
          </p:nvPr>
        </p:nvSpPr>
        <p:spPr/>
        <p:txBody>
          <a:bodyPr/>
          <a:lstStyle/>
          <a:p>
            <a:r>
              <a:rPr lang="en-US" b="0" i="0" dirty="0">
                <a:solidFill>
                  <a:srgbClr val="212529"/>
                </a:solidFill>
                <a:effectLst/>
                <a:latin typeface="-apple-system"/>
              </a:rPr>
              <a:t>In </a:t>
            </a:r>
            <a:r>
              <a:rPr lang="en-US" b="1" i="0" dirty="0">
                <a:solidFill>
                  <a:srgbClr val="212529"/>
                </a:solidFill>
                <a:effectLst/>
                <a:latin typeface="-apple-system"/>
              </a:rPr>
              <a:t>averaging methods</a:t>
            </a:r>
            <a:r>
              <a:rPr lang="en-US" b="0" i="0" dirty="0">
                <a:solidFill>
                  <a:srgbClr val="212529"/>
                </a:solidFill>
                <a:effectLst/>
                <a:latin typeface="-apple-system"/>
              </a:rPr>
              <a:t>, the driving principle is to build several estimators independently and then to average their predictions. On average, the combined estimator is usually better than any of the single base estimator because its variance is reduced.</a:t>
            </a:r>
          </a:p>
          <a:p>
            <a:endParaRPr lang="en-US" dirty="0"/>
          </a:p>
        </p:txBody>
      </p:sp>
    </p:spTree>
    <p:extLst>
      <p:ext uri="{BB962C8B-B14F-4D97-AF65-F5344CB8AC3E}">
        <p14:creationId xmlns:p14="http://schemas.microsoft.com/office/powerpoint/2010/main" val="2757914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557E-2334-C96F-F8F8-BB86A97A959E}"/>
              </a:ext>
            </a:extLst>
          </p:cNvPr>
          <p:cNvSpPr>
            <a:spLocks noGrp="1"/>
          </p:cNvSpPr>
          <p:nvPr>
            <p:ph type="title"/>
          </p:nvPr>
        </p:nvSpPr>
        <p:spPr/>
        <p:txBody>
          <a:bodyPr/>
          <a:lstStyle/>
          <a:p>
            <a:r>
              <a:rPr lang="en-US" dirty="0"/>
              <a:t>Voting Classifier</a:t>
            </a:r>
          </a:p>
        </p:txBody>
      </p:sp>
      <p:pic>
        <p:nvPicPr>
          <p:cNvPr id="5" name="Content Placeholder 4">
            <a:extLst>
              <a:ext uri="{FF2B5EF4-FFF2-40B4-BE49-F238E27FC236}">
                <a16:creationId xmlns:a16="http://schemas.microsoft.com/office/drawing/2014/main" id="{7385D2C6-FB6E-07A4-C8E2-E67BE133FC46}"/>
              </a:ext>
            </a:extLst>
          </p:cNvPr>
          <p:cNvPicPr>
            <a:picLocks noGrp="1" noChangeAspect="1"/>
          </p:cNvPicPr>
          <p:nvPr>
            <p:ph idx="1"/>
          </p:nvPr>
        </p:nvPicPr>
        <p:blipFill>
          <a:blip r:embed="rId2"/>
          <a:stretch>
            <a:fillRect/>
          </a:stretch>
        </p:blipFill>
        <p:spPr>
          <a:xfrm>
            <a:off x="1446727" y="2011508"/>
            <a:ext cx="9298546" cy="3979572"/>
          </a:xfrm>
        </p:spPr>
      </p:pic>
    </p:spTree>
    <p:extLst>
      <p:ext uri="{BB962C8B-B14F-4D97-AF65-F5344CB8AC3E}">
        <p14:creationId xmlns:p14="http://schemas.microsoft.com/office/powerpoint/2010/main" val="305306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9815B-72ED-6F66-CDAD-38EF9182F939}"/>
              </a:ext>
            </a:extLst>
          </p:cNvPr>
          <p:cNvSpPr>
            <a:spLocks noGrp="1"/>
          </p:cNvSpPr>
          <p:nvPr>
            <p:ph type="title"/>
          </p:nvPr>
        </p:nvSpPr>
        <p:spPr/>
        <p:txBody>
          <a:bodyPr/>
          <a:lstStyle/>
          <a:p>
            <a:r>
              <a:rPr lang="en-US" dirty="0"/>
              <a:t>Common Methods</a:t>
            </a:r>
          </a:p>
        </p:txBody>
      </p:sp>
      <p:sp>
        <p:nvSpPr>
          <p:cNvPr id="3" name="Content Placeholder 2">
            <a:extLst>
              <a:ext uri="{FF2B5EF4-FFF2-40B4-BE49-F238E27FC236}">
                <a16:creationId xmlns:a16="http://schemas.microsoft.com/office/drawing/2014/main" id="{5E3FB587-4809-B0ED-89EC-3CBAB104F4BE}"/>
              </a:ext>
            </a:extLst>
          </p:cNvPr>
          <p:cNvSpPr>
            <a:spLocks noGrp="1"/>
          </p:cNvSpPr>
          <p:nvPr>
            <p:ph idx="1"/>
          </p:nvPr>
        </p:nvSpPr>
        <p:spPr/>
        <p:txBody>
          <a:bodyPr/>
          <a:lstStyle/>
          <a:p>
            <a:r>
              <a:rPr lang="en-US" dirty="0"/>
              <a:t>housing =</a:t>
            </a:r>
            <a:r>
              <a:rPr lang="en-US" dirty="0" err="1"/>
              <a:t>pd.read_csv</a:t>
            </a:r>
            <a:r>
              <a:rPr lang="en-US" dirty="0"/>
              <a:t>(</a:t>
            </a:r>
          </a:p>
          <a:p>
            <a:r>
              <a:rPr lang="en-US" dirty="0"/>
              <a:t>housing.info()</a:t>
            </a:r>
          </a:p>
          <a:p>
            <a:r>
              <a:rPr lang="en-US" dirty="0"/>
              <a:t>The info() method is useful to get a quick description of the data, in particular the total number of rows, and each attribute’s type and number of non-null values</a:t>
            </a:r>
          </a:p>
          <a:p>
            <a:endParaRPr lang="en-US" dirty="0"/>
          </a:p>
        </p:txBody>
      </p:sp>
    </p:spTree>
    <p:extLst>
      <p:ext uri="{BB962C8B-B14F-4D97-AF65-F5344CB8AC3E}">
        <p14:creationId xmlns:p14="http://schemas.microsoft.com/office/powerpoint/2010/main" val="4069293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557E-2334-C96F-F8F8-BB86A97A959E}"/>
              </a:ext>
            </a:extLst>
          </p:cNvPr>
          <p:cNvSpPr>
            <a:spLocks noGrp="1"/>
          </p:cNvSpPr>
          <p:nvPr>
            <p:ph type="title"/>
          </p:nvPr>
        </p:nvSpPr>
        <p:spPr/>
        <p:txBody>
          <a:bodyPr/>
          <a:lstStyle/>
          <a:p>
            <a:r>
              <a:rPr lang="en-US" dirty="0"/>
              <a:t>Voting Classifier</a:t>
            </a:r>
          </a:p>
        </p:txBody>
      </p:sp>
      <p:pic>
        <p:nvPicPr>
          <p:cNvPr id="7" name="Content Placeholder 6">
            <a:extLst>
              <a:ext uri="{FF2B5EF4-FFF2-40B4-BE49-F238E27FC236}">
                <a16:creationId xmlns:a16="http://schemas.microsoft.com/office/drawing/2014/main" id="{8531F332-C52A-BF77-DF62-48F6CE986E33}"/>
              </a:ext>
            </a:extLst>
          </p:cNvPr>
          <p:cNvPicPr>
            <a:picLocks noGrp="1" noChangeAspect="1"/>
          </p:cNvPicPr>
          <p:nvPr>
            <p:ph idx="1"/>
          </p:nvPr>
        </p:nvPicPr>
        <p:blipFill>
          <a:blip r:embed="rId2"/>
          <a:stretch>
            <a:fillRect/>
          </a:stretch>
        </p:blipFill>
        <p:spPr>
          <a:xfrm>
            <a:off x="919838" y="1690688"/>
            <a:ext cx="8182863" cy="4351338"/>
          </a:xfrm>
        </p:spPr>
      </p:pic>
    </p:spTree>
    <p:extLst>
      <p:ext uri="{BB962C8B-B14F-4D97-AF65-F5344CB8AC3E}">
        <p14:creationId xmlns:p14="http://schemas.microsoft.com/office/powerpoint/2010/main" val="2879287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076E-C53B-343B-2157-2593252C33D7}"/>
              </a:ext>
            </a:extLst>
          </p:cNvPr>
          <p:cNvSpPr>
            <a:spLocks noGrp="1"/>
          </p:cNvSpPr>
          <p:nvPr>
            <p:ph type="title"/>
          </p:nvPr>
        </p:nvSpPr>
        <p:spPr/>
        <p:txBody>
          <a:bodyPr/>
          <a:lstStyle/>
          <a:p>
            <a:r>
              <a:rPr lang="en-US" dirty="0"/>
              <a:t>Voting Classifier</a:t>
            </a:r>
          </a:p>
        </p:txBody>
      </p:sp>
      <p:sp>
        <p:nvSpPr>
          <p:cNvPr id="3" name="Content Placeholder 2">
            <a:extLst>
              <a:ext uri="{FF2B5EF4-FFF2-40B4-BE49-F238E27FC236}">
                <a16:creationId xmlns:a16="http://schemas.microsoft.com/office/drawing/2014/main" id="{E6A82632-F2DA-BE47-D5BB-F320DDB2E3A3}"/>
              </a:ext>
            </a:extLst>
          </p:cNvPr>
          <p:cNvSpPr>
            <a:spLocks noGrp="1"/>
          </p:cNvSpPr>
          <p:nvPr>
            <p:ph idx="1"/>
          </p:nvPr>
        </p:nvSpPr>
        <p:spPr/>
        <p:txBody>
          <a:bodyPr/>
          <a:lstStyle/>
          <a:p>
            <a:pPr algn="l"/>
            <a:r>
              <a:rPr lang="en-US" sz="1800" dirty="0">
                <a:latin typeface="TimesNewRomanPSMT"/>
              </a:rPr>
              <a:t>T</a:t>
            </a:r>
            <a:r>
              <a:rPr lang="en-US" sz="1800" b="0" i="0" u="none" strike="noStrike" baseline="0" dirty="0">
                <a:latin typeface="TimesNewRomanPSMT"/>
              </a:rPr>
              <a:t>his voting classifier often achieves a higher accuracy than the best classifier in the ensemble. </a:t>
            </a:r>
          </a:p>
          <a:p>
            <a:pPr algn="l"/>
            <a:r>
              <a:rPr lang="en-US" sz="1800" b="0" i="0" u="none" strike="noStrike" baseline="0" dirty="0">
                <a:latin typeface="TimesNewRomanPSMT"/>
              </a:rPr>
              <a:t>In fact, even if each classifier is a </a:t>
            </a:r>
            <a:r>
              <a:rPr lang="en-US" sz="1800" b="0" i="1" u="none" strike="noStrike" baseline="0" dirty="0">
                <a:latin typeface="TimesNewRomanPS-ItalicMT"/>
              </a:rPr>
              <a:t>weak learner </a:t>
            </a:r>
            <a:r>
              <a:rPr lang="en-US" sz="1800" b="0" i="0" u="none" strike="noStrike" baseline="0" dirty="0">
                <a:latin typeface="TimesNewRomanPSMT"/>
              </a:rPr>
              <a:t>(meaning it does only slightly better than random guessing), the ensemble can still be a </a:t>
            </a:r>
            <a:r>
              <a:rPr lang="en-US" sz="1800" b="0" i="1" u="none" strike="noStrike" baseline="0" dirty="0">
                <a:latin typeface="TimesNewRomanPS-ItalicMT"/>
              </a:rPr>
              <a:t>strong learner </a:t>
            </a:r>
            <a:r>
              <a:rPr lang="en-US" sz="1800" b="0" i="0" u="none" strike="noStrike" baseline="0" dirty="0">
                <a:latin typeface="TimesNewRomanPSMT"/>
              </a:rPr>
              <a:t>(achieving high accuracy), provided there are a sufficient number of weak learners and they are sufficiently diverse</a:t>
            </a:r>
            <a:endParaRPr lang="en-US" dirty="0"/>
          </a:p>
        </p:txBody>
      </p:sp>
    </p:spTree>
    <p:extLst>
      <p:ext uri="{BB962C8B-B14F-4D97-AF65-F5344CB8AC3E}">
        <p14:creationId xmlns:p14="http://schemas.microsoft.com/office/powerpoint/2010/main" val="3047582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13EAC-B419-3F94-42AA-9B7D1A1ED155}"/>
              </a:ext>
            </a:extLst>
          </p:cNvPr>
          <p:cNvSpPr>
            <a:spLocks noGrp="1"/>
          </p:cNvSpPr>
          <p:nvPr>
            <p:ph type="title"/>
          </p:nvPr>
        </p:nvSpPr>
        <p:spPr/>
        <p:txBody>
          <a:bodyPr/>
          <a:lstStyle/>
          <a:p>
            <a:r>
              <a:rPr lang="en-US" dirty="0">
                <a:solidFill>
                  <a:srgbClr val="212529"/>
                </a:solidFill>
                <a:latin typeface="-apple-system"/>
              </a:rPr>
              <a:t>Bagging / Pasting</a:t>
            </a:r>
            <a:endParaRPr lang="en-US" dirty="0"/>
          </a:p>
        </p:txBody>
      </p:sp>
      <p:sp>
        <p:nvSpPr>
          <p:cNvPr id="3" name="Content Placeholder 2">
            <a:extLst>
              <a:ext uri="{FF2B5EF4-FFF2-40B4-BE49-F238E27FC236}">
                <a16:creationId xmlns:a16="http://schemas.microsoft.com/office/drawing/2014/main" id="{9E00201E-BE83-C7A0-4E58-33A42B7B963D}"/>
              </a:ext>
            </a:extLst>
          </p:cNvPr>
          <p:cNvSpPr>
            <a:spLocks noGrp="1"/>
          </p:cNvSpPr>
          <p:nvPr>
            <p:ph idx="1"/>
          </p:nvPr>
        </p:nvSpPr>
        <p:spPr/>
        <p:txBody>
          <a:bodyPr>
            <a:normAutofit lnSpcReduction="10000"/>
          </a:bodyPr>
          <a:lstStyle/>
          <a:p>
            <a:pPr algn="l"/>
            <a:r>
              <a:rPr lang="en-US" sz="2400" b="0" i="0" u="none" strike="noStrike" baseline="0" dirty="0">
                <a:latin typeface="TimesNewRomanPSMT"/>
              </a:rPr>
              <a:t>One way to get diverse classifiers is to use very different training algorithms, as just discussed. </a:t>
            </a:r>
          </a:p>
          <a:p>
            <a:pPr algn="l"/>
            <a:endParaRPr lang="en-US" sz="2400" b="0" i="0" u="none" strike="noStrike" baseline="0" dirty="0">
              <a:latin typeface="TimesNewRomanPSMT"/>
            </a:endParaRPr>
          </a:p>
          <a:p>
            <a:pPr algn="l"/>
            <a:r>
              <a:rPr lang="en-US" sz="2400" b="0" i="0" u="none" strike="noStrike" baseline="0" dirty="0">
                <a:latin typeface="TimesNewRomanPSMT"/>
              </a:rPr>
              <a:t>Another approach is to use the same training algorithm for every predictor but train them on different random subsets of the training set.</a:t>
            </a:r>
          </a:p>
          <a:p>
            <a:pPr algn="l"/>
            <a:endParaRPr lang="en-US" sz="2400" dirty="0">
              <a:latin typeface="TimesNewRomanPSMT"/>
            </a:endParaRPr>
          </a:p>
          <a:p>
            <a:pPr algn="l"/>
            <a:r>
              <a:rPr lang="en-US" sz="3600" dirty="0"/>
              <a:t>When sampling is performed with replacement, this method is called bagging (short for bootstrap aggregating ). When sampling is performed without replacement, it is called pasting.</a:t>
            </a:r>
          </a:p>
        </p:txBody>
      </p:sp>
    </p:spTree>
    <p:extLst>
      <p:ext uri="{BB962C8B-B14F-4D97-AF65-F5344CB8AC3E}">
        <p14:creationId xmlns:p14="http://schemas.microsoft.com/office/powerpoint/2010/main" val="2153975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8DA05-1C94-CD13-E1D8-FC1975CDF324}"/>
              </a:ext>
            </a:extLst>
          </p:cNvPr>
          <p:cNvSpPr>
            <a:spLocks noGrp="1"/>
          </p:cNvSpPr>
          <p:nvPr>
            <p:ph type="title"/>
          </p:nvPr>
        </p:nvSpPr>
        <p:spPr/>
        <p:txBody>
          <a:bodyPr/>
          <a:lstStyle/>
          <a:p>
            <a:r>
              <a:rPr lang="en-US" dirty="0"/>
              <a:t>Bagging Classifier</a:t>
            </a:r>
          </a:p>
        </p:txBody>
      </p:sp>
      <p:sp>
        <p:nvSpPr>
          <p:cNvPr id="3" name="Content Placeholder 2">
            <a:extLst>
              <a:ext uri="{FF2B5EF4-FFF2-40B4-BE49-F238E27FC236}">
                <a16:creationId xmlns:a16="http://schemas.microsoft.com/office/drawing/2014/main" id="{649EB2A2-3CEC-1A28-DB53-8A2443193690}"/>
              </a:ext>
            </a:extLst>
          </p:cNvPr>
          <p:cNvSpPr>
            <a:spLocks noGrp="1"/>
          </p:cNvSpPr>
          <p:nvPr>
            <p:ph idx="1"/>
          </p:nvPr>
        </p:nvSpPr>
        <p:spPr/>
        <p:txBody>
          <a:bodyPr/>
          <a:lstStyle/>
          <a:p>
            <a:pPr algn="l"/>
            <a:r>
              <a:rPr lang="it-IT" sz="1800" b="0" i="0" u="none" strike="noStrike" baseline="0" dirty="0">
                <a:solidFill>
                  <a:srgbClr val="000089"/>
                </a:solidFill>
                <a:latin typeface="CourierNewPSMT"/>
              </a:rPr>
              <a:t>bag_clf </a:t>
            </a:r>
            <a:r>
              <a:rPr lang="it-IT" sz="1800" b="0" i="0" u="none" strike="noStrike" baseline="0" dirty="0">
                <a:solidFill>
                  <a:srgbClr val="555555"/>
                </a:solidFill>
                <a:latin typeface="CourierNewPSMT"/>
              </a:rPr>
              <a:t>= </a:t>
            </a:r>
            <a:r>
              <a:rPr lang="it-IT" sz="1800" b="0" i="0" u="none" strike="noStrike" baseline="0" dirty="0">
                <a:solidFill>
                  <a:srgbClr val="000089"/>
                </a:solidFill>
                <a:latin typeface="CourierNewPSMT"/>
              </a:rPr>
              <a:t>BaggingClassifier</a:t>
            </a:r>
            <a:r>
              <a:rPr lang="it-IT" sz="1800" b="0" i="0" u="none" strike="noStrike" baseline="0" dirty="0">
                <a:solidFill>
                  <a:srgbClr val="000000"/>
                </a:solidFill>
                <a:latin typeface="CourierNewPSMT"/>
              </a:rPr>
              <a:t>(</a:t>
            </a:r>
            <a:r>
              <a:rPr lang="it-IT" sz="1800" b="0" i="0" u="none" strike="noStrike" baseline="0" dirty="0">
                <a:solidFill>
                  <a:srgbClr val="000089"/>
                </a:solidFill>
                <a:latin typeface="CourierNewPSMT"/>
              </a:rPr>
              <a:t>DecisionTreeClassifier</a:t>
            </a:r>
            <a:r>
              <a:rPr lang="it-IT" sz="1800" b="0" i="0" u="none" strike="noStrike" baseline="0" dirty="0">
                <a:solidFill>
                  <a:srgbClr val="000000"/>
                </a:solidFill>
                <a:latin typeface="CourierNewPSMT"/>
              </a:rPr>
              <a:t>(), </a:t>
            </a:r>
            <a:r>
              <a:rPr lang="it-IT" sz="1800" b="0" i="0" u="none" strike="noStrike" baseline="0" dirty="0">
                <a:solidFill>
                  <a:srgbClr val="000089"/>
                </a:solidFill>
                <a:latin typeface="CourierNewPSMT"/>
              </a:rPr>
              <a:t>n_estimators</a:t>
            </a:r>
            <a:r>
              <a:rPr lang="it-IT" sz="1800" b="0" i="0" u="none" strike="noStrike" baseline="0" dirty="0">
                <a:solidFill>
                  <a:srgbClr val="555555"/>
                </a:solidFill>
                <a:latin typeface="CourierNewPSMT"/>
              </a:rPr>
              <a:t>=</a:t>
            </a:r>
            <a:r>
              <a:rPr lang="it-IT" sz="1800" b="0" i="0" u="none" strike="noStrike" baseline="0" dirty="0">
                <a:solidFill>
                  <a:srgbClr val="FF6600"/>
                </a:solidFill>
                <a:latin typeface="CourierNewPSMT"/>
              </a:rPr>
              <a:t>500</a:t>
            </a:r>
            <a:r>
              <a:rPr lang="it-IT" sz="1800" b="0" i="0" u="none" strike="noStrike" baseline="0" dirty="0">
                <a:solidFill>
                  <a:srgbClr val="000000"/>
                </a:solidFill>
                <a:latin typeface="CourierNewPSMT"/>
              </a:rPr>
              <a:t>, </a:t>
            </a:r>
            <a:r>
              <a:rPr lang="en-US" sz="1800" b="0" i="0" u="none" strike="noStrike" baseline="0" dirty="0" err="1">
                <a:solidFill>
                  <a:srgbClr val="000089"/>
                </a:solidFill>
                <a:latin typeface="CourierNewPSMT"/>
              </a:rPr>
              <a:t>max_samples</a:t>
            </a:r>
            <a:r>
              <a:rPr lang="en-US" sz="1800" b="0" i="0" u="none" strike="noStrike" baseline="0" dirty="0">
                <a:solidFill>
                  <a:srgbClr val="555555"/>
                </a:solidFill>
                <a:latin typeface="CourierNewPSMT"/>
              </a:rPr>
              <a:t>=</a:t>
            </a:r>
            <a:r>
              <a:rPr lang="en-US" sz="1800" b="0" i="0" u="none" strike="noStrike" baseline="0" dirty="0">
                <a:solidFill>
                  <a:srgbClr val="FF6600"/>
                </a:solidFill>
                <a:latin typeface="CourierNewPSMT"/>
              </a:rPr>
              <a:t>100</a:t>
            </a:r>
            <a:r>
              <a:rPr lang="en-US" sz="1800" b="0" i="0" u="none" strike="noStrike" baseline="0" dirty="0">
                <a:solidFill>
                  <a:srgbClr val="000000"/>
                </a:solidFill>
                <a:latin typeface="CourierNewPSMT"/>
              </a:rPr>
              <a:t>, </a:t>
            </a:r>
            <a:r>
              <a:rPr lang="en-US" sz="1800" b="0" i="0" u="none" strike="noStrike" baseline="0" dirty="0" err="1">
                <a:solidFill>
                  <a:srgbClr val="000089"/>
                </a:solidFill>
                <a:latin typeface="CourierNewPSMT"/>
              </a:rPr>
              <a:t>random_state</a:t>
            </a:r>
            <a:r>
              <a:rPr lang="en-US" sz="1800" b="0" i="0" u="none" strike="noStrike" baseline="0" dirty="0">
                <a:solidFill>
                  <a:srgbClr val="555555"/>
                </a:solidFill>
                <a:latin typeface="CourierNewPSMT"/>
              </a:rPr>
              <a:t>=</a:t>
            </a:r>
            <a:r>
              <a:rPr lang="en-US" sz="1800" b="0" i="0" u="none" strike="noStrike" baseline="0" dirty="0">
                <a:solidFill>
                  <a:srgbClr val="FF6600"/>
                </a:solidFill>
                <a:latin typeface="CourierNewPSMT"/>
              </a:rPr>
              <a:t>42</a:t>
            </a:r>
            <a:r>
              <a:rPr lang="en-US" sz="1800" b="0" i="0" u="none" strike="noStrike" baseline="0" dirty="0">
                <a:solidFill>
                  <a:srgbClr val="000000"/>
                </a:solidFill>
                <a:latin typeface="CourierNewPSMT"/>
              </a:rPr>
              <a:t>)</a:t>
            </a:r>
            <a:endParaRPr lang="en-US" sz="1800" b="0" i="0" u="none" strike="noStrike" baseline="0" dirty="0">
              <a:latin typeface="TimesNewRomanPSMT"/>
            </a:endParaRPr>
          </a:p>
          <a:p>
            <a:pPr algn="l"/>
            <a:endParaRPr lang="en-US" sz="1800" b="0" i="0" u="none" strike="noStrike" baseline="0" dirty="0">
              <a:latin typeface="TimesNewRomanPSMT"/>
            </a:endParaRPr>
          </a:p>
          <a:p>
            <a:pPr algn="l"/>
            <a:r>
              <a:rPr lang="en-US" sz="1800" b="0" i="0" u="none" strike="noStrike" baseline="0" dirty="0">
                <a:latin typeface="TimesNewRomanPSMT"/>
              </a:rPr>
              <a:t>The code trains an ensemble of 500 Decision Tree classifiers: each is trained on 100 training instances randomly sampled from the training set with replacement (this is an example of bagging, but if you want to use pasting instead, just set </a:t>
            </a:r>
            <a:r>
              <a:rPr lang="en-US" sz="1800" b="0" i="0" u="none" strike="noStrike" baseline="0" dirty="0">
                <a:latin typeface="CourierNewPSMT"/>
              </a:rPr>
              <a:t>bootstrap=False</a:t>
            </a:r>
            <a:r>
              <a:rPr lang="en-US" sz="1800" b="0" i="0" u="none" strike="noStrike" baseline="0" dirty="0">
                <a:latin typeface="TimesNewRomanPSMT"/>
              </a:rPr>
              <a:t>). The </a:t>
            </a:r>
            <a:r>
              <a:rPr lang="en-US" sz="1800" b="0" i="0" u="none" strike="noStrike" baseline="0" dirty="0" err="1">
                <a:latin typeface="CourierNewPSMT"/>
              </a:rPr>
              <a:t>n_jobs</a:t>
            </a:r>
            <a:r>
              <a:rPr lang="en-US" sz="1800" b="0" i="0" u="none" strike="noStrike" baseline="0" dirty="0">
                <a:latin typeface="CourierNewPSMT"/>
              </a:rPr>
              <a:t> </a:t>
            </a:r>
            <a:r>
              <a:rPr lang="en-US" sz="1800" b="0" i="0" u="none" strike="noStrike" baseline="0" dirty="0">
                <a:latin typeface="TimesNewRomanPSMT"/>
              </a:rPr>
              <a:t>parameter tells Scikit-Learn the number of CPU cores to use for training and predictions, and </a:t>
            </a:r>
            <a:r>
              <a:rPr lang="en-US" sz="1800" b="0" i="0" u="none" strike="noStrike" baseline="0" dirty="0">
                <a:latin typeface="CourierNewPSMT"/>
              </a:rPr>
              <a:t>–1 </a:t>
            </a:r>
            <a:r>
              <a:rPr lang="en-US" sz="1800" b="0" i="0" u="none" strike="noStrike" baseline="0" dirty="0">
                <a:latin typeface="TimesNewRomanPSMT"/>
              </a:rPr>
              <a:t>tells Scikit-Learn to use all available cores.</a:t>
            </a:r>
            <a:endParaRPr lang="en-US" dirty="0"/>
          </a:p>
        </p:txBody>
      </p:sp>
    </p:spTree>
    <p:extLst>
      <p:ext uri="{BB962C8B-B14F-4D97-AF65-F5344CB8AC3E}">
        <p14:creationId xmlns:p14="http://schemas.microsoft.com/office/powerpoint/2010/main" val="1619585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B76A6D-2D64-88C4-6D67-1ADF2662440D}"/>
              </a:ext>
            </a:extLst>
          </p:cNvPr>
          <p:cNvPicPr>
            <a:picLocks noGrp="1" noChangeAspect="1"/>
          </p:cNvPicPr>
          <p:nvPr>
            <p:ph idx="1"/>
          </p:nvPr>
        </p:nvPicPr>
        <p:blipFill>
          <a:blip r:embed="rId2"/>
          <a:stretch>
            <a:fillRect/>
          </a:stretch>
        </p:blipFill>
        <p:spPr>
          <a:xfrm>
            <a:off x="838200" y="2013369"/>
            <a:ext cx="10515600" cy="3975850"/>
          </a:xfrm>
        </p:spPr>
      </p:pic>
    </p:spTree>
    <p:extLst>
      <p:ext uri="{BB962C8B-B14F-4D97-AF65-F5344CB8AC3E}">
        <p14:creationId xmlns:p14="http://schemas.microsoft.com/office/powerpoint/2010/main" val="3468813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9CCE6-7E58-E39B-9984-1997566F1FE6}"/>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C6C37498-A874-2BA5-DE45-4010C45CAF3E}"/>
              </a:ext>
            </a:extLst>
          </p:cNvPr>
          <p:cNvSpPr>
            <a:spLocks noGrp="1"/>
          </p:cNvSpPr>
          <p:nvPr>
            <p:ph idx="1"/>
          </p:nvPr>
        </p:nvSpPr>
        <p:spPr/>
        <p:txBody>
          <a:bodyPr/>
          <a:lstStyle/>
          <a:p>
            <a:r>
              <a:rPr lang="en-US" dirty="0"/>
              <a:t>ensemble’s predictions will likely generalize much better than the single Decision Tree’s predictions</a:t>
            </a:r>
          </a:p>
          <a:p>
            <a:endParaRPr lang="en-US" dirty="0"/>
          </a:p>
          <a:p>
            <a:r>
              <a:rPr lang="en-US" dirty="0"/>
              <a:t>the ensemble has a comparable bias but a smaller variance (it makes roughly the same number of errors on the training set, but the decision boundary is less irregular).</a:t>
            </a:r>
          </a:p>
        </p:txBody>
      </p:sp>
    </p:spTree>
    <p:extLst>
      <p:ext uri="{BB962C8B-B14F-4D97-AF65-F5344CB8AC3E}">
        <p14:creationId xmlns:p14="http://schemas.microsoft.com/office/powerpoint/2010/main" val="1676395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2AC15-7DF9-2BF4-59FC-B30C33CB681C}"/>
              </a:ext>
            </a:extLst>
          </p:cNvPr>
          <p:cNvSpPr>
            <a:spLocks noGrp="1"/>
          </p:cNvSpPr>
          <p:nvPr>
            <p:ph type="title"/>
          </p:nvPr>
        </p:nvSpPr>
        <p:spPr/>
        <p:txBody>
          <a:bodyPr/>
          <a:lstStyle/>
          <a:p>
            <a:r>
              <a:rPr lang="en-US" dirty="0"/>
              <a:t>Out Of Bag Evaluation</a:t>
            </a:r>
          </a:p>
        </p:txBody>
      </p:sp>
      <p:sp>
        <p:nvSpPr>
          <p:cNvPr id="3" name="Content Placeholder 2">
            <a:extLst>
              <a:ext uri="{FF2B5EF4-FFF2-40B4-BE49-F238E27FC236}">
                <a16:creationId xmlns:a16="http://schemas.microsoft.com/office/drawing/2014/main" id="{1ED09A71-32D4-0D3E-7C84-AAB8685032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53541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E47EF-153B-A93F-1EFF-0B1575335417}"/>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C8E4A65C-5BF0-D64D-1AA0-8A9E020D60E4}"/>
              </a:ext>
            </a:extLst>
          </p:cNvPr>
          <p:cNvSpPr>
            <a:spLocks noGrp="1"/>
          </p:cNvSpPr>
          <p:nvPr>
            <p:ph idx="1"/>
          </p:nvPr>
        </p:nvSpPr>
        <p:spPr/>
        <p:txBody>
          <a:bodyPr/>
          <a:lstStyle/>
          <a:p>
            <a:pPr marL="0" indent="0">
              <a:buNone/>
            </a:pPr>
            <a:endParaRPr lang="en-US" dirty="0"/>
          </a:p>
          <a:p>
            <a:endParaRPr lang="en-US" dirty="0"/>
          </a:p>
          <a:p>
            <a:r>
              <a:rPr lang="en-US" dirty="0"/>
              <a:t>Boosting (originally called hypothesis boosting) refers to any Ensemble method that can combine several weak learners into a strong learner. The general idea of most boosting methods is to train predictors sequentially, each trying to correct its predecessor.</a:t>
            </a:r>
          </a:p>
        </p:txBody>
      </p:sp>
    </p:spTree>
    <p:extLst>
      <p:ext uri="{BB962C8B-B14F-4D97-AF65-F5344CB8AC3E}">
        <p14:creationId xmlns:p14="http://schemas.microsoft.com/office/powerpoint/2010/main" val="2483562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BD62-1B7E-1D3C-6237-3A532D1B4838}"/>
              </a:ext>
            </a:extLst>
          </p:cNvPr>
          <p:cNvSpPr>
            <a:spLocks noGrp="1"/>
          </p:cNvSpPr>
          <p:nvPr>
            <p:ph type="title"/>
          </p:nvPr>
        </p:nvSpPr>
        <p:spPr/>
        <p:txBody>
          <a:bodyPr/>
          <a:lstStyle/>
          <a:p>
            <a:r>
              <a:rPr lang="en-US" dirty="0"/>
              <a:t>AdaBoost</a:t>
            </a:r>
          </a:p>
        </p:txBody>
      </p:sp>
      <p:sp>
        <p:nvSpPr>
          <p:cNvPr id="3" name="Content Placeholder 2">
            <a:extLst>
              <a:ext uri="{FF2B5EF4-FFF2-40B4-BE49-F238E27FC236}">
                <a16:creationId xmlns:a16="http://schemas.microsoft.com/office/drawing/2014/main" id="{512CCE62-7834-7907-844F-4EE0B46FFC90}"/>
              </a:ext>
            </a:extLst>
          </p:cNvPr>
          <p:cNvSpPr>
            <a:spLocks noGrp="1"/>
          </p:cNvSpPr>
          <p:nvPr>
            <p:ph idx="1"/>
          </p:nvPr>
        </p:nvSpPr>
        <p:spPr/>
        <p:txBody>
          <a:bodyPr>
            <a:normAutofit fontScale="92500" lnSpcReduction="20000"/>
          </a:bodyPr>
          <a:lstStyle/>
          <a:p>
            <a:r>
              <a:rPr lang="en-US" dirty="0"/>
              <a:t>AdaBoost stands for Adaptive Boosting.</a:t>
            </a:r>
          </a:p>
          <a:p>
            <a:r>
              <a:rPr lang="en-US" dirty="0"/>
              <a:t>It is a boosting algorithm that can be used for both classification and regression tasks.</a:t>
            </a:r>
          </a:p>
          <a:p>
            <a:r>
              <a:rPr lang="en-US" dirty="0"/>
              <a:t>AdaBoost works by iteratively training a series of weak learners and then combining them to form a strong learner.</a:t>
            </a:r>
          </a:p>
          <a:p>
            <a:r>
              <a:rPr lang="en-US" dirty="0"/>
              <a:t>The weak learners are trained on weighted versions of the training data, with the weights being adjusted to focus on the misclassified instances.</a:t>
            </a:r>
          </a:p>
          <a:p>
            <a:r>
              <a:rPr lang="en-US" dirty="0"/>
              <a:t>The strong learner is then trained on the predictions of the weak learners, with the weights of the weak learners being used to determine how much influence each learner has on the final prediction.</a:t>
            </a:r>
          </a:p>
          <a:p>
            <a:r>
              <a:rPr lang="en-US" dirty="0"/>
              <a:t>AdaBoost is a powerful algorithm that can be used to improve the performance of a wide variety of machine learning models.</a:t>
            </a:r>
          </a:p>
        </p:txBody>
      </p:sp>
    </p:spTree>
    <p:extLst>
      <p:ext uri="{BB962C8B-B14F-4D97-AF65-F5344CB8AC3E}">
        <p14:creationId xmlns:p14="http://schemas.microsoft.com/office/powerpoint/2010/main" val="3930803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18D4-A7F3-A85B-EA1D-846B89556182}"/>
              </a:ext>
            </a:extLst>
          </p:cNvPr>
          <p:cNvSpPr>
            <a:spLocks noGrp="1"/>
          </p:cNvSpPr>
          <p:nvPr>
            <p:ph type="title"/>
          </p:nvPr>
        </p:nvSpPr>
        <p:spPr/>
        <p:txBody>
          <a:bodyPr/>
          <a:lstStyle/>
          <a:p>
            <a:r>
              <a:rPr lang="en-US" dirty="0"/>
              <a:t>Stacking Classifier</a:t>
            </a:r>
          </a:p>
        </p:txBody>
      </p:sp>
      <p:pic>
        <p:nvPicPr>
          <p:cNvPr id="5" name="Content Placeholder 4">
            <a:extLst>
              <a:ext uri="{FF2B5EF4-FFF2-40B4-BE49-F238E27FC236}">
                <a16:creationId xmlns:a16="http://schemas.microsoft.com/office/drawing/2014/main" id="{F8E8086F-5256-6967-2004-CC95442C8ABE}"/>
              </a:ext>
            </a:extLst>
          </p:cNvPr>
          <p:cNvPicPr>
            <a:picLocks noGrp="1" noChangeAspect="1"/>
          </p:cNvPicPr>
          <p:nvPr>
            <p:ph idx="1"/>
          </p:nvPr>
        </p:nvPicPr>
        <p:blipFill>
          <a:blip r:embed="rId2"/>
          <a:stretch>
            <a:fillRect/>
          </a:stretch>
        </p:blipFill>
        <p:spPr>
          <a:xfrm>
            <a:off x="3987587" y="1825625"/>
            <a:ext cx="4216825" cy="4351338"/>
          </a:xfrm>
        </p:spPr>
      </p:pic>
    </p:spTree>
    <p:extLst>
      <p:ext uri="{BB962C8B-B14F-4D97-AF65-F5344CB8AC3E}">
        <p14:creationId xmlns:p14="http://schemas.microsoft.com/office/powerpoint/2010/main" val="204932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683B-5D05-96AC-74F6-F3F34F327922}"/>
              </a:ext>
            </a:extLst>
          </p:cNvPr>
          <p:cNvSpPr>
            <a:spLocks noGrp="1"/>
          </p:cNvSpPr>
          <p:nvPr>
            <p:ph type="title"/>
          </p:nvPr>
        </p:nvSpPr>
        <p:spPr/>
        <p:txBody>
          <a:bodyPr/>
          <a:lstStyle/>
          <a:p>
            <a:r>
              <a:rPr lang="en-US" dirty="0"/>
              <a:t>Common Methods</a:t>
            </a:r>
          </a:p>
        </p:txBody>
      </p:sp>
      <p:sp>
        <p:nvSpPr>
          <p:cNvPr id="3" name="Content Placeholder 2">
            <a:extLst>
              <a:ext uri="{FF2B5EF4-FFF2-40B4-BE49-F238E27FC236}">
                <a16:creationId xmlns:a16="http://schemas.microsoft.com/office/drawing/2014/main" id="{BA5A4FDF-4517-0F8E-7740-0307B5A6C25A}"/>
              </a:ext>
            </a:extLst>
          </p:cNvPr>
          <p:cNvSpPr>
            <a:spLocks noGrp="1"/>
          </p:cNvSpPr>
          <p:nvPr>
            <p:ph idx="1"/>
          </p:nvPr>
        </p:nvSpPr>
        <p:spPr/>
        <p:txBody>
          <a:bodyPr/>
          <a:lstStyle/>
          <a:p>
            <a:r>
              <a:rPr lang="en-US" b="0" i="0" dirty="0">
                <a:effectLst/>
                <a:latin typeface="Inter"/>
              </a:rPr>
              <a:t>all attributes are float64 (numeric) except </a:t>
            </a:r>
            <a:r>
              <a:rPr lang="en-US" b="0" i="1" dirty="0" err="1">
                <a:effectLst/>
                <a:latin typeface="Inter"/>
              </a:rPr>
              <a:t>ocean_proximity</a:t>
            </a:r>
            <a:r>
              <a:rPr lang="en-US" b="0" i="0" dirty="0">
                <a:effectLst/>
                <a:latin typeface="Inter"/>
              </a:rPr>
              <a:t> is object (text)</a:t>
            </a:r>
          </a:p>
          <a:p>
            <a:r>
              <a:rPr lang="en-US" dirty="0"/>
              <a:t>housing["</a:t>
            </a:r>
            <a:r>
              <a:rPr lang="en-US" dirty="0" err="1"/>
              <a:t>ocean_proximity</a:t>
            </a:r>
            <a:r>
              <a:rPr lang="en-US" dirty="0"/>
              <a:t>"].</a:t>
            </a:r>
            <a:r>
              <a:rPr lang="en-US" dirty="0" err="1"/>
              <a:t>value_counts</a:t>
            </a:r>
            <a:r>
              <a:rPr lang="en-US" dirty="0"/>
              <a:t>()</a:t>
            </a:r>
          </a:p>
          <a:p>
            <a:r>
              <a:rPr lang="en-US" dirty="0"/>
              <a:t>housing["</a:t>
            </a:r>
            <a:r>
              <a:rPr lang="en-US" dirty="0" err="1"/>
              <a:t>ocean_proximity</a:t>
            </a:r>
            <a:r>
              <a:rPr lang="en-US" dirty="0"/>
              <a:t>"].</a:t>
            </a:r>
            <a:r>
              <a:rPr lang="en-US" dirty="0" err="1"/>
              <a:t>value_counts</a:t>
            </a:r>
            <a:r>
              <a:rPr lang="en-US" dirty="0"/>
              <a:t>().plot(kind='</a:t>
            </a:r>
            <a:r>
              <a:rPr lang="en-US" dirty="0" err="1"/>
              <a:t>barh</a:t>
            </a:r>
            <a:r>
              <a:rPr lang="en-US" dirty="0"/>
              <a:t>’)</a:t>
            </a:r>
          </a:p>
          <a:p>
            <a:r>
              <a:rPr lang="en-US" dirty="0"/>
              <a:t>The describe() method shows a summary of the numerical attributes</a:t>
            </a:r>
          </a:p>
          <a:p>
            <a:r>
              <a:rPr lang="en-US" b="0" i="0" dirty="0">
                <a:effectLst/>
                <a:latin typeface="Inter"/>
              </a:rPr>
              <a:t>Another quick way to get a feel of the type of data you are dealing with is to plot a histogram for each numerical attribute.</a:t>
            </a:r>
            <a:endParaRPr lang="en-US" dirty="0"/>
          </a:p>
        </p:txBody>
      </p:sp>
    </p:spTree>
    <p:extLst>
      <p:ext uri="{BB962C8B-B14F-4D97-AF65-F5344CB8AC3E}">
        <p14:creationId xmlns:p14="http://schemas.microsoft.com/office/powerpoint/2010/main" val="2558803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ED84-B682-AF88-6105-813DC46E062A}"/>
              </a:ext>
            </a:extLst>
          </p:cNvPr>
          <p:cNvSpPr>
            <a:spLocks noGrp="1"/>
          </p:cNvSpPr>
          <p:nvPr>
            <p:ph type="title"/>
          </p:nvPr>
        </p:nvSpPr>
        <p:spPr/>
        <p:txBody>
          <a:bodyPr/>
          <a:lstStyle/>
          <a:p>
            <a:r>
              <a:rPr lang="en-US" dirty="0"/>
              <a:t>Visualize data to get insights</a:t>
            </a:r>
          </a:p>
        </p:txBody>
      </p:sp>
      <p:sp>
        <p:nvSpPr>
          <p:cNvPr id="3" name="Content Placeholder 2">
            <a:extLst>
              <a:ext uri="{FF2B5EF4-FFF2-40B4-BE49-F238E27FC236}">
                <a16:creationId xmlns:a16="http://schemas.microsoft.com/office/drawing/2014/main" id="{6619F6CD-D6C8-E7A4-E2F6-3B41AB519676}"/>
              </a:ext>
            </a:extLst>
          </p:cNvPr>
          <p:cNvSpPr>
            <a:spLocks noGrp="1"/>
          </p:cNvSpPr>
          <p:nvPr>
            <p:ph idx="1"/>
          </p:nvPr>
        </p:nvSpPr>
        <p:spPr/>
        <p:txBody>
          <a:bodyPr/>
          <a:lstStyle/>
          <a:p>
            <a:r>
              <a:rPr lang="en-US" b="0" i="0" dirty="0">
                <a:solidFill>
                  <a:srgbClr val="000000"/>
                </a:solidFill>
                <a:effectLst/>
                <a:latin typeface="Inter"/>
              </a:rPr>
              <a:t>Looking for Correlations</a:t>
            </a:r>
          </a:p>
          <a:p>
            <a:endParaRPr lang="en-US" dirty="0"/>
          </a:p>
        </p:txBody>
      </p:sp>
    </p:spTree>
    <p:extLst>
      <p:ext uri="{BB962C8B-B14F-4D97-AF65-F5344CB8AC3E}">
        <p14:creationId xmlns:p14="http://schemas.microsoft.com/office/powerpoint/2010/main" val="357921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A8F1-0794-4F4B-80B8-E022139D8C1B}"/>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7689F823-2C20-AE96-F698-03372B6AA5EA}"/>
              </a:ext>
            </a:extLst>
          </p:cNvPr>
          <p:cNvSpPr>
            <a:spLocks noGrp="1"/>
          </p:cNvSpPr>
          <p:nvPr>
            <p:ph idx="1"/>
          </p:nvPr>
        </p:nvSpPr>
        <p:spPr/>
        <p:txBody>
          <a:bodyPr/>
          <a:lstStyle/>
          <a:p>
            <a:r>
              <a:rPr lang="en-US" dirty="0"/>
              <a:t>Feature Engineering: Creating new features (columns) out of our raw data using domain knowledge</a:t>
            </a:r>
          </a:p>
          <a:p>
            <a:r>
              <a:rPr lang="en-US" dirty="0"/>
              <a:t>Imputation: Inserting </a:t>
            </a:r>
            <a:r>
              <a:rPr lang="en-US" dirty="0" err="1"/>
              <a:t>vaules</a:t>
            </a:r>
            <a:r>
              <a:rPr lang="en-US" dirty="0"/>
              <a:t> where they might be missing to have a complete dataset</a:t>
            </a:r>
          </a:p>
          <a:p>
            <a:r>
              <a:rPr lang="en-US" dirty="0"/>
              <a:t>Encoding Categorical Variables: Transforming categorical </a:t>
            </a:r>
            <a:r>
              <a:rPr lang="en-US" dirty="0" err="1"/>
              <a:t>variabels</a:t>
            </a:r>
            <a:r>
              <a:rPr lang="en-US" dirty="0"/>
              <a:t> into some numerical variation</a:t>
            </a:r>
          </a:p>
          <a:p>
            <a:r>
              <a:rPr lang="en-US" dirty="0"/>
              <a:t>Scaling: Applying a scalar that transforms all of our data on the same numerical scale</a:t>
            </a:r>
          </a:p>
        </p:txBody>
      </p:sp>
    </p:spTree>
    <p:extLst>
      <p:ext uri="{BB962C8B-B14F-4D97-AF65-F5344CB8AC3E}">
        <p14:creationId xmlns:p14="http://schemas.microsoft.com/office/powerpoint/2010/main" val="296273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del Fit: Underfitting vs. Overfitting - Amazon Machine Learning">
            <a:extLst>
              <a:ext uri="{FF2B5EF4-FFF2-40B4-BE49-F238E27FC236}">
                <a16:creationId xmlns:a16="http://schemas.microsoft.com/office/drawing/2014/main" id="{F61FD80A-A99E-F482-CEAB-C9FC4217A7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5196" y="2234152"/>
            <a:ext cx="10440523" cy="3154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11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DB5446-AE6A-AEDB-673A-04CEAC48ECF7}"/>
              </a:ext>
            </a:extLst>
          </p:cNvPr>
          <p:cNvPicPr>
            <a:picLocks noGrp="1" noChangeAspect="1"/>
          </p:cNvPicPr>
          <p:nvPr>
            <p:ph idx="1"/>
          </p:nvPr>
        </p:nvPicPr>
        <p:blipFill>
          <a:blip r:embed="rId2"/>
          <a:stretch>
            <a:fillRect/>
          </a:stretch>
        </p:blipFill>
        <p:spPr>
          <a:xfrm>
            <a:off x="2751843" y="1825625"/>
            <a:ext cx="6688313" cy="4351338"/>
          </a:xfrm>
        </p:spPr>
      </p:pic>
    </p:spTree>
    <p:extLst>
      <p:ext uri="{BB962C8B-B14F-4D97-AF65-F5344CB8AC3E}">
        <p14:creationId xmlns:p14="http://schemas.microsoft.com/office/powerpoint/2010/main" val="114377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683D77-525B-C7C8-9DB4-BF6575435BDD}"/>
              </a:ext>
            </a:extLst>
          </p:cNvPr>
          <p:cNvPicPr>
            <a:picLocks noGrp="1" noChangeAspect="1"/>
          </p:cNvPicPr>
          <p:nvPr>
            <p:ph idx="1"/>
          </p:nvPr>
        </p:nvPicPr>
        <p:blipFill>
          <a:blip r:embed="rId2"/>
          <a:stretch>
            <a:fillRect/>
          </a:stretch>
        </p:blipFill>
        <p:spPr>
          <a:xfrm>
            <a:off x="2751843" y="1825625"/>
            <a:ext cx="6688313" cy="4351338"/>
          </a:xfrm>
        </p:spPr>
      </p:pic>
    </p:spTree>
    <p:extLst>
      <p:ext uri="{BB962C8B-B14F-4D97-AF65-F5344CB8AC3E}">
        <p14:creationId xmlns:p14="http://schemas.microsoft.com/office/powerpoint/2010/main" val="4007102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1496</Words>
  <Application>Microsoft Office PowerPoint</Application>
  <PresentationFormat>Widescreen</PresentationFormat>
  <Paragraphs>120</Paragraphs>
  <Slides>39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-apple-system</vt:lpstr>
      <vt:lpstr>Arial</vt:lpstr>
      <vt:lpstr>Calibri</vt:lpstr>
      <vt:lpstr>Calibri Light</vt:lpstr>
      <vt:lpstr>CourierNewPS-BoldMT</vt:lpstr>
      <vt:lpstr>CourierNewPSMT</vt:lpstr>
      <vt:lpstr>Inter</vt:lpstr>
      <vt:lpstr>T3Font_0</vt:lpstr>
      <vt:lpstr>T3Font_1</vt:lpstr>
      <vt:lpstr>TimesNewRomanPS-ItalicMT</vt:lpstr>
      <vt:lpstr>TimesNewRomanPSMT</vt:lpstr>
      <vt:lpstr>Office Theme</vt:lpstr>
      <vt:lpstr>Machine Learning</vt:lpstr>
      <vt:lpstr>A Regression Example</vt:lpstr>
      <vt:lpstr>Common Methods</vt:lpstr>
      <vt:lpstr>Common Methods</vt:lpstr>
      <vt:lpstr>Visualize data to get insights</vt:lpstr>
      <vt:lpstr>Data Preparation</vt:lpstr>
      <vt:lpstr>PowerPoint Presentation</vt:lpstr>
      <vt:lpstr>PowerPoint Presentation</vt:lpstr>
      <vt:lpstr>PowerPoint Presentation</vt:lpstr>
      <vt:lpstr>Regression</vt:lpstr>
      <vt:lpstr>Performance Measure</vt:lpstr>
      <vt:lpstr>Classification</vt:lpstr>
      <vt:lpstr>Performance Measures </vt:lpstr>
      <vt:lpstr>Measuring accuracy with Cross-Validation</vt:lpstr>
      <vt:lpstr>Confusion Matrix</vt:lpstr>
      <vt:lpstr>PowerPoint Presentation</vt:lpstr>
      <vt:lpstr>PowerPoint Presentation</vt:lpstr>
      <vt:lpstr>Precision and recall</vt:lpstr>
      <vt:lpstr>Precision Recall Trade off</vt:lpstr>
      <vt:lpstr>PowerPoint Presentation</vt:lpstr>
      <vt:lpstr>How to decide which Threshold to use</vt:lpstr>
      <vt:lpstr>Multiclass Classification</vt:lpstr>
      <vt:lpstr>One vs Rest / One vs One</vt:lpstr>
      <vt:lpstr>Error Analysis</vt:lpstr>
      <vt:lpstr>Multilabel Classification</vt:lpstr>
      <vt:lpstr>Ensemble Learning</vt:lpstr>
      <vt:lpstr>Average / Boosting methods</vt:lpstr>
      <vt:lpstr>Averaging Methods</vt:lpstr>
      <vt:lpstr>Voting Classifier</vt:lpstr>
      <vt:lpstr>Voting Classifier</vt:lpstr>
      <vt:lpstr>Voting Classifier</vt:lpstr>
      <vt:lpstr>Bagging / Pasting</vt:lpstr>
      <vt:lpstr>Bagging Classifier</vt:lpstr>
      <vt:lpstr>PowerPoint Presentation</vt:lpstr>
      <vt:lpstr>Comparison</vt:lpstr>
      <vt:lpstr>Out Of Bag Evaluation</vt:lpstr>
      <vt:lpstr>Boosting</vt:lpstr>
      <vt:lpstr>AdaBoost</vt:lpstr>
      <vt:lpstr>Stacking Classifier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Rubaiyet</dc:creator>
  <cp:lastModifiedBy>Rubaiyet</cp:lastModifiedBy>
  <cp:revision>5</cp:revision>
  <dcterms:created xsi:type="dcterms:W3CDTF">2023-05-13T14:18:54Z</dcterms:created>
  <dcterms:modified xsi:type="dcterms:W3CDTF">2023-05-14T09:34:26Z</dcterms:modified>
</cp:coreProperties>
</file>