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81" r:id="rId3"/>
    <p:sldId id="258" r:id="rId4"/>
    <p:sldId id="297" r:id="rId5"/>
    <p:sldId id="257" r:id="rId6"/>
    <p:sldId id="288" r:id="rId7"/>
    <p:sldId id="290" r:id="rId8"/>
    <p:sldId id="291" r:id="rId9"/>
    <p:sldId id="293" r:id="rId10"/>
    <p:sldId id="295" r:id="rId11"/>
    <p:sldId id="282" r:id="rId12"/>
    <p:sldId id="299" r:id="rId13"/>
    <p:sldId id="300" r:id="rId14"/>
    <p:sldId id="286" r:id="rId15"/>
    <p:sldId id="298" r:id="rId16"/>
    <p:sldId id="273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687A"/>
    <a:srgbClr val="44546A"/>
    <a:srgbClr val="9EDAF8"/>
    <a:srgbClr val="1076B4"/>
    <a:srgbClr val="556375"/>
    <a:srgbClr val="707780"/>
    <a:srgbClr val="7F8791"/>
    <a:srgbClr val="84C215"/>
    <a:srgbClr val="104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9" d="100"/>
          <a:sy n="79" d="100"/>
        </p:scale>
        <p:origin x="-38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8E829-2DAF-4271-9BA9-9FBA8CE8964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11E839-1D3A-4500-9800-212725659FE4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Convolution</a:t>
          </a:r>
          <a:endParaRPr lang="en-US" dirty="0"/>
        </a:p>
      </dgm:t>
    </dgm:pt>
    <dgm:pt modelId="{50C7B2EA-B53F-4656-8B09-C69DAC1F2F97}" type="parTrans" cxnId="{1D48D0B3-B181-47B9-9641-ACAEB341CD85}">
      <dgm:prSet/>
      <dgm:spPr/>
      <dgm:t>
        <a:bodyPr/>
        <a:lstStyle/>
        <a:p>
          <a:endParaRPr lang="en-US"/>
        </a:p>
      </dgm:t>
    </dgm:pt>
    <dgm:pt modelId="{F6D4C196-D73D-47CC-9BC1-473BBB344B97}" type="sibTrans" cxnId="{1D48D0B3-B181-47B9-9641-ACAEB341CD85}">
      <dgm:prSet/>
      <dgm:spPr/>
      <dgm:t>
        <a:bodyPr/>
        <a:lstStyle/>
        <a:p>
          <a:endParaRPr lang="en-US"/>
        </a:p>
      </dgm:t>
    </dgm:pt>
    <dgm:pt modelId="{268A7274-DB65-4727-9D36-8FDD48ED0AFF}">
      <dgm:prSet phldrT="[Text]"/>
      <dgm:spPr/>
      <dgm:t>
        <a:bodyPr/>
        <a:lstStyle/>
        <a:p>
          <a:r>
            <a:rPr lang="en-US" dirty="0" smtClean="0"/>
            <a:t>Create Vector Features.</a:t>
          </a:r>
          <a:endParaRPr lang="en-US" dirty="0"/>
        </a:p>
      </dgm:t>
    </dgm:pt>
    <dgm:pt modelId="{CFC5025F-79B8-4C08-B46B-696EEB47D2CB}" type="parTrans" cxnId="{14B51321-8C91-44D5-9450-EEBE53D4DE80}">
      <dgm:prSet/>
      <dgm:spPr/>
      <dgm:t>
        <a:bodyPr/>
        <a:lstStyle/>
        <a:p>
          <a:endParaRPr lang="en-US"/>
        </a:p>
      </dgm:t>
    </dgm:pt>
    <dgm:pt modelId="{F35053E4-2ADA-446A-9498-5EC5C6F5FCF8}" type="sibTrans" cxnId="{14B51321-8C91-44D5-9450-EEBE53D4DE80}">
      <dgm:prSet/>
      <dgm:spPr/>
      <dgm:t>
        <a:bodyPr/>
        <a:lstStyle/>
        <a:p>
          <a:endParaRPr lang="en-US"/>
        </a:p>
      </dgm:t>
    </dgm:pt>
    <dgm:pt modelId="{963AF942-8E06-4C5B-916E-7707C266BC4E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Max Pooling</a:t>
          </a:r>
          <a:endParaRPr lang="en-US" dirty="0"/>
        </a:p>
      </dgm:t>
    </dgm:pt>
    <dgm:pt modelId="{396A0C38-378A-44EE-90EE-9F5DD79E17BF}" type="parTrans" cxnId="{1D81A74A-251F-4D0C-8E81-6EC48B1D4D85}">
      <dgm:prSet/>
      <dgm:spPr/>
      <dgm:t>
        <a:bodyPr/>
        <a:lstStyle/>
        <a:p>
          <a:endParaRPr lang="en-US"/>
        </a:p>
      </dgm:t>
    </dgm:pt>
    <dgm:pt modelId="{DE72973D-DDFC-4293-ABF3-B942F6147CEC}" type="sibTrans" cxnId="{1D81A74A-251F-4D0C-8E81-6EC48B1D4D85}">
      <dgm:prSet/>
      <dgm:spPr/>
      <dgm:t>
        <a:bodyPr/>
        <a:lstStyle/>
        <a:p>
          <a:endParaRPr lang="en-US"/>
        </a:p>
      </dgm:t>
    </dgm:pt>
    <dgm:pt modelId="{151DB61C-2D8B-49B9-8A51-208FD4746158}">
      <dgm:prSet phldrT="[Text]"/>
      <dgm:spPr/>
      <dgm:t>
        <a:bodyPr/>
        <a:lstStyle/>
        <a:p>
          <a:r>
            <a:rPr lang="en-US" dirty="0" smtClean="0"/>
            <a:t>Take the Most Prominent Features from Convolution.</a:t>
          </a:r>
          <a:endParaRPr lang="en-US" dirty="0"/>
        </a:p>
      </dgm:t>
    </dgm:pt>
    <dgm:pt modelId="{B34D21E1-4790-495A-8BDD-F9B08FB095E2}" type="parTrans" cxnId="{6A731B9C-0876-4644-91A9-E46D89A7C6C8}">
      <dgm:prSet/>
      <dgm:spPr/>
      <dgm:t>
        <a:bodyPr/>
        <a:lstStyle/>
        <a:p>
          <a:endParaRPr lang="en-US"/>
        </a:p>
      </dgm:t>
    </dgm:pt>
    <dgm:pt modelId="{94AB7A51-1781-4868-B5A6-7E221898453E}" type="sibTrans" cxnId="{6A731B9C-0876-4644-91A9-E46D89A7C6C8}">
      <dgm:prSet/>
      <dgm:spPr/>
      <dgm:t>
        <a:bodyPr/>
        <a:lstStyle/>
        <a:p>
          <a:endParaRPr lang="en-US"/>
        </a:p>
      </dgm:t>
    </dgm:pt>
    <dgm:pt modelId="{D80D9F75-5AF2-40AD-B2A0-A40AE2D20860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Flattening</a:t>
          </a:r>
          <a:endParaRPr lang="en-US" dirty="0"/>
        </a:p>
      </dgm:t>
    </dgm:pt>
    <dgm:pt modelId="{F44AD112-606B-456B-8AA8-ACE35682CBBC}" type="parTrans" cxnId="{83CC58DD-83C8-4F9A-B0AC-59BBF109145D}">
      <dgm:prSet/>
      <dgm:spPr/>
      <dgm:t>
        <a:bodyPr/>
        <a:lstStyle/>
        <a:p>
          <a:endParaRPr lang="en-US"/>
        </a:p>
      </dgm:t>
    </dgm:pt>
    <dgm:pt modelId="{A089916A-C8A5-4D26-9F36-3A1034C567CC}" type="sibTrans" cxnId="{83CC58DD-83C8-4F9A-B0AC-59BBF109145D}">
      <dgm:prSet/>
      <dgm:spPr/>
      <dgm:t>
        <a:bodyPr/>
        <a:lstStyle/>
        <a:p>
          <a:endParaRPr lang="en-US"/>
        </a:p>
      </dgm:t>
    </dgm:pt>
    <dgm:pt modelId="{8F7CCDA8-C063-4588-A4E6-794918704292}">
      <dgm:prSet phldrT="[Text]"/>
      <dgm:spPr/>
      <dgm:t>
        <a:bodyPr/>
        <a:lstStyle/>
        <a:p>
          <a:r>
            <a:rPr lang="en-US" dirty="0" smtClean="0"/>
            <a:t>Create 1D Array of Dominant Features.</a:t>
          </a:r>
          <a:endParaRPr lang="en-US" dirty="0"/>
        </a:p>
      </dgm:t>
    </dgm:pt>
    <dgm:pt modelId="{3577D6DB-8937-4F70-9AA6-ADB8CC049A73}" type="parTrans" cxnId="{C782D5C8-BB33-47E2-ABDE-CC7DA8E8D6C4}">
      <dgm:prSet/>
      <dgm:spPr/>
      <dgm:t>
        <a:bodyPr/>
        <a:lstStyle/>
        <a:p>
          <a:endParaRPr lang="en-US"/>
        </a:p>
      </dgm:t>
    </dgm:pt>
    <dgm:pt modelId="{E8877E6A-B163-482C-8378-784B4F4E9C57}" type="sibTrans" cxnId="{C782D5C8-BB33-47E2-ABDE-CC7DA8E8D6C4}">
      <dgm:prSet/>
      <dgm:spPr/>
      <dgm:t>
        <a:bodyPr/>
        <a:lstStyle/>
        <a:p>
          <a:endParaRPr lang="en-US"/>
        </a:p>
      </dgm:t>
    </dgm:pt>
    <dgm:pt modelId="{4B16F8C9-D72A-40CA-AC65-45657709B16C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Fully Connected Layer</a:t>
          </a:r>
          <a:endParaRPr lang="en-US" dirty="0"/>
        </a:p>
      </dgm:t>
    </dgm:pt>
    <dgm:pt modelId="{47128A8F-E8A0-4496-B8C0-7174CCAEE326}" type="parTrans" cxnId="{2FC8EF1D-4C73-4A8E-9948-0D4CE595DE02}">
      <dgm:prSet/>
      <dgm:spPr/>
      <dgm:t>
        <a:bodyPr/>
        <a:lstStyle/>
        <a:p>
          <a:endParaRPr lang="en-US"/>
        </a:p>
      </dgm:t>
    </dgm:pt>
    <dgm:pt modelId="{D6D0D37E-433D-48A4-A2EF-AEC5E75C5D4D}" type="sibTrans" cxnId="{2FC8EF1D-4C73-4A8E-9948-0D4CE595DE02}">
      <dgm:prSet/>
      <dgm:spPr/>
      <dgm:t>
        <a:bodyPr/>
        <a:lstStyle/>
        <a:p>
          <a:endParaRPr lang="en-US"/>
        </a:p>
      </dgm:t>
    </dgm:pt>
    <dgm:pt modelId="{5572A4C0-9C61-4A3A-B7C7-399696DA4B33}">
      <dgm:prSet phldrT="[Text]"/>
      <dgm:spPr/>
      <dgm:t>
        <a:bodyPr/>
        <a:lstStyle/>
        <a:p>
          <a:r>
            <a:rPr lang="en-US" dirty="0" smtClean="0"/>
            <a:t>Use ANN Technique to Predict the Object.</a:t>
          </a:r>
          <a:endParaRPr lang="en-US" dirty="0"/>
        </a:p>
      </dgm:t>
    </dgm:pt>
    <dgm:pt modelId="{4AF927E7-1849-4851-9266-9CC055F032B4}" type="parTrans" cxnId="{E2C9F3D4-AF74-470F-AC99-6D9FEFDED324}">
      <dgm:prSet/>
      <dgm:spPr/>
      <dgm:t>
        <a:bodyPr/>
        <a:lstStyle/>
        <a:p>
          <a:endParaRPr lang="en-US"/>
        </a:p>
      </dgm:t>
    </dgm:pt>
    <dgm:pt modelId="{F5377552-628D-4E01-BC66-9FA81A8F2A46}" type="sibTrans" cxnId="{E2C9F3D4-AF74-470F-AC99-6D9FEFDED324}">
      <dgm:prSet/>
      <dgm:spPr/>
      <dgm:t>
        <a:bodyPr/>
        <a:lstStyle/>
        <a:p>
          <a:endParaRPr lang="en-US"/>
        </a:p>
      </dgm:t>
    </dgm:pt>
    <dgm:pt modelId="{C7E0D641-1B9C-4158-9025-5C1EAB4BB6A7}" type="pres">
      <dgm:prSet presAssocID="{5E78E829-2DAF-4271-9BA9-9FBA8CE89645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4FBFFD7-ECB2-40E9-8EDD-035DD8AC05D1}" type="pres">
      <dgm:prSet presAssocID="{6211E839-1D3A-4500-9800-212725659FE4}" presName="composite" presStyleCnt="0"/>
      <dgm:spPr/>
    </dgm:pt>
    <dgm:pt modelId="{4B1E93F2-6A7C-48CF-8BEB-08169CA36654}" type="pres">
      <dgm:prSet presAssocID="{6211E839-1D3A-4500-9800-212725659FE4}" presName="bentUpArrow1" presStyleLbl="alignImgPlace1" presStyleIdx="0" presStyleCnt="3"/>
      <dgm:spPr>
        <a:solidFill>
          <a:schemeClr val="accent2">
            <a:lumMod val="20000"/>
            <a:lumOff val="80000"/>
          </a:schemeClr>
        </a:solidFill>
      </dgm:spPr>
    </dgm:pt>
    <dgm:pt modelId="{A4F21991-2828-4574-B02B-3CE392128BD0}" type="pres">
      <dgm:prSet presAssocID="{6211E839-1D3A-4500-9800-212725659FE4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1ADDAF-A21A-4A21-8F2D-ED555168FB87}" type="pres">
      <dgm:prSet presAssocID="{6211E839-1D3A-4500-9800-212725659FE4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90FAC7-630B-44FA-8554-5CCF155761B2}" type="pres">
      <dgm:prSet presAssocID="{F6D4C196-D73D-47CC-9BC1-473BBB344B97}" presName="sibTrans" presStyleCnt="0"/>
      <dgm:spPr/>
    </dgm:pt>
    <dgm:pt modelId="{D5E9BC5A-554A-4129-A95C-D7CE9DB58ECD}" type="pres">
      <dgm:prSet presAssocID="{963AF942-8E06-4C5B-916E-7707C266BC4E}" presName="composite" presStyleCnt="0"/>
      <dgm:spPr/>
    </dgm:pt>
    <dgm:pt modelId="{5EC279F6-C4A9-464A-B507-0C7EE58775F0}" type="pres">
      <dgm:prSet presAssocID="{963AF942-8E06-4C5B-916E-7707C266BC4E}" presName="bentUpArrow1" presStyleLbl="alignImgPlace1" presStyleIdx="1" presStyleCnt="3"/>
      <dgm:spPr>
        <a:solidFill>
          <a:schemeClr val="accent2">
            <a:lumMod val="20000"/>
            <a:lumOff val="80000"/>
          </a:schemeClr>
        </a:solidFill>
      </dgm:spPr>
    </dgm:pt>
    <dgm:pt modelId="{A0822748-E143-471B-8411-F06DB6AAA5E4}" type="pres">
      <dgm:prSet presAssocID="{963AF942-8E06-4C5B-916E-7707C266BC4E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F8D930-9160-4AE3-9F25-D5F36E8145D1}" type="pres">
      <dgm:prSet presAssocID="{963AF942-8E06-4C5B-916E-7707C266BC4E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B4752D-C2C2-456E-9CBD-93969DC8047D}" type="pres">
      <dgm:prSet presAssocID="{DE72973D-DDFC-4293-ABF3-B942F6147CEC}" presName="sibTrans" presStyleCnt="0"/>
      <dgm:spPr/>
    </dgm:pt>
    <dgm:pt modelId="{C38DD0F4-CBCA-4DBE-8AFE-4BCE2B0F7E14}" type="pres">
      <dgm:prSet presAssocID="{D80D9F75-5AF2-40AD-B2A0-A40AE2D20860}" presName="composite" presStyleCnt="0"/>
      <dgm:spPr/>
    </dgm:pt>
    <dgm:pt modelId="{FB1A0F36-3732-4B2B-A36E-2C3C6B086E04}" type="pres">
      <dgm:prSet presAssocID="{D80D9F75-5AF2-40AD-B2A0-A40AE2D20860}" presName="bentUpArrow1" presStyleLbl="alignImgPlace1" presStyleIdx="2" presStyleCnt="3"/>
      <dgm:spPr>
        <a:solidFill>
          <a:schemeClr val="accent2">
            <a:lumMod val="20000"/>
            <a:lumOff val="80000"/>
          </a:schemeClr>
        </a:solidFill>
      </dgm:spPr>
    </dgm:pt>
    <dgm:pt modelId="{91D7F99F-A6F5-4083-8976-56A651202113}" type="pres">
      <dgm:prSet presAssocID="{D80D9F75-5AF2-40AD-B2A0-A40AE2D20860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E333BE-B7FE-4556-9065-F8034368B366}" type="pres">
      <dgm:prSet presAssocID="{D80D9F75-5AF2-40AD-B2A0-A40AE2D20860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5A0529-3CCE-4D5B-87BD-3D3507BDCF47}" type="pres">
      <dgm:prSet presAssocID="{A089916A-C8A5-4D26-9F36-3A1034C567CC}" presName="sibTrans" presStyleCnt="0"/>
      <dgm:spPr/>
    </dgm:pt>
    <dgm:pt modelId="{B3F05E03-3F23-447A-AA7C-C7D7B2B9CF87}" type="pres">
      <dgm:prSet presAssocID="{4B16F8C9-D72A-40CA-AC65-45657709B16C}" presName="composite" presStyleCnt="0"/>
      <dgm:spPr/>
    </dgm:pt>
    <dgm:pt modelId="{BC59922C-2F57-4C0D-95C1-723A5360E62F}" type="pres">
      <dgm:prSet presAssocID="{4B16F8C9-D72A-40CA-AC65-45657709B16C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27E9D3-38EF-4518-B49A-5ED4A0E2416D}" type="pres">
      <dgm:prSet presAssocID="{4B16F8C9-D72A-40CA-AC65-45657709B16C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C2C585-ADE6-4358-BA93-644481BE5449}" type="presOf" srcId="{4B16F8C9-D72A-40CA-AC65-45657709B16C}" destId="{BC59922C-2F57-4C0D-95C1-723A5360E62F}" srcOrd="0" destOrd="0" presId="urn:microsoft.com/office/officeart/2005/8/layout/StepDownProcess"/>
    <dgm:cxn modelId="{7ABB7EFA-2B5D-4510-B92F-85C8DDB61CFC}" type="presOf" srcId="{151DB61C-2D8B-49B9-8A51-208FD4746158}" destId="{6BF8D930-9160-4AE3-9F25-D5F36E8145D1}" srcOrd="0" destOrd="0" presId="urn:microsoft.com/office/officeart/2005/8/layout/StepDownProcess"/>
    <dgm:cxn modelId="{B93EA38B-86A3-4FA8-86F2-6C7CA9556953}" type="presOf" srcId="{5E78E829-2DAF-4271-9BA9-9FBA8CE89645}" destId="{C7E0D641-1B9C-4158-9025-5C1EAB4BB6A7}" srcOrd="0" destOrd="0" presId="urn:microsoft.com/office/officeart/2005/8/layout/StepDownProcess"/>
    <dgm:cxn modelId="{C782D5C8-BB33-47E2-ABDE-CC7DA8E8D6C4}" srcId="{D80D9F75-5AF2-40AD-B2A0-A40AE2D20860}" destId="{8F7CCDA8-C063-4588-A4E6-794918704292}" srcOrd="0" destOrd="0" parTransId="{3577D6DB-8937-4F70-9AA6-ADB8CC049A73}" sibTransId="{E8877E6A-B163-482C-8378-784B4F4E9C57}"/>
    <dgm:cxn modelId="{6A731B9C-0876-4644-91A9-E46D89A7C6C8}" srcId="{963AF942-8E06-4C5B-916E-7707C266BC4E}" destId="{151DB61C-2D8B-49B9-8A51-208FD4746158}" srcOrd="0" destOrd="0" parTransId="{B34D21E1-4790-495A-8BDD-F9B08FB095E2}" sibTransId="{94AB7A51-1781-4868-B5A6-7E221898453E}"/>
    <dgm:cxn modelId="{83CC58DD-83C8-4F9A-B0AC-59BBF109145D}" srcId="{5E78E829-2DAF-4271-9BA9-9FBA8CE89645}" destId="{D80D9F75-5AF2-40AD-B2A0-A40AE2D20860}" srcOrd="2" destOrd="0" parTransId="{F44AD112-606B-456B-8AA8-ACE35682CBBC}" sibTransId="{A089916A-C8A5-4D26-9F36-3A1034C567CC}"/>
    <dgm:cxn modelId="{2FC8EF1D-4C73-4A8E-9948-0D4CE595DE02}" srcId="{5E78E829-2DAF-4271-9BA9-9FBA8CE89645}" destId="{4B16F8C9-D72A-40CA-AC65-45657709B16C}" srcOrd="3" destOrd="0" parTransId="{47128A8F-E8A0-4496-B8C0-7174CCAEE326}" sibTransId="{D6D0D37E-433D-48A4-A2EF-AEC5E75C5D4D}"/>
    <dgm:cxn modelId="{3F191853-70C3-4CB2-9B2F-1442DBA1A23C}" type="presOf" srcId="{5572A4C0-9C61-4A3A-B7C7-399696DA4B33}" destId="{F827E9D3-38EF-4518-B49A-5ED4A0E2416D}" srcOrd="0" destOrd="0" presId="urn:microsoft.com/office/officeart/2005/8/layout/StepDownProcess"/>
    <dgm:cxn modelId="{1D48D0B3-B181-47B9-9641-ACAEB341CD85}" srcId="{5E78E829-2DAF-4271-9BA9-9FBA8CE89645}" destId="{6211E839-1D3A-4500-9800-212725659FE4}" srcOrd="0" destOrd="0" parTransId="{50C7B2EA-B53F-4656-8B09-C69DAC1F2F97}" sibTransId="{F6D4C196-D73D-47CC-9BC1-473BBB344B97}"/>
    <dgm:cxn modelId="{1D81A74A-251F-4D0C-8E81-6EC48B1D4D85}" srcId="{5E78E829-2DAF-4271-9BA9-9FBA8CE89645}" destId="{963AF942-8E06-4C5B-916E-7707C266BC4E}" srcOrd="1" destOrd="0" parTransId="{396A0C38-378A-44EE-90EE-9F5DD79E17BF}" sibTransId="{DE72973D-DDFC-4293-ABF3-B942F6147CEC}"/>
    <dgm:cxn modelId="{E2C9F3D4-AF74-470F-AC99-6D9FEFDED324}" srcId="{4B16F8C9-D72A-40CA-AC65-45657709B16C}" destId="{5572A4C0-9C61-4A3A-B7C7-399696DA4B33}" srcOrd="0" destOrd="0" parTransId="{4AF927E7-1849-4851-9266-9CC055F032B4}" sibTransId="{F5377552-628D-4E01-BC66-9FA81A8F2A46}"/>
    <dgm:cxn modelId="{81526345-2F05-4D30-B7F2-D93350914509}" type="presOf" srcId="{6211E839-1D3A-4500-9800-212725659FE4}" destId="{A4F21991-2828-4574-B02B-3CE392128BD0}" srcOrd="0" destOrd="0" presId="urn:microsoft.com/office/officeart/2005/8/layout/StepDownProcess"/>
    <dgm:cxn modelId="{9F5C0F26-371C-4415-AF09-79DC2CD26DFD}" type="presOf" srcId="{D80D9F75-5AF2-40AD-B2A0-A40AE2D20860}" destId="{91D7F99F-A6F5-4083-8976-56A651202113}" srcOrd="0" destOrd="0" presId="urn:microsoft.com/office/officeart/2005/8/layout/StepDownProcess"/>
    <dgm:cxn modelId="{6C92721C-8B00-430A-BACC-86341F3F95A1}" type="presOf" srcId="{8F7CCDA8-C063-4588-A4E6-794918704292}" destId="{6FE333BE-B7FE-4556-9065-F8034368B366}" srcOrd="0" destOrd="0" presId="urn:microsoft.com/office/officeart/2005/8/layout/StepDownProcess"/>
    <dgm:cxn modelId="{A252DFC0-D14C-48E3-9037-74AA85A7D8CF}" type="presOf" srcId="{268A7274-DB65-4727-9D36-8FDD48ED0AFF}" destId="{A21ADDAF-A21A-4A21-8F2D-ED555168FB87}" srcOrd="0" destOrd="0" presId="urn:microsoft.com/office/officeart/2005/8/layout/StepDownProcess"/>
    <dgm:cxn modelId="{14B51321-8C91-44D5-9450-EEBE53D4DE80}" srcId="{6211E839-1D3A-4500-9800-212725659FE4}" destId="{268A7274-DB65-4727-9D36-8FDD48ED0AFF}" srcOrd="0" destOrd="0" parTransId="{CFC5025F-79B8-4C08-B46B-696EEB47D2CB}" sibTransId="{F35053E4-2ADA-446A-9498-5EC5C6F5FCF8}"/>
    <dgm:cxn modelId="{A8D99E68-5813-4A78-9357-EA2B30B43A11}" type="presOf" srcId="{963AF942-8E06-4C5B-916E-7707C266BC4E}" destId="{A0822748-E143-471B-8411-F06DB6AAA5E4}" srcOrd="0" destOrd="0" presId="urn:microsoft.com/office/officeart/2005/8/layout/StepDownProcess"/>
    <dgm:cxn modelId="{E05F8CF1-C2ED-4811-9263-70C4316C601C}" type="presParOf" srcId="{C7E0D641-1B9C-4158-9025-5C1EAB4BB6A7}" destId="{84FBFFD7-ECB2-40E9-8EDD-035DD8AC05D1}" srcOrd="0" destOrd="0" presId="urn:microsoft.com/office/officeart/2005/8/layout/StepDownProcess"/>
    <dgm:cxn modelId="{98D8EE22-B292-4543-9B9D-F5DE4CD7875B}" type="presParOf" srcId="{84FBFFD7-ECB2-40E9-8EDD-035DD8AC05D1}" destId="{4B1E93F2-6A7C-48CF-8BEB-08169CA36654}" srcOrd="0" destOrd="0" presId="urn:microsoft.com/office/officeart/2005/8/layout/StepDownProcess"/>
    <dgm:cxn modelId="{CFBA8418-2733-4303-9C79-BAAA29B13675}" type="presParOf" srcId="{84FBFFD7-ECB2-40E9-8EDD-035DD8AC05D1}" destId="{A4F21991-2828-4574-B02B-3CE392128BD0}" srcOrd="1" destOrd="0" presId="urn:microsoft.com/office/officeart/2005/8/layout/StepDownProcess"/>
    <dgm:cxn modelId="{52263269-C4BE-4E94-B2C0-6A7A6400B053}" type="presParOf" srcId="{84FBFFD7-ECB2-40E9-8EDD-035DD8AC05D1}" destId="{A21ADDAF-A21A-4A21-8F2D-ED555168FB87}" srcOrd="2" destOrd="0" presId="urn:microsoft.com/office/officeart/2005/8/layout/StepDownProcess"/>
    <dgm:cxn modelId="{410289D4-9616-4C63-A3AF-22D30F985E63}" type="presParOf" srcId="{C7E0D641-1B9C-4158-9025-5C1EAB4BB6A7}" destId="{E390FAC7-630B-44FA-8554-5CCF155761B2}" srcOrd="1" destOrd="0" presId="urn:microsoft.com/office/officeart/2005/8/layout/StepDownProcess"/>
    <dgm:cxn modelId="{362BB40D-0ABB-4F04-88D4-B9F04305126C}" type="presParOf" srcId="{C7E0D641-1B9C-4158-9025-5C1EAB4BB6A7}" destId="{D5E9BC5A-554A-4129-A95C-D7CE9DB58ECD}" srcOrd="2" destOrd="0" presId="urn:microsoft.com/office/officeart/2005/8/layout/StepDownProcess"/>
    <dgm:cxn modelId="{18359BB3-8BC0-49A9-822D-0F9BD296031E}" type="presParOf" srcId="{D5E9BC5A-554A-4129-A95C-D7CE9DB58ECD}" destId="{5EC279F6-C4A9-464A-B507-0C7EE58775F0}" srcOrd="0" destOrd="0" presId="urn:microsoft.com/office/officeart/2005/8/layout/StepDownProcess"/>
    <dgm:cxn modelId="{DF34C4BF-73B0-4A31-831B-CB436B78DBFD}" type="presParOf" srcId="{D5E9BC5A-554A-4129-A95C-D7CE9DB58ECD}" destId="{A0822748-E143-471B-8411-F06DB6AAA5E4}" srcOrd="1" destOrd="0" presId="urn:microsoft.com/office/officeart/2005/8/layout/StepDownProcess"/>
    <dgm:cxn modelId="{21C63B29-162F-48B6-BACF-95BBCE39067A}" type="presParOf" srcId="{D5E9BC5A-554A-4129-A95C-D7CE9DB58ECD}" destId="{6BF8D930-9160-4AE3-9F25-D5F36E8145D1}" srcOrd="2" destOrd="0" presId="urn:microsoft.com/office/officeart/2005/8/layout/StepDownProcess"/>
    <dgm:cxn modelId="{189967C9-9D17-49E1-87B6-C8E6A2787A81}" type="presParOf" srcId="{C7E0D641-1B9C-4158-9025-5C1EAB4BB6A7}" destId="{EDB4752D-C2C2-456E-9CBD-93969DC8047D}" srcOrd="3" destOrd="0" presId="urn:microsoft.com/office/officeart/2005/8/layout/StepDownProcess"/>
    <dgm:cxn modelId="{A6498C68-ED59-458B-A676-0127346104FE}" type="presParOf" srcId="{C7E0D641-1B9C-4158-9025-5C1EAB4BB6A7}" destId="{C38DD0F4-CBCA-4DBE-8AFE-4BCE2B0F7E14}" srcOrd="4" destOrd="0" presId="urn:microsoft.com/office/officeart/2005/8/layout/StepDownProcess"/>
    <dgm:cxn modelId="{88D534CC-3524-48F7-B5A0-5F1E17AB103B}" type="presParOf" srcId="{C38DD0F4-CBCA-4DBE-8AFE-4BCE2B0F7E14}" destId="{FB1A0F36-3732-4B2B-A36E-2C3C6B086E04}" srcOrd="0" destOrd="0" presId="urn:microsoft.com/office/officeart/2005/8/layout/StepDownProcess"/>
    <dgm:cxn modelId="{C9044B5D-D441-46E1-8D18-DF02AA9AF333}" type="presParOf" srcId="{C38DD0F4-CBCA-4DBE-8AFE-4BCE2B0F7E14}" destId="{91D7F99F-A6F5-4083-8976-56A651202113}" srcOrd="1" destOrd="0" presId="urn:microsoft.com/office/officeart/2005/8/layout/StepDownProcess"/>
    <dgm:cxn modelId="{DA4774D4-F64C-4557-8850-9BDA7B6A40DA}" type="presParOf" srcId="{C38DD0F4-CBCA-4DBE-8AFE-4BCE2B0F7E14}" destId="{6FE333BE-B7FE-4556-9065-F8034368B366}" srcOrd="2" destOrd="0" presId="urn:microsoft.com/office/officeart/2005/8/layout/StepDownProcess"/>
    <dgm:cxn modelId="{B420B6A6-757A-4FFC-8FD5-63B2CCC6FD1A}" type="presParOf" srcId="{C7E0D641-1B9C-4158-9025-5C1EAB4BB6A7}" destId="{615A0529-3CCE-4D5B-87BD-3D3507BDCF47}" srcOrd="5" destOrd="0" presId="urn:microsoft.com/office/officeart/2005/8/layout/StepDownProcess"/>
    <dgm:cxn modelId="{D6505991-2DF9-4F40-B0F8-D2181E277151}" type="presParOf" srcId="{C7E0D641-1B9C-4158-9025-5C1EAB4BB6A7}" destId="{B3F05E03-3F23-447A-AA7C-C7D7B2B9CF87}" srcOrd="6" destOrd="0" presId="urn:microsoft.com/office/officeart/2005/8/layout/StepDownProcess"/>
    <dgm:cxn modelId="{BE397512-5790-4E61-8D44-2551940EEFCD}" type="presParOf" srcId="{B3F05E03-3F23-447A-AA7C-C7D7B2B9CF87}" destId="{BC59922C-2F57-4C0D-95C1-723A5360E62F}" srcOrd="0" destOrd="0" presId="urn:microsoft.com/office/officeart/2005/8/layout/StepDownProcess"/>
    <dgm:cxn modelId="{602039BD-A91D-413F-8611-622760C32310}" type="presParOf" srcId="{B3F05E03-3F23-447A-AA7C-C7D7B2B9CF87}" destId="{F827E9D3-38EF-4518-B49A-5ED4A0E2416D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1E93F2-6A7C-48CF-8BEB-08169CA36654}">
      <dsp:nvSpPr>
        <dsp:cNvPr id="0" name=""/>
        <dsp:cNvSpPr/>
      </dsp:nvSpPr>
      <dsp:spPr>
        <a:xfrm rot="5400000">
          <a:off x="870836" y="913790"/>
          <a:ext cx="802506" cy="91362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F21991-2828-4574-B02B-3CE392128BD0}">
      <dsp:nvSpPr>
        <dsp:cNvPr id="0" name=""/>
        <dsp:cNvSpPr/>
      </dsp:nvSpPr>
      <dsp:spPr>
        <a:xfrm>
          <a:off x="658220" y="24195"/>
          <a:ext cx="1350949" cy="945620"/>
        </a:xfrm>
        <a:prstGeom prst="roundRect">
          <a:avLst>
            <a:gd name="adj" fmla="val 1667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Convolution</a:t>
          </a:r>
          <a:endParaRPr lang="en-US" sz="1700" kern="1200" dirty="0"/>
        </a:p>
      </dsp:txBody>
      <dsp:txXfrm>
        <a:off x="704390" y="70365"/>
        <a:ext cx="1258609" cy="853280"/>
      </dsp:txXfrm>
    </dsp:sp>
    <dsp:sp modelId="{A21ADDAF-A21A-4A21-8F2D-ED555168FB87}">
      <dsp:nvSpPr>
        <dsp:cNvPr id="0" name=""/>
        <dsp:cNvSpPr/>
      </dsp:nvSpPr>
      <dsp:spPr>
        <a:xfrm>
          <a:off x="2009169" y="114382"/>
          <a:ext cx="982551" cy="764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Create Vector Features.</a:t>
          </a:r>
          <a:endParaRPr lang="en-US" sz="1000" kern="1200" dirty="0"/>
        </a:p>
      </dsp:txBody>
      <dsp:txXfrm>
        <a:off x="2009169" y="114382"/>
        <a:ext cx="982551" cy="764292"/>
      </dsp:txXfrm>
    </dsp:sp>
    <dsp:sp modelId="{5EC279F6-C4A9-464A-B507-0C7EE58775F0}">
      <dsp:nvSpPr>
        <dsp:cNvPr id="0" name=""/>
        <dsp:cNvSpPr/>
      </dsp:nvSpPr>
      <dsp:spPr>
        <a:xfrm rot="5400000">
          <a:off x="1990916" y="1976034"/>
          <a:ext cx="802506" cy="91362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22748-E143-471B-8411-F06DB6AAA5E4}">
      <dsp:nvSpPr>
        <dsp:cNvPr id="0" name=""/>
        <dsp:cNvSpPr/>
      </dsp:nvSpPr>
      <dsp:spPr>
        <a:xfrm>
          <a:off x="1778300" y="1086439"/>
          <a:ext cx="1350949" cy="945620"/>
        </a:xfrm>
        <a:prstGeom prst="roundRect">
          <a:avLst>
            <a:gd name="adj" fmla="val 1667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Max Pooling</a:t>
          </a:r>
          <a:endParaRPr lang="en-US" sz="1700" kern="1200" dirty="0"/>
        </a:p>
      </dsp:txBody>
      <dsp:txXfrm>
        <a:off x="1824470" y="1132609"/>
        <a:ext cx="1258609" cy="853280"/>
      </dsp:txXfrm>
    </dsp:sp>
    <dsp:sp modelId="{6BF8D930-9160-4AE3-9F25-D5F36E8145D1}">
      <dsp:nvSpPr>
        <dsp:cNvPr id="0" name=""/>
        <dsp:cNvSpPr/>
      </dsp:nvSpPr>
      <dsp:spPr>
        <a:xfrm>
          <a:off x="3129250" y="1176626"/>
          <a:ext cx="982551" cy="764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Take the Most Prominent Features from Convolution.</a:t>
          </a:r>
          <a:endParaRPr lang="en-US" sz="1000" kern="1200" dirty="0"/>
        </a:p>
      </dsp:txBody>
      <dsp:txXfrm>
        <a:off x="3129250" y="1176626"/>
        <a:ext cx="982551" cy="764292"/>
      </dsp:txXfrm>
    </dsp:sp>
    <dsp:sp modelId="{FB1A0F36-3732-4B2B-A36E-2C3C6B086E04}">
      <dsp:nvSpPr>
        <dsp:cNvPr id="0" name=""/>
        <dsp:cNvSpPr/>
      </dsp:nvSpPr>
      <dsp:spPr>
        <a:xfrm rot="5400000">
          <a:off x="3110996" y="3038278"/>
          <a:ext cx="802506" cy="91362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D7F99F-A6F5-4083-8976-56A651202113}">
      <dsp:nvSpPr>
        <dsp:cNvPr id="0" name=""/>
        <dsp:cNvSpPr/>
      </dsp:nvSpPr>
      <dsp:spPr>
        <a:xfrm>
          <a:off x="2898381" y="2148683"/>
          <a:ext cx="1350949" cy="945620"/>
        </a:xfrm>
        <a:prstGeom prst="roundRect">
          <a:avLst>
            <a:gd name="adj" fmla="val 1667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Flattening</a:t>
          </a:r>
          <a:endParaRPr lang="en-US" sz="1700" kern="1200" dirty="0"/>
        </a:p>
      </dsp:txBody>
      <dsp:txXfrm>
        <a:off x="2944551" y="2194853"/>
        <a:ext cx="1258609" cy="853280"/>
      </dsp:txXfrm>
    </dsp:sp>
    <dsp:sp modelId="{6FE333BE-B7FE-4556-9065-F8034368B366}">
      <dsp:nvSpPr>
        <dsp:cNvPr id="0" name=""/>
        <dsp:cNvSpPr/>
      </dsp:nvSpPr>
      <dsp:spPr>
        <a:xfrm>
          <a:off x="4249330" y="2238870"/>
          <a:ext cx="982551" cy="764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Create 1D Array of Dominant Features.</a:t>
          </a:r>
          <a:endParaRPr lang="en-US" sz="1000" kern="1200" dirty="0"/>
        </a:p>
      </dsp:txBody>
      <dsp:txXfrm>
        <a:off x="4249330" y="2238870"/>
        <a:ext cx="982551" cy="764292"/>
      </dsp:txXfrm>
    </dsp:sp>
    <dsp:sp modelId="{BC59922C-2F57-4C0D-95C1-723A5360E62F}">
      <dsp:nvSpPr>
        <dsp:cNvPr id="0" name=""/>
        <dsp:cNvSpPr/>
      </dsp:nvSpPr>
      <dsp:spPr>
        <a:xfrm>
          <a:off x="4018461" y="3210927"/>
          <a:ext cx="1350949" cy="945620"/>
        </a:xfrm>
        <a:prstGeom prst="roundRect">
          <a:avLst>
            <a:gd name="adj" fmla="val 1667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Fully Connected Layer</a:t>
          </a:r>
          <a:endParaRPr lang="en-US" sz="1700" kern="1200" dirty="0"/>
        </a:p>
      </dsp:txBody>
      <dsp:txXfrm>
        <a:off x="4064631" y="3257097"/>
        <a:ext cx="1258609" cy="853280"/>
      </dsp:txXfrm>
    </dsp:sp>
    <dsp:sp modelId="{F827E9D3-38EF-4518-B49A-5ED4A0E2416D}">
      <dsp:nvSpPr>
        <dsp:cNvPr id="0" name=""/>
        <dsp:cNvSpPr/>
      </dsp:nvSpPr>
      <dsp:spPr>
        <a:xfrm>
          <a:off x="5369410" y="3301114"/>
          <a:ext cx="982551" cy="764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Use ANN Technique to Predict the Object.</a:t>
          </a:r>
          <a:endParaRPr lang="en-US" sz="1100" kern="1200" dirty="0"/>
        </a:p>
      </dsp:txBody>
      <dsp:txXfrm>
        <a:off x="5369410" y="3301114"/>
        <a:ext cx="982551" cy="764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058FA-82D8-4314-BC8A-7B8DA2641881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9A666-E0F0-4236-8BDF-D346FC8AD3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6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9A666-E0F0-4236-8BDF-D346FC8AD33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2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97E2-BCB5-4D28-92BF-EF47CEED38CE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DF0F-5776-4970-ABA0-F13D1AA660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1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F46C-8E5C-4E3F-9C20-8A35314CB343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DF0F-5776-4970-ABA0-F13D1AA660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0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C9C4-407B-40E2-8828-DB9583F4691C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DF0F-5776-4970-ABA0-F13D1AA660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09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97E2-BCB5-4D28-92BF-EF47CEED38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DF0F-5776-4970-ABA0-F13D1AA660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083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DE76-02C0-4FAA-B806-66AF3707E71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DF0F-5776-4970-ABA0-F13D1AA660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064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428B-CF81-44BA-AB13-C142E322648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DF0F-5776-4970-ABA0-F13D1AA660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173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F658-C33C-44F1-8E5F-55A273D025D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DF0F-5776-4970-ABA0-F13D1AA660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380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35B6-7A73-4D1D-8D4C-3C84ED9276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DF0F-5776-4970-ABA0-F13D1AA660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473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02428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885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B792-6C57-471C-9C8C-9362E91A92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DF0F-5776-4970-ABA0-F13D1AA660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8278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618922"/>
            <a:ext cx="12192000" cy="1239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19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DE76-02C0-4FAA-B806-66AF3707E71F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DF0F-5776-4970-ABA0-F13D1AA660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9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AECE-F1D5-4566-85F6-B25C0516DA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DF0F-5776-4970-ABA0-F13D1AA660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381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F46C-8E5C-4E3F-9C20-8A35314CB34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DF0F-5776-4970-ABA0-F13D1AA660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2608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C9C4-407B-40E2-8828-DB9583F4691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DF0F-5776-4970-ABA0-F13D1AA660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54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428B-CF81-44BA-AB13-C142E3226489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DF0F-5776-4970-ABA0-F13D1AA660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F658-C33C-44F1-8E5F-55A273D025DA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DF0F-5776-4970-ABA0-F13D1AA660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0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35B6-7A73-4D1D-8D4C-3C84ED9276CE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DF0F-5776-4970-ABA0-F13D1AA660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5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02428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0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B792-6C57-471C-9C8C-9362E91A920A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DF0F-5776-4970-ABA0-F13D1AA660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8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618922"/>
            <a:ext cx="12192000" cy="1239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1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AECE-F1D5-4566-85F6-B25C0516DA64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DF0F-5776-4970-ABA0-F13D1AA660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5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65D7F-BDDA-4795-95F9-530E28089601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CDF0F-5776-4970-ABA0-F13D1AA660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24282"/>
            <a:ext cx="12192000" cy="83371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71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155" y="6173803"/>
            <a:ext cx="2300354" cy="53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5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65D7F-BDDA-4795-95F9-530E280896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CDF0F-5776-4970-ABA0-F13D1AA660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024282"/>
            <a:ext cx="12192000" cy="83371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71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155" y="6173803"/>
            <a:ext cx="2300354" cy="53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0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8" t="-214" r="7277" b="214"/>
          <a:stretch/>
        </p:blipFill>
        <p:spPr>
          <a:xfrm>
            <a:off x="0" y="-24004"/>
            <a:ext cx="7351760" cy="6013938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7870935" y="3032355"/>
            <a:ext cx="47922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NAME: Amit Kishor Das 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903374" y="3585650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endParaRPr lang="en-US" sz="2400" dirty="0" smtClean="0">
              <a:solidFill>
                <a:schemeClr val="tx2"/>
              </a:solidFill>
            </a:endParaRPr>
          </a:p>
        </p:txBody>
      </p:sp>
      <p:grpSp>
        <p:nvGrpSpPr>
          <p:cNvPr id="21" name="Group 46"/>
          <p:cNvGrpSpPr/>
          <p:nvPr/>
        </p:nvGrpSpPr>
        <p:grpSpPr>
          <a:xfrm>
            <a:off x="-1" y="4248357"/>
            <a:ext cx="7380385" cy="1212874"/>
            <a:chOff x="0" y="4272362"/>
            <a:chExt cx="5862919" cy="1212874"/>
          </a:xfrm>
          <a:solidFill>
            <a:srgbClr val="9EDAF8">
              <a:alpha val="47000"/>
            </a:srgbClr>
          </a:solidFill>
        </p:grpSpPr>
        <p:sp>
          <p:nvSpPr>
            <p:cNvPr id="45" name="Rectangle 44"/>
            <p:cNvSpPr/>
            <p:nvPr/>
          </p:nvSpPr>
          <p:spPr>
            <a:xfrm>
              <a:off x="0" y="4272362"/>
              <a:ext cx="5862919" cy="1212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78805" y="4524856"/>
              <a:ext cx="3344237" cy="6771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3800" b="1" cap="all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Brac university</a:t>
              </a:r>
            </a:p>
          </p:txBody>
        </p:sp>
      </p:grpSp>
      <p:sp>
        <p:nvSpPr>
          <p:cNvPr id="59" name="Rectangle 58"/>
          <p:cNvSpPr/>
          <p:nvPr/>
        </p:nvSpPr>
        <p:spPr>
          <a:xfrm>
            <a:off x="7351760" y="-19647"/>
            <a:ext cx="484024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4000" b="1" spc="150" dirty="0" smtClean="0">
                <a:ln w="11430"/>
                <a:solidFill>
                  <a:schemeClr val="bg2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Bengali Number Recognition by </a:t>
            </a:r>
          </a:p>
          <a:p>
            <a:pPr algn="ctr"/>
            <a:r>
              <a:rPr lang="en-US" sz="4000" b="1" spc="150" dirty="0" smtClean="0">
                <a:ln w="11430"/>
                <a:solidFill>
                  <a:schemeClr val="bg2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Deep Learning</a:t>
            </a:r>
            <a:endParaRPr lang="en-US" sz="4000" b="1" cap="none" spc="150" dirty="0" smtClean="0">
              <a:ln w="11430"/>
              <a:solidFill>
                <a:schemeClr val="bg2">
                  <a:lumMod val="5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0" y="6013938"/>
            <a:ext cx="12192000" cy="844062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6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546A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854460" y="3618384"/>
            <a:ext cx="20632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chemeClr val="tx2"/>
                </a:solidFill>
              </a:rPr>
              <a:t>ID: 13301096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897100" y="4106947"/>
            <a:ext cx="46795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chemeClr val="tx2"/>
                </a:solidFill>
              </a:rPr>
              <a:t>NAME: </a:t>
            </a:r>
            <a:r>
              <a:rPr lang="en-US" sz="2000" dirty="0" err="1" smtClean="0">
                <a:solidFill>
                  <a:schemeClr val="tx2"/>
                </a:solidFill>
              </a:rPr>
              <a:t>Tasnuva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Tarannum</a:t>
            </a:r>
            <a:endParaRPr lang="en-US" sz="2000" dirty="0" smtClean="0">
              <a:solidFill>
                <a:schemeClr val="tx2"/>
              </a:solidFill>
            </a:endParaRPr>
          </a:p>
        </p:txBody>
      </p:sp>
      <p:grpSp>
        <p:nvGrpSpPr>
          <p:cNvPr id="55" name="Group 42"/>
          <p:cNvGrpSpPr/>
          <p:nvPr/>
        </p:nvGrpSpPr>
        <p:grpSpPr>
          <a:xfrm>
            <a:off x="7610138" y="4604542"/>
            <a:ext cx="2319310" cy="707886"/>
            <a:chOff x="6467398" y="2139991"/>
            <a:chExt cx="2319310" cy="707886"/>
          </a:xfrm>
        </p:grpSpPr>
        <p:sp>
          <p:nvSpPr>
            <p:cNvPr id="62" name="Chevron 61"/>
            <p:cNvSpPr/>
            <p:nvPr/>
          </p:nvSpPr>
          <p:spPr>
            <a:xfrm>
              <a:off x="6467398" y="2289121"/>
              <a:ext cx="173849" cy="204417"/>
            </a:xfrm>
            <a:prstGeom prst="chevron">
              <a:avLst>
                <a:gd name="adj" fmla="val 549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723445" y="2139991"/>
              <a:ext cx="206326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000" dirty="0" smtClean="0">
                  <a:solidFill>
                    <a:schemeClr val="tx2"/>
                  </a:solidFill>
                </a:rPr>
                <a:t>ID:14101133</a:t>
              </a:r>
            </a:p>
            <a:p>
              <a:pPr algn="just"/>
              <a:r>
                <a:rPr lang="en-US" sz="2000" dirty="0" smtClean="0">
                  <a:solidFill>
                    <a:schemeClr val="tx2"/>
                  </a:solidFill>
                </a:rPr>
                <a:t> 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65" y="4345379"/>
            <a:ext cx="1105170" cy="1013993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7510866" y="4660023"/>
            <a:ext cx="314220" cy="304375"/>
            <a:chOff x="9906459" y="2567883"/>
            <a:chExt cx="314220" cy="304375"/>
          </a:xfrm>
        </p:grpSpPr>
        <p:sp>
          <p:nvSpPr>
            <p:cNvPr id="67" name="Oval 66"/>
            <p:cNvSpPr/>
            <p:nvPr/>
          </p:nvSpPr>
          <p:spPr>
            <a:xfrm>
              <a:off x="9906459" y="2567883"/>
              <a:ext cx="314220" cy="304375"/>
            </a:xfrm>
            <a:prstGeom prst="ellipse">
              <a:avLst/>
            </a:prstGeom>
            <a:solidFill>
              <a:srgbClr val="84C2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Chevron 67"/>
            <p:cNvSpPr/>
            <p:nvPr/>
          </p:nvSpPr>
          <p:spPr>
            <a:xfrm>
              <a:off x="10005553" y="2645866"/>
              <a:ext cx="156910" cy="184500"/>
            </a:xfrm>
            <a:prstGeom prst="chevron">
              <a:avLst>
                <a:gd name="adj" fmla="val 549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510866" y="3652096"/>
            <a:ext cx="314220" cy="304375"/>
            <a:chOff x="9906459" y="2567883"/>
            <a:chExt cx="314220" cy="304375"/>
          </a:xfrm>
        </p:grpSpPr>
        <p:sp>
          <p:nvSpPr>
            <p:cNvPr id="70" name="Oval 69"/>
            <p:cNvSpPr/>
            <p:nvPr/>
          </p:nvSpPr>
          <p:spPr>
            <a:xfrm>
              <a:off x="9906459" y="2567883"/>
              <a:ext cx="314220" cy="304375"/>
            </a:xfrm>
            <a:prstGeom prst="ellipse">
              <a:avLst/>
            </a:prstGeom>
            <a:solidFill>
              <a:srgbClr val="84C2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Chevron 70"/>
            <p:cNvSpPr/>
            <p:nvPr/>
          </p:nvSpPr>
          <p:spPr>
            <a:xfrm>
              <a:off x="10005553" y="2645866"/>
              <a:ext cx="156910" cy="184500"/>
            </a:xfrm>
            <a:prstGeom prst="chevron">
              <a:avLst>
                <a:gd name="adj" fmla="val 549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519619" y="4172943"/>
            <a:ext cx="314220" cy="304375"/>
            <a:chOff x="9906459" y="2567883"/>
            <a:chExt cx="314220" cy="304375"/>
          </a:xfrm>
        </p:grpSpPr>
        <p:sp>
          <p:nvSpPr>
            <p:cNvPr id="73" name="Oval 72"/>
            <p:cNvSpPr/>
            <p:nvPr/>
          </p:nvSpPr>
          <p:spPr>
            <a:xfrm>
              <a:off x="9906459" y="2567883"/>
              <a:ext cx="314220" cy="304375"/>
            </a:xfrm>
            <a:prstGeom prst="ellipse">
              <a:avLst/>
            </a:prstGeom>
            <a:solidFill>
              <a:srgbClr val="1076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Chevron 73"/>
            <p:cNvSpPr/>
            <p:nvPr/>
          </p:nvSpPr>
          <p:spPr>
            <a:xfrm>
              <a:off x="10005553" y="2645866"/>
              <a:ext cx="156910" cy="184500"/>
            </a:xfrm>
            <a:prstGeom prst="chevron">
              <a:avLst>
                <a:gd name="adj" fmla="val 549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510866" y="3087503"/>
            <a:ext cx="314220" cy="304375"/>
            <a:chOff x="9906459" y="2567883"/>
            <a:chExt cx="314220" cy="304375"/>
          </a:xfrm>
        </p:grpSpPr>
        <p:sp>
          <p:nvSpPr>
            <p:cNvPr id="77" name="Oval 76"/>
            <p:cNvSpPr/>
            <p:nvPr/>
          </p:nvSpPr>
          <p:spPr>
            <a:xfrm>
              <a:off x="9906459" y="2567883"/>
              <a:ext cx="314220" cy="304375"/>
            </a:xfrm>
            <a:prstGeom prst="ellipse">
              <a:avLst/>
            </a:prstGeom>
            <a:solidFill>
              <a:srgbClr val="1076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Chevron 77"/>
            <p:cNvSpPr/>
            <p:nvPr/>
          </p:nvSpPr>
          <p:spPr>
            <a:xfrm>
              <a:off x="10005553" y="2645866"/>
              <a:ext cx="156910" cy="184500"/>
            </a:xfrm>
            <a:prstGeom prst="chevron">
              <a:avLst>
                <a:gd name="adj" fmla="val 549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26"/>
          <p:cNvGrpSpPr/>
          <p:nvPr/>
        </p:nvGrpSpPr>
        <p:grpSpPr>
          <a:xfrm>
            <a:off x="255461" y="6384366"/>
            <a:ext cx="10367578" cy="458293"/>
            <a:chOff x="254562" y="6355985"/>
            <a:chExt cx="7855669" cy="248168"/>
          </a:xfrm>
        </p:grpSpPr>
        <p:sp>
          <p:nvSpPr>
            <p:cNvPr id="75" name="Rectangle 74"/>
            <p:cNvSpPr/>
            <p:nvPr/>
          </p:nvSpPr>
          <p:spPr>
            <a:xfrm>
              <a:off x="254562" y="6357491"/>
              <a:ext cx="526106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rgbClr val="1076B4"/>
                  </a:solidFill>
                </a:rPr>
                <a:t>Home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21492" y="6355985"/>
              <a:ext cx="777600" cy="13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INTRODUCTION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375035" y="6357637"/>
              <a:ext cx="1448046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USAGE OF DEEP LEARNING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570898" y="6355985"/>
              <a:ext cx="1559460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PROPOSED MODEL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212718" y="6357491"/>
              <a:ext cx="1240933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IMPLEMENTATION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697287" y="6357932"/>
              <a:ext cx="6230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Thanks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111698" y="6355985"/>
              <a:ext cx="998533" cy="13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Any question</a:t>
              </a: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4498096" y="6379026"/>
            <a:ext cx="111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WORK PROCESS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974181" y="6378932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REFERENCES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15283" y="6380922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RESULT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075810" y="6379927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FUTURE WORK</a:t>
            </a:r>
            <a:endParaRPr lang="en-US" sz="1000" b="1" dirty="0">
              <a:solidFill>
                <a:schemeClr val="tx2"/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10941268" y="5959366"/>
            <a:ext cx="772511" cy="898634"/>
            <a:chOff x="10941268" y="5959366"/>
            <a:chExt cx="772511" cy="898634"/>
          </a:xfrm>
        </p:grpSpPr>
        <p:sp>
          <p:nvSpPr>
            <p:cNvPr id="97" name="Rectangle 96"/>
            <p:cNvSpPr/>
            <p:nvPr/>
          </p:nvSpPr>
          <p:spPr>
            <a:xfrm>
              <a:off x="11020097" y="5959366"/>
              <a:ext cx="583324" cy="898634"/>
            </a:xfrm>
            <a:prstGeom prst="rect">
              <a:avLst/>
            </a:prstGeom>
            <a:solidFill>
              <a:srgbClr val="44546A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0941268" y="6145594"/>
              <a:ext cx="7725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  <a:cs typeface="Aharoni"/>
                </a:rPr>
                <a:t>1</a:t>
              </a:r>
              <a:endParaRPr lang="en-US" sz="2800" dirty="0">
                <a:latin typeface="Berlin Sans FB" pitchFamily="34" charset="0"/>
                <a:cs typeface="Aharon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8003458"/>
      </p:ext>
    </p:extLst>
  </p:cSld>
  <p:clrMapOvr>
    <a:masterClrMapping/>
  </p:clrMapOvr>
  <p:transition spd="med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9" grpId="0"/>
      <p:bldP spid="43" grpId="0"/>
      <p:bldP spid="5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89771" y="211336"/>
            <a:ext cx="66004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cap="all" dirty="0" smtClean="0">
                <a:solidFill>
                  <a:srgbClr val="1076B4"/>
                </a:solidFill>
                <a:latin typeface="Century Gothic" panose="020B0502020202020204" pitchFamily="34" charset="0"/>
              </a:rPr>
              <a:t>Proposed Model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6013938"/>
            <a:ext cx="12192000" cy="844062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91854" y="5566819"/>
            <a:ext cx="521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 smtClean="0"/>
              <a:t>7: </a:t>
            </a:r>
            <a:r>
              <a:rPr lang="en-US" dirty="0" smtClean="0"/>
              <a:t>Proposed Model of Number Recognition.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4777" y="1177078"/>
            <a:ext cx="48211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Detect Canny Age of every Image in </a:t>
            </a:r>
            <a:r>
              <a:rPr lang="en-US" dirty="0"/>
              <a:t>the Training </a:t>
            </a:r>
            <a:r>
              <a:rPr lang="en-US" dirty="0" smtClean="0"/>
              <a:t>Set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Training CNN model as per CNN convention.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8</a:t>
            </a:r>
            <a:r>
              <a:rPr lang="en-US" dirty="0" smtClean="0"/>
              <a:t>0% dataset for Training set and 20% dataset for Test set.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Creating CNN Classifier Model.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Input unique image to recognize the digit.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Predict the  as output.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55461" y="6384386"/>
            <a:ext cx="10367578" cy="458279"/>
            <a:chOff x="254562" y="6355985"/>
            <a:chExt cx="7855669" cy="248160"/>
          </a:xfrm>
        </p:grpSpPr>
        <p:sp>
          <p:nvSpPr>
            <p:cNvPr id="28" name="Rectangle 27"/>
            <p:cNvSpPr/>
            <p:nvPr/>
          </p:nvSpPr>
          <p:spPr>
            <a:xfrm>
              <a:off x="254562" y="6357491"/>
              <a:ext cx="526106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Home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21492" y="6355985"/>
              <a:ext cx="777600" cy="13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INTRODUCTION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375035" y="6357637"/>
              <a:ext cx="1448046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USAGE OF DEEP LEARNING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70898" y="6355985"/>
              <a:ext cx="1559460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rgbClr val="1076B4"/>
                  </a:solidFill>
                </a:rPr>
                <a:t>PROPOSED MODEL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12718" y="6357491"/>
              <a:ext cx="1240933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IMPLEMENTATION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697287" y="6357924"/>
              <a:ext cx="6230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Thanks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111698" y="6355985"/>
              <a:ext cx="998533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rgbClr val="44546A"/>
                  </a:solidFill>
                </a:rPr>
                <a:t>Any question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498096" y="6379026"/>
            <a:ext cx="111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WORK PROCESS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974181" y="6378932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REFERENCES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15283" y="6380922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RESULT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75810" y="6379927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FUTURE WORK</a:t>
            </a:r>
            <a:endParaRPr lang="en-US" sz="1000" b="1" dirty="0">
              <a:solidFill>
                <a:schemeClr val="tx2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0941268" y="5959366"/>
            <a:ext cx="772511" cy="898634"/>
            <a:chOff x="10941268" y="5959366"/>
            <a:chExt cx="772511" cy="898634"/>
          </a:xfrm>
        </p:grpSpPr>
        <p:sp>
          <p:nvSpPr>
            <p:cNvPr id="22" name="Rectangle 21"/>
            <p:cNvSpPr/>
            <p:nvPr/>
          </p:nvSpPr>
          <p:spPr>
            <a:xfrm>
              <a:off x="11020097" y="5959366"/>
              <a:ext cx="583324" cy="898634"/>
            </a:xfrm>
            <a:prstGeom prst="rect">
              <a:avLst/>
            </a:prstGeom>
            <a:solidFill>
              <a:srgbClr val="44546A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941268" y="6145594"/>
              <a:ext cx="7725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  <a:cs typeface="Aharoni"/>
                </a:rPr>
                <a:t>10</a:t>
              </a:r>
              <a:endParaRPr lang="en-US" sz="2800" dirty="0">
                <a:latin typeface="Berlin Sans FB" pitchFamily="34" charset="0"/>
                <a:cs typeface="Aharoni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648" y="308464"/>
            <a:ext cx="4657725" cy="525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529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14865" y="270471"/>
            <a:ext cx="263245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cap="all" dirty="0" smtClean="0">
                <a:solidFill>
                  <a:srgbClr val="84C215"/>
                </a:solidFill>
                <a:latin typeface="Century Gothic" panose="020B0502020202020204" pitchFamily="34" charset="0"/>
              </a:rPr>
              <a:t>Result</a:t>
            </a:r>
          </a:p>
        </p:txBody>
      </p:sp>
      <p:sp>
        <p:nvSpPr>
          <p:cNvPr id="51" name="Rectangle 50"/>
          <p:cNvSpPr/>
          <p:nvPr/>
        </p:nvSpPr>
        <p:spPr>
          <a:xfrm>
            <a:off x="0" y="6013938"/>
            <a:ext cx="12192000" cy="844062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4865" y="1388689"/>
            <a:ext cx="3966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1076B4"/>
                </a:solidFill>
              </a:rPr>
              <a:t>Model Accuracy</a:t>
            </a:r>
            <a:endParaRPr lang="en-US" sz="2800" dirty="0">
              <a:solidFill>
                <a:srgbClr val="1076B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27573" y="5443552"/>
            <a:ext cx="4812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Figure </a:t>
            </a:r>
            <a:r>
              <a:rPr lang="en-US" dirty="0">
                <a:solidFill>
                  <a:prstClr val="black"/>
                </a:solidFill>
              </a:rPr>
              <a:t>8</a:t>
            </a:r>
            <a:r>
              <a:rPr lang="en-US" dirty="0" smtClean="0">
                <a:solidFill>
                  <a:prstClr val="black"/>
                </a:solidFill>
              </a:rPr>
              <a:t>: </a:t>
            </a:r>
            <a:r>
              <a:rPr lang="en-US" dirty="0" smtClean="0">
                <a:solidFill>
                  <a:prstClr val="black"/>
                </a:solidFill>
              </a:rPr>
              <a:t>Graph of Model’s Accuracy.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8" name="Picture 17" descr="AmitMo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5891695" y="1138738"/>
            <a:ext cx="5748284" cy="40644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1782" y="2112135"/>
            <a:ext cx="5074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prstClr val="black"/>
                </a:solidFill>
              </a:rPr>
              <a:t>Has provided </a:t>
            </a:r>
            <a:r>
              <a:rPr lang="en-US" dirty="0" smtClean="0">
                <a:solidFill>
                  <a:prstClr val="black"/>
                </a:solidFill>
              </a:rPr>
              <a:t>84% </a:t>
            </a:r>
            <a:r>
              <a:rPr lang="en-US" dirty="0" smtClean="0">
                <a:solidFill>
                  <a:prstClr val="black"/>
                </a:solidFill>
              </a:rPr>
              <a:t>accuracy.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prstClr val="black"/>
                </a:solidFill>
              </a:rPr>
              <a:t>Formula of total accuracy-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92406" y="3942810"/>
                <a:ext cx="3264099" cy="664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𝑇𝑜𝑡𝑎𝑙𝑅𝑒𝑐𝑜𝑔𝑛𝑖𝑧𝑒𝑑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𝑇𝑜𝑡𝑎𝑙𝐼𝑛𝑝𝑢𝑡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406" y="3942810"/>
                <a:ext cx="3264099" cy="6649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DF0F-5776-4970-ABA0-F13D1AA660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0" name="Group 26"/>
          <p:cNvGrpSpPr/>
          <p:nvPr/>
        </p:nvGrpSpPr>
        <p:grpSpPr>
          <a:xfrm>
            <a:off x="255461" y="6384386"/>
            <a:ext cx="10367578" cy="458279"/>
            <a:chOff x="254562" y="6355985"/>
            <a:chExt cx="7855669" cy="248160"/>
          </a:xfrm>
        </p:grpSpPr>
        <p:sp>
          <p:nvSpPr>
            <p:cNvPr id="21" name="Rectangle 20"/>
            <p:cNvSpPr/>
            <p:nvPr/>
          </p:nvSpPr>
          <p:spPr>
            <a:xfrm>
              <a:off x="254562" y="6357491"/>
              <a:ext cx="526106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rgbClr val="44546A"/>
                  </a:solidFill>
                </a:rPr>
                <a:t>Home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21492" y="6355985"/>
              <a:ext cx="777600" cy="13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cap="all" dirty="0" smtClean="0">
                  <a:solidFill>
                    <a:srgbClr val="44546A"/>
                  </a:solidFill>
                </a:rPr>
                <a:t>INTRODUCTION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375035" y="6357637"/>
              <a:ext cx="1448046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rgbClr val="44546A"/>
                  </a:solidFill>
                </a:rPr>
                <a:t>USAGE OF DEEP LEARNING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70898" y="6355985"/>
              <a:ext cx="1559460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rgbClr val="44546A"/>
                  </a:solidFill>
                </a:rPr>
                <a:t>PROPOSED MODEL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12718" y="6357491"/>
              <a:ext cx="1240933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rgbClr val="44546A"/>
                  </a:solidFill>
                </a:rPr>
                <a:t>IMPLEMENTATION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697287" y="6357924"/>
              <a:ext cx="6230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rgbClr val="44546A"/>
                  </a:solidFill>
                </a:rPr>
                <a:t>Thanks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11698" y="6355985"/>
              <a:ext cx="998533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rgbClr val="44546A"/>
                  </a:solidFill>
                </a:rPr>
                <a:t>Any question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498096" y="6379026"/>
            <a:ext cx="111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44546A"/>
                </a:solidFill>
              </a:rPr>
              <a:t>WORK PROCESS</a:t>
            </a:r>
            <a:endParaRPr lang="en-US" sz="1000" b="1" dirty="0">
              <a:solidFill>
                <a:srgbClr val="44546A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74181" y="6378932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44546A"/>
                </a:solidFill>
              </a:rPr>
              <a:t>REFERENCES</a:t>
            </a:r>
            <a:endParaRPr lang="en-US" sz="1000" b="1" dirty="0">
              <a:solidFill>
                <a:srgbClr val="44546A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15283" y="6380922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1076B4"/>
                </a:solidFill>
              </a:rPr>
              <a:t>RESULT</a:t>
            </a:r>
            <a:endParaRPr lang="en-US" sz="1000" b="1" dirty="0">
              <a:solidFill>
                <a:srgbClr val="1076B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75810" y="6379927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44546A"/>
                </a:solidFill>
              </a:rPr>
              <a:t>FUTURE WORK</a:t>
            </a:r>
            <a:endParaRPr lang="en-US" sz="1000" b="1" dirty="0">
              <a:solidFill>
                <a:srgbClr val="44546A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0941268" y="5959366"/>
            <a:ext cx="772511" cy="898634"/>
            <a:chOff x="10941268" y="5959366"/>
            <a:chExt cx="772511" cy="898634"/>
          </a:xfrm>
        </p:grpSpPr>
        <p:sp>
          <p:nvSpPr>
            <p:cNvPr id="33" name="Rectangle 32"/>
            <p:cNvSpPr/>
            <p:nvPr/>
          </p:nvSpPr>
          <p:spPr>
            <a:xfrm>
              <a:off x="11020097" y="5959366"/>
              <a:ext cx="583324" cy="898634"/>
            </a:xfrm>
            <a:prstGeom prst="rect">
              <a:avLst/>
            </a:prstGeom>
            <a:solidFill>
              <a:srgbClr val="44546A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941268" y="6145594"/>
              <a:ext cx="7725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prstClr val="black"/>
                  </a:solidFill>
                  <a:latin typeface="Berlin Sans FB" pitchFamily="34" charset="0"/>
                  <a:cs typeface="Aharoni"/>
                </a:rPr>
                <a:t>20</a:t>
              </a:r>
              <a:endParaRPr lang="en-US" sz="2800" dirty="0">
                <a:solidFill>
                  <a:prstClr val="black"/>
                </a:solidFill>
                <a:latin typeface="Berlin Sans FB" pitchFamily="34" charset="0"/>
                <a:cs typeface="Aharon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927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  <p:bldP spid="2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14865" y="270471"/>
            <a:ext cx="704872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cap="all" dirty="0" smtClean="0">
                <a:solidFill>
                  <a:srgbClr val="84C215"/>
                </a:solidFill>
                <a:latin typeface="Century Gothic" panose="020B0502020202020204" pitchFamily="34" charset="0"/>
              </a:rPr>
              <a:t>Result(Continue)</a:t>
            </a:r>
            <a:endParaRPr lang="en-US" sz="6000" cap="all" dirty="0" smtClean="0">
              <a:solidFill>
                <a:srgbClr val="84C215"/>
              </a:solidFill>
              <a:latin typeface="Century Gothic" panose="020B0502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0" y="6013938"/>
            <a:ext cx="12192000" cy="844062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4865" y="1388689"/>
            <a:ext cx="3966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1076B4"/>
                </a:solidFill>
              </a:rPr>
              <a:t>Model Accuracy</a:t>
            </a:r>
            <a:endParaRPr lang="en-US" sz="2800" dirty="0">
              <a:solidFill>
                <a:srgbClr val="1076B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97454" y="5186997"/>
            <a:ext cx="4812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1: Accuracy of True Detection.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328242"/>
              </p:ext>
            </p:extLst>
          </p:nvPr>
        </p:nvGraphicFramePr>
        <p:xfrm>
          <a:off x="5145206" y="2303257"/>
          <a:ext cx="6494773" cy="27156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5834"/>
                <a:gridCol w="974216"/>
                <a:gridCol w="1302138"/>
                <a:gridCol w="1302138"/>
                <a:gridCol w="1097107"/>
                <a:gridCol w="723340"/>
              </a:tblGrid>
              <a:tr h="45173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Round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Number of Image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Detection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Accuracy of True Detection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Average 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696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True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False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80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80%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smtClean="0">
                          <a:effectLst/>
                        </a:rPr>
                        <a:t>83%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80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85%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80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84%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2031" y="2093843"/>
            <a:ext cx="42485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Has </a:t>
            </a:r>
            <a:r>
              <a:rPr lang="en-US" dirty="0" smtClean="0"/>
              <a:t>given </a:t>
            </a:r>
            <a:r>
              <a:rPr lang="en-US" dirty="0" smtClean="0"/>
              <a:t>80% </a:t>
            </a:r>
            <a:r>
              <a:rPr lang="en-US" dirty="0" smtClean="0"/>
              <a:t> or more accuracy </a:t>
            </a:r>
            <a:r>
              <a:rPr lang="en-US" dirty="0" smtClean="0"/>
              <a:t>for each test set after implementing CNN model </a:t>
            </a:r>
            <a:r>
              <a:rPr lang="en-US" dirty="0" smtClean="0"/>
              <a:t>with Canny Edge Detection. 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Providing </a:t>
            </a:r>
            <a:r>
              <a:rPr lang="en-US" dirty="0" smtClean="0"/>
              <a:t>83% </a:t>
            </a:r>
            <a:r>
              <a:rPr lang="en-US" dirty="0" smtClean="0"/>
              <a:t>exactness of our model work by averaging all the accuracy.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9" name="Group 26"/>
          <p:cNvGrpSpPr/>
          <p:nvPr/>
        </p:nvGrpSpPr>
        <p:grpSpPr>
          <a:xfrm>
            <a:off x="255461" y="6384386"/>
            <a:ext cx="10367578" cy="458279"/>
            <a:chOff x="254562" y="6355985"/>
            <a:chExt cx="7855669" cy="248160"/>
          </a:xfrm>
        </p:grpSpPr>
        <p:sp>
          <p:nvSpPr>
            <p:cNvPr id="20" name="Rectangle 19"/>
            <p:cNvSpPr/>
            <p:nvPr/>
          </p:nvSpPr>
          <p:spPr>
            <a:xfrm>
              <a:off x="254562" y="6357491"/>
              <a:ext cx="526106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Home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1492" y="6355985"/>
              <a:ext cx="777600" cy="13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INTRODUCTION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75035" y="6357637"/>
              <a:ext cx="1448046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USAGE OF DEEP LEARNING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70898" y="6355985"/>
              <a:ext cx="1559460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PROPOSED MODEL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12718" y="6357491"/>
              <a:ext cx="1240933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IMPLEMENTATION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697287" y="6357924"/>
              <a:ext cx="6230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Thanks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111698" y="6355985"/>
              <a:ext cx="998533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rgbClr val="44546A"/>
                  </a:solidFill>
                </a:rPr>
                <a:t>Any question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498096" y="6379026"/>
            <a:ext cx="111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WORK PROCESS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74181" y="6378932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REFERENCES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15283" y="6380922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1076B4"/>
                </a:solidFill>
              </a:rPr>
              <a:t>RESULT</a:t>
            </a:r>
            <a:endParaRPr lang="en-US" sz="1000" b="1" dirty="0">
              <a:solidFill>
                <a:srgbClr val="1076B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75810" y="6379927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FUTURE WORK</a:t>
            </a:r>
            <a:endParaRPr lang="en-US" sz="1000" b="1" dirty="0">
              <a:solidFill>
                <a:schemeClr val="tx2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0941268" y="5959366"/>
            <a:ext cx="772511" cy="898634"/>
            <a:chOff x="10941268" y="5959366"/>
            <a:chExt cx="772511" cy="898634"/>
          </a:xfrm>
        </p:grpSpPr>
        <p:sp>
          <p:nvSpPr>
            <p:cNvPr id="32" name="Rectangle 31"/>
            <p:cNvSpPr/>
            <p:nvPr/>
          </p:nvSpPr>
          <p:spPr>
            <a:xfrm>
              <a:off x="11020097" y="5959366"/>
              <a:ext cx="583324" cy="898634"/>
            </a:xfrm>
            <a:prstGeom prst="rect">
              <a:avLst/>
            </a:prstGeom>
            <a:solidFill>
              <a:srgbClr val="44546A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941268" y="6145594"/>
              <a:ext cx="7725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  <a:cs typeface="Aharoni"/>
                </a:rPr>
                <a:t>21</a:t>
              </a:r>
              <a:endParaRPr lang="en-US" sz="2800" dirty="0">
                <a:latin typeface="Berlin Sans FB" pitchFamily="34" charset="0"/>
                <a:cs typeface="Aharon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459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76803"/>
            <a:ext cx="32688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cap="all" dirty="0" smtClean="0">
                <a:solidFill>
                  <a:srgbClr val="84C215"/>
                </a:solidFill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0" y="6013938"/>
            <a:ext cx="12192000" cy="844062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901188"/>
            <a:ext cx="12192000" cy="224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26"/>
          <p:cNvGrpSpPr/>
          <p:nvPr/>
        </p:nvGrpSpPr>
        <p:grpSpPr>
          <a:xfrm>
            <a:off x="255461" y="6384386"/>
            <a:ext cx="10367578" cy="458279"/>
            <a:chOff x="254562" y="6355985"/>
            <a:chExt cx="7855669" cy="248160"/>
          </a:xfrm>
        </p:grpSpPr>
        <p:sp>
          <p:nvSpPr>
            <p:cNvPr id="17" name="Rectangle 16"/>
            <p:cNvSpPr/>
            <p:nvPr/>
          </p:nvSpPr>
          <p:spPr>
            <a:xfrm>
              <a:off x="254562" y="6357491"/>
              <a:ext cx="526106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Home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492" y="6355985"/>
              <a:ext cx="777600" cy="13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INTRODUCTION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5035" y="6357637"/>
              <a:ext cx="1448046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USAGE OF DEEP LEARNING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70898" y="6355985"/>
              <a:ext cx="1559460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PROPOSED MODEL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212718" y="6357491"/>
              <a:ext cx="1240933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IMPLEMENTATION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97287" y="6357924"/>
              <a:ext cx="6230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Thanks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111698" y="6355985"/>
              <a:ext cx="998533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rgbClr val="44546A"/>
                  </a:solidFill>
                </a:rPr>
                <a:t>Any question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498096" y="6379026"/>
            <a:ext cx="111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WORK PROCESS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74181" y="6378932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1076B4"/>
                </a:solidFill>
              </a:rPr>
              <a:t>REFERENCES</a:t>
            </a:r>
            <a:endParaRPr lang="en-US" sz="1000" b="1" dirty="0">
              <a:solidFill>
                <a:srgbClr val="1076B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15283" y="6380922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RESULT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75810" y="6379927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FUTURE WORK</a:t>
            </a:r>
            <a:endParaRPr lang="en-US" sz="1000" b="1" dirty="0">
              <a:solidFill>
                <a:schemeClr val="tx2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0941268" y="5959366"/>
            <a:ext cx="772511" cy="898634"/>
            <a:chOff x="10941268" y="5959366"/>
            <a:chExt cx="772511" cy="898634"/>
          </a:xfrm>
        </p:grpSpPr>
        <p:sp>
          <p:nvSpPr>
            <p:cNvPr id="29" name="Rectangle 28"/>
            <p:cNvSpPr/>
            <p:nvPr/>
          </p:nvSpPr>
          <p:spPr>
            <a:xfrm>
              <a:off x="11020097" y="5959366"/>
              <a:ext cx="583324" cy="898634"/>
            </a:xfrm>
            <a:prstGeom prst="rect">
              <a:avLst/>
            </a:prstGeom>
            <a:solidFill>
              <a:srgbClr val="44546A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941268" y="6145594"/>
              <a:ext cx="7725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  <a:cs typeface="Aharoni"/>
                </a:rPr>
                <a:t>11</a:t>
              </a:r>
              <a:endParaRPr lang="en-US" sz="2800" dirty="0">
                <a:latin typeface="Berlin Sans FB" pitchFamily="34" charset="0"/>
                <a:cs typeface="Aharoni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0448" y="1125224"/>
            <a:ext cx="104819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 smtClean="0"/>
              <a:t>Publication target: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 Yes, in future</a:t>
            </a:r>
          </a:p>
          <a:p>
            <a:endParaRPr lang="en-US" sz="3200" dirty="0"/>
          </a:p>
          <a:p>
            <a:endParaRPr lang="en-US" sz="3200" dirty="0" smtClean="0"/>
          </a:p>
          <a:p>
            <a:pPr marL="514350" indent="-514350">
              <a:buAutoNum type="arabicPeriod" startAt="2"/>
            </a:pPr>
            <a:r>
              <a:rPr lang="en-US" sz="3200" dirty="0" smtClean="0"/>
              <a:t>A better knowledge about :</a:t>
            </a:r>
          </a:p>
          <a:p>
            <a:r>
              <a:rPr lang="en-US" sz="3200" dirty="0" smtClean="0"/>
              <a:t>	Image processing and machine learning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310120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76803"/>
            <a:ext cx="29033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cap="all" dirty="0" smtClean="0">
                <a:solidFill>
                  <a:srgbClr val="84C215"/>
                </a:solidFill>
                <a:latin typeface="Century Gothic" panose="020B0502020202020204" pitchFamily="34" charset="0"/>
              </a:rPr>
              <a:t>references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0" y="6013938"/>
            <a:ext cx="12192000" cy="844062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901188"/>
            <a:ext cx="12192000" cy="224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8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26"/>
          <p:cNvGrpSpPr/>
          <p:nvPr/>
        </p:nvGrpSpPr>
        <p:grpSpPr>
          <a:xfrm>
            <a:off x="255461" y="6384386"/>
            <a:ext cx="10367578" cy="458279"/>
            <a:chOff x="254562" y="6355985"/>
            <a:chExt cx="7855669" cy="248160"/>
          </a:xfrm>
        </p:grpSpPr>
        <p:sp>
          <p:nvSpPr>
            <p:cNvPr id="17" name="Rectangle 16"/>
            <p:cNvSpPr/>
            <p:nvPr/>
          </p:nvSpPr>
          <p:spPr>
            <a:xfrm>
              <a:off x="254562" y="6357491"/>
              <a:ext cx="526106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rgbClr val="44546A"/>
                  </a:solidFill>
                </a:rPr>
                <a:t>Home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492" y="6355985"/>
              <a:ext cx="777600" cy="13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cap="all" dirty="0" smtClean="0">
                  <a:solidFill>
                    <a:srgbClr val="44546A"/>
                  </a:solidFill>
                </a:rPr>
                <a:t>INTRODUCTION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5035" y="6357637"/>
              <a:ext cx="1448046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rgbClr val="44546A"/>
                  </a:solidFill>
                </a:rPr>
                <a:t>USAGE OF DEEP LEARNING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70898" y="6355985"/>
              <a:ext cx="1559460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rgbClr val="44546A"/>
                  </a:solidFill>
                </a:rPr>
                <a:t>PROPOSED MODEL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212718" y="6357491"/>
              <a:ext cx="1240933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rgbClr val="44546A"/>
                  </a:solidFill>
                </a:rPr>
                <a:t>IMPLEMENTATION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97287" y="6357924"/>
              <a:ext cx="6230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rgbClr val="44546A"/>
                  </a:solidFill>
                </a:rPr>
                <a:t>Thanks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111698" y="6355985"/>
              <a:ext cx="998533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rgbClr val="44546A"/>
                  </a:solidFill>
                </a:rPr>
                <a:t>Any question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498096" y="6379026"/>
            <a:ext cx="111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44546A"/>
                </a:solidFill>
              </a:rPr>
              <a:t>WORK PROCESS</a:t>
            </a:r>
            <a:endParaRPr lang="en-US" sz="1000" b="1" dirty="0">
              <a:solidFill>
                <a:srgbClr val="44546A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74181" y="6378932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1076B4"/>
                </a:solidFill>
              </a:rPr>
              <a:t>REFERENCES</a:t>
            </a:r>
            <a:endParaRPr lang="en-US" sz="1000" b="1" dirty="0">
              <a:solidFill>
                <a:srgbClr val="1076B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15283" y="6380922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44546A"/>
                </a:solidFill>
              </a:rPr>
              <a:t>RESULT</a:t>
            </a:r>
            <a:endParaRPr lang="en-US" sz="1000" b="1" dirty="0">
              <a:solidFill>
                <a:srgbClr val="44546A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75810" y="6379927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44546A"/>
                </a:solidFill>
              </a:rPr>
              <a:t>FUTURE WORK</a:t>
            </a:r>
            <a:endParaRPr lang="en-US" sz="1000" b="1" dirty="0">
              <a:solidFill>
                <a:srgbClr val="44546A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0941268" y="5959366"/>
            <a:ext cx="772511" cy="898634"/>
            <a:chOff x="10941268" y="5959366"/>
            <a:chExt cx="772511" cy="898634"/>
          </a:xfrm>
        </p:grpSpPr>
        <p:sp>
          <p:nvSpPr>
            <p:cNvPr id="29" name="Rectangle 28"/>
            <p:cNvSpPr/>
            <p:nvPr/>
          </p:nvSpPr>
          <p:spPr>
            <a:xfrm>
              <a:off x="11020097" y="5959366"/>
              <a:ext cx="583324" cy="898634"/>
            </a:xfrm>
            <a:prstGeom prst="rect">
              <a:avLst/>
            </a:prstGeom>
            <a:solidFill>
              <a:srgbClr val="44546A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941268" y="6145594"/>
              <a:ext cx="7725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prstClr val="black"/>
                  </a:solidFill>
                  <a:latin typeface="Berlin Sans FB" pitchFamily="34" charset="0"/>
                  <a:cs typeface="Aharoni"/>
                </a:rPr>
                <a:t>12</a:t>
              </a:r>
              <a:endParaRPr lang="en-US" sz="2800" dirty="0">
                <a:solidFill>
                  <a:prstClr val="black"/>
                </a:solidFill>
                <a:latin typeface="Berlin Sans FB" pitchFamily="34" charset="0"/>
                <a:cs typeface="Aharoni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0448" y="1125224"/>
            <a:ext cx="104819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</a:rPr>
              <a:t>1. Where did you get the idea (journal, conference, website)</a:t>
            </a:r>
          </a:p>
          <a:p>
            <a:r>
              <a:rPr lang="en-US" sz="3200" dirty="0">
                <a:solidFill>
                  <a:prstClr val="black"/>
                </a:solidFill>
              </a:rPr>
              <a:t>2. </a:t>
            </a:r>
            <a:r>
              <a:rPr lang="en-US" sz="3200" dirty="0" smtClean="0">
                <a:solidFill>
                  <a:prstClr val="black"/>
                </a:solidFill>
              </a:rPr>
              <a:t>Dataset:</a:t>
            </a:r>
          </a:p>
          <a:p>
            <a:r>
              <a:rPr lang="en-US" sz="3200" dirty="0" smtClean="0">
                <a:solidFill>
                  <a:prstClr val="black"/>
                </a:solidFill>
              </a:rPr>
              <a:t> https</a:t>
            </a:r>
            <a:r>
              <a:rPr lang="en-US" sz="3200" dirty="0">
                <a:solidFill>
                  <a:prstClr val="black"/>
                </a:solidFill>
              </a:rPr>
              <a:t>://</a:t>
            </a:r>
            <a:r>
              <a:rPr lang="en-US" sz="3200" dirty="0" smtClean="0">
                <a:solidFill>
                  <a:prstClr val="black"/>
                </a:solidFill>
              </a:rPr>
              <a:t>www.kaggle.com/debdoot/bdrw/data</a:t>
            </a:r>
            <a:endParaRPr lang="en-US" sz="3200" dirty="0">
              <a:solidFill>
                <a:prstClr val="black"/>
              </a:solidFill>
            </a:endParaRPr>
          </a:p>
          <a:p>
            <a:r>
              <a:rPr lang="en-US" sz="3200" dirty="0">
                <a:solidFill>
                  <a:prstClr val="black"/>
                </a:solidFill>
              </a:rPr>
              <a:t>3. </a:t>
            </a:r>
            <a:r>
              <a:rPr lang="en-US" sz="3200" dirty="0" smtClean="0">
                <a:solidFill>
                  <a:prstClr val="black"/>
                </a:solidFill>
              </a:rPr>
              <a:t>Basic code: https</a:t>
            </a:r>
            <a:r>
              <a:rPr lang="en-US" sz="3200" dirty="0">
                <a:solidFill>
                  <a:prstClr val="black"/>
                </a:solidFill>
              </a:rPr>
              <a:t>://</a:t>
            </a:r>
            <a:r>
              <a:rPr lang="en-US" sz="3200" dirty="0" smtClean="0">
                <a:solidFill>
                  <a:prstClr val="black"/>
                </a:solidFill>
              </a:rPr>
              <a:t>www.udemy.com/machinelearning/learn/v4/content</a:t>
            </a:r>
            <a:endParaRPr lang="en-US" sz="3200" dirty="0">
              <a:solidFill>
                <a:prstClr val="black"/>
              </a:solidFill>
            </a:endParaRPr>
          </a:p>
          <a:p>
            <a:r>
              <a:rPr lang="en-US" sz="3200" dirty="0" smtClean="0">
                <a:solidFill>
                  <a:prstClr val="black"/>
                </a:solidFill>
              </a:rPr>
              <a:t>4.Tutorial we are </a:t>
            </a:r>
            <a:r>
              <a:rPr lang="en-US" sz="3200" dirty="0">
                <a:solidFill>
                  <a:prstClr val="black"/>
                </a:solidFill>
              </a:rPr>
              <a:t>following </a:t>
            </a:r>
            <a:r>
              <a:rPr lang="en-US" sz="32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3200" dirty="0" smtClean="0">
                <a:solidFill>
                  <a:prstClr val="black"/>
                </a:solidFill>
              </a:rPr>
              <a:t>Machine </a:t>
            </a:r>
            <a:r>
              <a:rPr lang="en-US" sz="3200" dirty="0">
                <a:solidFill>
                  <a:prstClr val="black"/>
                </a:solidFill>
              </a:rPr>
              <a:t>Learning A-Z™: Hands-On Python &amp; R In Data Science  </a:t>
            </a:r>
          </a:p>
        </p:txBody>
      </p:sp>
    </p:spTree>
    <p:extLst>
      <p:ext uri="{BB962C8B-B14F-4D97-AF65-F5344CB8AC3E}">
        <p14:creationId xmlns:p14="http://schemas.microsoft.com/office/powerpoint/2010/main" val="15570376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710"/>
            <a:ext cx="12192001" cy="601426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2504839"/>
            <a:ext cx="12192000" cy="1670849"/>
            <a:chOff x="0" y="3599543"/>
            <a:chExt cx="12192000" cy="1670849"/>
          </a:xfrm>
          <a:solidFill>
            <a:schemeClr val="accent2">
              <a:lumMod val="75000"/>
              <a:alpha val="59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0" y="3599543"/>
              <a:ext cx="12192000" cy="16708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90057" y="3686629"/>
              <a:ext cx="801188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THANK YOU</a:t>
              </a:r>
              <a:endParaRPr lang="en-US" sz="96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0" y="6013938"/>
            <a:ext cx="12192000" cy="844062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26"/>
          <p:cNvGrpSpPr/>
          <p:nvPr/>
        </p:nvGrpSpPr>
        <p:grpSpPr>
          <a:xfrm>
            <a:off x="255461" y="6384371"/>
            <a:ext cx="10367578" cy="249802"/>
            <a:chOff x="254562" y="6355985"/>
            <a:chExt cx="7855669" cy="135269"/>
          </a:xfrm>
        </p:grpSpPr>
        <p:sp>
          <p:nvSpPr>
            <p:cNvPr id="38" name="Rectangle 37"/>
            <p:cNvSpPr/>
            <p:nvPr/>
          </p:nvSpPr>
          <p:spPr>
            <a:xfrm>
              <a:off x="254562" y="6357491"/>
              <a:ext cx="526106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Home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21492" y="6355985"/>
              <a:ext cx="777600" cy="13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INTRODUCTION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75035" y="6357637"/>
              <a:ext cx="1448046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USAGE OF DEEP LEARNING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570898" y="6355985"/>
              <a:ext cx="1559460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PROPOSED MODEL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212718" y="6357491"/>
              <a:ext cx="1240933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IMPLEMENTATION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97287" y="6357924"/>
              <a:ext cx="623003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rgbClr val="1076B4"/>
                  </a:solidFill>
                </a:rPr>
                <a:t>Thanks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111698" y="6355985"/>
              <a:ext cx="998533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rgbClr val="44546A"/>
                  </a:solidFill>
                </a:rPr>
                <a:t>Any question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498096" y="6379026"/>
            <a:ext cx="111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WORK PROCESS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74181" y="6378932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REFERENCES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15283" y="6380922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RESULT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75810" y="6379927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FUTURE WORK</a:t>
            </a:r>
            <a:endParaRPr lang="en-US" sz="1000" b="1" dirty="0">
              <a:solidFill>
                <a:schemeClr val="tx2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0941268" y="5959366"/>
            <a:ext cx="772511" cy="898634"/>
            <a:chOff x="10941268" y="5959366"/>
            <a:chExt cx="772511" cy="898634"/>
          </a:xfrm>
        </p:grpSpPr>
        <p:sp>
          <p:nvSpPr>
            <p:cNvPr id="20" name="Rectangle 19"/>
            <p:cNvSpPr/>
            <p:nvPr/>
          </p:nvSpPr>
          <p:spPr>
            <a:xfrm>
              <a:off x="11020097" y="5959366"/>
              <a:ext cx="583324" cy="898634"/>
            </a:xfrm>
            <a:prstGeom prst="rect">
              <a:avLst/>
            </a:prstGeom>
            <a:solidFill>
              <a:srgbClr val="44546A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41268" y="6145594"/>
              <a:ext cx="7725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  <a:cs typeface="Aharoni"/>
                </a:rPr>
                <a:t>13</a:t>
              </a:r>
              <a:endParaRPr lang="en-US" sz="2800" dirty="0">
                <a:latin typeface="Berlin Sans FB" pitchFamily="34" charset="0"/>
                <a:cs typeface="Aharon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542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76174"/>
            <a:ext cx="12192000" cy="2620370"/>
          </a:xfrm>
          <a:prstGeom prst="rect">
            <a:avLst/>
          </a:prstGeom>
          <a:solidFill>
            <a:srgbClr val="107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076B4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617" y="3884992"/>
            <a:ext cx="921223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Any Question</a:t>
            </a:r>
            <a:endParaRPr lang="en-US" sz="9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 descr="question-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9428" y="3506142"/>
            <a:ext cx="2438400" cy="2438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013938"/>
            <a:ext cx="12192000" cy="844062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26"/>
          <p:cNvGrpSpPr/>
          <p:nvPr/>
        </p:nvGrpSpPr>
        <p:grpSpPr>
          <a:xfrm>
            <a:off x="255461" y="6384386"/>
            <a:ext cx="10367578" cy="458279"/>
            <a:chOff x="254562" y="6355985"/>
            <a:chExt cx="7855669" cy="248160"/>
          </a:xfrm>
        </p:grpSpPr>
        <p:sp>
          <p:nvSpPr>
            <p:cNvPr id="17" name="Rectangle 16"/>
            <p:cNvSpPr/>
            <p:nvPr/>
          </p:nvSpPr>
          <p:spPr>
            <a:xfrm>
              <a:off x="254562" y="6357491"/>
              <a:ext cx="526106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Home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492" y="6355985"/>
              <a:ext cx="777600" cy="13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INTRODUCTION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5035" y="6357637"/>
              <a:ext cx="1448046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USAGE OF DEEP LEARNING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70898" y="6355985"/>
              <a:ext cx="1559460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PROPOSED MODEL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12718" y="6357491"/>
              <a:ext cx="1240933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IMPLEMENTATION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97287" y="6357924"/>
              <a:ext cx="6230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Thanks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11698" y="6355985"/>
              <a:ext cx="998533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rgbClr val="1076B4"/>
                  </a:solidFill>
                </a:rPr>
                <a:t>Any question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98096" y="6379026"/>
            <a:ext cx="111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WORK PROCESS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74181" y="6378932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REFERENCES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15283" y="6380922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RESULT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75810" y="6379927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FUTURE WORK</a:t>
            </a:r>
            <a:endParaRPr lang="en-US" sz="1000" b="1" dirty="0">
              <a:solidFill>
                <a:schemeClr val="tx2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0909737" y="5959365"/>
            <a:ext cx="772511" cy="898635"/>
            <a:chOff x="10941268" y="5959366"/>
            <a:chExt cx="772511" cy="898634"/>
          </a:xfrm>
        </p:grpSpPr>
        <p:sp>
          <p:nvSpPr>
            <p:cNvPr id="29" name="Rectangle 28"/>
            <p:cNvSpPr/>
            <p:nvPr/>
          </p:nvSpPr>
          <p:spPr>
            <a:xfrm>
              <a:off x="11020097" y="5959366"/>
              <a:ext cx="583324" cy="898634"/>
            </a:xfrm>
            <a:prstGeom prst="rect">
              <a:avLst/>
            </a:prstGeom>
            <a:solidFill>
              <a:srgbClr val="44546A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941268" y="6145594"/>
              <a:ext cx="7725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  <a:cs typeface="Aharoni"/>
                </a:rPr>
                <a:t>14</a:t>
              </a:r>
              <a:endParaRPr lang="en-US" sz="2800" dirty="0">
                <a:latin typeface="Berlin Sans FB" pitchFamily="34" charset="0"/>
                <a:cs typeface="Aharoni"/>
              </a:endParaRPr>
            </a:p>
          </p:txBody>
        </p:sp>
      </p:grp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2" r="3410"/>
          <a:stretch/>
        </p:blipFill>
        <p:spPr>
          <a:xfrm>
            <a:off x="1" y="1819850"/>
            <a:ext cx="6565572" cy="41622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6303" y="771334"/>
            <a:ext cx="63305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cap="all" dirty="0" smtClean="0">
                <a:solidFill>
                  <a:srgbClr val="84C215"/>
                </a:solidFill>
                <a:latin typeface="Century Gothic" panose="020B0502020202020204" pitchFamily="34" charset="0"/>
              </a:rPr>
              <a:t>About our Topic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7714444" y="3155501"/>
            <a:ext cx="4477555" cy="557584"/>
            <a:chOff x="6882100" y="3719294"/>
            <a:chExt cx="5309898" cy="557584"/>
          </a:xfrm>
          <a:solidFill>
            <a:srgbClr val="1076B4"/>
          </a:solidFill>
        </p:grpSpPr>
        <p:sp>
          <p:nvSpPr>
            <p:cNvPr id="62" name="Freeform 61"/>
            <p:cNvSpPr/>
            <p:nvPr/>
          </p:nvSpPr>
          <p:spPr>
            <a:xfrm flipH="1" flipV="1">
              <a:off x="6882100" y="3719294"/>
              <a:ext cx="5309898" cy="557584"/>
            </a:xfrm>
            <a:custGeom>
              <a:avLst/>
              <a:gdLst>
                <a:gd name="connsiteX0" fmla="*/ 4845593 w 5309898"/>
                <a:gd name="connsiteY0" fmla="*/ 557584 h 557584"/>
                <a:gd name="connsiteX1" fmla="*/ 0 w 5309898"/>
                <a:gd name="connsiteY1" fmla="*/ 557584 h 557584"/>
                <a:gd name="connsiteX2" fmla="*/ 0 w 5309898"/>
                <a:gd name="connsiteY2" fmla="*/ 1 h 557584"/>
                <a:gd name="connsiteX3" fmla="*/ 4835061 w 5309898"/>
                <a:gd name="connsiteY3" fmla="*/ 1 h 557584"/>
                <a:gd name="connsiteX4" fmla="*/ 4835061 w 5309898"/>
                <a:gd name="connsiteY4" fmla="*/ 0 h 557584"/>
                <a:gd name="connsiteX5" fmla="*/ 4835062 w 5309898"/>
                <a:gd name="connsiteY5" fmla="*/ 1 h 557584"/>
                <a:gd name="connsiteX6" fmla="*/ 4845593 w 5309898"/>
                <a:gd name="connsiteY6" fmla="*/ 1 h 557584"/>
                <a:gd name="connsiteX7" fmla="*/ 4845593 w 5309898"/>
                <a:gd name="connsiteY7" fmla="*/ 12336 h 557584"/>
                <a:gd name="connsiteX8" fmla="*/ 5309898 w 5309898"/>
                <a:gd name="connsiteY8" fmla="*/ 556152 h 557584"/>
                <a:gd name="connsiteX9" fmla="*/ 4845593 w 5309898"/>
                <a:gd name="connsiteY9" fmla="*/ 556152 h 55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09898" h="557584">
                  <a:moveTo>
                    <a:pt x="4845593" y="557584"/>
                  </a:moveTo>
                  <a:lnTo>
                    <a:pt x="0" y="557584"/>
                  </a:lnTo>
                  <a:lnTo>
                    <a:pt x="0" y="1"/>
                  </a:lnTo>
                  <a:lnTo>
                    <a:pt x="4835061" y="1"/>
                  </a:lnTo>
                  <a:lnTo>
                    <a:pt x="4835061" y="0"/>
                  </a:lnTo>
                  <a:lnTo>
                    <a:pt x="4835062" y="1"/>
                  </a:lnTo>
                  <a:lnTo>
                    <a:pt x="4845593" y="1"/>
                  </a:lnTo>
                  <a:lnTo>
                    <a:pt x="4845593" y="12336"/>
                  </a:lnTo>
                  <a:lnTo>
                    <a:pt x="5309898" y="556152"/>
                  </a:lnTo>
                  <a:lnTo>
                    <a:pt x="4845593" y="5561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574035" y="3813420"/>
              <a:ext cx="2033983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just"/>
              <a:r>
                <a:rPr lang="en-US" b="1" cap="all" dirty="0" smtClean="0">
                  <a:solidFill>
                    <a:schemeClr val="bg1"/>
                  </a:solidFill>
                </a:rPr>
                <a:t>classification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220749" y="3832662"/>
            <a:ext cx="3944652" cy="557584"/>
            <a:chOff x="7356937" y="4396455"/>
            <a:chExt cx="4835062" cy="557584"/>
          </a:xfrm>
          <a:solidFill>
            <a:srgbClr val="84C215"/>
          </a:solidFill>
        </p:grpSpPr>
        <p:sp>
          <p:nvSpPr>
            <p:cNvPr id="61" name="Freeform 60"/>
            <p:cNvSpPr/>
            <p:nvPr/>
          </p:nvSpPr>
          <p:spPr>
            <a:xfrm flipH="1" flipV="1">
              <a:off x="7356937" y="4396455"/>
              <a:ext cx="4835062" cy="557584"/>
            </a:xfrm>
            <a:custGeom>
              <a:avLst/>
              <a:gdLst>
                <a:gd name="connsiteX0" fmla="*/ 4370757 w 4835062"/>
                <a:gd name="connsiteY0" fmla="*/ 557584 h 557584"/>
                <a:gd name="connsiteX1" fmla="*/ 0 w 4835062"/>
                <a:gd name="connsiteY1" fmla="*/ 557584 h 557584"/>
                <a:gd name="connsiteX2" fmla="*/ 0 w 4835062"/>
                <a:gd name="connsiteY2" fmla="*/ 1 h 557584"/>
                <a:gd name="connsiteX3" fmla="*/ 4360225 w 4835062"/>
                <a:gd name="connsiteY3" fmla="*/ 1 h 557584"/>
                <a:gd name="connsiteX4" fmla="*/ 4360225 w 4835062"/>
                <a:gd name="connsiteY4" fmla="*/ 0 h 557584"/>
                <a:gd name="connsiteX5" fmla="*/ 4360226 w 4835062"/>
                <a:gd name="connsiteY5" fmla="*/ 1 h 557584"/>
                <a:gd name="connsiteX6" fmla="*/ 4370757 w 4835062"/>
                <a:gd name="connsiteY6" fmla="*/ 1 h 557584"/>
                <a:gd name="connsiteX7" fmla="*/ 4370757 w 4835062"/>
                <a:gd name="connsiteY7" fmla="*/ 12336 h 557584"/>
                <a:gd name="connsiteX8" fmla="*/ 4835062 w 4835062"/>
                <a:gd name="connsiteY8" fmla="*/ 556152 h 557584"/>
                <a:gd name="connsiteX9" fmla="*/ 4370757 w 4835062"/>
                <a:gd name="connsiteY9" fmla="*/ 556152 h 55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35062" h="557584">
                  <a:moveTo>
                    <a:pt x="4370757" y="557584"/>
                  </a:moveTo>
                  <a:lnTo>
                    <a:pt x="0" y="557584"/>
                  </a:lnTo>
                  <a:lnTo>
                    <a:pt x="0" y="1"/>
                  </a:lnTo>
                  <a:lnTo>
                    <a:pt x="4360225" y="1"/>
                  </a:lnTo>
                  <a:lnTo>
                    <a:pt x="4360225" y="0"/>
                  </a:lnTo>
                  <a:lnTo>
                    <a:pt x="4360226" y="1"/>
                  </a:lnTo>
                  <a:lnTo>
                    <a:pt x="4370757" y="1"/>
                  </a:lnTo>
                  <a:lnTo>
                    <a:pt x="4370757" y="12336"/>
                  </a:lnTo>
                  <a:lnTo>
                    <a:pt x="4835062" y="556152"/>
                  </a:lnTo>
                  <a:lnTo>
                    <a:pt x="4370757" y="5561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787564" y="4481096"/>
              <a:ext cx="4121307" cy="3693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just"/>
              <a:endParaRPr lang="en-US" b="1" cap="all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705419" y="4522433"/>
            <a:ext cx="3486581" cy="557584"/>
            <a:chOff x="7835303" y="5068328"/>
            <a:chExt cx="4356696" cy="557584"/>
          </a:xfrm>
          <a:solidFill>
            <a:srgbClr val="1076B4"/>
          </a:solidFill>
        </p:grpSpPr>
        <p:sp>
          <p:nvSpPr>
            <p:cNvPr id="60" name="Freeform 59"/>
            <p:cNvSpPr/>
            <p:nvPr/>
          </p:nvSpPr>
          <p:spPr>
            <a:xfrm flipH="1" flipV="1">
              <a:off x="7835303" y="5068328"/>
              <a:ext cx="4356696" cy="557584"/>
            </a:xfrm>
            <a:custGeom>
              <a:avLst/>
              <a:gdLst>
                <a:gd name="connsiteX0" fmla="*/ 3892391 w 4356696"/>
                <a:gd name="connsiteY0" fmla="*/ 557584 h 557584"/>
                <a:gd name="connsiteX1" fmla="*/ 0 w 4356696"/>
                <a:gd name="connsiteY1" fmla="*/ 557584 h 557584"/>
                <a:gd name="connsiteX2" fmla="*/ 0 w 4356696"/>
                <a:gd name="connsiteY2" fmla="*/ 1 h 557584"/>
                <a:gd name="connsiteX3" fmla="*/ 3881859 w 4356696"/>
                <a:gd name="connsiteY3" fmla="*/ 1 h 557584"/>
                <a:gd name="connsiteX4" fmla="*/ 3881859 w 4356696"/>
                <a:gd name="connsiteY4" fmla="*/ 0 h 557584"/>
                <a:gd name="connsiteX5" fmla="*/ 3881860 w 4356696"/>
                <a:gd name="connsiteY5" fmla="*/ 1 h 557584"/>
                <a:gd name="connsiteX6" fmla="*/ 3892391 w 4356696"/>
                <a:gd name="connsiteY6" fmla="*/ 1 h 557584"/>
                <a:gd name="connsiteX7" fmla="*/ 3892391 w 4356696"/>
                <a:gd name="connsiteY7" fmla="*/ 12336 h 557584"/>
                <a:gd name="connsiteX8" fmla="*/ 4356696 w 4356696"/>
                <a:gd name="connsiteY8" fmla="*/ 556152 h 557584"/>
                <a:gd name="connsiteX9" fmla="*/ 3892391 w 4356696"/>
                <a:gd name="connsiteY9" fmla="*/ 556152 h 55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6696" h="557584">
                  <a:moveTo>
                    <a:pt x="3892391" y="557584"/>
                  </a:moveTo>
                  <a:lnTo>
                    <a:pt x="0" y="557584"/>
                  </a:lnTo>
                  <a:lnTo>
                    <a:pt x="0" y="1"/>
                  </a:lnTo>
                  <a:lnTo>
                    <a:pt x="3881859" y="1"/>
                  </a:lnTo>
                  <a:lnTo>
                    <a:pt x="3881859" y="0"/>
                  </a:lnTo>
                  <a:lnTo>
                    <a:pt x="3881860" y="1"/>
                  </a:lnTo>
                  <a:lnTo>
                    <a:pt x="3892391" y="1"/>
                  </a:lnTo>
                  <a:lnTo>
                    <a:pt x="3892391" y="12336"/>
                  </a:lnTo>
                  <a:lnTo>
                    <a:pt x="4356696" y="556152"/>
                  </a:lnTo>
                  <a:lnTo>
                    <a:pt x="3892391" y="5561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217564" y="5126756"/>
              <a:ext cx="2641302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just"/>
              <a:r>
                <a:rPr lang="en-US" b="1" cap="all" dirty="0" smtClean="0">
                  <a:solidFill>
                    <a:schemeClr val="bg1"/>
                  </a:solidFill>
                </a:rPr>
                <a:t>Image processing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6013938"/>
            <a:ext cx="12192000" cy="844062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7128593" y="2489423"/>
            <a:ext cx="5063406" cy="557584"/>
            <a:chOff x="7356937" y="4396455"/>
            <a:chExt cx="4835062" cy="557584"/>
          </a:xfrm>
          <a:solidFill>
            <a:srgbClr val="84C215"/>
          </a:solidFill>
        </p:grpSpPr>
        <p:sp>
          <p:nvSpPr>
            <p:cNvPr id="28" name="Freeform 27"/>
            <p:cNvSpPr/>
            <p:nvPr/>
          </p:nvSpPr>
          <p:spPr>
            <a:xfrm flipH="1" flipV="1">
              <a:off x="7356937" y="4396455"/>
              <a:ext cx="4835062" cy="557584"/>
            </a:xfrm>
            <a:custGeom>
              <a:avLst/>
              <a:gdLst>
                <a:gd name="connsiteX0" fmla="*/ 4370757 w 4835062"/>
                <a:gd name="connsiteY0" fmla="*/ 557584 h 557584"/>
                <a:gd name="connsiteX1" fmla="*/ 0 w 4835062"/>
                <a:gd name="connsiteY1" fmla="*/ 557584 h 557584"/>
                <a:gd name="connsiteX2" fmla="*/ 0 w 4835062"/>
                <a:gd name="connsiteY2" fmla="*/ 1 h 557584"/>
                <a:gd name="connsiteX3" fmla="*/ 4360225 w 4835062"/>
                <a:gd name="connsiteY3" fmla="*/ 1 h 557584"/>
                <a:gd name="connsiteX4" fmla="*/ 4360225 w 4835062"/>
                <a:gd name="connsiteY4" fmla="*/ 0 h 557584"/>
                <a:gd name="connsiteX5" fmla="*/ 4360226 w 4835062"/>
                <a:gd name="connsiteY5" fmla="*/ 1 h 557584"/>
                <a:gd name="connsiteX6" fmla="*/ 4370757 w 4835062"/>
                <a:gd name="connsiteY6" fmla="*/ 1 h 557584"/>
                <a:gd name="connsiteX7" fmla="*/ 4370757 w 4835062"/>
                <a:gd name="connsiteY7" fmla="*/ 12336 h 557584"/>
                <a:gd name="connsiteX8" fmla="*/ 4835062 w 4835062"/>
                <a:gd name="connsiteY8" fmla="*/ 556152 h 557584"/>
                <a:gd name="connsiteX9" fmla="*/ 4370757 w 4835062"/>
                <a:gd name="connsiteY9" fmla="*/ 556152 h 55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35062" h="557584">
                  <a:moveTo>
                    <a:pt x="4370757" y="557584"/>
                  </a:moveTo>
                  <a:lnTo>
                    <a:pt x="0" y="557584"/>
                  </a:lnTo>
                  <a:lnTo>
                    <a:pt x="0" y="1"/>
                  </a:lnTo>
                  <a:lnTo>
                    <a:pt x="4360225" y="1"/>
                  </a:lnTo>
                  <a:lnTo>
                    <a:pt x="4360225" y="0"/>
                  </a:lnTo>
                  <a:lnTo>
                    <a:pt x="4360226" y="1"/>
                  </a:lnTo>
                  <a:lnTo>
                    <a:pt x="4370757" y="1"/>
                  </a:lnTo>
                  <a:lnTo>
                    <a:pt x="4370757" y="12336"/>
                  </a:lnTo>
                  <a:lnTo>
                    <a:pt x="4835062" y="556152"/>
                  </a:lnTo>
                  <a:lnTo>
                    <a:pt x="4370757" y="5561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824722" y="4493336"/>
              <a:ext cx="4121307" cy="3693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just"/>
              <a:endParaRPr lang="en-US" b="1" cap="all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65568" y="1823513"/>
            <a:ext cx="5626416" cy="557584"/>
            <a:chOff x="6882100" y="3719294"/>
            <a:chExt cx="5309898" cy="557584"/>
          </a:xfrm>
          <a:solidFill>
            <a:srgbClr val="1076B4"/>
          </a:solidFill>
        </p:grpSpPr>
        <p:sp>
          <p:nvSpPr>
            <p:cNvPr id="41" name="Freeform 40"/>
            <p:cNvSpPr/>
            <p:nvPr/>
          </p:nvSpPr>
          <p:spPr>
            <a:xfrm flipH="1" flipV="1">
              <a:off x="6882100" y="3719294"/>
              <a:ext cx="5309898" cy="557584"/>
            </a:xfrm>
            <a:custGeom>
              <a:avLst/>
              <a:gdLst>
                <a:gd name="connsiteX0" fmla="*/ 4845593 w 5309898"/>
                <a:gd name="connsiteY0" fmla="*/ 557584 h 557584"/>
                <a:gd name="connsiteX1" fmla="*/ 0 w 5309898"/>
                <a:gd name="connsiteY1" fmla="*/ 557584 h 557584"/>
                <a:gd name="connsiteX2" fmla="*/ 0 w 5309898"/>
                <a:gd name="connsiteY2" fmla="*/ 1 h 557584"/>
                <a:gd name="connsiteX3" fmla="*/ 4835061 w 5309898"/>
                <a:gd name="connsiteY3" fmla="*/ 1 h 557584"/>
                <a:gd name="connsiteX4" fmla="*/ 4835061 w 5309898"/>
                <a:gd name="connsiteY4" fmla="*/ 0 h 557584"/>
                <a:gd name="connsiteX5" fmla="*/ 4835062 w 5309898"/>
                <a:gd name="connsiteY5" fmla="*/ 1 h 557584"/>
                <a:gd name="connsiteX6" fmla="*/ 4845593 w 5309898"/>
                <a:gd name="connsiteY6" fmla="*/ 1 h 557584"/>
                <a:gd name="connsiteX7" fmla="*/ 4845593 w 5309898"/>
                <a:gd name="connsiteY7" fmla="*/ 12336 h 557584"/>
                <a:gd name="connsiteX8" fmla="*/ 5309898 w 5309898"/>
                <a:gd name="connsiteY8" fmla="*/ 556152 h 557584"/>
                <a:gd name="connsiteX9" fmla="*/ 4845593 w 5309898"/>
                <a:gd name="connsiteY9" fmla="*/ 556152 h 55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09898" h="557584">
                  <a:moveTo>
                    <a:pt x="4845593" y="557584"/>
                  </a:moveTo>
                  <a:lnTo>
                    <a:pt x="0" y="557584"/>
                  </a:lnTo>
                  <a:lnTo>
                    <a:pt x="0" y="1"/>
                  </a:lnTo>
                  <a:lnTo>
                    <a:pt x="4835061" y="1"/>
                  </a:lnTo>
                  <a:lnTo>
                    <a:pt x="4835061" y="0"/>
                  </a:lnTo>
                  <a:lnTo>
                    <a:pt x="4835062" y="1"/>
                  </a:lnTo>
                  <a:lnTo>
                    <a:pt x="4845593" y="1"/>
                  </a:lnTo>
                  <a:lnTo>
                    <a:pt x="4845593" y="12336"/>
                  </a:lnTo>
                  <a:lnTo>
                    <a:pt x="5309898" y="556152"/>
                  </a:lnTo>
                  <a:lnTo>
                    <a:pt x="4845593" y="5561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255854" y="3776959"/>
              <a:ext cx="3418433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just"/>
              <a:r>
                <a:rPr lang="en-US" b="1" cap="all" dirty="0" smtClean="0">
                  <a:solidFill>
                    <a:schemeClr val="bg1"/>
                  </a:solidFill>
                </a:rPr>
                <a:t>Complete Supervised Learning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119503" y="5216717"/>
            <a:ext cx="3072497" cy="557584"/>
            <a:chOff x="7356937" y="4396455"/>
            <a:chExt cx="4835062" cy="557584"/>
          </a:xfrm>
          <a:solidFill>
            <a:srgbClr val="84C215"/>
          </a:solidFill>
        </p:grpSpPr>
        <p:sp>
          <p:nvSpPr>
            <p:cNvPr id="47" name="Freeform 46"/>
            <p:cNvSpPr/>
            <p:nvPr/>
          </p:nvSpPr>
          <p:spPr>
            <a:xfrm flipH="1" flipV="1">
              <a:off x="7356937" y="4396455"/>
              <a:ext cx="4835062" cy="557584"/>
            </a:xfrm>
            <a:custGeom>
              <a:avLst/>
              <a:gdLst>
                <a:gd name="connsiteX0" fmla="*/ 4370757 w 4835062"/>
                <a:gd name="connsiteY0" fmla="*/ 557584 h 557584"/>
                <a:gd name="connsiteX1" fmla="*/ 0 w 4835062"/>
                <a:gd name="connsiteY1" fmla="*/ 557584 h 557584"/>
                <a:gd name="connsiteX2" fmla="*/ 0 w 4835062"/>
                <a:gd name="connsiteY2" fmla="*/ 1 h 557584"/>
                <a:gd name="connsiteX3" fmla="*/ 4360225 w 4835062"/>
                <a:gd name="connsiteY3" fmla="*/ 1 h 557584"/>
                <a:gd name="connsiteX4" fmla="*/ 4360225 w 4835062"/>
                <a:gd name="connsiteY4" fmla="*/ 0 h 557584"/>
                <a:gd name="connsiteX5" fmla="*/ 4360226 w 4835062"/>
                <a:gd name="connsiteY5" fmla="*/ 1 h 557584"/>
                <a:gd name="connsiteX6" fmla="*/ 4370757 w 4835062"/>
                <a:gd name="connsiteY6" fmla="*/ 1 h 557584"/>
                <a:gd name="connsiteX7" fmla="*/ 4370757 w 4835062"/>
                <a:gd name="connsiteY7" fmla="*/ 12336 h 557584"/>
                <a:gd name="connsiteX8" fmla="*/ 4835062 w 4835062"/>
                <a:gd name="connsiteY8" fmla="*/ 556152 h 557584"/>
                <a:gd name="connsiteX9" fmla="*/ 4370757 w 4835062"/>
                <a:gd name="connsiteY9" fmla="*/ 556152 h 55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35062" h="557584">
                  <a:moveTo>
                    <a:pt x="4370757" y="557584"/>
                  </a:moveTo>
                  <a:lnTo>
                    <a:pt x="0" y="557584"/>
                  </a:lnTo>
                  <a:lnTo>
                    <a:pt x="0" y="1"/>
                  </a:lnTo>
                  <a:lnTo>
                    <a:pt x="4360225" y="1"/>
                  </a:lnTo>
                  <a:lnTo>
                    <a:pt x="4360225" y="0"/>
                  </a:lnTo>
                  <a:lnTo>
                    <a:pt x="4360226" y="1"/>
                  </a:lnTo>
                  <a:lnTo>
                    <a:pt x="4370757" y="1"/>
                  </a:lnTo>
                  <a:lnTo>
                    <a:pt x="4370757" y="12336"/>
                  </a:lnTo>
                  <a:lnTo>
                    <a:pt x="4835062" y="556152"/>
                  </a:lnTo>
                  <a:lnTo>
                    <a:pt x="4370757" y="5561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824722" y="4493336"/>
              <a:ext cx="4121307" cy="3693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just"/>
              <a:r>
                <a:rPr lang="en-US" b="1" cap="all" dirty="0" smtClean="0">
                  <a:solidFill>
                    <a:schemeClr val="bg1"/>
                  </a:solidFill>
                </a:rPr>
                <a:t>Machine learning</a:t>
              </a:r>
            </a:p>
          </p:txBody>
        </p:sp>
      </p:grpSp>
      <p:grpSp>
        <p:nvGrpSpPr>
          <p:cNvPr id="43" name="Group 26"/>
          <p:cNvGrpSpPr/>
          <p:nvPr/>
        </p:nvGrpSpPr>
        <p:grpSpPr>
          <a:xfrm>
            <a:off x="255461" y="6384386"/>
            <a:ext cx="10367578" cy="458279"/>
            <a:chOff x="254562" y="6355985"/>
            <a:chExt cx="7855669" cy="248160"/>
          </a:xfrm>
        </p:grpSpPr>
        <p:sp>
          <p:nvSpPr>
            <p:cNvPr id="44" name="Rectangle 43"/>
            <p:cNvSpPr/>
            <p:nvPr/>
          </p:nvSpPr>
          <p:spPr>
            <a:xfrm>
              <a:off x="254562" y="6357491"/>
              <a:ext cx="526106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Home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21492" y="6355985"/>
              <a:ext cx="777600" cy="13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INTRODUCTION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375035" y="6357637"/>
              <a:ext cx="1448046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rgbClr val="1076B4"/>
                  </a:solidFill>
                </a:rPr>
                <a:t>USAGE OF DEEP LEARNING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70898" y="6355985"/>
              <a:ext cx="1559460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PROPOSED MODEL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212718" y="6357491"/>
              <a:ext cx="1240933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IMPLEMENTATION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697287" y="6357924"/>
              <a:ext cx="6230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Thanks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111698" y="6355985"/>
              <a:ext cx="998533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rgbClr val="44546A"/>
                  </a:solidFill>
                </a:rPr>
                <a:t>Any question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498096" y="6379026"/>
            <a:ext cx="111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WORK PROCESS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974181" y="6378932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REFERENCES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615283" y="6380922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RESULT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75810" y="6379927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FUTURE WORK</a:t>
            </a:r>
            <a:endParaRPr lang="en-US" sz="1000" b="1" dirty="0">
              <a:solidFill>
                <a:schemeClr val="tx2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0941268" y="5959366"/>
            <a:ext cx="772511" cy="898634"/>
            <a:chOff x="10941268" y="5959366"/>
            <a:chExt cx="772511" cy="898634"/>
          </a:xfrm>
        </p:grpSpPr>
        <p:sp>
          <p:nvSpPr>
            <p:cNvPr id="37" name="Rectangle 36"/>
            <p:cNvSpPr/>
            <p:nvPr/>
          </p:nvSpPr>
          <p:spPr>
            <a:xfrm>
              <a:off x="11020097" y="5959366"/>
              <a:ext cx="583324" cy="898634"/>
            </a:xfrm>
            <a:prstGeom prst="rect">
              <a:avLst/>
            </a:prstGeom>
            <a:solidFill>
              <a:srgbClr val="44546A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941268" y="6145594"/>
              <a:ext cx="7725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Berlin Sans FB" pitchFamily="34" charset="0"/>
                  <a:cs typeface="Aharoni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43529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1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14865" y="270471"/>
            <a:ext cx="334418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cap="all" dirty="0" smtClean="0">
                <a:solidFill>
                  <a:srgbClr val="1076B4"/>
                </a:solidFill>
                <a:latin typeface="Century Gothic" panose="020B0502020202020204" pitchFamily="34" charset="0"/>
              </a:rPr>
              <a:t>dataset</a:t>
            </a:r>
          </a:p>
        </p:txBody>
      </p:sp>
      <p:sp>
        <p:nvSpPr>
          <p:cNvPr id="51" name="Rectangle 50"/>
          <p:cNvSpPr/>
          <p:nvPr/>
        </p:nvSpPr>
        <p:spPr>
          <a:xfrm>
            <a:off x="0" y="6013938"/>
            <a:ext cx="12192000" cy="844062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9778" y="1854452"/>
            <a:ext cx="410191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700" dirty="0" smtClean="0"/>
              <a:t>Total images of 1547.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700" dirty="0" smtClean="0"/>
              <a:t>Started from 0 to 9.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700" dirty="0" smtClean="0"/>
              <a:t>About 80% images are taken for Training Set.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700" dirty="0" smtClean="0"/>
              <a:t>20% images are taken for Test set.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93681" y="4789468"/>
            <a:ext cx="389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Training and Test set.</a:t>
            </a:r>
            <a:endParaRPr lang="en-US" dirty="0"/>
          </a:p>
        </p:txBody>
      </p:sp>
      <p:grpSp>
        <p:nvGrpSpPr>
          <p:cNvPr id="21" name="Group 26"/>
          <p:cNvGrpSpPr/>
          <p:nvPr/>
        </p:nvGrpSpPr>
        <p:grpSpPr>
          <a:xfrm>
            <a:off x="255461" y="6384386"/>
            <a:ext cx="10367578" cy="458279"/>
            <a:chOff x="254562" y="6355985"/>
            <a:chExt cx="7855669" cy="248160"/>
          </a:xfrm>
        </p:grpSpPr>
        <p:sp>
          <p:nvSpPr>
            <p:cNvPr id="22" name="Rectangle 21"/>
            <p:cNvSpPr/>
            <p:nvPr/>
          </p:nvSpPr>
          <p:spPr>
            <a:xfrm>
              <a:off x="254562" y="6357491"/>
              <a:ext cx="526106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Home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21492" y="6355985"/>
              <a:ext cx="777600" cy="13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INTRODUCTION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375035" y="6357637"/>
              <a:ext cx="1448046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USAGE OF DEEP LEARNING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70898" y="6355985"/>
              <a:ext cx="1559460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PROPOSED MODEL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12718" y="6357491"/>
              <a:ext cx="1240933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IMPLEMENTATION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697287" y="6357924"/>
              <a:ext cx="6230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Thanks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11698" y="6355985"/>
              <a:ext cx="998533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rgbClr val="1076B4"/>
                  </a:solidFill>
                </a:rPr>
                <a:t>Any question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498096" y="6379026"/>
            <a:ext cx="111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WORK PROCESS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74181" y="6378932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REFERENCES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15283" y="6380922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RESULT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75810" y="6379927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FUTURE WORK</a:t>
            </a:r>
            <a:endParaRPr lang="en-US" sz="1000" b="1" dirty="0">
              <a:solidFill>
                <a:schemeClr val="tx2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0941268" y="5959366"/>
            <a:ext cx="772511" cy="898634"/>
            <a:chOff x="10941268" y="5959366"/>
            <a:chExt cx="772511" cy="898634"/>
          </a:xfrm>
        </p:grpSpPr>
        <p:sp>
          <p:nvSpPr>
            <p:cNvPr id="34" name="Rectangle 33"/>
            <p:cNvSpPr/>
            <p:nvPr/>
          </p:nvSpPr>
          <p:spPr>
            <a:xfrm>
              <a:off x="11020097" y="5959366"/>
              <a:ext cx="583324" cy="898634"/>
            </a:xfrm>
            <a:prstGeom prst="rect">
              <a:avLst/>
            </a:prstGeom>
            <a:solidFill>
              <a:srgbClr val="44546A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941268" y="6145594"/>
              <a:ext cx="7725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Berlin Sans FB" pitchFamily="34" charset="0"/>
                  <a:cs typeface="Aharoni"/>
                </a:rPr>
                <a:t>3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697" y="1643604"/>
            <a:ext cx="3697584" cy="26836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415" y="1643604"/>
            <a:ext cx="3615024" cy="246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4678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23581" cy="4778771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0" y="6013938"/>
            <a:ext cx="12192000" cy="844062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6373902" y="1878575"/>
            <a:ext cx="5086363" cy="374366"/>
            <a:chOff x="6368301" y="1617527"/>
            <a:chExt cx="5086363" cy="374366"/>
          </a:xfrm>
        </p:grpSpPr>
        <p:grpSp>
          <p:nvGrpSpPr>
            <p:cNvPr id="17" name="Group 16"/>
            <p:cNvGrpSpPr/>
            <p:nvPr/>
          </p:nvGrpSpPr>
          <p:grpSpPr>
            <a:xfrm>
              <a:off x="6368301" y="1617527"/>
              <a:ext cx="372036" cy="360380"/>
              <a:chOff x="6230470" y="1613646"/>
              <a:chExt cx="1918448" cy="192024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6230470" y="1613646"/>
                <a:ext cx="1918448" cy="1920240"/>
              </a:xfrm>
              <a:prstGeom prst="ellipse">
                <a:avLst/>
              </a:prstGeom>
              <a:solidFill>
                <a:srgbClr val="1076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Chevron 15"/>
              <p:cNvSpPr/>
              <p:nvPr/>
            </p:nvSpPr>
            <p:spPr>
              <a:xfrm>
                <a:off x="6741459" y="2029161"/>
                <a:ext cx="896471" cy="1089211"/>
              </a:xfrm>
              <a:prstGeom prst="chevron">
                <a:avLst>
                  <a:gd name="adj" fmla="val 5493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6775087" y="1622561"/>
              <a:ext cx="46795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dirty="0" smtClean="0">
                  <a:solidFill>
                    <a:schemeClr val="tx2"/>
                  </a:solidFill>
                </a:rPr>
                <a:t>A system for image recognition.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371248" y="2373729"/>
            <a:ext cx="3233045" cy="374357"/>
            <a:chOff x="6368301" y="4012643"/>
            <a:chExt cx="3233045" cy="374357"/>
          </a:xfrm>
        </p:grpSpPr>
        <p:grpSp>
          <p:nvGrpSpPr>
            <p:cNvPr id="27" name="Group 26"/>
            <p:cNvGrpSpPr/>
            <p:nvPr/>
          </p:nvGrpSpPr>
          <p:grpSpPr>
            <a:xfrm>
              <a:off x="6368301" y="4012643"/>
              <a:ext cx="372036" cy="360380"/>
              <a:chOff x="6230475" y="1613646"/>
              <a:chExt cx="1918448" cy="1920239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6230475" y="1613646"/>
                <a:ext cx="1918448" cy="1920239"/>
              </a:xfrm>
              <a:prstGeom prst="ellipse">
                <a:avLst/>
              </a:prstGeom>
              <a:solidFill>
                <a:srgbClr val="1076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Chevron 28"/>
              <p:cNvSpPr/>
              <p:nvPr/>
            </p:nvSpPr>
            <p:spPr>
              <a:xfrm>
                <a:off x="6741450" y="2029163"/>
                <a:ext cx="896468" cy="1089210"/>
              </a:xfrm>
              <a:prstGeom prst="chevron">
                <a:avLst>
                  <a:gd name="adj" fmla="val 5493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6690485" y="4033057"/>
              <a:ext cx="2910861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sz="1700" dirty="0" smtClean="0">
                  <a:solidFill>
                    <a:schemeClr val="tx2"/>
                  </a:solidFill>
                </a:rPr>
                <a:t>Convolutional Neural Network</a:t>
              </a:r>
              <a:r>
                <a:rPr lang="en-US" sz="1500" dirty="0" smtClean="0">
                  <a:solidFill>
                    <a:schemeClr val="tx2"/>
                  </a:solidFill>
                </a:rPr>
                <a:t>.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373902" y="1380578"/>
            <a:ext cx="2561715" cy="388648"/>
            <a:chOff x="6368301" y="4612158"/>
            <a:chExt cx="2561715" cy="388648"/>
          </a:xfrm>
        </p:grpSpPr>
        <p:grpSp>
          <p:nvGrpSpPr>
            <p:cNvPr id="30" name="Group 29"/>
            <p:cNvGrpSpPr/>
            <p:nvPr/>
          </p:nvGrpSpPr>
          <p:grpSpPr>
            <a:xfrm>
              <a:off x="6368301" y="4612158"/>
              <a:ext cx="372036" cy="360380"/>
              <a:chOff x="6230470" y="1613646"/>
              <a:chExt cx="1918448" cy="192024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230470" y="1613646"/>
                <a:ext cx="1918448" cy="19202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Chevron 31"/>
              <p:cNvSpPr/>
              <p:nvPr/>
            </p:nvSpPr>
            <p:spPr>
              <a:xfrm>
                <a:off x="6741459" y="2029161"/>
                <a:ext cx="896471" cy="1089211"/>
              </a:xfrm>
              <a:prstGeom prst="chevron">
                <a:avLst>
                  <a:gd name="adj" fmla="val 5493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6800394" y="4631474"/>
              <a:ext cx="21296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dirty="0" smtClean="0">
                  <a:solidFill>
                    <a:schemeClr val="tx2"/>
                  </a:solidFill>
                </a:rPr>
                <a:t>Why Deep Learning?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-1" y="4778771"/>
            <a:ext cx="6323581" cy="1212874"/>
            <a:chOff x="0" y="4272362"/>
            <a:chExt cx="5862919" cy="1212874"/>
          </a:xfrm>
        </p:grpSpPr>
        <p:sp>
          <p:nvSpPr>
            <p:cNvPr id="45" name="Rectangle 44"/>
            <p:cNvSpPr/>
            <p:nvPr/>
          </p:nvSpPr>
          <p:spPr>
            <a:xfrm>
              <a:off x="0" y="4272362"/>
              <a:ext cx="5862919" cy="1212874"/>
            </a:xfrm>
            <a:prstGeom prst="rect">
              <a:avLst/>
            </a:prstGeom>
            <a:solidFill>
              <a:srgbClr val="84C21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46220" y="4394333"/>
              <a:ext cx="497618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cap="all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4800" cap="all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about project </a:t>
              </a:r>
            </a:p>
          </p:txBody>
        </p:sp>
      </p:grpSp>
      <p:sp>
        <p:nvSpPr>
          <p:cNvPr id="50" name="Rectangle 49"/>
          <p:cNvSpPr/>
          <p:nvPr/>
        </p:nvSpPr>
        <p:spPr>
          <a:xfrm>
            <a:off x="6266911" y="169444"/>
            <a:ext cx="52614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cap="all" dirty="0" smtClean="0">
                <a:solidFill>
                  <a:srgbClr val="1076B4"/>
                </a:solidFill>
                <a:latin typeface="Century Gothic" panose="020B0502020202020204" pitchFamily="34" charset="0"/>
              </a:rPr>
              <a:t>About project</a:t>
            </a:r>
            <a:endParaRPr lang="en-US" sz="4800" b="1" cap="all" dirty="0" smtClean="0">
              <a:solidFill>
                <a:srgbClr val="1076B4"/>
              </a:solidFill>
              <a:latin typeface="Century Gothic" panose="020B0502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937041" y="2833154"/>
            <a:ext cx="146527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500" dirty="0" smtClean="0">
                <a:solidFill>
                  <a:schemeClr val="tx2"/>
                </a:solidFill>
              </a:rPr>
              <a:t>Convolution.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957152" y="3239585"/>
            <a:ext cx="14806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500" dirty="0" smtClean="0">
                <a:solidFill>
                  <a:schemeClr val="tx2"/>
                </a:solidFill>
              </a:rPr>
              <a:t>Max Pooling.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534392" y="2817238"/>
            <a:ext cx="130022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500" dirty="0" smtClean="0">
                <a:solidFill>
                  <a:schemeClr val="tx2"/>
                </a:solidFill>
              </a:rPr>
              <a:t>Flattening.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519761" y="3239584"/>
            <a:ext cx="221233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500" dirty="0" smtClean="0">
                <a:solidFill>
                  <a:schemeClr val="tx2"/>
                </a:solidFill>
              </a:rPr>
              <a:t>Fully Connected Layer.</a:t>
            </a:r>
          </a:p>
        </p:txBody>
      </p:sp>
      <p:grpSp>
        <p:nvGrpSpPr>
          <p:cNvPr id="57" name="Group 26"/>
          <p:cNvGrpSpPr/>
          <p:nvPr/>
        </p:nvGrpSpPr>
        <p:grpSpPr>
          <a:xfrm>
            <a:off x="255461" y="6384386"/>
            <a:ext cx="10367578" cy="458279"/>
            <a:chOff x="254562" y="6355985"/>
            <a:chExt cx="7855669" cy="248160"/>
          </a:xfrm>
        </p:grpSpPr>
        <p:sp>
          <p:nvSpPr>
            <p:cNvPr id="62" name="Rectangle 61"/>
            <p:cNvSpPr/>
            <p:nvPr/>
          </p:nvSpPr>
          <p:spPr>
            <a:xfrm>
              <a:off x="254562" y="6357491"/>
              <a:ext cx="526106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Home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21492" y="6355985"/>
              <a:ext cx="777600" cy="13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cap="all" dirty="0" smtClean="0">
                  <a:solidFill>
                    <a:srgbClr val="1076B4"/>
                  </a:solidFill>
                </a:rPr>
                <a:t>INTRODUCTION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375035" y="6357637"/>
              <a:ext cx="1448046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USAGE OF DEEP LEARNING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570898" y="6355985"/>
              <a:ext cx="1559460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PROPOSED MODEL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212718" y="6357491"/>
              <a:ext cx="1240933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IMPLEMENTATION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697287" y="6357924"/>
              <a:ext cx="6230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Thanks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111698" y="6355985"/>
              <a:ext cx="998533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rgbClr val="44546A"/>
                  </a:solidFill>
                </a:rPr>
                <a:t>Any question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498096" y="6379026"/>
            <a:ext cx="111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WORK PROCESS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974181" y="6378932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REFERENCES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615283" y="6380922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RESULT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075810" y="6379927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FUTURE WORK</a:t>
            </a:r>
            <a:endParaRPr lang="en-US" sz="1000" b="1" dirty="0">
              <a:solidFill>
                <a:schemeClr val="tx2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0941268" y="5959366"/>
            <a:ext cx="772511" cy="898634"/>
            <a:chOff x="10941268" y="5959366"/>
            <a:chExt cx="772511" cy="898634"/>
          </a:xfrm>
        </p:grpSpPr>
        <p:sp>
          <p:nvSpPr>
            <p:cNvPr id="59" name="Rectangle 58"/>
            <p:cNvSpPr/>
            <p:nvPr/>
          </p:nvSpPr>
          <p:spPr>
            <a:xfrm>
              <a:off x="11020097" y="5959366"/>
              <a:ext cx="583324" cy="898634"/>
            </a:xfrm>
            <a:prstGeom prst="rect">
              <a:avLst/>
            </a:prstGeom>
            <a:solidFill>
              <a:srgbClr val="44546A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941268" y="6145594"/>
              <a:ext cx="7725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  <a:cs typeface="Aharoni"/>
                </a:rPr>
                <a:t>4</a:t>
              </a:r>
              <a:endParaRPr lang="en-US" sz="2800" dirty="0">
                <a:latin typeface="Berlin Sans FB" pitchFamily="34" charset="0"/>
                <a:cs typeface="Aharoni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08746" y="3746788"/>
            <a:ext cx="1949697" cy="1530194"/>
            <a:chOff x="6368301" y="4612158"/>
            <a:chExt cx="1949697" cy="1530194"/>
          </a:xfrm>
        </p:grpSpPr>
        <p:grpSp>
          <p:nvGrpSpPr>
            <p:cNvPr id="48" name="Group 47"/>
            <p:cNvGrpSpPr/>
            <p:nvPr/>
          </p:nvGrpSpPr>
          <p:grpSpPr>
            <a:xfrm>
              <a:off x="6368301" y="4612158"/>
              <a:ext cx="372036" cy="360380"/>
              <a:chOff x="6230470" y="1613646"/>
              <a:chExt cx="1918448" cy="192024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6230470" y="1613646"/>
                <a:ext cx="1918448" cy="19202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Chevron 51"/>
              <p:cNvSpPr/>
              <p:nvPr/>
            </p:nvSpPr>
            <p:spPr>
              <a:xfrm>
                <a:off x="6741459" y="2029161"/>
                <a:ext cx="896471" cy="1089211"/>
              </a:xfrm>
              <a:prstGeom prst="chevron">
                <a:avLst>
                  <a:gd name="adj" fmla="val 5493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6814638" y="4665024"/>
              <a:ext cx="1503360" cy="14773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dirty="0" smtClean="0">
                  <a:solidFill>
                    <a:schemeClr val="tx2"/>
                  </a:solidFill>
                </a:rPr>
                <a:t>We used: </a:t>
              </a:r>
            </a:p>
            <a:p>
              <a:pPr marL="285750" indent="-285750" algn="just">
                <a:buFont typeface="Wingdings" pitchFamily="2" charset="2"/>
                <a:buChar char="Ø"/>
              </a:pPr>
              <a:r>
                <a:rPr lang="en-US" dirty="0" err="1">
                  <a:solidFill>
                    <a:schemeClr val="tx2"/>
                  </a:solidFill>
                </a:rPr>
                <a:t>Theano</a:t>
              </a:r>
              <a:endParaRPr lang="en-US" dirty="0">
                <a:solidFill>
                  <a:schemeClr val="tx2"/>
                </a:solidFill>
              </a:endParaRPr>
            </a:p>
            <a:p>
              <a:pPr marL="285750" indent="-285750" algn="just">
                <a:buFont typeface="Wingdings" pitchFamily="2" charset="2"/>
                <a:buChar char="Ø"/>
              </a:pPr>
              <a:r>
                <a:rPr lang="en-US" dirty="0" err="1">
                  <a:solidFill>
                    <a:schemeClr val="tx2"/>
                  </a:solidFill>
                </a:rPr>
                <a:t>Tensorflow</a:t>
              </a:r>
              <a:endParaRPr lang="en-US" dirty="0">
                <a:solidFill>
                  <a:schemeClr val="tx2"/>
                </a:solidFill>
              </a:endParaRPr>
            </a:p>
            <a:p>
              <a:pPr marL="285750" indent="-285750" algn="just">
                <a:buFont typeface="Wingdings" pitchFamily="2" charset="2"/>
                <a:buChar char="Ø"/>
              </a:pPr>
              <a:r>
                <a:rPr lang="en-US" dirty="0" err="1">
                  <a:solidFill>
                    <a:schemeClr val="tx2"/>
                  </a:solidFill>
                </a:rPr>
                <a:t>Keras</a:t>
              </a:r>
              <a:endParaRPr lang="en-US" dirty="0">
                <a:solidFill>
                  <a:schemeClr val="tx2"/>
                </a:solidFill>
              </a:endParaRPr>
            </a:p>
            <a:p>
              <a:pPr marL="285750" indent="-285750" algn="just">
                <a:buFont typeface="Wingdings" pitchFamily="2" charset="2"/>
                <a:buChar char="Ø"/>
              </a:pPr>
              <a:r>
                <a:rPr lang="en-US" dirty="0" err="1" smtClean="0">
                  <a:solidFill>
                    <a:schemeClr val="tx2"/>
                  </a:solidFill>
                </a:rPr>
                <a:t>OpenCV</a:t>
              </a:r>
              <a:endParaRPr lang="en-US" dirty="0" smtClean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80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74" grpId="0"/>
      <p:bldP spid="79" grpId="0"/>
      <p:bldP spid="84" grpId="0"/>
      <p:bldP spid="8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865" y="59173"/>
            <a:ext cx="55274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cap="all" dirty="0" smtClean="0">
                <a:solidFill>
                  <a:srgbClr val="84C215"/>
                </a:solidFill>
                <a:latin typeface="Century Gothic" panose="020B0502020202020204" pitchFamily="34" charset="0"/>
              </a:rPr>
              <a:t>Work 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0891" y="747430"/>
            <a:ext cx="6794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2"/>
                </a:solidFill>
              </a:rPr>
              <a:t>Convolutional Neural Network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013938"/>
            <a:ext cx="12192000" cy="844062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338698341"/>
              </p:ext>
            </p:extLst>
          </p:nvPr>
        </p:nvGraphicFramePr>
        <p:xfrm>
          <a:off x="2386988" y="1455316"/>
          <a:ext cx="7010183" cy="4180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7" name="Group 26"/>
          <p:cNvGrpSpPr/>
          <p:nvPr/>
        </p:nvGrpSpPr>
        <p:grpSpPr>
          <a:xfrm>
            <a:off x="255461" y="6384386"/>
            <a:ext cx="10367578" cy="458279"/>
            <a:chOff x="254562" y="6355985"/>
            <a:chExt cx="7855669" cy="248160"/>
          </a:xfrm>
        </p:grpSpPr>
        <p:sp>
          <p:nvSpPr>
            <p:cNvPr id="18" name="Rectangle 17"/>
            <p:cNvSpPr/>
            <p:nvPr/>
          </p:nvSpPr>
          <p:spPr>
            <a:xfrm>
              <a:off x="254562" y="6357491"/>
              <a:ext cx="526106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Home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21492" y="6355985"/>
              <a:ext cx="777600" cy="13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INTRODUCTION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75035" y="6357637"/>
              <a:ext cx="1448046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USAGE OF DEEP LEARNING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70898" y="6355985"/>
              <a:ext cx="1559460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PROPOSED MODEL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12718" y="6357491"/>
              <a:ext cx="1240933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IMPLEMENTATION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97287" y="6357924"/>
              <a:ext cx="6230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Thanks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11698" y="6355985"/>
              <a:ext cx="998533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rgbClr val="44546A"/>
                  </a:solidFill>
                </a:rPr>
                <a:t>Any question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98096" y="6379026"/>
            <a:ext cx="111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1076B4"/>
                </a:solidFill>
              </a:rPr>
              <a:t>WORK PROCESS</a:t>
            </a:r>
            <a:endParaRPr lang="en-US" sz="1000" b="1" dirty="0">
              <a:solidFill>
                <a:srgbClr val="1076B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74181" y="6378932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REFERENCES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15283" y="6380922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RESULT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75810" y="6379927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FUTURE WORK</a:t>
            </a:r>
            <a:endParaRPr lang="en-US" sz="1000" b="1" dirty="0">
              <a:solidFill>
                <a:schemeClr val="tx2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941268" y="5959366"/>
            <a:ext cx="772511" cy="898634"/>
            <a:chOff x="10941268" y="5959366"/>
            <a:chExt cx="772511" cy="898634"/>
          </a:xfrm>
        </p:grpSpPr>
        <p:sp>
          <p:nvSpPr>
            <p:cNvPr id="30" name="Rectangle 29"/>
            <p:cNvSpPr/>
            <p:nvPr/>
          </p:nvSpPr>
          <p:spPr>
            <a:xfrm>
              <a:off x="11020097" y="5959366"/>
              <a:ext cx="583324" cy="898634"/>
            </a:xfrm>
            <a:prstGeom prst="rect">
              <a:avLst/>
            </a:prstGeom>
            <a:solidFill>
              <a:srgbClr val="44546A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941268" y="6145594"/>
              <a:ext cx="7725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  <a:cs typeface="Aharoni"/>
                </a:rPr>
                <a:t>5</a:t>
              </a:r>
              <a:endParaRPr lang="en-US" sz="2800" dirty="0">
                <a:latin typeface="Berlin Sans FB" pitchFamily="34" charset="0"/>
                <a:cs typeface="Aharoni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580427" y="5635137"/>
            <a:ext cx="552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/>
              <a:t>2</a:t>
            </a:r>
            <a:r>
              <a:rPr lang="en-US" dirty="0" smtClean="0"/>
              <a:t>: </a:t>
            </a:r>
            <a:r>
              <a:rPr lang="en-US" dirty="0" smtClean="0"/>
              <a:t>Steps of Convolutional Neural Network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84106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Graphic spid="1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865" y="59173"/>
            <a:ext cx="96968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cap="all" dirty="0" smtClean="0">
                <a:solidFill>
                  <a:srgbClr val="84C215"/>
                </a:solidFill>
                <a:latin typeface="Century Gothic" panose="020B0502020202020204" pitchFamily="34" charset="0"/>
              </a:rPr>
              <a:t>Work </a:t>
            </a:r>
            <a:r>
              <a:rPr lang="en-US" sz="5400" cap="all" dirty="0" smtClean="0">
                <a:solidFill>
                  <a:srgbClr val="84C215"/>
                </a:solidFill>
                <a:latin typeface="Century Gothic" panose="020B0502020202020204" pitchFamily="34" charset="0"/>
              </a:rPr>
              <a:t>Process (continue)</a:t>
            </a:r>
            <a:endParaRPr lang="en-US" sz="5400" cap="all" dirty="0" smtClean="0">
              <a:solidFill>
                <a:srgbClr val="84C215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8460" y="1101373"/>
            <a:ext cx="6794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04064"/>
                </a:solidFill>
              </a:rPr>
              <a:t>Step 1: </a:t>
            </a:r>
            <a:r>
              <a:rPr lang="en-US" sz="4000" dirty="0" smtClean="0">
                <a:solidFill>
                  <a:schemeClr val="accent2"/>
                </a:solidFill>
              </a:rPr>
              <a:t>Convolution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013938"/>
            <a:ext cx="12192000" cy="844062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653" y="1835796"/>
            <a:ext cx="5010150" cy="3657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436043" y="5502785"/>
            <a:ext cx="552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/>
              <a:t>3</a:t>
            </a:r>
            <a:r>
              <a:rPr lang="en-US" dirty="0" smtClean="0"/>
              <a:t>: </a:t>
            </a:r>
            <a:r>
              <a:rPr lang="en-US" dirty="0" smtClean="0"/>
              <a:t>Animated Figure of Convolution Procedure.</a:t>
            </a:r>
            <a:endParaRPr lang="en-US" dirty="0"/>
          </a:p>
        </p:txBody>
      </p:sp>
      <p:grpSp>
        <p:nvGrpSpPr>
          <p:cNvPr id="17" name="Group 26"/>
          <p:cNvGrpSpPr/>
          <p:nvPr/>
        </p:nvGrpSpPr>
        <p:grpSpPr>
          <a:xfrm>
            <a:off x="255461" y="6384386"/>
            <a:ext cx="10367578" cy="458279"/>
            <a:chOff x="254562" y="6355985"/>
            <a:chExt cx="7855669" cy="248160"/>
          </a:xfrm>
        </p:grpSpPr>
        <p:sp>
          <p:nvSpPr>
            <p:cNvPr id="18" name="Rectangle 17"/>
            <p:cNvSpPr/>
            <p:nvPr/>
          </p:nvSpPr>
          <p:spPr>
            <a:xfrm>
              <a:off x="254562" y="6357491"/>
              <a:ext cx="526106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Home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21492" y="6355985"/>
              <a:ext cx="777600" cy="13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INTRODUCTION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75035" y="6357637"/>
              <a:ext cx="1448046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USAGE OF DEEP LEARNING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70898" y="6355985"/>
              <a:ext cx="1559460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PROPOSED MODEL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12718" y="6357491"/>
              <a:ext cx="1240933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IMPLEMENTATION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97287" y="6357924"/>
              <a:ext cx="6230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Thanks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11698" y="6355985"/>
              <a:ext cx="998533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rgbClr val="44546A"/>
                  </a:solidFill>
                </a:rPr>
                <a:t>Any question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98096" y="6379026"/>
            <a:ext cx="111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1076B4"/>
                </a:solidFill>
              </a:rPr>
              <a:t>WORK PROCESS</a:t>
            </a:r>
            <a:endParaRPr lang="en-US" sz="1000" b="1" dirty="0">
              <a:solidFill>
                <a:srgbClr val="1076B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74181" y="6378932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REFERENCES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15283" y="6380922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RESULT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75810" y="6379927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FUTURE WORK</a:t>
            </a:r>
            <a:endParaRPr lang="en-US" sz="1000" b="1" dirty="0">
              <a:solidFill>
                <a:schemeClr val="tx2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941268" y="5959366"/>
            <a:ext cx="772511" cy="898634"/>
            <a:chOff x="10941268" y="5959366"/>
            <a:chExt cx="772511" cy="898634"/>
          </a:xfrm>
        </p:grpSpPr>
        <p:sp>
          <p:nvSpPr>
            <p:cNvPr id="30" name="Rectangle 29"/>
            <p:cNvSpPr/>
            <p:nvPr/>
          </p:nvSpPr>
          <p:spPr>
            <a:xfrm>
              <a:off x="11020097" y="5959366"/>
              <a:ext cx="583324" cy="898634"/>
            </a:xfrm>
            <a:prstGeom prst="rect">
              <a:avLst/>
            </a:prstGeom>
            <a:solidFill>
              <a:srgbClr val="44546A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941268" y="6145594"/>
              <a:ext cx="7725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Berlin Sans FB" pitchFamily="34" charset="0"/>
                  <a:cs typeface="Aharoni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0278812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865" y="59173"/>
            <a:ext cx="96968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cap="all" dirty="0" smtClean="0">
                <a:solidFill>
                  <a:srgbClr val="84C215"/>
                </a:solidFill>
                <a:latin typeface="Century Gothic" panose="020B0502020202020204" pitchFamily="34" charset="0"/>
              </a:rPr>
              <a:t>Work </a:t>
            </a:r>
            <a:r>
              <a:rPr lang="en-US" sz="5400" cap="all" dirty="0">
                <a:solidFill>
                  <a:srgbClr val="84C215"/>
                </a:solidFill>
                <a:latin typeface="Century Gothic" panose="020B0502020202020204" pitchFamily="34" charset="0"/>
              </a:rPr>
              <a:t>Process (continue)</a:t>
            </a:r>
            <a:endParaRPr lang="en-US" sz="5400" cap="all" dirty="0" smtClean="0">
              <a:solidFill>
                <a:srgbClr val="84C215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013938"/>
            <a:ext cx="12192000" cy="844062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8460" y="1101373"/>
            <a:ext cx="6794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04064"/>
                </a:solidFill>
              </a:rPr>
              <a:t>Step 2: </a:t>
            </a:r>
            <a:r>
              <a:rPr lang="en-US" sz="4000" dirty="0" smtClean="0">
                <a:solidFill>
                  <a:schemeClr val="accent2"/>
                </a:solidFill>
              </a:rPr>
              <a:t>Max Pooling</a:t>
            </a:r>
            <a:endParaRPr lang="en-US" sz="4000" dirty="0">
              <a:solidFill>
                <a:schemeClr val="accent2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58" y="2157348"/>
            <a:ext cx="5886182" cy="339383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011458" y="5560572"/>
            <a:ext cx="552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/>
              <a:t>4</a:t>
            </a:r>
            <a:r>
              <a:rPr lang="en-US" dirty="0" smtClean="0"/>
              <a:t>: </a:t>
            </a:r>
            <a:r>
              <a:rPr lang="en-US" dirty="0" smtClean="0"/>
              <a:t>Animated Figure of Max Pooling Procedure.</a:t>
            </a:r>
            <a:endParaRPr lang="en-US" dirty="0"/>
          </a:p>
        </p:txBody>
      </p:sp>
      <p:grpSp>
        <p:nvGrpSpPr>
          <p:cNvPr id="17" name="Group 26"/>
          <p:cNvGrpSpPr/>
          <p:nvPr/>
        </p:nvGrpSpPr>
        <p:grpSpPr>
          <a:xfrm>
            <a:off x="255461" y="6384386"/>
            <a:ext cx="10367578" cy="458279"/>
            <a:chOff x="254562" y="6355985"/>
            <a:chExt cx="7855669" cy="248160"/>
          </a:xfrm>
        </p:grpSpPr>
        <p:sp>
          <p:nvSpPr>
            <p:cNvPr id="19" name="Rectangle 18"/>
            <p:cNvSpPr/>
            <p:nvPr/>
          </p:nvSpPr>
          <p:spPr>
            <a:xfrm>
              <a:off x="254562" y="6357491"/>
              <a:ext cx="526106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Home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21492" y="6355985"/>
              <a:ext cx="777600" cy="13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INTRODUCTION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375035" y="6357637"/>
              <a:ext cx="1448046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USAGE OF DEEP LEARNING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70898" y="6355985"/>
              <a:ext cx="1559460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PROPOSED MODEL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12718" y="6357491"/>
              <a:ext cx="1240933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IMPLEMENTATION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697287" y="6357924"/>
              <a:ext cx="6230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Thanks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11698" y="6355985"/>
              <a:ext cx="998533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rgbClr val="44546A"/>
                  </a:solidFill>
                </a:rPr>
                <a:t>Any question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498096" y="6379026"/>
            <a:ext cx="111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1076B4"/>
                </a:solidFill>
              </a:rPr>
              <a:t>WORK PROCESS</a:t>
            </a:r>
            <a:endParaRPr lang="en-US" sz="1000" b="1" dirty="0">
              <a:solidFill>
                <a:srgbClr val="1076B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74181" y="6378932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REFERENCES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15283" y="6380922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RESULT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75810" y="6379927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FUTURE WORK</a:t>
            </a:r>
            <a:endParaRPr lang="en-US" sz="1000" b="1" dirty="0">
              <a:solidFill>
                <a:schemeClr val="tx2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0941268" y="5959366"/>
            <a:ext cx="772511" cy="898634"/>
            <a:chOff x="10941268" y="5959366"/>
            <a:chExt cx="772511" cy="898634"/>
          </a:xfrm>
        </p:grpSpPr>
        <p:sp>
          <p:nvSpPr>
            <p:cNvPr id="31" name="Rectangle 30"/>
            <p:cNvSpPr/>
            <p:nvPr/>
          </p:nvSpPr>
          <p:spPr>
            <a:xfrm>
              <a:off x="11020097" y="5959366"/>
              <a:ext cx="583324" cy="898634"/>
            </a:xfrm>
            <a:prstGeom prst="rect">
              <a:avLst/>
            </a:prstGeom>
            <a:solidFill>
              <a:srgbClr val="44546A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941268" y="6145594"/>
              <a:ext cx="7725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Berlin Sans FB" pitchFamily="34" charset="0"/>
                  <a:cs typeface="Aharoni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4164019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865" y="59173"/>
            <a:ext cx="96968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cap="all" dirty="0" smtClean="0">
                <a:solidFill>
                  <a:srgbClr val="84C215"/>
                </a:solidFill>
                <a:latin typeface="Century Gothic" panose="020B0502020202020204" pitchFamily="34" charset="0"/>
              </a:rPr>
              <a:t>Work </a:t>
            </a:r>
            <a:r>
              <a:rPr lang="en-US" sz="5400" cap="all" dirty="0">
                <a:solidFill>
                  <a:srgbClr val="84C215"/>
                </a:solidFill>
                <a:latin typeface="Century Gothic" panose="020B0502020202020204" pitchFamily="34" charset="0"/>
              </a:rPr>
              <a:t>Process (continue)</a:t>
            </a:r>
            <a:endParaRPr lang="en-US" sz="5400" cap="all" dirty="0" smtClean="0">
              <a:solidFill>
                <a:srgbClr val="84C215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8460" y="1101373"/>
            <a:ext cx="6794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04064"/>
                </a:solidFill>
              </a:rPr>
              <a:t>Step 3: </a:t>
            </a:r>
            <a:r>
              <a:rPr lang="en-US" sz="4000" dirty="0" smtClean="0">
                <a:solidFill>
                  <a:schemeClr val="accent2"/>
                </a:solidFill>
              </a:rPr>
              <a:t>Flattening 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013938"/>
            <a:ext cx="12192000" cy="844062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160" y="1835796"/>
            <a:ext cx="3381375" cy="30861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783710" y="5404235"/>
            <a:ext cx="552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/>
              <a:t>5</a:t>
            </a:r>
            <a:r>
              <a:rPr lang="en-US" dirty="0" smtClean="0"/>
              <a:t>: </a:t>
            </a:r>
            <a:r>
              <a:rPr lang="en-US" dirty="0" smtClean="0"/>
              <a:t>Figure of Flattening Procedure.</a:t>
            </a:r>
            <a:endParaRPr lang="en-US" dirty="0"/>
          </a:p>
        </p:txBody>
      </p:sp>
      <p:grpSp>
        <p:nvGrpSpPr>
          <p:cNvPr id="17" name="Group 26"/>
          <p:cNvGrpSpPr/>
          <p:nvPr/>
        </p:nvGrpSpPr>
        <p:grpSpPr>
          <a:xfrm>
            <a:off x="255461" y="6384386"/>
            <a:ext cx="10367578" cy="458279"/>
            <a:chOff x="254562" y="6355985"/>
            <a:chExt cx="7855669" cy="248160"/>
          </a:xfrm>
        </p:grpSpPr>
        <p:sp>
          <p:nvSpPr>
            <p:cNvPr id="18" name="Rectangle 17"/>
            <p:cNvSpPr/>
            <p:nvPr/>
          </p:nvSpPr>
          <p:spPr>
            <a:xfrm>
              <a:off x="254562" y="6357491"/>
              <a:ext cx="526106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Home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21492" y="6355985"/>
              <a:ext cx="777600" cy="13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INTRODUCTION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75035" y="6357637"/>
              <a:ext cx="1448046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USAGE OF DEEP LEARNING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70898" y="6355985"/>
              <a:ext cx="1559460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PROPOSED MODEL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12718" y="6357491"/>
              <a:ext cx="1240933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IMPLEMENTATION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97287" y="6357924"/>
              <a:ext cx="6230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Thanks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11698" y="6355985"/>
              <a:ext cx="998533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rgbClr val="44546A"/>
                  </a:solidFill>
                </a:rPr>
                <a:t>Any question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98096" y="6379026"/>
            <a:ext cx="111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1076B4"/>
                </a:solidFill>
              </a:rPr>
              <a:t>WORK PROCESS</a:t>
            </a:r>
            <a:endParaRPr lang="en-US" sz="1000" b="1" dirty="0">
              <a:solidFill>
                <a:srgbClr val="1076B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74181" y="6378932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REFERENCES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15283" y="6380922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RESULT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75810" y="6379927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FUTURE WORK</a:t>
            </a:r>
            <a:endParaRPr lang="en-US" sz="1000" b="1" dirty="0">
              <a:solidFill>
                <a:schemeClr val="tx2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941268" y="5959366"/>
            <a:ext cx="772511" cy="898634"/>
            <a:chOff x="10941268" y="5959366"/>
            <a:chExt cx="772511" cy="898634"/>
          </a:xfrm>
        </p:grpSpPr>
        <p:sp>
          <p:nvSpPr>
            <p:cNvPr id="30" name="Rectangle 29"/>
            <p:cNvSpPr/>
            <p:nvPr/>
          </p:nvSpPr>
          <p:spPr>
            <a:xfrm>
              <a:off x="11020097" y="5959366"/>
              <a:ext cx="583324" cy="898634"/>
            </a:xfrm>
            <a:prstGeom prst="rect">
              <a:avLst/>
            </a:prstGeom>
            <a:solidFill>
              <a:srgbClr val="44546A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941268" y="6145594"/>
              <a:ext cx="7725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Berlin Sans FB" pitchFamily="34" charset="0"/>
                  <a:cs typeface="Aharoni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2041747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865" y="59173"/>
            <a:ext cx="96968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cap="all" dirty="0" smtClean="0">
                <a:solidFill>
                  <a:srgbClr val="84C215"/>
                </a:solidFill>
                <a:latin typeface="Century Gothic" panose="020B0502020202020204" pitchFamily="34" charset="0"/>
              </a:rPr>
              <a:t>Work </a:t>
            </a:r>
            <a:r>
              <a:rPr lang="en-US" sz="5400" cap="all" dirty="0">
                <a:solidFill>
                  <a:srgbClr val="84C215"/>
                </a:solidFill>
                <a:latin typeface="Century Gothic" panose="020B0502020202020204" pitchFamily="34" charset="0"/>
              </a:rPr>
              <a:t>Process (continue)</a:t>
            </a:r>
            <a:endParaRPr lang="en-US" sz="5400" cap="all" dirty="0" smtClean="0">
              <a:solidFill>
                <a:srgbClr val="84C215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8460" y="1101373"/>
            <a:ext cx="6794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04064"/>
                </a:solidFill>
              </a:rPr>
              <a:t>Step 4: </a:t>
            </a:r>
            <a:r>
              <a:rPr lang="en-US" sz="4000" dirty="0" smtClean="0">
                <a:solidFill>
                  <a:schemeClr val="accent2"/>
                </a:solidFill>
              </a:rPr>
              <a:t>Fully Connected Layer 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013938"/>
            <a:ext cx="12192000" cy="844062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83710" y="5524420"/>
            <a:ext cx="552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/>
              <a:t>6</a:t>
            </a:r>
            <a:r>
              <a:rPr lang="en-US" dirty="0" smtClean="0"/>
              <a:t>: </a:t>
            </a:r>
            <a:r>
              <a:rPr lang="en-US" dirty="0" smtClean="0"/>
              <a:t>Figure of Fully Connected Layer.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1708535"/>
            <a:ext cx="7534275" cy="3695700"/>
          </a:xfrm>
          <a:prstGeom prst="rect">
            <a:avLst/>
          </a:prstGeom>
        </p:spPr>
      </p:pic>
      <p:grpSp>
        <p:nvGrpSpPr>
          <p:cNvPr id="17" name="Group 26"/>
          <p:cNvGrpSpPr/>
          <p:nvPr/>
        </p:nvGrpSpPr>
        <p:grpSpPr>
          <a:xfrm>
            <a:off x="255461" y="6384386"/>
            <a:ext cx="10367578" cy="458279"/>
            <a:chOff x="254562" y="6355985"/>
            <a:chExt cx="7855669" cy="248160"/>
          </a:xfrm>
        </p:grpSpPr>
        <p:sp>
          <p:nvSpPr>
            <p:cNvPr id="18" name="Rectangle 17"/>
            <p:cNvSpPr/>
            <p:nvPr/>
          </p:nvSpPr>
          <p:spPr>
            <a:xfrm>
              <a:off x="254562" y="6357491"/>
              <a:ext cx="526106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Home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21492" y="6355985"/>
              <a:ext cx="777600" cy="13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INTRODUCTION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75035" y="6357637"/>
              <a:ext cx="1448046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USAGE OF DEEP LEARNING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70898" y="6355985"/>
              <a:ext cx="1559460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PROPOSED MODEL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12718" y="6357491"/>
              <a:ext cx="1240933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IMPLEMENTATION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97287" y="6357924"/>
              <a:ext cx="6230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chemeClr val="tx2"/>
                  </a:solidFill>
                </a:rPr>
                <a:t>Thanks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11698" y="6355985"/>
              <a:ext cx="998533" cy="13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cap="all" dirty="0" smtClean="0">
                  <a:solidFill>
                    <a:srgbClr val="44546A"/>
                  </a:solidFill>
                </a:rPr>
                <a:t>Any question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98096" y="6379026"/>
            <a:ext cx="111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1076B4"/>
                </a:solidFill>
              </a:rPr>
              <a:t>WORK PROCESS</a:t>
            </a:r>
            <a:endParaRPr lang="en-US" sz="1000" b="1" dirty="0">
              <a:solidFill>
                <a:srgbClr val="1076B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74181" y="6378932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REFERENCES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15283" y="6380922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RESULT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75810" y="6379927"/>
            <a:ext cx="11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FUTURE WORK</a:t>
            </a:r>
            <a:endParaRPr lang="en-US" sz="1000" b="1" dirty="0">
              <a:solidFill>
                <a:schemeClr val="tx2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941268" y="5959366"/>
            <a:ext cx="772511" cy="898634"/>
            <a:chOff x="10941268" y="5959366"/>
            <a:chExt cx="772511" cy="898634"/>
          </a:xfrm>
        </p:grpSpPr>
        <p:sp>
          <p:nvSpPr>
            <p:cNvPr id="30" name="Rectangle 29"/>
            <p:cNvSpPr/>
            <p:nvPr/>
          </p:nvSpPr>
          <p:spPr>
            <a:xfrm>
              <a:off x="11020097" y="5959366"/>
              <a:ext cx="583324" cy="898634"/>
            </a:xfrm>
            <a:prstGeom prst="rect">
              <a:avLst/>
            </a:prstGeom>
            <a:solidFill>
              <a:srgbClr val="44546A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941268" y="6145594"/>
              <a:ext cx="7725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Berlin Sans FB" pitchFamily="34" charset="0"/>
                  <a:cs typeface="Aharoni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1506936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Rainbow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1B6FAB"/>
      </a:accent2>
      <a:accent3>
        <a:srgbClr val="8BC145"/>
      </a:accent3>
      <a:accent4>
        <a:srgbClr val="F19D19"/>
      </a:accent4>
      <a:accent5>
        <a:srgbClr val="ED423A"/>
      </a:accent5>
      <a:accent6>
        <a:srgbClr val="4B2B5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Rainbow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1B6FAB"/>
      </a:accent2>
      <a:accent3>
        <a:srgbClr val="8BC145"/>
      </a:accent3>
      <a:accent4>
        <a:srgbClr val="F19D19"/>
      </a:accent4>
      <a:accent5>
        <a:srgbClr val="ED423A"/>
      </a:accent5>
      <a:accent6>
        <a:srgbClr val="4B2B5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760</Words>
  <Application>Microsoft Office PowerPoint</Application>
  <PresentationFormat>Custom</PresentationFormat>
  <Paragraphs>313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Windows User</cp:lastModifiedBy>
  <cp:revision>143</cp:revision>
  <dcterms:created xsi:type="dcterms:W3CDTF">2015-01-02T15:31:21Z</dcterms:created>
  <dcterms:modified xsi:type="dcterms:W3CDTF">2018-04-01T12:51:21Z</dcterms:modified>
</cp:coreProperties>
</file>