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0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16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C0AB9-DC47-4FAB-BBC0-E1F9380B2E62}" type="datetimeFigureOut">
              <a:rPr lang="en-US" smtClean="0"/>
              <a:t>02-Apr-18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2D000-894C-4F28-9196-B4D0464D7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95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781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8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046360" cy="2983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63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39261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9920" y="2761200"/>
            <a:ext cx="39261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39261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9920" y="1203480"/>
            <a:ext cx="392616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0456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3B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3493800"/>
            <a:ext cx="9143640" cy="1649160"/>
          </a:xfrm>
          <a:prstGeom prst="rect">
            <a:avLst/>
          </a:prstGeom>
          <a:solidFill>
            <a:srgbClr val="27272D"/>
          </a:solidFill>
        </p:spPr>
      </p:sp>
      <p:sp>
        <p:nvSpPr>
          <p:cNvPr id="5" name="CustomShape 2"/>
          <p:cNvSpPr/>
          <p:nvPr/>
        </p:nvSpPr>
        <p:spPr>
          <a:xfrm>
            <a:off x="3747240" y="3493800"/>
            <a:ext cx="1649160" cy="1649160"/>
          </a:xfrm>
          <a:prstGeom prst="rect">
            <a:avLst/>
          </a:prstGeom>
          <a:solidFill>
            <a:srgbClr val="4F4F5C"/>
          </a:solidFill>
        </p:spPr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983880" y="0"/>
            <a:ext cx="7175520" cy="349344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r>
              <a:rPr lang="en-US" sz="4800" b="1">
                <a:solidFill>
                  <a:srgbClr val="FFFFFF"/>
                </a:solidFill>
                <a:latin typeface="Encode Sans"/>
                <a:ea typeface="Encode Sans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7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4593600"/>
            <a:ext cx="9143640" cy="549360"/>
          </a:xfrm>
          <a:prstGeom prst="rect">
            <a:avLst/>
          </a:prstGeom>
          <a:solidFill>
            <a:srgbClr val="BA3B21"/>
          </a:solidFill>
        </p:spPr>
      </p:sp>
      <p:sp>
        <p:nvSpPr>
          <p:cNvPr id="37" name="CustomShape 2"/>
          <p:cNvSpPr/>
          <p:nvPr/>
        </p:nvSpPr>
        <p:spPr>
          <a:xfrm>
            <a:off x="3473640" y="4593600"/>
            <a:ext cx="2196360" cy="549360"/>
          </a:xfrm>
          <a:prstGeom prst="rect">
            <a:avLst/>
          </a:prstGeom>
          <a:solidFill>
            <a:srgbClr val="F55C21"/>
          </a:solidFill>
        </p:spPr>
      </p:sp>
      <p:sp>
        <p:nvSpPr>
          <p:cNvPr id="38" name="PlaceHolder 3"/>
          <p:cNvSpPr>
            <a:spLocks noGrp="1"/>
          </p:cNvSpPr>
          <p:nvPr>
            <p:ph type="sldNum"/>
          </p:nvPr>
        </p:nvSpPr>
        <p:spPr>
          <a:xfrm>
            <a:off x="4023360" y="4593960"/>
            <a:ext cx="1096920" cy="54936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B1A1A1E1-11F1-41B1-A191-D14121B1B191}" type="slidenum">
              <a:rPr lang="en-US" sz="1300" b="1">
                <a:solidFill>
                  <a:srgbClr val="27272D"/>
                </a:solidFill>
                <a:latin typeface="Encode Sans"/>
                <a:ea typeface="Encode Sans"/>
              </a:rPr>
              <a:t>‹#›</a:t>
            </a:fld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7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-11160" y="887040"/>
            <a:ext cx="8060040" cy="360"/>
          </a:xfrm>
          <a:prstGeom prst="straightConnector1">
            <a:avLst/>
          </a:prstGeom>
          <a:ln w="19080">
            <a:solidFill>
              <a:srgbClr val="BA3B21"/>
            </a:solidFill>
            <a:round/>
            <a:tailEnd type="triangle" w="med" len="med"/>
          </a:ln>
        </p:spPr>
      </p:sp>
      <p:sp>
        <p:nvSpPr>
          <p:cNvPr id="74" name="CustomShape 2"/>
          <p:cNvSpPr/>
          <p:nvPr/>
        </p:nvSpPr>
        <p:spPr>
          <a:xfrm>
            <a:off x="0" y="4593600"/>
            <a:ext cx="9143640" cy="549360"/>
          </a:xfrm>
          <a:prstGeom prst="rect">
            <a:avLst/>
          </a:prstGeom>
          <a:solidFill>
            <a:srgbClr val="BA3B21"/>
          </a:solidFill>
        </p:spPr>
      </p:sp>
      <p:sp>
        <p:nvSpPr>
          <p:cNvPr id="75" name="CustomShape 3"/>
          <p:cNvSpPr/>
          <p:nvPr/>
        </p:nvSpPr>
        <p:spPr>
          <a:xfrm>
            <a:off x="0" y="4593600"/>
            <a:ext cx="549360" cy="549360"/>
          </a:xfrm>
          <a:prstGeom prst="rect">
            <a:avLst/>
          </a:prstGeom>
          <a:solidFill>
            <a:srgbClr val="F55C21"/>
          </a:solidFill>
        </p:spPr>
      </p:sp>
      <p:sp>
        <p:nvSpPr>
          <p:cNvPr id="76" name="CustomShape 4"/>
          <p:cNvSpPr/>
          <p:nvPr/>
        </p:nvSpPr>
        <p:spPr>
          <a:xfrm>
            <a:off x="-11160" y="887040"/>
            <a:ext cx="552600" cy="360"/>
          </a:xfrm>
          <a:prstGeom prst="straightConnector1">
            <a:avLst/>
          </a:prstGeom>
          <a:ln w="19080">
            <a:solidFill>
              <a:srgbClr val="F55C21"/>
            </a:solidFill>
            <a:round/>
          </a:ln>
        </p:spPr>
      </p:sp>
      <p:sp>
        <p:nvSpPr>
          <p:cNvPr id="77" name="PlaceHolder 5"/>
          <p:cNvSpPr>
            <a:spLocks noGrp="1"/>
          </p:cNvSpPr>
          <p:nvPr>
            <p:ph type="title"/>
          </p:nvPr>
        </p:nvSpPr>
        <p:spPr>
          <a:xfrm>
            <a:off x="549720" y="361440"/>
            <a:ext cx="7496640" cy="5493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FFFFFF"/>
                </a:solidFill>
                <a:latin typeface="Encode Sans"/>
                <a:ea typeface="Encode Sans"/>
              </a:rPr>
              <a:t>Click to edit the title text format</a:t>
            </a:r>
            <a:endParaRPr/>
          </a:p>
        </p:txBody>
      </p:sp>
      <p:sp>
        <p:nvSpPr>
          <p:cNvPr id="78" name="PlaceHolder 6"/>
          <p:cNvSpPr>
            <a:spLocks noGrp="1"/>
          </p:cNvSpPr>
          <p:nvPr>
            <p:ph type="sldNum"/>
          </p:nvPr>
        </p:nvSpPr>
        <p:spPr>
          <a:xfrm>
            <a:off x="8046720" y="4593960"/>
            <a:ext cx="1096920" cy="54936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0051C1C1-8181-4151-81A1-8111B16171A1}" type="slidenum">
              <a:rPr lang="en-US" sz="1300" b="1">
                <a:solidFill>
                  <a:srgbClr val="27272D"/>
                </a:solidFill>
                <a:latin typeface="Encode Sans"/>
                <a:ea typeface="Encode Sans"/>
              </a:rPr>
              <a:t>‹#›</a:t>
            </a:fld>
            <a:endParaRPr/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04636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7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-11160" y="887040"/>
            <a:ext cx="8060040" cy="360"/>
          </a:xfrm>
          <a:prstGeom prst="straightConnector1">
            <a:avLst/>
          </a:prstGeom>
          <a:ln w="19080">
            <a:solidFill>
              <a:srgbClr val="BA3B21"/>
            </a:solidFill>
            <a:round/>
            <a:tailEnd type="triangle" w="med" len="med"/>
          </a:ln>
        </p:spPr>
      </p:sp>
      <p:sp>
        <p:nvSpPr>
          <p:cNvPr id="113" name="CustomShape 2"/>
          <p:cNvSpPr/>
          <p:nvPr/>
        </p:nvSpPr>
        <p:spPr>
          <a:xfrm>
            <a:off x="0" y="4593600"/>
            <a:ext cx="9143640" cy="549360"/>
          </a:xfrm>
          <a:prstGeom prst="rect">
            <a:avLst/>
          </a:prstGeom>
          <a:solidFill>
            <a:srgbClr val="BA3B21"/>
          </a:solidFill>
        </p:spPr>
      </p:sp>
      <p:sp>
        <p:nvSpPr>
          <p:cNvPr id="114" name="CustomShape 3"/>
          <p:cNvSpPr/>
          <p:nvPr/>
        </p:nvSpPr>
        <p:spPr>
          <a:xfrm>
            <a:off x="0" y="4593600"/>
            <a:ext cx="549360" cy="549360"/>
          </a:xfrm>
          <a:prstGeom prst="rect">
            <a:avLst/>
          </a:prstGeom>
          <a:solidFill>
            <a:srgbClr val="F55C21"/>
          </a:solidFill>
        </p:spPr>
      </p:sp>
      <p:sp>
        <p:nvSpPr>
          <p:cNvPr id="115" name="CustomShape 4"/>
          <p:cNvSpPr/>
          <p:nvPr/>
        </p:nvSpPr>
        <p:spPr>
          <a:xfrm>
            <a:off x="-11160" y="887040"/>
            <a:ext cx="552600" cy="360"/>
          </a:xfrm>
          <a:prstGeom prst="straightConnector1">
            <a:avLst/>
          </a:prstGeom>
          <a:ln w="19080">
            <a:solidFill>
              <a:srgbClr val="F55C21"/>
            </a:solidFill>
            <a:round/>
          </a:ln>
        </p:spPr>
      </p:sp>
      <p:sp>
        <p:nvSpPr>
          <p:cNvPr id="116" name="PlaceHolder 5"/>
          <p:cNvSpPr>
            <a:spLocks noGrp="1"/>
          </p:cNvSpPr>
          <p:nvPr>
            <p:ph type="title"/>
          </p:nvPr>
        </p:nvSpPr>
        <p:spPr>
          <a:xfrm>
            <a:off x="549720" y="361440"/>
            <a:ext cx="7496640" cy="5493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FFFFFF"/>
                </a:solidFill>
                <a:latin typeface="Encode Sans"/>
                <a:ea typeface="Encode Sans"/>
              </a:rPr>
              <a:t>Click to edit the title text format</a:t>
            </a:r>
            <a:endParaRPr/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549720" y="1200240"/>
            <a:ext cx="7496640" cy="29458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Encode Sans ExtraLight"/>
                <a:ea typeface="Encode Sans ExtraLight"/>
              </a:rPr>
              <a:t>Click to edit the outline text format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Encode Sans ExtraLight"/>
                <a:ea typeface="Encode Sans ExtraLight"/>
              </a:rPr>
              <a:t>Second Outline Level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Encode Sans ExtraLight"/>
                <a:ea typeface="Encode Sans ExtraLight"/>
              </a:rPr>
              <a:t>Third Outline Level</a:t>
            </a:r>
            <a:endParaRPr/>
          </a:p>
          <a:p>
            <a:pPr lvl="3">
              <a:lnSpc>
                <a:spcPct val="100000"/>
              </a:lnSpc>
              <a:buSzPct val="75000"/>
              <a:buFont typeface="StarSymbol"/>
              <a:buChar char=""/>
            </a:pPr>
            <a:r>
              <a:rPr lang="en-US" sz="2400">
                <a:solidFill>
                  <a:srgbClr val="FFFFFF"/>
                </a:solidFill>
                <a:latin typeface="Encode Sans ExtraLight"/>
                <a:ea typeface="Encode Sans ExtraLight"/>
              </a:rPr>
              <a:t>Fourth Outline Level</a:t>
            </a:r>
            <a:endParaRPr/>
          </a:p>
          <a:p>
            <a:pPr lvl="4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Encode Sans ExtraLight"/>
                <a:ea typeface="Encode Sans ExtraLight"/>
              </a:rPr>
              <a:t>Fifth Outline Level</a:t>
            </a:r>
            <a:endParaRPr/>
          </a:p>
          <a:p>
            <a:pPr lvl="5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Encode Sans ExtraLight"/>
                <a:ea typeface="Encode Sans ExtraLight"/>
              </a:rPr>
              <a:t>Sixth Outline Level</a:t>
            </a:r>
            <a:endParaRPr/>
          </a:p>
          <a:p>
            <a:pPr lvl="6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400">
                <a:solidFill>
                  <a:srgbClr val="FFFFFF"/>
                </a:solidFill>
                <a:latin typeface="Encode Sans ExtraLight"/>
                <a:ea typeface="Encode Sans ExtraLight"/>
              </a:rPr>
              <a:t>Seventh Outline Level</a:t>
            </a:r>
            <a:endParaRPr/>
          </a:p>
        </p:txBody>
      </p:sp>
      <p:sp>
        <p:nvSpPr>
          <p:cNvPr id="118" name="PlaceHolder 7"/>
          <p:cNvSpPr>
            <a:spLocks noGrp="1"/>
          </p:cNvSpPr>
          <p:nvPr>
            <p:ph type="sldNum"/>
          </p:nvPr>
        </p:nvSpPr>
        <p:spPr>
          <a:xfrm>
            <a:off x="8046720" y="4593960"/>
            <a:ext cx="1096920" cy="549360"/>
          </a:xfrm>
          <a:prstGeom prst="rect">
            <a:avLst/>
          </a:prstGeom>
        </p:spPr>
        <p:txBody>
          <a:bodyPr tIns="91440" bIns="91440" anchor="ctr"/>
          <a:lstStyle/>
          <a:p>
            <a:pPr>
              <a:lnSpc>
                <a:spcPct val="100000"/>
              </a:lnSpc>
            </a:pPr>
            <a:fld id="{118191B1-B181-4141-B1F1-D1F1C131D121}" type="slidenum">
              <a:rPr lang="en-US" sz="1300" b="1">
                <a:solidFill>
                  <a:srgbClr val="27272D"/>
                </a:solidFill>
                <a:latin typeface="Encode Sans"/>
                <a:ea typeface="Encode Sans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cancerimagingarchive.net/ncia/searchMain.jsf" TargetMode="External"/><Relationship Id="rId2" Type="http://schemas.openxmlformats.org/officeDocument/2006/relationships/hyperlink" Target="https://www.learnopencv.com/image-recognition-and-object-detection-part1/" TargetMode="External"/><Relationship Id="rId1" Type="http://schemas.openxmlformats.org/officeDocument/2006/relationships/slideLayout" Target="../slideLayouts/slideLayout39.xml"/><Relationship Id="rId5" Type="http://schemas.openxmlformats.org/officeDocument/2006/relationships/hyperlink" Target="http://vision.cse.psu.edu/people/chenpingY/tumor_main.html" TargetMode="External"/><Relationship Id="rId4" Type="http://schemas.openxmlformats.org/officeDocument/2006/relationships/hyperlink" Target="http://www.insight-journal.org/rire/download_data.php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braintumorsegmentation.org/" TargetMode="Externa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983880" y="0"/>
            <a:ext cx="7175520" cy="3493440"/>
          </a:xfrm>
          <a:prstGeom prst="rect">
            <a:avLst/>
          </a:prstGeom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4800" b="1" dirty="0" smtClean="0">
                <a:solidFill>
                  <a:srgbClr val="FFFFFF"/>
                </a:solidFill>
                <a:latin typeface="Encode Sans"/>
                <a:ea typeface="Encode Sans"/>
              </a:rPr>
              <a:t>Automatic Brain Tumor Detection</a:t>
            </a:r>
            <a:endParaRPr dirty="0"/>
          </a:p>
        </p:txBody>
      </p:sp>
      <p:sp>
        <p:nvSpPr>
          <p:cNvPr id="152" name="CustomShape 2"/>
          <p:cNvSpPr/>
          <p:nvPr/>
        </p:nvSpPr>
        <p:spPr>
          <a:xfrm>
            <a:off x="4131000" y="3979800"/>
            <a:ext cx="881280" cy="55944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53" name="CustomShape 3"/>
          <p:cNvSpPr/>
          <p:nvPr/>
        </p:nvSpPr>
        <p:spPr>
          <a:xfrm>
            <a:off x="4546440" y="3900600"/>
            <a:ext cx="50760" cy="5328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54" name="CustomShape 4"/>
          <p:cNvSpPr/>
          <p:nvPr/>
        </p:nvSpPr>
        <p:spPr>
          <a:xfrm>
            <a:off x="4268880" y="4565160"/>
            <a:ext cx="127440" cy="171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55" name="CustomShape 5"/>
          <p:cNvSpPr/>
          <p:nvPr/>
        </p:nvSpPr>
        <p:spPr>
          <a:xfrm>
            <a:off x="4746960" y="4565160"/>
            <a:ext cx="127440" cy="171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56" name="CustomShape 6"/>
          <p:cNvSpPr/>
          <p:nvPr/>
        </p:nvSpPr>
        <p:spPr>
          <a:xfrm>
            <a:off x="4182120" y="4030920"/>
            <a:ext cx="779040" cy="457200"/>
          </a:xfrm>
          <a:prstGeom prst="rect">
            <a:avLst/>
          </a:prstGeom>
          <a:solidFill>
            <a:srgbClr val="FFFFFF"/>
          </a:solid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533520" y="285840"/>
            <a:ext cx="7496640" cy="5493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FFFFFF"/>
                </a:solidFill>
                <a:latin typeface="Arial"/>
                <a:ea typeface="Encode Sans"/>
              </a:rPr>
              <a:t>Explanation about our Program</a:t>
            </a:r>
            <a:endParaRPr/>
          </a:p>
        </p:txBody>
      </p:sp>
      <p:sp>
        <p:nvSpPr>
          <p:cNvPr id="191" name="TextShape 2"/>
          <p:cNvSpPr txBox="1"/>
          <p:nvPr/>
        </p:nvSpPr>
        <p:spPr>
          <a:xfrm>
            <a:off x="533520" y="1504950"/>
            <a:ext cx="8213040" cy="29458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50000"/>
              </a:lnSpc>
              <a:buFont typeface="Wingdings" charset="2"/>
              <a:buChar char=""/>
            </a:pPr>
            <a:r>
              <a:rPr lang="en-US" sz="2000" dirty="0" smtClean="0">
                <a:solidFill>
                  <a:srgbClr val="FFFFFF"/>
                </a:solidFill>
                <a:ea typeface="Encode Sans ExtraLight"/>
              </a:rPr>
              <a:t> We </a:t>
            </a:r>
            <a:r>
              <a:rPr lang="en-US" sz="2000" dirty="0">
                <a:solidFill>
                  <a:srgbClr val="FFFFFF"/>
                </a:solidFill>
                <a:ea typeface="Encode Sans ExtraLight"/>
              </a:rPr>
              <a:t>have collected the following code from </a:t>
            </a:r>
            <a:r>
              <a:rPr lang="en-US" sz="2000" dirty="0" err="1">
                <a:solidFill>
                  <a:srgbClr val="FFFFFF"/>
                </a:solidFill>
                <a:ea typeface="Encode Sans ExtraLight"/>
              </a:rPr>
              <a:t>github</a:t>
            </a:r>
            <a:endParaRPr sz="2000" dirty="0"/>
          </a:p>
          <a:p>
            <a:pPr>
              <a:lnSpc>
                <a:spcPct val="150000"/>
              </a:lnSpc>
              <a:buFont typeface="Wingdings" charset="2"/>
              <a:buChar char=""/>
            </a:pPr>
            <a:r>
              <a:rPr lang="en-US" sz="2000" dirty="0" smtClean="0">
                <a:solidFill>
                  <a:srgbClr val="FFFFFF"/>
                </a:solidFill>
                <a:ea typeface="Encode Sans ExtraLight"/>
              </a:rPr>
              <a:t> Automatic </a:t>
            </a:r>
            <a:r>
              <a:rPr lang="en-US" sz="2000" dirty="0">
                <a:solidFill>
                  <a:srgbClr val="FFFFFF"/>
                </a:solidFill>
                <a:ea typeface="Encode Sans ExtraLight"/>
              </a:rPr>
              <a:t>Brain Tumor </a:t>
            </a:r>
            <a:r>
              <a:rPr lang="en-US" sz="2000" dirty="0" smtClean="0">
                <a:solidFill>
                  <a:srgbClr val="FFFFFF"/>
                </a:solidFill>
                <a:ea typeface="Encode Sans ExtraLight"/>
              </a:rPr>
              <a:t>Segmentation</a:t>
            </a:r>
            <a:endParaRPr sz="2000" dirty="0"/>
          </a:p>
          <a:p>
            <a:pPr>
              <a:lnSpc>
                <a:spcPct val="150000"/>
              </a:lnSpc>
              <a:buFont typeface="Wingdings" charset="2"/>
              <a:buChar char=""/>
            </a:pPr>
            <a:r>
              <a:rPr lang="en-US" sz="2000" dirty="0" smtClean="0">
                <a:solidFill>
                  <a:srgbClr val="FFFFFF"/>
                </a:solidFill>
                <a:ea typeface="Encode Sans ExtraLight"/>
              </a:rPr>
              <a:t> Retrieved </a:t>
            </a:r>
            <a:r>
              <a:rPr lang="en-US" sz="2000" dirty="0">
                <a:solidFill>
                  <a:srgbClr val="FFFFFF"/>
                </a:solidFill>
                <a:ea typeface="Encode Sans ExtraLight"/>
              </a:rPr>
              <a:t>From: </a:t>
            </a:r>
            <a:r>
              <a:rPr lang="en-US" sz="2000" u="sng" dirty="0">
                <a:solidFill>
                  <a:srgbClr val="FFFFFF"/>
                </a:solidFill>
                <a:ea typeface="Encode Sans ExtraLight"/>
              </a:rPr>
              <a:t>https://github.com/naldeborgh7575/brain_segmentation</a:t>
            </a:r>
            <a:endParaRPr sz="2000" dirty="0"/>
          </a:p>
        </p:txBody>
      </p:sp>
      <p:sp>
        <p:nvSpPr>
          <p:cNvPr id="192" name="TextShape 3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fld id="{21E1F1A1-51F1-4121-8191-A1B1914111B1}" type="slidenum">
              <a:rPr lang="en-US" sz="1300" b="1">
                <a:solidFill>
                  <a:srgbClr val="27272D"/>
                </a:solidFill>
                <a:latin typeface="Encode Sans"/>
                <a:ea typeface="Encode Sans"/>
              </a:rPr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FFFFFF"/>
                </a:solidFill>
                <a:latin typeface="Encode Sans"/>
                <a:ea typeface="Encode Sans"/>
              </a:rPr>
              <a:t>Result</a:t>
            </a:r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549720" y="1200240"/>
            <a:ext cx="7496640" cy="29458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  <a:buFont typeface="Encode Sans ExtraLight"/>
              <a:buChar char="▪"/>
            </a:pPr>
            <a:r>
              <a:rPr lang="en-US" sz="2000" dirty="0" smtClean="0">
                <a:solidFill>
                  <a:srgbClr val="FFFFFF"/>
                </a:solidFill>
                <a:latin typeface="Encode Sans ExtraLight"/>
                <a:ea typeface="Encode Sans ExtraLight"/>
              </a:rPr>
              <a:t> Below </a:t>
            </a:r>
            <a:r>
              <a:rPr lang="en-US" sz="2000" dirty="0">
                <a:solidFill>
                  <a:srgbClr val="FFFFFF"/>
                </a:solidFill>
                <a:latin typeface="Encode Sans ExtraLight"/>
                <a:ea typeface="Encode Sans ExtraLight"/>
              </a:rPr>
              <a:t>is the diagram of how the model is predicting </a:t>
            </a:r>
            <a:endParaRPr dirty="0"/>
          </a:p>
        </p:txBody>
      </p:sp>
      <p:sp>
        <p:nvSpPr>
          <p:cNvPr id="195" name="TextShape 3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fld id="{01315181-1171-4121-B111-C131218181D1}" type="slidenum">
              <a:rPr lang="en-US" sz="1300" b="1">
                <a:solidFill>
                  <a:srgbClr val="27272D"/>
                </a:solidFill>
                <a:latin typeface="Encode Sans"/>
                <a:ea typeface="Encode Sans"/>
              </a:rPr>
              <a:t>11</a:t>
            </a:fld>
            <a:endParaRPr/>
          </a:p>
        </p:txBody>
      </p:sp>
      <p:sp>
        <p:nvSpPr>
          <p:cNvPr id="197" name="CustomShape 4"/>
          <p:cNvSpPr/>
          <p:nvPr/>
        </p:nvSpPr>
        <p:spPr>
          <a:xfrm>
            <a:off x="1600200" y="4689900"/>
            <a:ext cx="4648200" cy="30348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dirty="0" smtClean="0">
                <a:solidFill>
                  <a:srgbClr val="FFFFFF"/>
                </a:solidFill>
                <a:latin typeface="Arial"/>
                <a:ea typeface="Arial"/>
              </a:rPr>
              <a:t>Figure 6: Result of our proposed model</a:t>
            </a:r>
            <a:endParaRPr dirty="0"/>
          </a:p>
        </p:txBody>
      </p:sp>
      <p:pic>
        <p:nvPicPr>
          <p:cNvPr id="1028" name="Picture 4" descr="Example of tumor segmentation overlay on 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20" y="1646789"/>
            <a:ext cx="6902450" cy="2947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533520" y="285840"/>
            <a:ext cx="7496640" cy="5493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FFFFFF"/>
                </a:solidFill>
                <a:latin typeface="Arial"/>
                <a:ea typeface="Encode Sans"/>
              </a:rPr>
              <a:t>Conclusion</a:t>
            </a:r>
            <a:endParaRPr dirty="0"/>
          </a:p>
        </p:txBody>
      </p:sp>
      <p:sp>
        <p:nvSpPr>
          <p:cNvPr id="199" name="TextShape 2"/>
          <p:cNvSpPr txBox="1"/>
          <p:nvPr/>
        </p:nvSpPr>
        <p:spPr>
          <a:xfrm>
            <a:off x="533520" y="1123920"/>
            <a:ext cx="7496640" cy="3657240"/>
          </a:xfrm>
          <a:prstGeom prst="rect">
            <a:avLst/>
          </a:prstGeom>
        </p:spPr>
        <p:txBody>
          <a:bodyPr tIns="91440" bIns="91440"/>
          <a:lstStyle/>
          <a:p>
            <a:pPr marL="342900" indent="-342900">
              <a:lnSpc>
                <a:spcPct val="150000"/>
              </a:lnSpc>
              <a:buSzPct val="45000"/>
              <a:buFont typeface="Wingdings" pitchFamily="2" charset="2"/>
              <a:buChar char="§"/>
            </a:pPr>
            <a:r>
              <a:rPr lang="en-US" sz="2000" dirty="0">
                <a:solidFill>
                  <a:srgbClr val="FFFFFF"/>
                </a:solidFill>
                <a:latin typeface="Arial"/>
                <a:ea typeface="Encode Sans ExtraLight"/>
              </a:rPr>
              <a:t>Hoping to publish our paper</a:t>
            </a:r>
            <a:endParaRPr dirty="0"/>
          </a:p>
          <a:p>
            <a:pPr marL="342900" indent="-342900">
              <a:lnSpc>
                <a:spcPct val="150000"/>
              </a:lnSpc>
              <a:buSzPct val="45000"/>
              <a:buFont typeface="Wingdings" pitchFamily="2" charset="2"/>
              <a:buChar char="§"/>
            </a:pPr>
            <a:r>
              <a:rPr lang="en-US" sz="2000" dirty="0">
                <a:solidFill>
                  <a:srgbClr val="FFFFFF"/>
                </a:solidFill>
                <a:latin typeface="Arial"/>
                <a:ea typeface="Encode Sans ExtraLight"/>
              </a:rPr>
              <a:t>Have great expectations from this project </a:t>
            </a:r>
            <a:endParaRPr dirty="0"/>
          </a:p>
          <a:p>
            <a:pPr marL="342900" indent="-342900">
              <a:lnSpc>
                <a:spcPct val="150000"/>
              </a:lnSpc>
              <a:buSzPct val="45000"/>
              <a:buFont typeface="Wingdings" pitchFamily="2" charset="2"/>
              <a:buChar char="§"/>
            </a:pPr>
            <a:r>
              <a:rPr lang="en-US" sz="2000" dirty="0">
                <a:solidFill>
                  <a:srgbClr val="FFFFFF"/>
                </a:solidFill>
                <a:latin typeface="Arial"/>
                <a:ea typeface="Encode Sans ExtraLight"/>
              </a:rPr>
              <a:t>Will be a great help to detect diseases without errors</a:t>
            </a:r>
            <a:endParaRPr dirty="0"/>
          </a:p>
          <a:p>
            <a:pPr marL="342900" indent="-342900">
              <a:lnSpc>
                <a:spcPct val="150000"/>
              </a:lnSpc>
              <a:buSzPct val="45000"/>
              <a:buFont typeface="Wingdings" pitchFamily="2" charset="2"/>
              <a:buChar char="§"/>
            </a:pPr>
            <a:r>
              <a:rPr lang="en-US" sz="2000" dirty="0">
                <a:solidFill>
                  <a:srgbClr val="FFFFFF"/>
                </a:solidFill>
                <a:latin typeface="Arial"/>
                <a:ea typeface="Encode Sans ExtraLight"/>
              </a:rPr>
              <a:t>Faster process than now and will save a lot of lives</a:t>
            </a:r>
            <a:endParaRPr dirty="0"/>
          </a:p>
          <a:p>
            <a:pPr marL="342900" indent="-342900">
              <a:lnSpc>
                <a:spcPct val="150000"/>
              </a:lnSpc>
              <a:buSzPct val="45000"/>
              <a:buFont typeface="Wingdings" pitchFamily="2" charset="2"/>
              <a:buChar char="§"/>
            </a:pPr>
            <a:r>
              <a:rPr lang="en-US" sz="2000" dirty="0">
                <a:solidFill>
                  <a:srgbClr val="FFFFFF"/>
                </a:solidFill>
                <a:latin typeface="Arial"/>
                <a:ea typeface="Encode Sans ExtraLight"/>
              </a:rPr>
              <a:t>Will maintain proper accuracy and efficiency </a:t>
            </a:r>
            <a:endParaRPr dirty="0"/>
          </a:p>
        </p:txBody>
      </p:sp>
      <p:sp>
        <p:nvSpPr>
          <p:cNvPr id="200" name="TextShape 3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fld id="{2151A111-0141-41D1-9171-21A11131C1C1}" type="slidenum">
              <a:rPr lang="en-US" sz="1300" b="1">
                <a:solidFill>
                  <a:srgbClr val="27272D"/>
                </a:solidFill>
                <a:latin typeface="Encode Sans"/>
                <a:ea typeface="Encode Sans"/>
              </a:rPr>
              <a:t>12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533520" y="285840"/>
            <a:ext cx="7496640" cy="5493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FFFFFF"/>
                </a:solidFill>
                <a:latin typeface="Arial"/>
                <a:ea typeface="Encode Sans"/>
              </a:rPr>
              <a:t>References</a:t>
            </a:r>
            <a:endParaRPr dirty="0"/>
          </a:p>
        </p:txBody>
      </p:sp>
      <p:sp>
        <p:nvSpPr>
          <p:cNvPr id="202" name="TextShape 2"/>
          <p:cNvSpPr txBox="1"/>
          <p:nvPr/>
        </p:nvSpPr>
        <p:spPr>
          <a:xfrm>
            <a:off x="549720" y="1200240"/>
            <a:ext cx="7496640" cy="2945880"/>
          </a:xfrm>
          <a:prstGeom prst="rect">
            <a:avLst/>
          </a:prstGeom>
        </p:spPr>
        <p:txBody>
          <a:bodyPr tIns="91440" bIns="91440"/>
          <a:lstStyle/>
          <a:p>
            <a:pPr marL="285750" indent="-285750">
              <a:lnSpc>
                <a:spcPct val="1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FFFFFF"/>
                </a:solidFill>
                <a:ea typeface="Titillium Web Light"/>
              </a:rPr>
              <a:t>N.</a:t>
            </a:r>
            <a:r>
              <a:rPr lang="en-US" dirty="0" err="1">
                <a:solidFill>
                  <a:srgbClr val="FFFFFF"/>
                </a:solidFill>
                <a:ea typeface="Titillium Web Light"/>
              </a:rPr>
              <a:t>Aldeborgh</a:t>
            </a:r>
            <a:r>
              <a:rPr lang="en-US" dirty="0">
                <a:solidFill>
                  <a:srgbClr val="FFFFFF"/>
                </a:solidFill>
                <a:ea typeface="Titillium Web Light"/>
              </a:rPr>
              <a:t>,”Automatic Brain Tumor Segmentation”,</a:t>
            </a:r>
            <a:r>
              <a:rPr lang="en-US" dirty="0" smtClean="0">
                <a:solidFill>
                  <a:srgbClr val="FFFFFF"/>
                </a:solidFill>
                <a:ea typeface="Titillium Web Light"/>
              </a:rPr>
              <a:t>2017</a:t>
            </a:r>
            <a:endParaRPr dirty="0" smtClean="0"/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FFFFFF"/>
                </a:solidFill>
                <a:ea typeface="Titillium Web Light"/>
              </a:rPr>
              <a:t>S. </a:t>
            </a:r>
            <a:r>
              <a:rPr lang="en-US" dirty="0" err="1">
                <a:solidFill>
                  <a:srgbClr val="FFFFFF"/>
                </a:solidFill>
                <a:ea typeface="Titillium Web Light"/>
              </a:rPr>
              <a:t>Mallick</a:t>
            </a:r>
            <a:r>
              <a:rPr lang="en-US" dirty="0">
                <a:solidFill>
                  <a:srgbClr val="FFFFFF"/>
                </a:solidFill>
                <a:ea typeface="Titillium Web Light"/>
              </a:rPr>
              <a:t>, “Image Recognition and Object Detection”, 2016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FFFFFF"/>
                </a:solidFill>
                <a:ea typeface="Titillium Web Light"/>
              </a:rPr>
              <a:t>Retrieved </a:t>
            </a:r>
            <a:r>
              <a:rPr lang="en-US" dirty="0">
                <a:solidFill>
                  <a:srgbClr val="FFFFFF"/>
                </a:solidFill>
                <a:ea typeface="Titillium Web Light"/>
              </a:rPr>
              <a:t>from: </a:t>
            </a:r>
            <a:r>
              <a:rPr lang="en-US" u="sng" dirty="0">
                <a:solidFill>
                  <a:srgbClr val="FFFFFF"/>
                </a:solidFill>
                <a:ea typeface="Titillium Web Light"/>
                <a:hlinkClick r:id="rId2"/>
              </a:rPr>
              <a:t>https://www.learnopencv.com/image-recognition-and-object-detection-part1/</a:t>
            </a:r>
            <a:endParaRPr dirty="0"/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FFFFFF"/>
                </a:solidFill>
                <a:ea typeface="Titillium Web Light"/>
              </a:rPr>
              <a:t> Dataset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ea typeface="Titillium Web Light"/>
              </a:rPr>
              <a:t>Retrieved from: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u="sng" dirty="0">
                <a:solidFill>
                  <a:srgbClr val="FFFFFF"/>
                </a:solidFill>
                <a:ea typeface="Titillium Web Light"/>
                <a:hlinkClick r:id="rId3"/>
              </a:rPr>
              <a:t>https://public.cancerimagingarchive.net/ncia/searchMain.jsf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u="sng" dirty="0">
                <a:solidFill>
                  <a:srgbClr val="FFFFFF"/>
                </a:solidFill>
                <a:ea typeface="Titillium Web Light"/>
                <a:hlinkClick r:id="rId4"/>
              </a:rPr>
              <a:t>http://www.insight-journal.org/rire/download_data.php</a:t>
            </a:r>
            <a:endParaRPr dirty="0"/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FFFFFF"/>
                </a:solidFill>
                <a:ea typeface="Encode Sans ExtraLight"/>
              </a:rPr>
              <a:t>Sample Images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ea typeface="Titillium Web Light"/>
              </a:rPr>
              <a:t>Retrieved from: </a:t>
            </a:r>
            <a:r>
              <a:rPr lang="en-US" u="sng" dirty="0">
                <a:solidFill>
                  <a:srgbClr val="FFFFFF"/>
                </a:solidFill>
                <a:ea typeface="Encode Sans ExtraLight"/>
                <a:hlinkClick r:id="rId5"/>
              </a:rPr>
              <a:t>http://vision.cse.psu.edu/people/chenpingY/tumor_main.html</a:t>
            </a:r>
            <a:endParaRPr dirty="0"/>
          </a:p>
        </p:txBody>
      </p:sp>
      <p:sp>
        <p:nvSpPr>
          <p:cNvPr id="203" name="TextShape 3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fld id="{B191F131-A1C1-41E1-B1B1-9121B1C1D1E1}" type="slidenum">
              <a:rPr lang="en-US" sz="1300" b="1">
                <a:solidFill>
                  <a:srgbClr val="27272D"/>
                </a:solidFill>
                <a:latin typeface="Encode Sans"/>
                <a:ea typeface="Encode Sans"/>
              </a:rPr>
              <a:t>13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sldNum" idx="4294967295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08" name="Shape 308"/>
          <p:cNvSpPr txBox="1">
            <a:spLocks noGrp="1"/>
          </p:cNvSpPr>
          <p:nvPr>
            <p:ph type="ctrTitle" idx="4294967295"/>
          </p:nvPr>
        </p:nvSpPr>
        <p:spPr>
          <a:xfrm>
            <a:off x="762000" y="440350"/>
            <a:ext cx="437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55C21"/>
                </a:solidFill>
              </a:rPr>
              <a:t>THANKS!</a:t>
            </a:r>
            <a:endParaRPr sz="6000">
              <a:solidFill>
                <a:srgbClr val="F55C21"/>
              </a:solidFill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subTitle" idx="4294967295"/>
          </p:nvPr>
        </p:nvSpPr>
        <p:spPr>
          <a:xfrm>
            <a:off x="762000" y="1639975"/>
            <a:ext cx="4373700" cy="31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ANY QUESTIONS</a:t>
            </a:r>
            <a:r>
              <a:rPr lang="en" dirty="0" smtClean="0"/>
              <a:t>?</a:t>
            </a:r>
            <a:endParaRPr dirty="0">
              <a:solidFill>
                <a:srgbClr val="FFFFFF"/>
              </a:solidFill>
            </a:endParaRPr>
          </a:p>
        </p:txBody>
      </p:sp>
      <p:grpSp>
        <p:nvGrpSpPr>
          <p:cNvPr id="310" name="Shape 310"/>
          <p:cNvGrpSpPr/>
          <p:nvPr/>
        </p:nvGrpSpPr>
        <p:grpSpPr>
          <a:xfrm>
            <a:off x="5397193" y="1023197"/>
            <a:ext cx="2668517" cy="2466838"/>
            <a:chOff x="5975075" y="2327500"/>
            <a:chExt cx="420100" cy="388350"/>
          </a:xfrm>
        </p:grpSpPr>
        <p:sp>
          <p:nvSpPr>
            <p:cNvPr id="311" name="Shape 31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4F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F4F5C"/>
                </a:solidFill>
              </a:endParaRPr>
            </a:p>
          </p:txBody>
        </p:sp>
        <p:sp>
          <p:nvSpPr>
            <p:cNvPr id="312" name="Shape 31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4F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F4F5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291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762120" y="440280"/>
            <a:ext cx="4373280" cy="11595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4000" b="1" dirty="0" smtClean="0">
                <a:solidFill>
                  <a:srgbClr val="F55C21"/>
                </a:solidFill>
                <a:ea typeface="Encode Sans"/>
              </a:rPr>
              <a:t>Group </a:t>
            </a:r>
            <a:r>
              <a:rPr lang="en-US" sz="4000" b="1" dirty="0">
                <a:solidFill>
                  <a:srgbClr val="F55C21"/>
                </a:solidFill>
                <a:ea typeface="Encode Sans"/>
              </a:rPr>
              <a:t>Members</a:t>
            </a:r>
            <a:endParaRPr dirty="0"/>
          </a:p>
        </p:txBody>
      </p:sp>
      <p:sp>
        <p:nvSpPr>
          <p:cNvPr id="158" name="TextShape 2"/>
          <p:cNvSpPr txBox="1"/>
          <p:nvPr/>
        </p:nvSpPr>
        <p:spPr>
          <a:xfrm>
            <a:off x="762120" y="1639800"/>
            <a:ext cx="4373280" cy="3150360"/>
          </a:xfrm>
          <a:prstGeom prst="rect">
            <a:avLst/>
          </a:prstGeom>
        </p:spPr>
        <p:txBody>
          <a:bodyPr tIns="91440" bIns="91440"/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>
                <a:solidFill>
                  <a:srgbClr val="FFFFFF"/>
                </a:solidFill>
                <a:ea typeface="Encode Sans"/>
              </a:rPr>
              <a:t> Md. </a:t>
            </a:r>
            <a:r>
              <a:rPr lang="en-US" sz="2000" b="1" dirty="0" smtClean="0">
                <a:solidFill>
                  <a:srgbClr val="FFFFFF"/>
                </a:solidFill>
                <a:ea typeface="Encode Sans"/>
              </a:rPr>
              <a:t>Abdullah 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FFFFFF"/>
                </a:solidFill>
                <a:ea typeface="Encode Sans"/>
              </a:rPr>
              <a:t>        </a:t>
            </a:r>
            <a:r>
              <a:rPr lang="en-US" sz="2000" b="1" dirty="0">
                <a:solidFill>
                  <a:srgbClr val="FFFFFF"/>
                </a:solidFill>
                <a:ea typeface="Encode Sans"/>
              </a:rPr>
              <a:t>ID: 16301136 (sec01</a:t>
            </a:r>
            <a:r>
              <a:rPr lang="en-US" sz="2000" b="1" dirty="0" smtClean="0">
                <a:solidFill>
                  <a:srgbClr val="FFFFFF"/>
                </a:solidFill>
                <a:ea typeface="Encode Sans"/>
              </a:rPr>
              <a:t>)</a:t>
            </a:r>
            <a:endParaRPr sz="20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  <a:ea typeface="Encode Sans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Encode Sans"/>
              </a:rPr>
              <a:t>Sadia</a:t>
            </a:r>
            <a:r>
              <a:rPr lang="en-US" sz="2000" b="1" dirty="0">
                <a:solidFill>
                  <a:srgbClr val="FFFFFF"/>
                </a:solidFill>
                <a:ea typeface="Encode Sans"/>
              </a:rPr>
              <a:t> </a:t>
            </a:r>
            <a:r>
              <a:rPr lang="en-US" sz="2000" b="1" dirty="0" err="1" smtClean="0">
                <a:solidFill>
                  <a:srgbClr val="FFFFFF"/>
                </a:solidFill>
                <a:ea typeface="Encode Sans"/>
              </a:rPr>
              <a:t>Alam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FF"/>
                </a:solidFill>
                <a:ea typeface="Encode Sans"/>
              </a:rPr>
              <a:t>        ID:14301108  </a:t>
            </a:r>
            <a:r>
              <a:rPr lang="en-US" sz="2000" b="1" dirty="0" smtClean="0">
                <a:solidFill>
                  <a:srgbClr val="FFFFFF"/>
                </a:solidFill>
                <a:ea typeface="Encode Sans"/>
              </a:rPr>
              <a:t>(</a:t>
            </a:r>
            <a:r>
              <a:rPr lang="en-US" sz="2000" b="1" dirty="0">
                <a:solidFill>
                  <a:srgbClr val="FFFFFF"/>
                </a:solidFill>
                <a:ea typeface="Encode Sans"/>
              </a:rPr>
              <a:t>sec01</a:t>
            </a:r>
            <a:r>
              <a:rPr lang="en-US" sz="2000" b="1" dirty="0" smtClean="0">
                <a:solidFill>
                  <a:srgbClr val="FFFFFF"/>
                </a:solidFill>
                <a:ea typeface="Encode Sans"/>
              </a:rPr>
              <a:t>)</a:t>
            </a:r>
            <a:endParaRPr sz="20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>
                <a:solidFill>
                  <a:srgbClr val="FFFFFF"/>
                </a:solidFill>
                <a:ea typeface="Encode Sans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Encode Sans"/>
              </a:rPr>
              <a:t>Adiba</a:t>
            </a:r>
            <a:r>
              <a:rPr lang="en-US" sz="2000" b="1" dirty="0">
                <a:solidFill>
                  <a:srgbClr val="FFFFFF"/>
                </a:solidFill>
                <a:ea typeface="Encode Sans"/>
              </a:rPr>
              <a:t> </a:t>
            </a:r>
            <a:r>
              <a:rPr lang="en-US" sz="2000" b="1" dirty="0" err="1">
                <a:solidFill>
                  <a:srgbClr val="FFFFFF"/>
                </a:solidFill>
                <a:ea typeface="Encode Sans"/>
              </a:rPr>
              <a:t>Shuhin</a:t>
            </a:r>
            <a:endParaRPr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FF"/>
                </a:solidFill>
                <a:ea typeface="Encode Sans"/>
              </a:rPr>
              <a:t>        ID:14301080  </a:t>
            </a:r>
            <a:r>
              <a:rPr lang="en-US" sz="2000" b="1" dirty="0" smtClean="0">
                <a:solidFill>
                  <a:srgbClr val="FFFFFF"/>
                </a:solidFill>
                <a:ea typeface="Encode Sans"/>
              </a:rPr>
              <a:t>(sec03)</a:t>
            </a:r>
            <a:endParaRPr lang="en-US" sz="2000" dirty="0"/>
          </a:p>
          <a:p>
            <a:pPr>
              <a:lnSpc>
                <a:spcPct val="150000"/>
              </a:lnSpc>
            </a:pPr>
            <a:endParaRPr sz="2000" dirty="0"/>
          </a:p>
        </p:txBody>
      </p:sp>
      <p:pic>
        <p:nvPicPr>
          <p:cNvPr id="159" name="Shape 113"/>
          <p:cNvPicPr/>
          <p:nvPr/>
        </p:nvPicPr>
        <p:blipFill>
          <a:blip r:embed="rId2"/>
          <a:stretch>
            <a:fillRect/>
          </a:stretch>
        </p:blipFill>
        <p:spPr>
          <a:xfrm>
            <a:off x="5666040" y="0"/>
            <a:ext cx="3477600" cy="4593600"/>
          </a:xfrm>
          <a:prstGeom prst="rect">
            <a:avLst/>
          </a:prstGeom>
        </p:spPr>
      </p:pic>
      <p:sp>
        <p:nvSpPr>
          <p:cNvPr id="160" name="TextShape 3"/>
          <p:cNvSpPr txBox="1"/>
          <p:nvPr/>
        </p:nvSpPr>
        <p:spPr>
          <a:xfrm>
            <a:off x="4023360" y="4593960"/>
            <a:ext cx="1096920" cy="549360"/>
          </a:xfrm>
          <a:prstGeom prst="rect">
            <a:avLst/>
          </a:prstGeom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fld id="{7181A161-C171-41B1-8131-615181A13191}" type="slidenum">
              <a:rPr lang="en-US" sz="1300" b="1">
                <a:solidFill>
                  <a:srgbClr val="27272D"/>
                </a:solidFill>
                <a:latin typeface="Encode Sans"/>
                <a:ea typeface="Encode Sans"/>
              </a:rPr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533520" y="209520"/>
            <a:ext cx="7496640" cy="5493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FFFFFF"/>
                </a:solidFill>
                <a:latin typeface="Arial"/>
                <a:ea typeface="Encode Sans"/>
              </a:rPr>
              <a:t>Brain Tumor Imaging, MRI image</a:t>
            </a:r>
            <a:endParaRPr dirty="0"/>
          </a:p>
        </p:txBody>
      </p:sp>
      <p:sp>
        <p:nvSpPr>
          <p:cNvPr id="162" name="TextShape 2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fld id="{91A15161-3151-4151-9141-7161E1B18121}" type="slidenum">
              <a:rPr lang="en-US" sz="1300" b="1">
                <a:solidFill>
                  <a:srgbClr val="27272D"/>
                </a:solidFill>
                <a:latin typeface="Encode Sans"/>
                <a:ea typeface="Encode Sans"/>
              </a:rPr>
              <a:t>3</a:t>
            </a:fld>
            <a:endParaRPr/>
          </a:p>
        </p:txBody>
      </p:sp>
      <p:pic>
        <p:nvPicPr>
          <p:cNvPr id="16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90960" y="895320"/>
            <a:ext cx="4866480" cy="3640320"/>
          </a:xfrm>
          <a:prstGeom prst="rect">
            <a:avLst/>
          </a:prstGeom>
        </p:spPr>
      </p:pic>
      <p:sp>
        <p:nvSpPr>
          <p:cNvPr id="164" name="CustomShape 3"/>
          <p:cNvSpPr/>
          <p:nvPr/>
        </p:nvSpPr>
        <p:spPr>
          <a:xfrm>
            <a:off x="1205704" y="4599655"/>
            <a:ext cx="3366296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FFFFFF"/>
                </a:solidFill>
                <a:latin typeface="Arial"/>
                <a:ea typeface="Arial"/>
              </a:rPr>
              <a:t>Figure 1: MRI dataset images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FFFFFF"/>
                </a:solidFill>
                <a:latin typeface="Arial"/>
                <a:ea typeface="Encode Sans"/>
              </a:rPr>
              <a:t>Working Plan</a:t>
            </a:r>
            <a:endParaRPr dirty="0"/>
          </a:p>
        </p:txBody>
      </p:sp>
      <p:sp>
        <p:nvSpPr>
          <p:cNvPr id="166" name="TextShape 2"/>
          <p:cNvSpPr txBox="1"/>
          <p:nvPr/>
        </p:nvSpPr>
        <p:spPr>
          <a:xfrm>
            <a:off x="549720" y="1200240"/>
            <a:ext cx="4174560" cy="29458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50000"/>
              </a:lnSpc>
              <a:buFont typeface="Encode Sans ExtraLight"/>
              <a:buChar char="▪"/>
            </a:pPr>
            <a:r>
              <a:rPr lang="en-US" sz="2000" dirty="0">
                <a:solidFill>
                  <a:srgbClr val="FFFFFF"/>
                </a:solidFill>
                <a:ea typeface="Encode Sans ExtraLight"/>
              </a:rPr>
              <a:t>Input From DATASET</a:t>
            </a:r>
            <a:endParaRPr sz="2000" dirty="0"/>
          </a:p>
          <a:p>
            <a:pPr>
              <a:lnSpc>
                <a:spcPct val="150000"/>
              </a:lnSpc>
              <a:buFont typeface="Encode Sans ExtraLight"/>
              <a:buChar char="▪"/>
            </a:pPr>
            <a:r>
              <a:rPr lang="en-US" sz="2000" dirty="0">
                <a:solidFill>
                  <a:srgbClr val="FFFFFF"/>
                </a:solidFill>
                <a:ea typeface="Encode Sans ExtraLight"/>
              </a:rPr>
              <a:t>Normalization</a:t>
            </a:r>
            <a:endParaRPr sz="2000" dirty="0"/>
          </a:p>
          <a:p>
            <a:pPr>
              <a:lnSpc>
                <a:spcPct val="150000"/>
              </a:lnSpc>
              <a:buFont typeface="Encode Sans ExtraLight"/>
              <a:buChar char="▪"/>
            </a:pPr>
            <a:r>
              <a:rPr lang="en-US" sz="2000" dirty="0">
                <a:solidFill>
                  <a:srgbClr val="FFFFFF"/>
                </a:solidFill>
                <a:ea typeface="Encode Sans ExtraLight"/>
              </a:rPr>
              <a:t>Patches</a:t>
            </a:r>
            <a:endParaRPr sz="2000" dirty="0"/>
          </a:p>
          <a:p>
            <a:pPr>
              <a:lnSpc>
                <a:spcPct val="150000"/>
              </a:lnSpc>
              <a:buFont typeface="Encode Sans ExtraLight"/>
              <a:buChar char="▪"/>
            </a:pPr>
            <a:r>
              <a:rPr lang="en-US" sz="2000" dirty="0">
                <a:solidFill>
                  <a:srgbClr val="FFFFFF"/>
                </a:solidFill>
                <a:ea typeface="Encode Sans ExtraLight"/>
              </a:rPr>
              <a:t>Prediction of Segmentation.</a:t>
            </a:r>
            <a:endParaRPr sz="2000" dirty="0"/>
          </a:p>
        </p:txBody>
      </p:sp>
      <p:sp>
        <p:nvSpPr>
          <p:cNvPr id="167" name="TextShape 3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fld id="{51514171-91B1-41A1-8131-71B1811121D1}" type="slidenum">
              <a:rPr lang="en-US" sz="1300" b="1">
                <a:solidFill>
                  <a:srgbClr val="27272D"/>
                </a:solidFill>
                <a:latin typeface="Encode Sans"/>
                <a:ea typeface="Encode Sans"/>
              </a:rPr>
              <a:t>4</a:t>
            </a:fld>
            <a:endParaRPr/>
          </a:p>
        </p:txBody>
      </p:sp>
      <p:pic>
        <p:nvPicPr>
          <p:cNvPr id="16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952880" y="963360"/>
            <a:ext cx="2895120" cy="3512880"/>
          </a:xfrm>
          <a:prstGeom prst="rect">
            <a:avLst/>
          </a:prstGeom>
        </p:spPr>
      </p:pic>
      <p:sp>
        <p:nvSpPr>
          <p:cNvPr id="169" name="CustomShape 4"/>
          <p:cNvSpPr/>
          <p:nvPr/>
        </p:nvSpPr>
        <p:spPr>
          <a:xfrm>
            <a:off x="4298040" y="4705200"/>
            <a:ext cx="429714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FFFFFF"/>
                </a:solidFill>
                <a:latin typeface="Arial"/>
                <a:ea typeface="Arial"/>
              </a:rPr>
              <a:t>Figure 2: Work process of our model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85840"/>
            <a:ext cx="7496640" cy="5493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FFFFFF"/>
                </a:solidFill>
                <a:latin typeface="Arial"/>
                <a:ea typeface="Encode Sans"/>
              </a:rPr>
              <a:t>Details about the Dataset</a:t>
            </a:r>
            <a:endParaRPr dirty="0"/>
          </a:p>
        </p:txBody>
      </p:sp>
      <p:sp>
        <p:nvSpPr>
          <p:cNvPr id="171" name="TextShape 2"/>
          <p:cNvSpPr txBox="1"/>
          <p:nvPr/>
        </p:nvSpPr>
        <p:spPr>
          <a:xfrm>
            <a:off x="549720" y="1226070"/>
            <a:ext cx="5546160" cy="29458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50000"/>
              </a:lnSpc>
              <a:buFont typeface="Encode Sans ExtraLight"/>
              <a:buChar char="▪"/>
            </a:pPr>
            <a:r>
              <a:rPr lang="en-US" sz="2000" dirty="0" smtClean="0">
                <a:solidFill>
                  <a:srgbClr val="FFFFFF"/>
                </a:solidFill>
                <a:ea typeface="Encode Sans ExtraLight"/>
              </a:rPr>
              <a:t> Contains </a:t>
            </a:r>
            <a:r>
              <a:rPr lang="en-US" sz="2000" dirty="0">
                <a:solidFill>
                  <a:srgbClr val="FFFFFF"/>
                </a:solidFill>
                <a:ea typeface="Encode Sans ExtraLight"/>
              </a:rPr>
              <a:t>four different MRI  pulse sequences</a:t>
            </a:r>
            <a:endParaRPr sz="2000" dirty="0"/>
          </a:p>
          <a:p>
            <a:pPr>
              <a:lnSpc>
                <a:spcPct val="150000"/>
              </a:lnSpc>
              <a:buFont typeface="Encode Sans ExtraLight"/>
              <a:buChar char="▪"/>
            </a:pPr>
            <a:r>
              <a:rPr lang="en-US" sz="2000" dirty="0" smtClean="0">
                <a:solidFill>
                  <a:srgbClr val="FFFFFF"/>
                </a:solidFill>
                <a:ea typeface="Encode Sans ExtraLight"/>
              </a:rPr>
              <a:t> Comprised </a:t>
            </a:r>
            <a:r>
              <a:rPr lang="en-US" sz="2000" dirty="0">
                <a:solidFill>
                  <a:srgbClr val="FFFFFF"/>
                </a:solidFill>
                <a:ea typeface="Encode Sans ExtraLight"/>
              </a:rPr>
              <a:t>of 155 brain </a:t>
            </a:r>
            <a:r>
              <a:rPr lang="en-US" sz="2000" dirty="0" smtClean="0">
                <a:solidFill>
                  <a:srgbClr val="FFFFFF"/>
                </a:solidFill>
                <a:ea typeface="Encode Sans ExtraLight"/>
              </a:rPr>
              <a:t>slices</a:t>
            </a:r>
            <a:endParaRPr lang="en-US" sz="2000" dirty="0">
              <a:solidFill>
                <a:srgbClr val="FFFFFF"/>
              </a:solidFill>
              <a:ea typeface="Encode Sans ExtraLight"/>
            </a:endParaRPr>
          </a:p>
          <a:p>
            <a:pPr>
              <a:lnSpc>
                <a:spcPct val="150000"/>
              </a:lnSpc>
              <a:buFont typeface="Encode Sans ExtraLight"/>
              <a:buChar char="▪"/>
            </a:pPr>
            <a:r>
              <a:rPr lang="en-US" sz="2000" dirty="0">
                <a:solidFill>
                  <a:srgbClr val="FFFFFF"/>
                </a:solidFill>
                <a:ea typeface="Encode Sans ExtraLight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ea typeface="Encode Sans ExtraLight"/>
              </a:rPr>
              <a:t>Total </a:t>
            </a:r>
            <a:r>
              <a:rPr lang="en-US" sz="2000" dirty="0">
                <a:solidFill>
                  <a:srgbClr val="FFFFFF"/>
                </a:solidFill>
                <a:ea typeface="Encode Sans ExtraLight"/>
              </a:rPr>
              <a:t>of 620 images per patient</a:t>
            </a:r>
            <a:endParaRPr sz="2000" dirty="0"/>
          </a:p>
          <a:p>
            <a:pPr>
              <a:lnSpc>
                <a:spcPct val="150000"/>
              </a:lnSpc>
              <a:buFont typeface="Encode Sans ExtraLight"/>
              <a:buChar char="▪"/>
            </a:pPr>
            <a:r>
              <a:rPr lang="en-US" sz="2000" dirty="0" smtClean="0">
                <a:solidFill>
                  <a:srgbClr val="FFFFFF"/>
                </a:solidFill>
                <a:ea typeface="Encode Sans ExtraLight"/>
              </a:rPr>
              <a:t> Source</a:t>
            </a:r>
            <a:r>
              <a:rPr lang="en-US" sz="2000" dirty="0">
                <a:solidFill>
                  <a:srgbClr val="FFFFFF"/>
                </a:solidFill>
                <a:ea typeface="Encode Sans ExtraLight"/>
              </a:rPr>
              <a:t>: </a:t>
            </a:r>
            <a:r>
              <a:rPr lang="en-US" sz="2000" u="sng" dirty="0">
                <a:solidFill>
                  <a:srgbClr val="1155CC"/>
                </a:solidFill>
                <a:ea typeface="Encode Sans ExtraLight"/>
                <a:hlinkClick r:id="rId2"/>
              </a:rPr>
              <a:t>2015 MICCAI </a:t>
            </a:r>
            <a:r>
              <a:rPr lang="en-US" sz="2000" u="sng" dirty="0" err="1">
                <a:solidFill>
                  <a:srgbClr val="1155CC"/>
                </a:solidFill>
                <a:ea typeface="Encode Sans ExtraLight"/>
                <a:hlinkClick r:id="rId2"/>
              </a:rPr>
              <a:t>BraTS</a:t>
            </a:r>
            <a:r>
              <a:rPr lang="en-US" sz="2000" u="sng" dirty="0">
                <a:solidFill>
                  <a:srgbClr val="1155CC"/>
                </a:solidFill>
                <a:ea typeface="Encode Sans ExtraLight"/>
                <a:hlinkClick r:id="rId2"/>
              </a:rPr>
              <a:t> Challenge</a:t>
            </a:r>
            <a:endParaRPr sz="2000" dirty="0"/>
          </a:p>
        </p:txBody>
      </p:sp>
      <p:sp>
        <p:nvSpPr>
          <p:cNvPr id="172" name="TextShape 3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fld id="{71111181-5171-41E1-8191-C131E1918111}" type="slidenum">
              <a:rPr lang="en-US" sz="1300" b="1">
                <a:solidFill>
                  <a:srgbClr val="27272D"/>
                </a:solidFill>
                <a:latin typeface="Encode Sans"/>
                <a:ea typeface="Encode Sans"/>
              </a:rPr>
              <a:t>5</a:t>
            </a:fld>
            <a:endParaRPr/>
          </a:p>
        </p:txBody>
      </p:sp>
      <p:sp>
        <p:nvSpPr>
          <p:cNvPr id="174" name="CustomShape 4"/>
          <p:cNvSpPr/>
          <p:nvPr/>
        </p:nvSpPr>
        <p:spPr>
          <a:xfrm>
            <a:off x="5873968" y="4025550"/>
            <a:ext cx="3200400" cy="3337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b="1" dirty="0" smtClean="0">
                <a:solidFill>
                  <a:srgbClr val="FFFFFF"/>
                </a:solidFill>
                <a:latin typeface="Arial"/>
                <a:ea typeface="Arial"/>
              </a:rPr>
              <a:t>Figure 3: MRI pre-processing </a:t>
            </a:r>
            <a:endParaRPr dirty="0"/>
          </a:p>
        </p:txBody>
      </p:sp>
      <p:pic>
        <p:nvPicPr>
          <p:cNvPr id="7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6400800" y="895350"/>
            <a:ext cx="2590560" cy="313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533520" y="285840"/>
            <a:ext cx="7496640" cy="5493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FFFFFF"/>
                </a:solidFill>
                <a:latin typeface="Arial"/>
                <a:ea typeface="Encode Sans"/>
              </a:rPr>
              <a:t>Explanation about the Algorithm</a:t>
            </a:r>
            <a:endParaRPr dirty="0"/>
          </a:p>
        </p:txBody>
      </p:sp>
      <p:sp>
        <p:nvSpPr>
          <p:cNvPr id="176" name="TextShape 2"/>
          <p:cNvSpPr txBox="1"/>
          <p:nvPr/>
        </p:nvSpPr>
        <p:spPr>
          <a:xfrm>
            <a:off x="304920" y="1276200"/>
            <a:ext cx="5698440" cy="29458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50000"/>
              </a:lnSpc>
              <a:buFont typeface="Encode Sans ExtraLight"/>
              <a:buChar char="▪"/>
            </a:pPr>
            <a:r>
              <a:rPr lang="en-US" sz="2000" dirty="0">
                <a:solidFill>
                  <a:srgbClr val="FFFFFF"/>
                </a:solidFill>
                <a:latin typeface="Arial"/>
                <a:ea typeface="Encode Sans ExtraLight"/>
              </a:rPr>
              <a:t>MRI pre-processing: </a:t>
            </a:r>
            <a:endParaRPr lang="en-US" sz="2000" dirty="0" smtClean="0">
              <a:solidFill>
                <a:srgbClr val="FFFFFF"/>
              </a:solidFill>
              <a:latin typeface="Arial"/>
              <a:ea typeface="Encode Sans ExtraLight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FFFF"/>
                </a:solidFill>
                <a:latin typeface="Arial"/>
                <a:ea typeface="Encode Sans ExtraLight"/>
              </a:rPr>
              <a:t> </a:t>
            </a:r>
            <a:r>
              <a:rPr lang="en-US" sz="2000" dirty="0" smtClean="0">
                <a:solidFill>
                  <a:srgbClr val="FFFFFF"/>
                </a:solidFill>
                <a:latin typeface="Arial"/>
                <a:ea typeface="Encode Sans ExtraLight"/>
              </a:rPr>
              <a:t>    higher 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Encode Sans ExtraLight"/>
              </a:rPr>
              <a:t>intensity of the </a:t>
            </a:r>
            <a:r>
              <a:rPr lang="en-US" sz="2000" dirty="0" smtClean="0">
                <a:solidFill>
                  <a:srgbClr val="FFFFFF"/>
                </a:solidFill>
                <a:latin typeface="Arial"/>
                <a:ea typeface="Encode Sans ExtraLight"/>
              </a:rPr>
              <a:t>image</a:t>
            </a:r>
            <a:endParaRPr dirty="0"/>
          </a:p>
          <a:p>
            <a:pPr>
              <a:lnSpc>
                <a:spcPct val="150000"/>
              </a:lnSpc>
              <a:buFont typeface="Encode Sans ExtraLight"/>
              <a:buChar char="▪"/>
            </a:pPr>
            <a:r>
              <a:rPr lang="en-US" sz="2000" dirty="0">
                <a:solidFill>
                  <a:srgbClr val="FFFFFF"/>
                </a:solidFill>
                <a:latin typeface="Arial"/>
                <a:ea typeface="Encode Sans ExtraLight"/>
              </a:rPr>
              <a:t>Pulse sequences: </a:t>
            </a:r>
            <a:endParaRPr lang="en-US" sz="2000" dirty="0" smtClean="0">
              <a:solidFill>
                <a:srgbClr val="FFFFFF"/>
              </a:solidFill>
              <a:latin typeface="Arial"/>
              <a:ea typeface="Encode Sans ExtraLight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FFFFFF"/>
                </a:solidFill>
                <a:latin typeface="Arial"/>
                <a:ea typeface="Encode Sans ExtraLight"/>
              </a:rPr>
              <a:t>     used 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Encode Sans ExtraLight"/>
              </a:rPr>
              <a:t>to illuminate different types of </a:t>
            </a:r>
            <a:r>
              <a:rPr lang="en-US" sz="2000" dirty="0" smtClean="0">
                <a:solidFill>
                  <a:srgbClr val="FFFFFF"/>
                </a:solidFill>
                <a:latin typeface="Arial"/>
                <a:ea typeface="Encode Sans ExtraLight"/>
              </a:rPr>
              <a:t>tissue</a:t>
            </a:r>
            <a:endParaRPr dirty="0"/>
          </a:p>
        </p:txBody>
      </p:sp>
      <p:sp>
        <p:nvSpPr>
          <p:cNvPr id="177" name="TextShape 3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fld id="{719151F1-E171-41D1-A131-3121D1819101}" type="slidenum">
              <a:rPr lang="en-US" sz="1300" b="1">
                <a:solidFill>
                  <a:srgbClr val="27272D"/>
                </a:solidFill>
                <a:latin typeface="Encode Sans"/>
                <a:ea typeface="Encode Sans"/>
              </a:rPr>
              <a:t>6</a:t>
            </a:fld>
            <a:endParaRPr/>
          </a:p>
        </p:txBody>
      </p:sp>
      <p:sp>
        <p:nvSpPr>
          <p:cNvPr id="179" name="CustomShape 4"/>
          <p:cNvSpPr/>
          <p:nvPr/>
        </p:nvSpPr>
        <p:spPr>
          <a:xfrm>
            <a:off x="5334000" y="3919140"/>
            <a:ext cx="3858131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b="1" dirty="0" smtClean="0">
                <a:solidFill>
                  <a:srgbClr val="FFFFFF"/>
                </a:solidFill>
                <a:latin typeface="Arial"/>
                <a:ea typeface="Arial"/>
              </a:rPr>
              <a:t>Figure 4: </a:t>
            </a:r>
            <a:r>
              <a:rPr lang="en-GB" b="1" dirty="0" smtClean="0">
                <a:solidFill>
                  <a:srgbClr val="FFFFFF"/>
                </a:solidFill>
                <a:ea typeface="Arial"/>
              </a:rPr>
              <a:t>The processing and segmentation of MRI image</a:t>
            </a:r>
            <a:endParaRPr lang="en-GB"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pic>
        <p:nvPicPr>
          <p:cNvPr id="2050" name="Picture 2" descr="t29_14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336" y="1173936"/>
            <a:ext cx="2683463" cy="268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533520" y="285840"/>
            <a:ext cx="7496640" cy="5493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FFFFFF"/>
                </a:solidFill>
                <a:latin typeface="Arial"/>
                <a:ea typeface="Encode Sans"/>
              </a:rPr>
              <a:t>Explanation about the Algorithm (cont.)</a:t>
            </a:r>
            <a:endParaRPr/>
          </a:p>
        </p:txBody>
      </p:sp>
      <p:sp>
        <p:nvSpPr>
          <p:cNvPr id="181" name="TextShape 2"/>
          <p:cNvSpPr txBox="1"/>
          <p:nvPr/>
        </p:nvSpPr>
        <p:spPr>
          <a:xfrm>
            <a:off x="549720" y="1200240"/>
            <a:ext cx="7496640" cy="294588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FFFF"/>
                </a:solidFill>
                <a:latin typeface="Arial"/>
                <a:ea typeface="Encode Sans ExtraLight"/>
              </a:rPr>
              <a:t>Segmentation: </a:t>
            </a:r>
            <a:endParaRPr lang="en-US" sz="2000" dirty="0" smtClean="0">
              <a:solidFill>
                <a:srgbClr val="FFFFFF"/>
              </a:solidFill>
              <a:latin typeface="Arial"/>
              <a:ea typeface="Encode Sans ExtraLight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FFFFFF"/>
                </a:solidFill>
                <a:latin typeface="Arial"/>
                <a:ea typeface="Encode Sans ExtraLight"/>
              </a:rPr>
              <a:t>600 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Encode Sans ExtraLight"/>
              </a:rPr>
              <a:t>images need to be analyzed per brain </a:t>
            </a:r>
            <a:endParaRPr lang="en-US" sz="2000" dirty="0" smtClean="0">
              <a:solidFill>
                <a:srgbClr val="FFFFFF"/>
              </a:solidFill>
              <a:latin typeface="Arial"/>
              <a:ea typeface="Encode Sans ExtraLight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FFFFFF"/>
                </a:solidFill>
                <a:latin typeface="Arial"/>
                <a:ea typeface="Encode Sans ExtraLight"/>
              </a:rPr>
              <a:t>has 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Encode Sans ExtraLight"/>
              </a:rPr>
              <a:t>the potential to decrease </a:t>
            </a:r>
            <a:r>
              <a:rPr lang="en-US" sz="2000" dirty="0" smtClean="0">
                <a:solidFill>
                  <a:srgbClr val="FFFFFF"/>
                </a:solidFill>
                <a:latin typeface="Arial"/>
                <a:ea typeface="Encode Sans ExtraLight"/>
              </a:rPr>
              <a:t>lag 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Encode Sans ExtraLight"/>
              </a:rPr>
              <a:t>time </a:t>
            </a:r>
            <a:endParaRPr lang="en-US" sz="2000" dirty="0" smtClean="0">
              <a:solidFill>
                <a:srgbClr val="FFFFFF"/>
              </a:solidFill>
              <a:latin typeface="Arial"/>
              <a:ea typeface="Encode Sans ExtraLight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FFFF"/>
                </a:solidFill>
                <a:latin typeface="Arial"/>
                <a:ea typeface="Encode Sans ExtraLight"/>
              </a:rPr>
              <a:t>(</a:t>
            </a:r>
            <a:r>
              <a:rPr lang="en-US" sz="2000" dirty="0" smtClean="0">
                <a:solidFill>
                  <a:srgbClr val="FFFFFF"/>
                </a:solidFill>
                <a:latin typeface="Arial"/>
                <a:ea typeface="Encode Sans ExtraLight"/>
              </a:rPr>
              <a:t>between </a:t>
            </a:r>
            <a:r>
              <a:rPr lang="en-US" sz="2000" dirty="0">
                <a:solidFill>
                  <a:srgbClr val="FFFFFF"/>
                </a:solidFill>
                <a:latin typeface="Arial"/>
                <a:ea typeface="Encode Sans ExtraLight"/>
              </a:rPr>
              <a:t>diagnostic test </a:t>
            </a:r>
            <a:r>
              <a:rPr lang="en-US" sz="2000" dirty="0" smtClean="0">
                <a:solidFill>
                  <a:srgbClr val="FFFFFF"/>
                </a:solidFill>
                <a:latin typeface="Arial"/>
                <a:ea typeface="Encode Sans ExtraLight"/>
              </a:rPr>
              <a:t>&amp; treatment)</a:t>
            </a:r>
            <a:endParaRPr dirty="0"/>
          </a:p>
          <a:p>
            <a:pPr>
              <a:lnSpc>
                <a:spcPct val="150000"/>
              </a:lnSpc>
            </a:pPr>
            <a:endParaRPr dirty="0"/>
          </a:p>
        </p:txBody>
      </p:sp>
      <p:sp>
        <p:nvSpPr>
          <p:cNvPr id="182" name="TextShape 3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fld id="{E18161A1-C131-41F1-81C1-2171B1217181}" type="slidenum">
              <a:rPr lang="en-US" sz="1300" b="1">
                <a:solidFill>
                  <a:srgbClr val="27272D"/>
                </a:solidFill>
                <a:latin typeface="Encode Sans"/>
                <a:ea typeface="Encode Sans"/>
              </a:rPr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549720" y="361440"/>
            <a:ext cx="7496640" cy="5493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FFFFFF"/>
                </a:solidFill>
                <a:ea typeface="Encode Sans"/>
              </a:rPr>
              <a:t>Explanation about the Algorithm (cont.)</a:t>
            </a:r>
            <a:endParaRPr sz="2800" dirty="0"/>
          </a:p>
        </p:txBody>
      </p:sp>
      <p:sp>
        <p:nvSpPr>
          <p:cNvPr id="184" name="TextShape 2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fld id="{C1C13111-C111-4151-B171-D1F141913141}" type="slidenum">
              <a:rPr lang="en-US" sz="1300" b="1">
                <a:solidFill>
                  <a:srgbClr val="27272D"/>
                </a:solidFill>
                <a:latin typeface="Encode Sans"/>
                <a:ea typeface="Encode Sans"/>
              </a:rPr>
              <a:t>8</a:t>
            </a:fld>
            <a:endParaRPr/>
          </a:p>
        </p:txBody>
      </p:sp>
      <p:pic>
        <p:nvPicPr>
          <p:cNvPr id="185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971640"/>
            <a:ext cx="5590440" cy="3596400"/>
          </a:xfrm>
          <a:prstGeom prst="rect">
            <a:avLst/>
          </a:prstGeom>
        </p:spPr>
      </p:pic>
      <p:sp>
        <p:nvSpPr>
          <p:cNvPr id="186" name="CustomShape 3"/>
          <p:cNvSpPr/>
          <p:nvPr/>
        </p:nvSpPr>
        <p:spPr>
          <a:xfrm>
            <a:off x="2666880" y="4686300"/>
            <a:ext cx="35809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FFFFFF"/>
                </a:solidFill>
                <a:latin typeface="Arial"/>
                <a:ea typeface="Arial"/>
              </a:rPr>
              <a:t>Figure 5: Segmentation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533520" y="285840"/>
            <a:ext cx="7496640" cy="549360"/>
          </a:xfrm>
          <a:prstGeom prst="rect">
            <a:avLst/>
          </a:prstGeom>
        </p:spPr>
        <p:txBody>
          <a:bodyPr tIns="91440" bIns="91440" anchor="b"/>
          <a:lstStyle/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FFFFFF"/>
                </a:solidFill>
                <a:latin typeface="Arial"/>
                <a:ea typeface="Encode Sans"/>
              </a:rPr>
              <a:t>Explanation about the code/library</a:t>
            </a:r>
            <a:endParaRPr/>
          </a:p>
        </p:txBody>
      </p:sp>
      <p:sp>
        <p:nvSpPr>
          <p:cNvPr id="188" name="TextShape 2"/>
          <p:cNvSpPr txBox="1"/>
          <p:nvPr/>
        </p:nvSpPr>
        <p:spPr>
          <a:xfrm>
            <a:off x="549720" y="1200240"/>
            <a:ext cx="7496640" cy="327636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FFFF"/>
                </a:solidFill>
                <a:ea typeface="Encode Sans ExtraLight"/>
              </a:rPr>
              <a:t>Used Library: (in our program)</a:t>
            </a:r>
            <a:endParaRPr dirty="0"/>
          </a:p>
          <a:p>
            <a:pPr>
              <a:lnSpc>
                <a:spcPct val="150000"/>
              </a:lnSpc>
              <a:buFont typeface="Encode Sans ExtraLight"/>
              <a:buChar char="▪"/>
            </a:pPr>
            <a:r>
              <a:rPr lang="en-US" sz="2000" dirty="0">
                <a:solidFill>
                  <a:srgbClr val="FFFFFF"/>
                </a:solidFill>
                <a:ea typeface="Encode Sans ExtraLight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ea typeface="Encode Sans ExtraLight"/>
              </a:rPr>
              <a:t>numPy</a:t>
            </a:r>
            <a:endParaRPr dirty="0"/>
          </a:p>
          <a:p>
            <a:pPr>
              <a:lnSpc>
                <a:spcPct val="150000"/>
              </a:lnSpc>
              <a:buFont typeface="Encode Sans ExtraLight"/>
              <a:buChar char="▪"/>
            </a:pPr>
            <a:r>
              <a:rPr lang="en-US" sz="2000" dirty="0" smtClean="0">
                <a:solidFill>
                  <a:srgbClr val="FFFFFF"/>
                </a:solidFill>
                <a:ea typeface="Encode Sans ExtraLight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ea typeface="Encode Sans ExtraLight"/>
              </a:rPr>
              <a:t>patch_library</a:t>
            </a:r>
            <a:endParaRPr dirty="0"/>
          </a:p>
          <a:p>
            <a:pPr>
              <a:lnSpc>
                <a:spcPct val="150000"/>
              </a:lnSpc>
              <a:buFont typeface="Encode Sans ExtraLight"/>
              <a:buChar char="▪"/>
            </a:pPr>
            <a:r>
              <a:rPr lang="en-US" sz="2000" dirty="0" smtClean="0">
                <a:solidFill>
                  <a:srgbClr val="FFFFFF"/>
                </a:solidFill>
                <a:ea typeface="Encode Sans ExtraLight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ea typeface="Encode Sans ExtraLight"/>
              </a:rPr>
              <a:t>matplotlib</a:t>
            </a:r>
            <a:endParaRPr dirty="0"/>
          </a:p>
          <a:p>
            <a:pPr>
              <a:lnSpc>
                <a:spcPct val="150000"/>
              </a:lnSpc>
              <a:buFont typeface="Encode Sans ExtraLight"/>
              <a:buChar char="▪"/>
            </a:pPr>
            <a:r>
              <a:rPr lang="en-US" sz="2000" dirty="0" smtClean="0">
                <a:solidFill>
                  <a:srgbClr val="FFFFFF"/>
                </a:solidFill>
                <a:ea typeface="Encode Sans ExtraLight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ea typeface="Encode Sans ExtraLight"/>
              </a:rPr>
              <a:t>keras</a:t>
            </a:r>
            <a:endParaRPr dirty="0"/>
          </a:p>
          <a:p>
            <a:pPr>
              <a:lnSpc>
                <a:spcPct val="150000"/>
              </a:lnSpc>
              <a:buFont typeface="Encode Sans ExtraLight"/>
              <a:buChar char="▪"/>
            </a:pPr>
            <a:r>
              <a:rPr lang="en-US" sz="2000" dirty="0" smtClean="0">
                <a:solidFill>
                  <a:srgbClr val="FFFFFF"/>
                </a:solidFill>
                <a:ea typeface="Encode Sans ExtraLight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ea typeface="Encode Sans ExtraLight"/>
              </a:rPr>
              <a:t>skimage</a:t>
            </a:r>
            <a:endParaRPr lang="en-US" dirty="0"/>
          </a:p>
          <a:p>
            <a:pPr>
              <a:lnSpc>
                <a:spcPct val="150000"/>
              </a:lnSpc>
              <a:buFont typeface="Encode Sans ExtraLight"/>
              <a:buChar char="▪"/>
            </a:pPr>
            <a:r>
              <a:rPr lang="en-US" sz="2000" dirty="0">
                <a:solidFill>
                  <a:srgbClr val="FFFFFF"/>
                </a:solidFill>
                <a:ea typeface="Encode Sans ExtraLight"/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  <a:ea typeface="Encode Sans ExtraLight"/>
              </a:rPr>
              <a:t>sklearn</a:t>
            </a:r>
            <a:endParaRPr dirty="0"/>
          </a:p>
        </p:txBody>
      </p:sp>
      <p:sp>
        <p:nvSpPr>
          <p:cNvPr id="189" name="TextShape 3"/>
          <p:cNvSpPr txBox="1"/>
          <p:nvPr/>
        </p:nvSpPr>
        <p:spPr>
          <a:xfrm>
            <a:off x="8046720" y="4593960"/>
            <a:ext cx="1096920" cy="549360"/>
          </a:xfrm>
          <a:prstGeom prst="rect">
            <a:avLst/>
          </a:prstGeom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fld id="{71D1D1D1-7121-4161-A141-91B121F17181}" type="slidenum">
              <a:rPr lang="en-US" sz="1300" b="1">
                <a:solidFill>
                  <a:srgbClr val="27272D"/>
                </a:solidFill>
                <a:latin typeface="Encode Sans"/>
                <a:ea typeface="Encode Sans"/>
              </a:rPr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327</Words>
  <Application>Microsoft Office PowerPoint</Application>
  <PresentationFormat>On-screen Show (16:9)</PresentationFormat>
  <Paragraphs>81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Calibri</vt:lpstr>
      <vt:lpstr>DejaVu Sans</vt:lpstr>
      <vt:lpstr>Encode Sans</vt:lpstr>
      <vt:lpstr>Encode Sans ExtraLight</vt:lpstr>
      <vt:lpstr>StarSymbol</vt:lpstr>
      <vt:lpstr>Titillium Web Light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Sadia</dc:creator>
  <cp:lastModifiedBy>Mohammad Abdullah</cp:lastModifiedBy>
  <cp:revision>9</cp:revision>
  <dcterms:modified xsi:type="dcterms:W3CDTF">2018-04-02T16:51:26Z</dcterms:modified>
</cp:coreProperties>
</file>