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63" r:id="rId1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4BF99-6E46-4762-A307-27DEC5C031C4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A03D1-BCEF-4934-AC70-1DA202A24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2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1" name="CustomShape 2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rgbClr val="8CADAE"/>
          </a:solidFill>
        </p:spPr>
      </p:sp>
      <p:sp>
        <p:nvSpPr>
          <p:cNvPr id="5" name="CustomShape 6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ln w="9360">
            <a:solidFill>
              <a:srgbClr val="7B9899"/>
            </a:solidFill>
            <a:miter/>
          </a:ln>
        </p:spPr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 cap="rnd">
            <a:solidFill>
              <a:srgbClr val="7B9899"/>
            </a:solidFill>
            <a:custDash>
              <a:ds d="0" sp="1225000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8760" cy="608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4361760" y="1050480"/>
            <a:ext cx="419760" cy="419760"/>
          </a:xfrm>
          <a:prstGeom prst="rect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8991720" y="288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0" y="0"/>
            <a:ext cx="9143280" cy="25138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CustomShape 14"/>
          <p:cNvSpPr/>
          <p:nvPr/>
        </p:nvSpPr>
        <p:spPr>
          <a:xfrm>
            <a:off x="146160" y="6391800"/>
            <a:ext cx="8832240" cy="308880"/>
          </a:xfrm>
          <a:prstGeom prst="rect">
            <a:avLst/>
          </a:prstGeom>
          <a:solidFill>
            <a:srgbClr val="8CADAE"/>
          </a:solidFill>
        </p:spPr>
      </p:sp>
      <p:sp>
        <p:nvSpPr>
          <p:cNvPr id="14" name="Line 15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 cap="rnd">
            <a:solidFill>
              <a:srgbClr val="7B9899"/>
            </a:solidFill>
            <a:custDash>
              <a:ds d="0" sp="1225000000"/>
            </a:custDash>
            <a:round/>
          </a:ln>
        </p:spPr>
      </p:sp>
      <p:sp>
        <p:nvSpPr>
          <p:cNvPr id="15" name="CustomShape 16"/>
          <p:cNvSpPr/>
          <p:nvPr/>
        </p:nvSpPr>
        <p:spPr>
          <a:xfrm>
            <a:off x="152280" y="152280"/>
            <a:ext cx="8832240" cy="6546240"/>
          </a:xfrm>
          <a:prstGeom prst="rect">
            <a:avLst/>
          </a:prstGeom>
          <a:ln w="9360">
            <a:solidFill>
              <a:srgbClr val="7B9899"/>
            </a:solidFill>
            <a:miter/>
          </a:ln>
        </p:spPr>
      </p:sp>
      <p:sp>
        <p:nvSpPr>
          <p:cNvPr id="16" name="CustomShape 17"/>
          <p:cNvSpPr/>
          <p:nvPr/>
        </p:nvSpPr>
        <p:spPr>
          <a:xfrm>
            <a:off x="4267080" y="2115360"/>
            <a:ext cx="608760" cy="608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" name="CustomShape 18"/>
          <p:cNvSpPr/>
          <p:nvPr/>
        </p:nvSpPr>
        <p:spPr>
          <a:xfrm>
            <a:off x="4361760" y="2209680"/>
            <a:ext cx="419760" cy="419760"/>
          </a:xfrm>
          <a:prstGeom prst="rect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800" cy="758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3" name="CustomShape 2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4" name="CustomShape 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5" name="CustomShape 4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6" name="CustomShape 5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rgbClr val="8CADAE"/>
          </a:solidFill>
        </p:spPr>
      </p:sp>
      <p:sp>
        <p:nvSpPr>
          <p:cNvPr id="57" name="CustomShape 6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ln w="9360">
            <a:solidFill>
              <a:srgbClr val="7B9899"/>
            </a:solidFill>
            <a:miter/>
          </a:ln>
        </p:spPr>
      </p:sp>
      <p:sp>
        <p:nvSpPr>
          <p:cNvPr id="58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 cap="rnd">
            <a:solidFill>
              <a:srgbClr val="7B9899"/>
            </a:solidFill>
            <a:custDash>
              <a:ds d="0" sp="1225000000"/>
            </a:custDash>
            <a:round/>
          </a:ln>
        </p:spPr>
      </p:sp>
      <p:sp>
        <p:nvSpPr>
          <p:cNvPr id="59" name="CustomShape 8"/>
          <p:cNvSpPr/>
          <p:nvPr/>
        </p:nvSpPr>
        <p:spPr>
          <a:xfrm>
            <a:off x="4267080" y="956160"/>
            <a:ext cx="608760" cy="608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0" name="CustomShape 9"/>
          <p:cNvSpPr/>
          <p:nvPr/>
        </p:nvSpPr>
        <p:spPr>
          <a:xfrm>
            <a:off x="4361760" y="1050480"/>
            <a:ext cx="419760" cy="419760"/>
          </a:xfrm>
          <a:prstGeom prst="rect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61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2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cukierski/enron-email-datase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2819520"/>
            <a:ext cx="6400080" cy="1751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Georgia"/>
              </a:rPr>
              <a:t>Jannatul </a:t>
            </a:r>
            <a:r>
              <a:rPr lang="en-US" sz="1600" b="1" dirty="0" err="1">
                <a:solidFill>
                  <a:srgbClr val="000000"/>
                </a:solidFill>
                <a:latin typeface="Georgia"/>
              </a:rPr>
              <a:t>Tajrin</a:t>
            </a:r>
            <a:r>
              <a:rPr lang="en-US" sz="1600" b="1" dirty="0">
                <a:solidFill>
                  <a:srgbClr val="000000"/>
                </a:solidFill>
                <a:latin typeface="Georgia"/>
              </a:rPr>
              <a:t> Shammi-14301084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Georgia"/>
              </a:rPr>
              <a:t>Fabiha Neaz-14301031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Georgia"/>
              </a:rPr>
              <a:t>Farzana </a:t>
            </a:r>
            <a:r>
              <a:rPr lang="en-US" sz="1600" b="1" dirty="0" err="1">
                <a:solidFill>
                  <a:srgbClr val="000000"/>
                </a:solidFill>
                <a:latin typeface="Georgia"/>
              </a:rPr>
              <a:t>Yeasmin</a:t>
            </a:r>
            <a:r>
              <a:rPr lang="en-US" sz="1600" b="1" dirty="0">
                <a:solidFill>
                  <a:srgbClr val="000000"/>
                </a:solidFill>
                <a:latin typeface="Georgia"/>
              </a:rPr>
              <a:t>- 14301111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Georgia"/>
              </a:rPr>
              <a:t>Sharmin</a:t>
            </a:r>
            <a:r>
              <a:rPr lang="en-US" sz="1600" b="1" dirty="0">
                <a:solidFill>
                  <a:srgbClr val="000000"/>
                </a:solidFill>
                <a:latin typeface="Georgia"/>
              </a:rPr>
              <a:t> Islam-14101127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685800" y="380880"/>
            <a:ext cx="7771680" cy="17517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200" dirty="0">
                <a:solidFill>
                  <a:schemeClr val="accent1">
                    <a:lumMod val="75000"/>
                  </a:schemeClr>
                </a:solidFill>
                <a:latin typeface="Georgia"/>
              </a:rPr>
              <a:t>Fraud</a:t>
            </a:r>
            <a:r>
              <a:rPr lang="en-US" sz="4200" dirty="0">
                <a:solidFill>
                  <a:srgbClr val="D16349"/>
                </a:solidFill>
                <a:latin typeface="Georgia"/>
              </a:rPr>
              <a:t> </a:t>
            </a: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Email </a:t>
            </a:r>
            <a:r>
              <a:rPr lang="en-US" sz="4200" dirty="0">
                <a:solidFill>
                  <a:schemeClr val="accent1">
                    <a:lumMod val="75000"/>
                  </a:schemeClr>
                </a:solidFill>
                <a:latin typeface="Georgia"/>
              </a:rPr>
              <a:t>Detection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            Accuracy levels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2438400"/>
            <a:ext cx="8122560" cy="39623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0081"/>
            <a:ext cx="7924799" cy="42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      Plotted graph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04800" y="2438400"/>
            <a:ext cx="4078560" cy="381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4876800" y="2438400"/>
            <a:ext cx="3926160" cy="3977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438400"/>
            <a:ext cx="4191000" cy="441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38400"/>
            <a:ext cx="419940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       Final Result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2819400"/>
            <a:ext cx="8077200" cy="39014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9400"/>
            <a:ext cx="858653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4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References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Dataset: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700" u="sng" dirty="0">
                <a:solidFill>
                  <a:srgbClr val="00A3D6"/>
                </a:solidFill>
                <a:latin typeface="Georgia"/>
                <a:hlinkClick r:id="rId2"/>
              </a:rPr>
              <a:t>https://www.kaggle.com/wcukierski/enron-email-dataset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dirty="0">
                <a:solidFill>
                  <a:schemeClr val="accent1">
                    <a:lumMod val="75000"/>
                  </a:schemeClr>
                </a:solidFill>
                <a:latin typeface="Georgia"/>
              </a:rPr>
              <a:t>Contributions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Dataset Analysis- Fabiha Neaz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Algorithm Analysis- Farzana Yeasmin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Coding and Environment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Setup-</a:t>
            </a:r>
            <a:r>
              <a:rPr lang="en-US" sz="2700" dirty="0" err="1" smtClean="0">
                <a:solidFill>
                  <a:srgbClr val="000000"/>
                </a:solidFill>
                <a:latin typeface="Georgia"/>
              </a:rPr>
              <a:t>Sharmin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 Islam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Result Analysis, Presentation making and Report writing-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Jannatul Tazrin Shammi.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Goals of the project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</a:pPr>
            <a:endParaRPr lang="en-US" sz="27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endParaRPr lang="en-US" sz="2700" dirty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The </a:t>
            </a:r>
            <a:r>
              <a:rPr lang="en-US" sz="2700" dirty="0">
                <a:solidFill>
                  <a:srgbClr val="000000"/>
                </a:solidFill>
                <a:latin typeface="Georgia"/>
              </a:rPr>
              <a:t>goal of this project is to find the person who is committing fraud based on their emails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.</a:t>
            </a: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POI is a person who has been indicted, settled without admitting the guilt without testified in exchange for immunity.</a:t>
            </a: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Our goal is to check our predicted POI against actual POI in the dataset to evaluate our prediction.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 Types of fraud email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800" y="2438400"/>
            <a:ext cx="8229240" cy="2135760"/>
          </a:xfr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Spoofing</a:t>
            </a:r>
            <a:endParaRPr lang="en-US" sz="2800" dirty="0" smtClean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Phishing for data</a:t>
            </a:r>
            <a:endParaRPr lang="en-US" sz="2800" dirty="0" smtClean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Bogus offer</a:t>
            </a:r>
            <a:endParaRPr lang="en-US" sz="2800" dirty="0" smtClean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Request for help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4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3300" dirty="0" smtClean="0">
                <a:solidFill>
                  <a:srgbClr val="7B9899"/>
                </a:solidFill>
                <a:latin typeface="Georgia"/>
              </a:rPr>
              <a:t>                          </a:t>
            </a: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Areas Covered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02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Data Mining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Data Analytics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Social Computing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Prediction of fraudulent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Risk factor analysis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3300" dirty="0" smtClean="0">
                <a:solidFill>
                  <a:srgbClr val="7B9899"/>
                </a:solidFill>
                <a:latin typeface="Georgia"/>
              </a:rPr>
              <a:t>                           </a:t>
            </a: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Dataset 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  <a:latin typeface="Georgia"/>
              </a:rPr>
              <a:t>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04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1st column contains the locations of the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emails</a:t>
            </a:r>
            <a:r>
              <a:rPr lang="en-US" sz="2700" dirty="0">
                <a:solidFill>
                  <a:srgbClr val="000000"/>
                </a:solidFill>
                <a:latin typeface="Georgia"/>
              </a:rPr>
              <a:t>, 2nd column contains the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emails (data)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The input column will be column 2 (containing the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emails</a:t>
            </a:r>
            <a:r>
              <a:rPr lang="en-US" sz="2700" dirty="0">
                <a:solidFill>
                  <a:srgbClr val="000000"/>
                </a:solidFill>
                <a:latin typeface="Georgia"/>
              </a:rPr>
              <a:t>)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There is no output column. </a:t>
            </a:r>
            <a:endParaRPr lang="en-US" sz="27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Each </a:t>
            </a:r>
            <a:r>
              <a:rPr lang="en-US" sz="2700" dirty="0">
                <a:solidFill>
                  <a:srgbClr val="000000"/>
                </a:solidFill>
                <a:latin typeface="Georgia"/>
              </a:rPr>
              <a:t>row of column 1 contains the location of the mail of the corresponding row of column 2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The Dataset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has </a:t>
            </a:r>
            <a:r>
              <a:rPr lang="en-US" sz="2700" dirty="0">
                <a:solidFill>
                  <a:srgbClr val="000000"/>
                </a:solidFill>
                <a:latin typeface="Georgia"/>
              </a:rPr>
              <a:t>some nan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values.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01680" y="228600"/>
            <a:ext cx="8533800" cy="7581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dirty="0">
                <a:solidFill>
                  <a:schemeClr val="accent1">
                    <a:lumMod val="75000"/>
                  </a:schemeClr>
                </a:solidFill>
                <a:latin typeface="Georgia"/>
              </a:rPr>
              <a:t>Algorithms  Available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01680" y="1527120"/>
            <a:ext cx="8503200" cy="457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Naive Bayes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Decision Tree Algorithm</a:t>
            </a: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SVM</a:t>
            </a:r>
            <a:endParaRPr dirty="0"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Random forest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algorithm</a:t>
            </a:r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KNN Algorithm</a:t>
            </a:r>
          </a:p>
          <a:p>
            <a:pPr>
              <a:lnSpc>
                <a:spcPct val="100000"/>
              </a:lnSpc>
              <a:buSzPct val="85000"/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700" dirty="0">
                <a:solidFill>
                  <a:srgbClr val="000000"/>
                </a:solidFill>
                <a:latin typeface="Georgia"/>
              </a:rPr>
              <a:t>Algorithm Use : </a:t>
            </a:r>
            <a:r>
              <a:rPr lang="en-US" sz="2700" dirty="0" smtClean="0">
                <a:solidFill>
                  <a:srgbClr val="000000"/>
                </a:solidFill>
                <a:latin typeface="Georgia"/>
              </a:rPr>
              <a:t>All these algorithms will be attempted. Among them we will work on the one whose accuracy level will be higher.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87600" y="2926080"/>
            <a:ext cx="7633440" cy="28378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2600" dirty="0">
                <a:solidFill>
                  <a:srgbClr val="000000"/>
                </a:solidFill>
                <a:latin typeface="Georgia"/>
              </a:rPr>
              <a:t>Resources are available in Internet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eorgia"/>
              </a:rPr>
              <a:t>Found similar git hub code 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eorgia"/>
              </a:rPr>
              <a:t> </a:t>
            </a:r>
            <a:endParaRPr dirty="0"/>
          </a:p>
          <a:p>
            <a:r>
              <a:rPr lang="en-US" sz="2600" dirty="0">
                <a:solidFill>
                  <a:srgbClr val="000000"/>
                </a:solidFill>
                <a:latin typeface="Georgia"/>
              </a:rPr>
              <a:t>Library: Panda, </a:t>
            </a:r>
            <a:r>
              <a:rPr lang="en-US" sz="2600" dirty="0" smtClean="0">
                <a:solidFill>
                  <a:srgbClr val="000000"/>
                </a:solidFill>
                <a:latin typeface="Georgia"/>
              </a:rPr>
              <a:t>Sklearn, numpy,pickle, plotly 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Georgia"/>
              </a:rPr>
              <a:t>Our coding part is under </a:t>
            </a:r>
            <a:r>
              <a:rPr lang="en-US" sz="2600" dirty="0" smtClean="0">
                <a:solidFill>
                  <a:srgbClr val="000000"/>
                </a:solidFill>
                <a:latin typeface="Georgia"/>
              </a:rPr>
              <a:t>development.</a:t>
            </a:r>
            <a:endParaRPr dirty="0"/>
          </a:p>
        </p:txBody>
      </p:sp>
      <p:sp>
        <p:nvSpPr>
          <p:cNvPr id="108" name="CustomShape 2"/>
          <p:cNvSpPr/>
          <p:nvPr/>
        </p:nvSpPr>
        <p:spPr>
          <a:xfrm>
            <a:off x="1143000" y="457200"/>
            <a:ext cx="6323760" cy="4852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   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Explanation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eorgia"/>
              </a:rPr>
              <a:t>about code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         Results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2971800"/>
            <a:ext cx="8229240" cy="29718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got 0.83962 (83%) accuracy by using Decision Tree Algorithm.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using KNN algorithm we found out the fraud emails and emails which is</a:t>
            </a:r>
          </a:p>
          <a:p>
            <a:r>
              <a:rPr lang="en-US" dirty="0"/>
              <a:t>s</a:t>
            </a:r>
            <a:r>
              <a:rPr lang="en-US" dirty="0" smtClean="0"/>
              <a:t>imilar to the fraud emails.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plotted graph of POI and Non-POI employees vs. the emails they send.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used some formulas to detect the true positive emails(emails which are </a:t>
            </a:r>
          </a:p>
          <a:p>
            <a:r>
              <a:rPr lang="en-US" dirty="0"/>
              <a:t>p</a:t>
            </a:r>
            <a:r>
              <a:rPr lang="en-US" dirty="0" smtClean="0"/>
              <a:t>ositive and detected as positive), true negative false positive and false</a:t>
            </a:r>
          </a:p>
          <a:p>
            <a:r>
              <a:rPr lang="en-US" dirty="0" smtClean="0"/>
              <a:t>negative emails.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0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356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                        Types of fraud email </vt:lpstr>
      <vt:lpstr>PowerPoint Presentation</vt:lpstr>
      <vt:lpstr>PowerPoint Presentation</vt:lpstr>
      <vt:lpstr>PowerPoint Presentation</vt:lpstr>
      <vt:lpstr>PowerPoint Presentation</vt:lpstr>
      <vt:lpstr>                                Results</vt:lpstr>
      <vt:lpstr>                        Accuracy levels</vt:lpstr>
      <vt:lpstr>                             Plotted graph</vt:lpstr>
      <vt:lpstr>                              Final 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</cp:lastModifiedBy>
  <cp:revision>19</cp:revision>
  <dcterms:modified xsi:type="dcterms:W3CDTF">2018-04-02T15:39:22Z</dcterms:modified>
</cp:coreProperties>
</file>