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5" r:id="rId14"/>
    <p:sldId id="266" r:id="rId1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1861560" y="2248920"/>
            <a:ext cx="5420160" cy="432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42EF6E5-3846-4E15-9974-0A424598690C}" type="slidenum"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A04DA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A04DA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A04DA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A04DA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 lang="en-US" sz="28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 lang="en-US" sz="28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 lang="en-US" sz="2800" b="0" strike="noStrike" spc="-1">
              <a:solidFill>
                <a:srgbClr val="A04DA3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 lang="en-US" sz="2800" b="0" strike="noStrike" spc="-1">
              <a:solidFill>
                <a:srgbClr val="A04DA3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 lang="en-US" sz="2800" b="0" strike="noStrike" spc="-1">
              <a:solidFill>
                <a:srgbClr val="A04DA3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</a:p>
          <a:p>
            <a:pPr marL="658440" lvl="1" indent="-246600">
              <a:lnSpc>
                <a:spcPct val="100000"/>
              </a:lnSpc>
              <a:buClr>
                <a:srgbClr val="438086"/>
              </a:buClr>
              <a:buFont typeface="Georgia"/>
              <a:buChar char="▫"/>
            </a:pPr>
            <a:r>
              <a:rPr lang="en-US" sz="2600" b="0" strike="noStrike" spc="-1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 lang="en-US" sz="28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23400" lvl="2" indent="-219240">
              <a:lnSpc>
                <a:spcPct val="100000"/>
              </a:lnSpc>
              <a:buClr>
                <a:srgbClr val="53548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 lang="en-US" sz="28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179720" lvl="3" indent="-200880">
              <a:lnSpc>
                <a:spcPct val="100000"/>
              </a:lnSpc>
              <a:buClr>
                <a:srgbClr val="53548A"/>
              </a:buClr>
              <a:buFont typeface="Wingdings 2" charset="2"/>
              <a:buChar char=""/>
            </a:pPr>
            <a:r>
              <a:rPr lang="en-US" sz="22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 lang="en-US" sz="2800" b="0" strike="noStrike" spc="-1">
              <a:solidFill>
                <a:srgbClr val="A04DA3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89960" lvl="4" indent="-182520">
              <a:lnSpc>
                <a:spcPct val="100000"/>
              </a:lnSpc>
              <a:buClr>
                <a:srgbClr val="A04DA3"/>
              </a:buClr>
              <a:buFont typeface="Georgia"/>
              <a:buChar char="▫"/>
            </a:pPr>
            <a:r>
              <a:rPr lang="en-US" sz="2000" b="0" strike="noStrike" spc="-1">
                <a:solidFill>
                  <a:srgbClr val="A04DA3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 lang="en-US" sz="2800" b="0" strike="noStrike" spc="-1">
              <a:solidFill>
                <a:srgbClr val="A04DA3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3/12/18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0C29F29-690C-4BC2-93B3-65A23260B30F}" type="slidenum"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06668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IMAGE CLASSIFICATION </a:t>
            </a: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USING CONVOLUTIONAL NEURAL NETWORKING(CNN)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0" y="3899880"/>
            <a:ext cx="9143640" cy="295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4080">
              <a:lnSpc>
                <a:spcPct val="100000"/>
              </a:lnSpc>
            </a:pPr>
            <a:r>
              <a:rPr lang="en-US" sz="24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Group Members: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1280" indent="-456840">
              <a:lnSpc>
                <a:spcPct val="100000"/>
              </a:lnSpc>
              <a:buClr>
                <a:srgbClr val="A04DA3"/>
              </a:buClr>
              <a:buFont typeface="Georgia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Nafisa Farhin </a:t>
            </a:r>
            <a:r>
              <a:rPr lang="en-US" sz="2400" b="0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– 14101113 – Section01 - Dataset analysis,               Coding and environment set up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1280" indent="-456840">
              <a:lnSpc>
                <a:spcPct val="100000"/>
              </a:lnSpc>
              <a:buClr>
                <a:srgbClr val="A04DA3"/>
              </a:buClr>
              <a:buFont typeface="Georgia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Israt Jahan Ritun </a:t>
            </a:r>
            <a:r>
              <a:rPr lang="en-US" sz="2400" b="0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– 14101114 – Section01 - Algorithm Analysis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1280" indent="-456840">
              <a:lnSpc>
                <a:spcPct val="100000"/>
              </a:lnSpc>
              <a:buClr>
                <a:srgbClr val="A04DA3"/>
              </a:buClr>
              <a:buFont typeface="Georgia"/>
              <a:buAutoNum type="arabicParenR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Ferdousi Rahman </a:t>
            </a:r>
            <a:r>
              <a:rPr lang="en-US" sz="2400" b="0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– 15201004 – Section01 - Result Analysis, Presentation making &amp; report writing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 of the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Time required for per step 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Loss of value during each epoch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Identification of image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Interpret our results in terms of accuracy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720436"/>
            <a:ext cx="8229240" cy="678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Reference: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399309"/>
            <a:ext cx="8229240" cy="51746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Where did we get the idea? – </a:t>
            </a:r>
            <a:r>
              <a:rPr lang="en-US" sz="2800" b="0" strike="noStrike" spc="-1" dirty="0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journal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Where did we get the dataset? - </a:t>
            </a:r>
            <a:r>
              <a:rPr lang="en-US" sz="2800" b="0" strike="noStrike" spc="-1" dirty="0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http://www.cs.toronto.edu/~kriz/cifar.html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Where did we find the code? - </a:t>
            </a:r>
            <a:r>
              <a:rPr lang="en-US" sz="2800" b="0" strike="noStrike" spc="-1" dirty="0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https://</a:t>
            </a:r>
            <a:r>
              <a:rPr lang="en-US" sz="2800" b="0" strike="noStrike" spc="-1" dirty="0" smtClean="0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github.com/vgupta-ai/Cifar-10-Classification-CNN-Keras/blob/master/Cifar10-Deeper-CNN-Classifier.py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Which tutorial are we following? - </a:t>
            </a:r>
            <a:r>
              <a:rPr lang="en-US" sz="2800" b="0" strike="noStrike" spc="-1" dirty="0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https://machinelearningmastery.com/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 algn="ctr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Our Expectation – Maximum accuracy possible in image identification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Content Placeholder 3"/>
          <p:cNvPicPr/>
          <p:nvPr/>
        </p:nvPicPr>
        <p:blipFill>
          <a:blip r:embed="rId2"/>
          <a:stretch/>
        </p:blipFill>
        <p:spPr>
          <a:xfrm>
            <a:off x="2050200" y="2457000"/>
            <a:ext cx="5043600" cy="295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-124692" y="1143000"/>
            <a:ext cx="9268691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400" b="1" strike="noStrike" spc="-1" dirty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IMAGE </a:t>
            </a:r>
            <a:r>
              <a:rPr lang="en-US" sz="3400" b="1" strike="noStrike" spc="-1" dirty="0" smtClean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 </a:t>
            </a:r>
            <a:r>
              <a:rPr lang="en-US" sz="3400" b="1" strike="noStrike" spc="-1" dirty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USING CONVOLUTIONAL NEURAL NETWORKING(CNN)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09800"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Supervised Learning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Specific Task – Identification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Area Covered – Image Processing with Neural Networking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Details of 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CIFAR-10(Canadian Institute For Advanced Research)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Image Dataset - dataset contains a good number of images divided into different classes that we can use to train machine learning.</a:t>
            </a: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Consists 60000 32x32 color images in 10 classes</a:t>
            </a: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All the classes are mutually exclusive.</a:t>
            </a: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No null/empty values.</a:t>
            </a:r>
          </a:p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Can train large number of models in less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Details of Dataset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22" name="Content Placeholder 3"/>
          <p:cNvPicPr/>
          <p:nvPr/>
        </p:nvPicPr>
        <p:blipFill>
          <a:blip r:embed="rId2"/>
          <a:stretch/>
        </p:blipFill>
        <p:spPr>
          <a:xfrm>
            <a:off x="1561680" y="2444400"/>
            <a:ext cx="6020280" cy="393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Algorithm - Neural Networking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24" name="Content Placeholder 3"/>
          <p:cNvPicPr/>
          <p:nvPr/>
        </p:nvPicPr>
        <p:blipFill>
          <a:blip r:embed="rId2"/>
          <a:stretch/>
        </p:blipFill>
        <p:spPr>
          <a:xfrm>
            <a:off x="5257800" y="2403720"/>
            <a:ext cx="3047760" cy="343800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219320" y="2438280"/>
            <a:ext cx="3601800" cy="43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 paradigm for processing information loosely based on the idea of neurons that communicate information in the brain &amp; spinal cord.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Details of Algorithm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A04DA3"/>
              </a:buClr>
              <a:buFont typeface="Georgia"/>
              <a:buChar char="•"/>
            </a:pPr>
            <a:r>
              <a:rPr lang="en-US" sz="2800" b="1" strike="noStrike" spc="-1" dirty="0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Convolutional Neural Networking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25920" lvl="1" indent="-514080">
              <a:lnSpc>
                <a:spcPct val="100000"/>
              </a:lnSpc>
              <a:buClr>
                <a:srgbClr val="438086"/>
              </a:buClr>
              <a:buFont typeface="Trebuchet MS"/>
              <a:buAutoNum type="arabicPeriod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 category of neural networks that can detect pattern and make sense of it &amp; has proven very effective in image recognition &amp; classification.</a:t>
            </a:r>
            <a:endParaRPr lang="en-US" sz="2200" b="0" strike="noStrike" spc="-1" dirty="0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925920" lvl="1" indent="-514080">
              <a:lnSpc>
                <a:spcPct val="100000"/>
              </a:lnSpc>
              <a:buClr>
                <a:srgbClr val="438086"/>
              </a:buClr>
              <a:buFont typeface="Trebuchet MS"/>
              <a:buAutoNum type="arabicPeriod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Comprised of one or more convolutional layers</a:t>
            </a:r>
            <a:endParaRPr lang="en-US" sz="2200" b="0" strike="noStrike" spc="-1" dirty="0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128" name="Picture 3"/>
          <p:cNvPicPr/>
          <p:nvPr/>
        </p:nvPicPr>
        <p:blipFill>
          <a:blip r:embed="rId2"/>
          <a:stretch/>
        </p:blipFill>
        <p:spPr>
          <a:xfrm>
            <a:off x="0" y="4495680"/>
            <a:ext cx="9143640" cy="243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709684"/>
            <a:ext cx="8229240" cy="11310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100" b="1" spc="-1" dirty="0" smtClean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Program</a:t>
            </a:r>
            <a:r>
              <a:rPr lang="en-US" sz="4100" b="1" strike="noStrike" spc="-1" dirty="0" smtClean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4100" b="1" strike="noStrike" spc="-1" dirty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Code</a:t>
            </a:r>
            <a:endParaRPr lang="en-US" sz="4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9366" y="6223316"/>
            <a:ext cx="2836088" cy="1652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09915"/>
            <a:ext cx="536357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keras.datasets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cifar10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keras.models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Sequential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keras.layers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Dense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keras.layers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Dropout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keras.layers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Flatten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keras.constraints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maxnorm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keras.optimizers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SGD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keras.layers.convolutional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Conv2D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keras.layers.convolutional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MaxPooling2D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keras.utils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np_utils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keras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backend as 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K.set_image_dim_ordering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Plot ad hoc CIFAR10 instances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pyplot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scipy.misc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toimage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input image dimensions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img_rows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img_cols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load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cifar10.load_data()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create a grid of 3x3 images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pyplot.subplot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330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pyplot.imshow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toimage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show the plot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pyplot.show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fix random seed for reproducibility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seed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numpy.random.seed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(seed)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" dirty="0" smtClean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Program</a:t>
            </a:r>
            <a:r>
              <a:rPr lang="en-US" b="1" strike="noStrike" spc="-1" dirty="0" smtClean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Code(cont.)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ubTitle"/>
          </p:nvPr>
        </p:nvSpPr>
        <p:spPr bwMode="auto">
          <a:xfrm>
            <a:off x="457200" y="2103296"/>
            <a:ext cx="492763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 train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number of epochs to train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number of convolutional filters to use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nb_filters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size of pooling area for max pooling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nb_pool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convolution kernel size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nb_conv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load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cifar10.load_data()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normalize inputs from 0-255 to 0.0-1.0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X_train.astype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'float32'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X_test.astype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'float32'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255.0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255.0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one hot encode outputs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np_utils.to_categorical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np_utils.to_categorical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num_classes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y_test.shape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163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434"/>
            <a:ext cx="8229240" cy="1050876"/>
          </a:xfrm>
        </p:spPr>
        <p:txBody>
          <a:bodyPr/>
          <a:lstStyle/>
          <a:p>
            <a:pPr algn="ctr"/>
            <a:r>
              <a:rPr lang="en-US" b="1" spc="-1" dirty="0" smtClean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Program</a:t>
            </a:r>
            <a:r>
              <a:rPr lang="en-US" b="1" strike="noStrike" spc="-1" dirty="0" smtClean="0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Code(cont.)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ubTitle"/>
          </p:nvPr>
        </p:nvSpPr>
        <p:spPr bwMode="auto">
          <a:xfrm>
            <a:off x="0" y="1470635"/>
            <a:ext cx="9144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Create the model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Sequential()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(Conv2D(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nb_filters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nb_conv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nb_conv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input_shape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nb_conv,img_rows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img_cols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padding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'same'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activation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kernel_constraint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maxnorm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(Dropout(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(Conv2D(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nb_filters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nb_conv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nb_conv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activation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padding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'same'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kernel_constraint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maxnorm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(MaxPooling2D(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pool_size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nb_pool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nb_pool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(Flatten())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(Dense(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activation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kernel_constraint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maxnorm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(Dropout(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model.add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(Dense(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num_classes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activation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Compile model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lrate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decay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lrate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SGD(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lrate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momentum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decay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decay,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nesterov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(loss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categorical_crossentropy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optimizer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metrics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'accuracy'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model.summary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Fit the model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model.fit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validation_data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epochs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epochs,batch_size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Final evaluation of the model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scores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model.evaluate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verbose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"Accuracy: %.2f%%"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(scores[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170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453</TotalTime>
  <Words>591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Code(cont.)</vt:lpstr>
      <vt:lpstr>Program Code(cont.)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Hp</dc:creator>
  <dc:description/>
  <cp:lastModifiedBy>Hp</cp:lastModifiedBy>
  <cp:revision>116</cp:revision>
  <dcterms:created xsi:type="dcterms:W3CDTF">2018-02-25T11:49:39Z</dcterms:created>
  <dcterms:modified xsi:type="dcterms:W3CDTF">2018-03-31T09:20:51Z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