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3716000" cx="24384000"/>
  <p:notesSz cx="6858000" cy="9144000"/>
  <p:embeddedFontLst>
    <p:embeddedFont>
      <p:font typeface="Lato"/>
      <p:regular r:id="rId19"/>
      <p:bold r:id="rId20"/>
      <p:italic r:id="rId21"/>
      <p:boldItalic r:id="rId22"/>
    </p:embeddedFont>
    <p:embeddedFont>
      <p:font typeface="Lato Light"/>
      <p:regular r:id="rId23"/>
      <p:bold r:id="rId24"/>
      <p:italic r:id="rId25"/>
      <p:boldItalic r:id="rId26"/>
    </p:embeddedFont>
    <p:embeddedFont>
      <p:font typeface="Lato Hairlin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2040DD-2E8C-4463-9007-3BA38BC5A7CA}">
  <a:tblStyle styleId="{5D2040DD-2E8C-4463-9007-3BA38BC5A7CA}" styleName="Table_0">
    <a:wholeTbl>
      <a:tcTxStyle b="off" i="off">
        <a:font>
          <a:latin typeface="Lato Regular"/>
          <a:ea typeface="Lato Regular"/>
          <a:cs typeface="Lato Regular"/>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b="off" i="off"/>
    </a:band1H>
    <a:band2H>
      <a:tcTxStyle b="off" i="off"/>
      <a:tcStyle>
        <a:fill>
          <a:solidFill>
            <a:srgbClr val="E3E5E8"/>
          </a:solidFill>
        </a:fill>
      </a:tcStyle>
    </a:band2H>
    <a:band1V>
      <a:tcTxStyle b="off" i="off"/>
    </a:band1V>
    <a:band2V>
      <a:tcTxStyle b="off" i="off"/>
    </a:band2V>
    <a:lastCol>
      <a:tcTxStyle b="off" i="off"/>
    </a:lastCol>
    <a:firstCol>
      <a:tcTxStyle b="on" i="off">
        <a:font>
          <a:latin typeface="Lato Bold"/>
          <a:ea typeface="Lato Bold"/>
          <a:cs typeface="Lato Bold"/>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76B9"/>
          </a:solidFill>
        </a:fill>
      </a:tcStyle>
    </a:firstCol>
    <a:lastRow>
      <a:tcTxStyle b="off" i="off">
        <a:font>
          <a:latin typeface="Lato Regular"/>
          <a:ea typeface="Lato Regular"/>
          <a:cs typeface="Lato Regular"/>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b="off" i="off"/>
    </a:seCell>
    <a:swCell>
      <a:tcTxStyle b="off" i="off"/>
    </a:swCell>
    <a:firstRow>
      <a:tcTxStyle b="on" i="off">
        <a:font>
          <a:latin typeface="Lato Bold"/>
          <a:ea typeface="Lato Bold"/>
          <a:cs typeface="Lato Bold"/>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4C7F"/>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LatoLight-bold.fntdata"/><Relationship Id="rId23" Type="http://schemas.openxmlformats.org/officeDocument/2006/relationships/font" Target="fonts/Lat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Italic.fntdata"/><Relationship Id="rId25" Type="http://schemas.openxmlformats.org/officeDocument/2006/relationships/font" Target="fonts/LatoLight-italic.fntdata"/><Relationship Id="rId28" Type="http://schemas.openxmlformats.org/officeDocument/2006/relationships/font" Target="fonts/LatoHairline-bold.fntdata"/><Relationship Id="rId27" Type="http://schemas.openxmlformats.org/officeDocument/2006/relationships/font" Target="fonts/LatoHairli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Hairline-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Hairlin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22" name="Google Shape;1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30" name="Google Shape;1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37" name="Google Shape;1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44" name="Google Shape;1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64" name="Google Shape;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71" name="Google Shape;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78" name="Google Shape;7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86" name="Google Shape;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93" name="Google Shape;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00" name="Google Shape;10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07" name="Google Shape;1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Lato"/>
              <a:ea typeface="Lato"/>
              <a:cs typeface="Lato"/>
              <a:sym typeface="Lato"/>
            </a:endParaRPr>
          </a:p>
        </p:txBody>
      </p:sp>
      <p:sp>
        <p:nvSpPr>
          <p:cNvPr id="114" name="Google Shape;1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7" y="2303859"/>
            <a:ext cx="14716126" cy="4643438"/>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11" name="Google Shape;11;p2"/>
          <p:cNvSpPr txBox="1"/>
          <p:nvPr>
            <p:ph idx="1" type="body"/>
          </p:nvPr>
        </p:nvSpPr>
        <p:spPr>
          <a:xfrm>
            <a:off x="4833937" y="7090171"/>
            <a:ext cx="14716126" cy="158948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1pPr>
            <a:lvl2pPr indent="-228600" lvl="1" marL="9144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2pPr>
            <a:lvl3pPr indent="-228600" lvl="2" marL="13716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3pPr>
            <a:lvl4pPr indent="-228600" lvl="3" marL="18288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4pPr>
            <a:lvl5pPr indent="-228600" lvl="4" marL="22860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12" name="Google Shape;12;p2"/>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1pPr>
            <a:lvl2pPr indent="0" lvl="1"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2pPr>
            <a:lvl3pPr indent="0" lvl="2"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3pPr>
            <a:lvl4pPr indent="0" lvl="3"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4pPr>
            <a:lvl5pPr indent="0" lvl="4"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5pPr>
            <a:lvl6pPr indent="0" lvl="5"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6pPr>
            <a:lvl7pPr indent="0" lvl="6"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7pPr>
            <a:lvl8pPr indent="0" lvl="7"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8pPr>
            <a:lvl9pPr indent="0" lvl="8" marL="0" marR="0" rtl="0" algn="ctr">
              <a:lnSpc>
                <a:spcPct val="100000"/>
              </a:lnSpc>
              <a:spcBef>
                <a:spcPts val="0"/>
              </a:spcBef>
              <a:spcAft>
                <a:spcPts val="0"/>
              </a:spcAft>
              <a:buClr>
                <a:srgbClr val="000000"/>
              </a:buClr>
              <a:buSzPts val="2200"/>
              <a:buFont typeface="Lato Hairline"/>
              <a:buNone/>
              <a:defRPr b="0" i="0" sz="2200" u="none" cap="none" strike="noStrike">
                <a:solidFill>
                  <a:srgbClr val="000000"/>
                </a:solidFill>
                <a:latin typeface="Lato Hairline"/>
                <a:ea typeface="Lato Hairline"/>
                <a:cs typeface="Lato Hairline"/>
                <a:sym typeface="Lato Hairline"/>
              </a:defRPr>
            </a:lvl9pPr>
          </a:lstStyle>
          <a:p>
            <a:pPr indent="0" lvl="0" marL="0" rtl="0" algn="ctr">
              <a:spcBef>
                <a:spcPts val="0"/>
              </a:spcBef>
              <a:spcAft>
                <a:spcPts val="0"/>
              </a:spcAft>
              <a:buNone/>
            </a:pPr>
            <a:fld id="{00000000-1234-1234-1234-123412341234}" type="slidenum">
              <a:rPr lang="en-US"/>
              <a:t>‹#›</a:t>
            </a:fld>
            <a:endParaRPr>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6" name="Shape 46"/>
        <p:cNvGrpSpPr/>
        <p:nvPr/>
      </p:nvGrpSpPr>
      <p:grpSpPr>
        <a:xfrm>
          <a:off x="0" y="0"/>
          <a:ext cx="0" cy="0"/>
          <a:chOff x="0" y="0"/>
          <a:chExt cx="0" cy="0"/>
        </a:xfrm>
      </p:grpSpPr>
      <p:sp>
        <p:nvSpPr>
          <p:cNvPr id="47" name="Google Shape;47;p11"/>
          <p:cNvSpPr txBox="1"/>
          <p:nvPr>
            <p:ph idx="1" type="body"/>
          </p:nvPr>
        </p:nvSpPr>
        <p:spPr>
          <a:xfrm>
            <a:off x="4833937" y="8947546"/>
            <a:ext cx="14716126" cy="647701"/>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00000"/>
              </a:buClr>
              <a:buSzPts val="3200"/>
              <a:buFont typeface="Lato"/>
              <a:buNone/>
              <a:defRPr b="0" i="0" sz="32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8" name="Google Shape;48;p11"/>
          <p:cNvSpPr txBox="1"/>
          <p:nvPr>
            <p:ph idx="2" type="body"/>
          </p:nvPr>
        </p:nvSpPr>
        <p:spPr>
          <a:xfrm>
            <a:off x="4833937" y="5997575"/>
            <a:ext cx="14716126" cy="863601"/>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0"/>
              </a:spcBef>
              <a:spcAft>
                <a:spcPts val="0"/>
              </a:spcAft>
              <a:buClr>
                <a:srgbClr val="000000"/>
              </a:buClr>
              <a:buSzPts val="4600"/>
              <a:buFont typeface="Lato"/>
              <a:buNone/>
              <a:defRPr b="1" i="0" sz="46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9" name="Google Shape;49;p11"/>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0" name="Shape 50"/>
        <p:cNvGrpSpPr/>
        <p:nvPr/>
      </p:nvGrpSpPr>
      <p:grpSpPr>
        <a:xfrm>
          <a:off x="0" y="0"/>
          <a:ext cx="0" cy="0"/>
          <a:chOff x="0" y="0"/>
          <a:chExt cx="0" cy="0"/>
        </a:xfrm>
      </p:grpSpPr>
      <p:sp>
        <p:nvSpPr>
          <p:cNvPr id="51" name="Google Shape;51;p12"/>
          <p:cNvSpPr/>
          <p:nvPr>
            <p:ph idx="2" type="pic"/>
          </p:nvPr>
        </p:nvSpPr>
        <p:spPr>
          <a:xfrm>
            <a:off x="3047999" y="0"/>
            <a:ext cx="18288001" cy="1371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52" name="Google Shape;52;p12"/>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15" name="Google Shape;15;p3"/>
          <p:cNvSpPr txBox="1"/>
          <p:nvPr>
            <p:ph idx="1" type="body"/>
          </p:nvPr>
        </p:nvSpPr>
        <p:spPr>
          <a:xfrm>
            <a:off x="4387453" y="3643312"/>
            <a:ext cx="15609095" cy="8840392"/>
          </a:xfrm>
          <a:prstGeom prst="rect">
            <a:avLst/>
          </a:prstGeom>
          <a:noFill/>
          <a:ln>
            <a:noFill/>
          </a:ln>
        </p:spPr>
        <p:txBody>
          <a:bodyPr anchorCtr="0" anchor="ctr" bIns="91425" lIns="91425" spcFirstLastPara="1" rIns="91425" wrap="square" tIns="91425">
            <a:noAutofit/>
          </a:bodyPr>
          <a:lstStyle>
            <a:lvl1pPr indent="-633730" lvl="0" marL="457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16" name="Google Shape;16;p3"/>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7" name="Shape 17"/>
        <p:cNvGrpSpPr/>
        <p:nvPr/>
      </p:nvGrpSpPr>
      <p:grpSpPr>
        <a:xfrm>
          <a:off x="0" y="0"/>
          <a:ext cx="0" cy="0"/>
          <a:chOff x="0" y="0"/>
          <a:chExt cx="0" cy="0"/>
        </a:xfrm>
      </p:grpSpPr>
      <p:sp>
        <p:nvSpPr>
          <p:cNvPr id="18" name="Google Shape;18;p4"/>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19" name="Google Shape;19;p4"/>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20" name="Shape 20"/>
        <p:cNvGrpSpPr/>
        <p:nvPr/>
      </p:nvGrpSpPr>
      <p:grpSpPr>
        <a:xfrm>
          <a:off x="0" y="0"/>
          <a:ext cx="0" cy="0"/>
          <a:chOff x="0" y="0"/>
          <a:chExt cx="0" cy="0"/>
        </a:xfrm>
      </p:grpSpPr>
      <p:sp>
        <p:nvSpPr>
          <p:cNvPr id="21" name="Google Shape;21;p5"/>
          <p:cNvSpPr txBox="1"/>
          <p:nvPr>
            <p:ph type="title"/>
          </p:nvPr>
        </p:nvSpPr>
        <p:spPr>
          <a:xfrm>
            <a:off x="4833937" y="4536281"/>
            <a:ext cx="14716126" cy="4643438"/>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22" name="Google Shape;22;p5"/>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23" name="Shape 23"/>
        <p:cNvGrpSpPr/>
        <p:nvPr/>
      </p:nvGrpSpPr>
      <p:grpSpPr>
        <a:xfrm>
          <a:off x="0" y="0"/>
          <a:ext cx="0" cy="0"/>
          <a:chOff x="0" y="0"/>
          <a:chExt cx="0" cy="0"/>
        </a:xfrm>
      </p:grpSpPr>
      <p:sp>
        <p:nvSpPr>
          <p:cNvPr id="24" name="Google Shape;24;p6"/>
          <p:cNvSpPr/>
          <p:nvPr>
            <p:ph idx="2" type="pic"/>
          </p:nvPr>
        </p:nvSpPr>
        <p:spPr>
          <a:xfrm>
            <a:off x="5334000" y="946546"/>
            <a:ext cx="13716002" cy="8304611"/>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25" name="Google Shape;25;p6"/>
          <p:cNvSpPr txBox="1"/>
          <p:nvPr>
            <p:ph type="title"/>
          </p:nvPr>
        </p:nvSpPr>
        <p:spPr>
          <a:xfrm>
            <a:off x="4833937" y="9447609"/>
            <a:ext cx="14716126" cy="2000251"/>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26" name="Google Shape;26;p6"/>
          <p:cNvSpPr txBox="1"/>
          <p:nvPr>
            <p:ph idx="1" type="body"/>
          </p:nvPr>
        </p:nvSpPr>
        <p:spPr>
          <a:xfrm>
            <a:off x="4833937" y="11465718"/>
            <a:ext cx="14716126" cy="158948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1pPr>
            <a:lvl2pPr indent="-228600" lvl="1" marL="9144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2pPr>
            <a:lvl3pPr indent="-228600" lvl="2" marL="13716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3pPr>
            <a:lvl4pPr indent="-228600" lvl="3" marL="18288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4pPr>
            <a:lvl5pPr indent="-228600" lvl="4" marL="22860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27" name="Google Shape;27;p6"/>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8" name="Shape 28"/>
        <p:cNvGrpSpPr/>
        <p:nvPr/>
      </p:nvGrpSpPr>
      <p:grpSpPr>
        <a:xfrm>
          <a:off x="0" y="0"/>
          <a:ext cx="0" cy="0"/>
          <a:chOff x="0" y="0"/>
          <a:chExt cx="0" cy="0"/>
        </a:xfrm>
      </p:grpSpPr>
      <p:sp>
        <p:nvSpPr>
          <p:cNvPr id="29" name="Google Shape;29;p7"/>
          <p:cNvSpPr/>
          <p:nvPr>
            <p:ph idx="2" type="pic"/>
          </p:nvPr>
        </p:nvSpPr>
        <p:spPr>
          <a:xfrm>
            <a:off x="12495609" y="892968"/>
            <a:ext cx="7500938" cy="1155501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0" name="Google Shape;30;p7"/>
          <p:cNvSpPr txBox="1"/>
          <p:nvPr>
            <p:ph type="title"/>
          </p:nvPr>
        </p:nvSpPr>
        <p:spPr>
          <a:xfrm>
            <a:off x="4387453" y="892968"/>
            <a:ext cx="7500938" cy="5607845"/>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8400"/>
              <a:buFont typeface="Lato"/>
              <a:buNone/>
              <a:defRPr b="1" i="0" sz="84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31" name="Google Shape;31;p7"/>
          <p:cNvSpPr txBox="1"/>
          <p:nvPr>
            <p:ph idx="1" type="body"/>
          </p:nvPr>
        </p:nvSpPr>
        <p:spPr>
          <a:xfrm>
            <a:off x="4387453" y="6643687"/>
            <a:ext cx="7500938" cy="5786438"/>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1pPr>
            <a:lvl2pPr indent="-228600" lvl="1" marL="9144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2pPr>
            <a:lvl3pPr indent="-228600" lvl="2" marL="13716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3pPr>
            <a:lvl4pPr indent="-228600" lvl="3" marL="18288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4pPr>
            <a:lvl5pPr indent="-228600" lvl="4" marL="2286000" marR="0" rtl="0" algn="ctr">
              <a:lnSpc>
                <a:spcPct val="100000"/>
              </a:lnSpc>
              <a:spcBef>
                <a:spcPts val="0"/>
              </a:spcBef>
              <a:spcAft>
                <a:spcPts val="0"/>
              </a:spcAft>
              <a:buClr>
                <a:srgbClr val="000000"/>
              </a:buClr>
              <a:buSzPts val="5200"/>
              <a:buFont typeface="Lato"/>
              <a:buNone/>
              <a:defRPr b="0" i="0" sz="52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2" name="Google Shape;32;p7"/>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8"/>
          <p:cNvSpPr/>
          <p:nvPr>
            <p:ph idx="2" type="pic"/>
          </p:nvPr>
        </p:nvSpPr>
        <p:spPr>
          <a:xfrm>
            <a:off x="12495609" y="3643312"/>
            <a:ext cx="7500938" cy="884039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5" name="Google Shape;35;p8"/>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36" name="Google Shape;36;p8"/>
          <p:cNvSpPr txBox="1"/>
          <p:nvPr>
            <p:ph idx="1" type="body"/>
          </p:nvPr>
        </p:nvSpPr>
        <p:spPr>
          <a:xfrm>
            <a:off x="4387453" y="3643312"/>
            <a:ext cx="7500938" cy="8840392"/>
          </a:xfrm>
          <a:prstGeom prst="rect">
            <a:avLst/>
          </a:prstGeom>
          <a:noFill/>
          <a:ln>
            <a:noFill/>
          </a:ln>
        </p:spPr>
        <p:txBody>
          <a:bodyPr anchorCtr="0" anchor="ctr" bIns="91425" lIns="91425" spcFirstLastPara="1" rIns="91425" wrap="square" tIns="91425">
            <a:noAutofit/>
          </a:bodyPr>
          <a:lstStyle>
            <a:lvl1pPr indent="-578485" lvl="0" marL="4572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1pPr>
            <a:lvl2pPr indent="-578485" lvl="1" marL="9144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2pPr>
            <a:lvl3pPr indent="-578485" lvl="2" marL="13716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3pPr>
            <a:lvl4pPr indent="-578485" lvl="3" marL="18288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4pPr>
            <a:lvl5pPr indent="-578485" lvl="4" marL="2286000" marR="0" rtl="0" algn="l">
              <a:lnSpc>
                <a:spcPct val="100000"/>
              </a:lnSpc>
              <a:spcBef>
                <a:spcPts val="4500"/>
              </a:spcBef>
              <a:spcAft>
                <a:spcPts val="0"/>
              </a:spcAft>
              <a:buClr>
                <a:srgbClr val="000000"/>
              </a:buClr>
              <a:buSzPts val="5510"/>
              <a:buFont typeface="Lato"/>
              <a:buChar char="•"/>
              <a:defRPr b="0" i="0" sz="38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37" name="Google Shape;37;p8"/>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8" name="Shape 38"/>
        <p:cNvGrpSpPr/>
        <p:nvPr/>
      </p:nvGrpSpPr>
      <p:grpSpPr>
        <a:xfrm>
          <a:off x="0" y="0"/>
          <a:ext cx="0" cy="0"/>
          <a:chOff x="0" y="0"/>
          <a:chExt cx="0" cy="0"/>
        </a:xfrm>
      </p:grpSpPr>
      <p:sp>
        <p:nvSpPr>
          <p:cNvPr id="39" name="Google Shape;39;p9"/>
          <p:cNvSpPr txBox="1"/>
          <p:nvPr>
            <p:ph idx="1" type="body"/>
          </p:nvPr>
        </p:nvSpPr>
        <p:spPr>
          <a:xfrm>
            <a:off x="4387453" y="1785937"/>
            <a:ext cx="15609095" cy="10144126"/>
          </a:xfrm>
          <a:prstGeom prst="rect">
            <a:avLst/>
          </a:prstGeom>
          <a:noFill/>
          <a:ln>
            <a:noFill/>
          </a:ln>
        </p:spPr>
        <p:txBody>
          <a:bodyPr anchorCtr="0" anchor="ctr" bIns="91425" lIns="91425" spcFirstLastPara="1" rIns="91425" wrap="square" tIns="91425">
            <a:noAutofit/>
          </a:bodyPr>
          <a:lstStyle>
            <a:lvl1pPr indent="-633730" lvl="0" marL="457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0" name="Google Shape;40;p9"/>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1" name="Shape 41"/>
        <p:cNvGrpSpPr/>
        <p:nvPr/>
      </p:nvGrpSpPr>
      <p:grpSpPr>
        <a:xfrm>
          <a:off x="0" y="0"/>
          <a:ext cx="0" cy="0"/>
          <a:chOff x="0" y="0"/>
          <a:chExt cx="0" cy="0"/>
        </a:xfrm>
      </p:grpSpPr>
      <p:sp>
        <p:nvSpPr>
          <p:cNvPr id="42" name="Google Shape;42;p10"/>
          <p:cNvSpPr/>
          <p:nvPr>
            <p:ph idx="2" type="pic"/>
          </p:nvPr>
        </p:nvSpPr>
        <p:spPr>
          <a:xfrm>
            <a:off x="12495609" y="7161609"/>
            <a:ext cx="7500938" cy="530423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3" name="Google Shape;43;p10"/>
          <p:cNvSpPr/>
          <p:nvPr>
            <p:ph idx="3" type="pic"/>
          </p:nvPr>
        </p:nvSpPr>
        <p:spPr>
          <a:xfrm>
            <a:off x="12495609" y="1250156"/>
            <a:ext cx="7500938" cy="530423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4" name="Google Shape;44;p10"/>
          <p:cNvSpPr/>
          <p:nvPr>
            <p:ph idx="4" type="pic"/>
          </p:nvPr>
        </p:nvSpPr>
        <p:spPr>
          <a:xfrm>
            <a:off x="4387453" y="1250156"/>
            <a:ext cx="7500938" cy="112156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lvl="1"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lvl="2"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lvl="3"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lvl="4"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lvl="5"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lvl="6"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lvl="7"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lvl="8"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45" name="Google Shape;45;p10"/>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1pPr>
            <a:lvl2pPr lvl="1"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2pPr>
            <a:lvl3pPr lvl="2"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3pPr>
            <a:lvl4pPr lvl="3"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4pPr>
            <a:lvl5pPr lvl="4"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5pPr>
            <a:lvl6pPr lvl="5"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6pPr>
            <a:lvl7pPr lvl="6"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7pPr>
            <a:lvl8pPr lvl="7"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8pPr>
            <a:lvl9pPr lvl="8" marR="0" rtl="0" algn="ctr">
              <a:lnSpc>
                <a:spcPct val="100000"/>
              </a:lnSpc>
              <a:spcBef>
                <a:spcPts val="0"/>
              </a:spcBef>
              <a:spcAft>
                <a:spcPts val="0"/>
              </a:spcAft>
              <a:buClr>
                <a:srgbClr val="000000"/>
              </a:buClr>
              <a:buSzPts val="11200"/>
              <a:buFont typeface="Lato"/>
              <a:buNone/>
              <a:defRPr b="1" i="0" sz="11200" u="none" cap="none" strike="noStrike">
                <a:solidFill>
                  <a:srgbClr val="000000"/>
                </a:solidFill>
                <a:latin typeface="Lato"/>
                <a:ea typeface="Lato"/>
                <a:cs typeface="Lato"/>
                <a:sym typeface="Lato"/>
              </a:defRPr>
            </a:lvl9pPr>
          </a:lstStyle>
          <a:p/>
        </p:txBody>
      </p:sp>
      <p:sp>
        <p:nvSpPr>
          <p:cNvPr id="7" name="Google Shape;7;p1"/>
          <p:cNvSpPr txBox="1"/>
          <p:nvPr>
            <p:ph idx="1" type="body"/>
          </p:nvPr>
        </p:nvSpPr>
        <p:spPr>
          <a:xfrm>
            <a:off x="4387453" y="3643312"/>
            <a:ext cx="15609095" cy="8840392"/>
          </a:xfrm>
          <a:prstGeom prst="rect">
            <a:avLst/>
          </a:prstGeom>
          <a:noFill/>
          <a:ln>
            <a:noFill/>
          </a:ln>
        </p:spPr>
        <p:txBody>
          <a:bodyPr anchorCtr="0" anchor="ctr" bIns="91425" lIns="91425" spcFirstLastPara="1" rIns="91425" wrap="square" tIns="91425">
            <a:noAutofit/>
          </a:bodyPr>
          <a:lstStyle>
            <a:lvl1pPr indent="-633730" lvl="0" marL="457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1pPr>
            <a:lvl2pPr indent="-633730" lvl="1" marL="914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2pPr>
            <a:lvl3pPr indent="-633730" lvl="2" marL="1371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3pPr>
            <a:lvl4pPr indent="-633730" lvl="3" marL="1828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4pPr>
            <a:lvl5pPr indent="-633729" lvl="4" marL="22860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5pPr>
            <a:lvl6pPr indent="-633729" lvl="5" marL="27432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6pPr>
            <a:lvl7pPr indent="-633729" lvl="6" marL="32004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7pPr>
            <a:lvl8pPr indent="-633729" lvl="7" marL="36576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8pPr>
            <a:lvl9pPr indent="-633729" lvl="8" marL="4114800" marR="0" rtl="0" algn="l">
              <a:lnSpc>
                <a:spcPct val="100000"/>
              </a:lnSpc>
              <a:spcBef>
                <a:spcPts val="5900"/>
              </a:spcBef>
              <a:spcAft>
                <a:spcPts val="0"/>
              </a:spcAft>
              <a:buClr>
                <a:srgbClr val="000000"/>
              </a:buClr>
              <a:buSzPts val="6380"/>
              <a:buFont typeface="Lato"/>
              <a:buChar char="•"/>
              <a:defRPr b="0" i="0" sz="4400" u="none" cap="none" strike="noStrike">
                <a:solidFill>
                  <a:srgbClr val="000000"/>
                </a:solidFill>
                <a:latin typeface="Lato"/>
                <a:ea typeface="Lato"/>
                <a:cs typeface="Lato"/>
                <a:sym typeface="Lato"/>
              </a:defRPr>
            </a:lvl9pPr>
          </a:lstStyle>
          <a:p/>
        </p:txBody>
      </p:sp>
      <p:sp>
        <p:nvSpPr>
          <p:cNvPr id="8" name="Google Shape;8;p1"/>
          <p:cNvSpPr txBox="1"/>
          <p:nvPr>
            <p:ph idx="12" type="sldNum"/>
          </p:nvPr>
        </p:nvSpPr>
        <p:spPr>
          <a:xfrm>
            <a:off x="11947397" y="13073062"/>
            <a:ext cx="479680" cy="4857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2200"/>
              <a:buFont typeface="Lato Light"/>
              <a:buNone/>
              <a:defRPr b="0" i="0" sz="2200" u="none" cap="none" strike="noStrike">
                <a:solidFill>
                  <a:srgbClr val="000000"/>
                </a:solidFill>
                <a:latin typeface="Lato Light"/>
                <a:ea typeface="Lato Light"/>
                <a:cs typeface="Lato Light"/>
                <a:sym typeface="Lato Light"/>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4294967295" type="ctrTitle"/>
          </p:nvPr>
        </p:nvSpPr>
        <p:spPr>
          <a:xfrm>
            <a:off x="4833937" y="2303859"/>
            <a:ext cx="14716126" cy="4643438"/>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Job Salary Prediction</a:t>
            </a:r>
            <a:endParaRPr b="1" i="0" sz="11200" u="none" cap="none" strike="noStrike">
              <a:solidFill>
                <a:srgbClr val="000000"/>
              </a:solidFill>
              <a:latin typeface="Lato"/>
              <a:ea typeface="Lato"/>
              <a:cs typeface="Lato"/>
              <a:sym typeface="Lato"/>
            </a:endParaRPr>
          </a:p>
        </p:txBody>
      </p:sp>
      <p:sp>
        <p:nvSpPr>
          <p:cNvPr id="60" name="Google Shape;60;p14"/>
          <p:cNvSpPr txBox="1"/>
          <p:nvPr>
            <p:ph idx="4294967295" type="subTitle"/>
          </p:nvPr>
        </p:nvSpPr>
        <p:spPr>
          <a:xfrm>
            <a:off x="4833937" y="7715250"/>
            <a:ext cx="14716126" cy="1589485"/>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4000"/>
              <a:buFont typeface="Lato Light"/>
              <a:buNone/>
            </a:pPr>
            <a:r>
              <a:rPr b="0" i="0" lang="en-US" sz="4000" u="none" cap="none" strike="noStrike">
                <a:solidFill>
                  <a:srgbClr val="000000"/>
                </a:solidFill>
                <a:latin typeface="Lato Light"/>
                <a:ea typeface="Lato Light"/>
                <a:cs typeface="Lato Light"/>
                <a:sym typeface="Lato Light"/>
              </a:rPr>
              <a:t>a theoretical study to predict job salaries based on job descriptions</a:t>
            </a:r>
            <a:endParaRPr b="0" i="0" sz="4400" u="none" cap="none" strike="noStrike">
              <a:solidFill>
                <a:srgbClr val="000000"/>
              </a:solidFill>
              <a:latin typeface="Lato"/>
              <a:ea typeface="Lato"/>
              <a:cs typeface="Lato"/>
              <a:sym typeface="Lato"/>
            </a:endParaRPr>
          </a:p>
        </p:txBody>
      </p:sp>
      <p:cxnSp>
        <p:nvCxnSpPr>
          <p:cNvPr id="61" name="Google Shape;61;p14"/>
          <p:cNvCxnSpPr/>
          <p:nvPr/>
        </p:nvCxnSpPr>
        <p:spPr>
          <a:xfrm>
            <a:off x="4833937" y="7331273"/>
            <a:ext cx="14716126" cy="1"/>
          </a:xfrm>
          <a:prstGeom prst="straightConnector1">
            <a:avLst/>
          </a:prstGeom>
          <a:noFill/>
          <a:ln cap="flat" cmpd="sng" w="12700">
            <a:solidFill>
              <a:srgbClr val="3DC9D8"/>
            </a:solidFill>
            <a:prstDash val="solid"/>
            <a:miter lim="4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Results (cont.)</a:t>
            </a:r>
            <a:endParaRPr b="1" i="0" sz="11200" u="none" cap="none" strike="noStrike">
              <a:solidFill>
                <a:srgbClr val="000000"/>
              </a:solidFill>
              <a:latin typeface="Lato"/>
              <a:ea typeface="Lato"/>
              <a:cs typeface="Lato"/>
              <a:sym typeface="Lato"/>
            </a:endParaRPr>
          </a:p>
        </p:txBody>
      </p:sp>
      <p:sp>
        <p:nvSpPr>
          <p:cNvPr id="125" name="Google Shape;125;p23"/>
          <p:cNvSpPr txBox="1"/>
          <p:nvPr>
            <p:ph idx="12" type="sldNum"/>
          </p:nvPr>
        </p:nvSpPr>
        <p:spPr>
          <a:xfrm>
            <a:off x="11755951" y="12989425"/>
            <a:ext cx="8721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pic>
        <p:nvPicPr>
          <p:cNvPr id="126" name="Google Shape;126;p23"/>
          <p:cNvPicPr preferRelativeResize="0"/>
          <p:nvPr/>
        </p:nvPicPr>
        <p:blipFill rotWithShape="1">
          <a:blip r:embed="rId3">
            <a:alphaModFix/>
          </a:blip>
          <a:srcRect b="0" l="0" r="0" t="0"/>
          <a:stretch/>
        </p:blipFill>
        <p:spPr>
          <a:xfrm>
            <a:off x="4387450" y="3545675"/>
            <a:ext cx="15609100" cy="7844305"/>
          </a:xfrm>
          <a:prstGeom prst="rect">
            <a:avLst/>
          </a:prstGeom>
          <a:noFill/>
          <a:ln>
            <a:noFill/>
          </a:ln>
        </p:spPr>
      </p:pic>
      <p:sp>
        <p:nvSpPr>
          <p:cNvPr id="127" name="Google Shape;127;p23"/>
          <p:cNvSpPr txBox="1"/>
          <p:nvPr/>
        </p:nvSpPr>
        <p:spPr>
          <a:xfrm>
            <a:off x="6839400" y="11542375"/>
            <a:ext cx="10705200" cy="71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Lato Light"/>
                <a:ea typeface="Lato Light"/>
                <a:cs typeface="Lato Light"/>
                <a:sym typeface="Lato Light"/>
              </a:rPr>
              <a:t>Fig. 1. Result comparison between 50 trees and 100 trees</a:t>
            </a:r>
            <a:endParaRPr b="0" i="0" sz="30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Conclusion</a:t>
            </a:r>
            <a:endParaRPr b="1" i="0" sz="11200" u="none" cap="none" strike="noStrike">
              <a:solidFill>
                <a:srgbClr val="000000"/>
              </a:solidFill>
              <a:latin typeface="Lato"/>
              <a:ea typeface="Lato"/>
              <a:cs typeface="Lato"/>
              <a:sym typeface="Lato"/>
            </a:endParaRPr>
          </a:p>
        </p:txBody>
      </p:sp>
      <p:sp>
        <p:nvSpPr>
          <p:cNvPr id="133" name="Google Shape;133;p24"/>
          <p:cNvSpPr txBox="1"/>
          <p:nvPr>
            <p:ph idx="4294967295" type="body"/>
          </p:nvPr>
        </p:nvSpPr>
        <p:spPr>
          <a:xfrm>
            <a:off x="4387450" y="3643301"/>
            <a:ext cx="15517500" cy="7835400"/>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Described our iteration of Job Salary Prediction using the dataset from a Kaggle-hosted competition</a:t>
            </a:r>
            <a:endParaRPr b="0" i="0" sz="4400" u="none" cap="none" strike="noStrike">
              <a:solidFill>
                <a:srgbClr val="000000"/>
              </a:solidFill>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This prediction engine can successfully generate a normalized predicted salary based on different criteria from job ads</a:t>
            </a:r>
            <a:endParaRPr b="0" i="0" sz="4400" u="none" cap="none" strike="noStrike">
              <a:solidFill>
                <a:srgbClr val="000000"/>
              </a:solidFill>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Demonstrated the effect on results using twice the number of trees to generate the forest</a:t>
            </a:r>
            <a:endParaRPr b="0" i="0" sz="4400" u="none" cap="none" strike="noStrike">
              <a:solidFill>
                <a:srgbClr val="000000"/>
              </a:solidFill>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Further plans include turning this project into a full-fledged web app by integrating the engine with Django</a:t>
            </a:r>
            <a:endParaRPr b="0" i="0" sz="4400" u="none" cap="none" strike="noStrike">
              <a:solidFill>
                <a:srgbClr val="000000"/>
              </a:solidFill>
              <a:latin typeface="Lato Light"/>
              <a:ea typeface="Lato Light"/>
              <a:cs typeface="Lato Light"/>
              <a:sym typeface="Lato Light"/>
            </a:endParaRPr>
          </a:p>
        </p:txBody>
      </p:sp>
      <p:sp>
        <p:nvSpPr>
          <p:cNvPr id="134" name="Google Shape;134;p24"/>
          <p:cNvSpPr txBox="1"/>
          <p:nvPr>
            <p:ph idx="12" type="sldNum"/>
          </p:nvPr>
        </p:nvSpPr>
        <p:spPr>
          <a:xfrm>
            <a:off x="11787301" y="13073050"/>
            <a:ext cx="8094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Acknowledgement</a:t>
            </a:r>
            <a:endParaRPr b="1" i="0" sz="11200" u="none" cap="none" strike="noStrike">
              <a:solidFill>
                <a:srgbClr val="000000"/>
              </a:solidFill>
              <a:latin typeface="Lato"/>
              <a:ea typeface="Lato"/>
              <a:cs typeface="Lato"/>
              <a:sym typeface="Lato"/>
            </a:endParaRPr>
          </a:p>
        </p:txBody>
      </p:sp>
      <p:sp>
        <p:nvSpPr>
          <p:cNvPr id="140" name="Google Shape;140;p25"/>
          <p:cNvSpPr txBox="1"/>
          <p:nvPr>
            <p:ph idx="4294967295" type="body"/>
          </p:nvPr>
        </p:nvSpPr>
        <p:spPr>
          <a:xfrm>
            <a:off x="4387453" y="3109912"/>
            <a:ext cx="15609000" cy="8840400"/>
          </a:xfrm>
          <a:prstGeom prst="rect">
            <a:avLst/>
          </a:prstGeom>
          <a:noFill/>
          <a:ln>
            <a:noFill/>
          </a:ln>
        </p:spPr>
        <p:txBody>
          <a:bodyPr anchorCtr="0" anchor="ctr" bIns="71425" lIns="71425" spcFirstLastPara="1" rIns="71425" wrap="square" tIns="71425">
            <a:noAutofit/>
          </a:bodyPr>
          <a:lstStyle/>
          <a:p>
            <a:pPr indent="0" lvl="0" marL="0" marR="0" rtl="0" algn="just">
              <a:lnSpc>
                <a:spcPct val="150000"/>
              </a:lnSpc>
              <a:spcBef>
                <a:spcPts val="5900"/>
              </a:spcBef>
              <a:spcAft>
                <a:spcPts val="0"/>
              </a:spcAft>
              <a:buClr>
                <a:srgbClr val="000000"/>
              </a:buClr>
              <a:buSzPts val="6380"/>
              <a:buFont typeface="Lato"/>
              <a:buNone/>
            </a:pPr>
            <a:r>
              <a:rPr b="0" i="0" lang="en-US" sz="4400" u="none" cap="none" strike="noStrike">
                <a:solidFill>
                  <a:srgbClr val="000000"/>
                </a:solidFill>
                <a:latin typeface="Lato Light"/>
                <a:ea typeface="Lato Light"/>
                <a:cs typeface="Lato Light"/>
                <a:sym typeface="Lato Light"/>
              </a:rPr>
              <a:t>We would like to thank Dr. Iftekharul Mobin, Assistant Professor and Dr. Mohammad Zavid Parvez, Assistant Professor at the Department of Computer Science and Engineering, BRAC University, for their continuous support, guidance, and thoughtful feedback throughout the development lifecycle of this project.</a:t>
            </a:r>
            <a:endParaRPr b="0" i="0" sz="4400" u="none" cap="none" strike="noStrike">
              <a:solidFill>
                <a:srgbClr val="000000"/>
              </a:solidFill>
              <a:latin typeface="Lato Light"/>
              <a:ea typeface="Lato Light"/>
              <a:cs typeface="Lato Light"/>
              <a:sym typeface="Lato Light"/>
            </a:endParaRPr>
          </a:p>
        </p:txBody>
      </p:sp>
      <p:sp>
        <p:nvSpPr>
          <p:cNvPr id="141" name="Google Shape;141;p25"/>
          <p:cNvSpPr txBox="1"/>
          <p:nvPr>
            <p:ph idx="12" type="sldNum"/>
          </p:nvPr>
        </p:nvSpPr>
        <p:spPr>
          <a:xfrm>
            <a:off x="11839501" y="13052150"/>
            <a:ext cx="7050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833937" y="4536281"/>
            <a:ext cx="14716126" cy="4643438"/>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Thank you</a:t>
            </a:r>
            <a:endParaRPr b="1" i="0" sz="112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Group Members</a:t>
            </a:r>
            <a:endParaRPr b="1" i="0" sz="11200" u="none" cap="none" strike="noStrike">
              <a:solidFill>
                <a:srgbClr val="000000"/>
              </a:solidFill>
              <a:latin typeface="Lato"/>
              <a:ea typeface="Lato"/>
              <a:cs typeface="Lato"/>
              <a:sym typeface="Lato"/>
            </a:endParaRPr>
          </a:p>
        </p:txBody>
      </p:sp>
      <p:sp>
        <p:nvSpPr>
          <p:cNvPr id="67" name="Google Shape;67;p15"/>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5800"/>
              <a:buFont typeface="Lato Light"/>
              <a:buNone/>
            </a:pPr>
            <a:r>
              <a:rPr b="0" i="0" lang="en-US" sz="5800" u="none" cap="none" strike="noStrike">
                <a:solidFill>
                  <a:srgbClr val="000000"/>
                </a:solidFill>
                <a:latin typeface="Lato Light"/>
                <a:ea typeface="Lato Light"/>
                <a:cs typeface="Lato Light"/>
                <a:sym typeface="Lato Light"/>
              </a:rPr>
              <a:t>SADMAN SHAWMIK</a:t>
            </a:r>
            <a:br>
              <a:rPr b="0" i="0" lang="en-US" sz="5800" u="none" cap="none" strike="noStrike">
                <a:solidFill>
                  <a:srgbClr val="000000"/>
                </a:solidFill>
                <a:latin typeface="Lato Light"/>
                <a:ea typeface="Lato Light"/>
                <a:cs typeface="Lato Light"/>
                <a:sym typeface="Lato Light"/>
              </a:rPr>
            </a:br>
            <a:r>
              <a:rPr b="0" i="0" lang="en-US" sz="3600" u="none" cap="none" strike="noStrike">
                <a:solidFill>
                  <a:srgbClr val="000000"/>
                </a:solidFill>
                <a:latin typeface="Lato Light"/>
                <a:ea typeface="Lato Light"/>
                <a:cs typeface="Lato Light"/>
                <a:sym typeface="Lato Light"/>
              </a:rPr>
              <a:t>Section 03 — 15301036</a:t>
            </a:r>
            <a:endParaRPr b="0" i="0" sz="3600" u="none" cap="none" strike="noStrike">
              <a:solidFill>
                <a:srgbClr val="000000"/>
              </a:solidFill>
              <a:latin typeface="Lato Light"/>
              <a:ea typeface="Lato Light"/>
              <a:cs typeface="Lato Light"/>
              <a:sym typeface="Lato Light"/>
            </a:endParaRPr>
          </a:p>
          <a:p>
            <a:pPr indent="0" lvl="0" marL="0" marR="0" rtl="0" algn="ctr">
              <a:lnSpc>
                <a:spcPct val="100000"/>
              </a:lnSpc>
              <a:spcBef>
                <a:spcPts val="5900"/>
              </a:spcBef>
              <a:spcAft>
                <a:spcPts val="0"/>
              </a:spcAft>
              <a:buClr>
                <a:schemeClr val="dk1"/>
              </a:buClr>
              <a:buSzPts val="5800"/>
              <a:buFont typeface="Lato Light"/>
              <a:buNone/>
            </a:pPr>
            <a:r>
              <a:rPr b="0" i="0" lang="en-US" sz="5800" u="none" cap="none" strike="noStrike">
                <a:solidFill>
                  <a:schemeClr val="dk1"/>
                </a:solidFill>
                <a:latin typeface="Lato Light"/>
                <a:ea typeface="Lato Light"/>
                <a:cs typeface="Lato Light"/>
                <a:sym typeface="Lato Light"/>
              </a:rPr>
              <a:t>LAMIA TASNIM</a:t>
            </a:r>
            <a:br>
              <a:rPr b="0" i="0" lang="en-US" sz="5800" u="none" cap="none" strike="noStrike">
                <a:solidFill>
                  <a:schemeClr val="dk1"/>
                </a:solidFill>
                <a:latin typeface="Lato Light"/>
                <a:ea typeface="Lato Light"/>
                <a:cs typeface="Lato Light"/>
                <a:sym typeface="Lato Light"/>
              </a:rPr>
            </a:br>
            <a:r>
              <a:rPr b="0" i="0" lang="en-US" sz="3600" u="none" cap="none" strike="noStrike">
                <a:solidFill>
                  <a:schemeClr val="dk1"/>
                </a:solidFill>
                <a:latin typeface="Lato Light"/>
                <a:ea typeface="Lato Light"/>
                <a:cs typeface="Lato Light"/>
                <a:sym typeface="Lato Light"/>
              </a:rPr>
              <a:t>Section 02 — 13301121</a:t>
            </a:r>
            <a:endParaRPr b="0" i="0" sz="5800" u="none" cap="none" strike="noStrike">
              <a:solidFill>
                <a:srgbClr val="000000"/>
              </a:solidFill>
              <a:latin typeface="Lato Light"/>
              <a:ea typeface="Lato Light"/>
              <a:cs typeface="Lato Light"/>
              <a:sym typeface="Lato Light"/>
            </a:endParaRPr>
          </a:p>
          <a:p>
            <a:pPr indent="0" lvl="0" marL="0" marR="0" rtl="0" algn="ctr">
              <a:lnSpc>
                <a:spcPct val="100000"/>
              </a:lnSpc>
              <a:spcBef>
                <a:spcPts val="5900"/>
              </a:spcBef>
              <a:spcAft>
                <a:spcPts val="0"/>
              </a:spcAft>
              <a:buClr>
                <a:srgbClr val="000000"/>
              </a:buClr>
              <a:buSzPts val="5800"/>
              <a:buFont typeface="Lato Light"/>
              <a:buNone/>
            </a:pPr>
            <a:r>
              <a:rPr b="0" i="0" lang="en-US" sz="5800" u="none" cap="none" strike="noStrike">
                <a:solidFill>
                  <a:srgbClr val="000000"/>
                </a:solidFill>
                <a:latin typeface="Lato Light"/>
                <a:ea typeface="Lato Light"/>
                <a:cs typeface="Lato Light"/>
                <a:sym typeface="Lato Light"/>
              </a:rPr>
              <a:t>SHINY RAISA</a:t>
            </a:r>
            <a:br>
              <a:rPr b="0" i="0" lang="en-US" sz="5800" u="none" cap="none" strike="noStrike">
                <a:solidFill>
                  <a:srgbClr val="000000"/>
                </a:solidFill>
                <a:latin typeface="Lato Light"/>
                <a:ea typeface="Lato Light"/>
                <a:cs typeface="Lato Light"/>
                <a:sym typeface="Lato Light"/>
              </a:rPr>
            </a:br>
            <a:r>
              <a:rPr b="0" i="0" lang="en-US" sz="3600" u="none" cap="none" strike="noStrike">
                <a:solidFill>
                  <a:srgbClr val="000000"/>
                </a:solidFill>
                <a:latin typeface="Lato Light"/>
                <a:ea typeface="Lato Light"/>
                <a:cs typeface="Lato Light"/>
                <a:sym typeface="Lato Light"/>
              </a:rPr>
              <a:t>Section 03 — 15301047</a:t>
            </a:r>
            <a:endParaRPr b="0" i="0" sz="4400" u="none" cap="none" strike="noStrike">
              <a:solidFill>
                <a:srgbClr val="000000"/>
              </a:solidFill>
              <a:latin typeface="Lato"/>
              <a:ea typeface="Lato"/>
              <a:cs typeface="Lato"/>
              <a:sym typeface="Lato"/>
            </a:endParaRPr>
          </a:p>
        </p:txBody>
      </p:sp>
      <p:sp>
        <p:nvSpPr>
          <p:cNvPr id="68" name="Google Shape;68;p15"/>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Introduction</a:t>
            </a:r>
            <a:endParaRPr b="1" i="0" sz="11200" u="none" cap="none" strike="noStrike">
              <a:solidFill>
                <a:srgbClr val="000000"/>
              </a:solidFill>
              <a:latin typeface="Lato"/>
              <a:ea typeface="Lato"/>
              <a:cs typeface="Lato"/>
              <a:sym typeface="Lato"/>
            </a:endParaRPr>
          </a:p>
        </p:txBody>
      </p:sp>
      <p:sp>
        <p:nvSpPr>
          <p:cNvPr id="74" name="Google Shape;74;p16"/>
          <p:cNvSpPr txBox="1"/>
          <p:nvPr>
            <p:ph idx="4294967295"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537844" lvl="0" marL="537844" marR="0" rtl="0" algn="l">
              <a:lnSpc>
                <a:spcPct val="100000"/>
              </a:lnSpc>
              <a:spcBef>
                <a:spcPts val="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Since the job market is very competitive, we want to build a prediction engine that can spit out salaries based on different criteria like company, location, position, etc. The prediction model will be able to:</a:t>
            </a:r>
            <a:endParaRPr b="0" i="0" sz="4400" u="none" cap="none" strike="noStrike">
              <a:solidFill>
                <a:srgbClr val="000000"/>
              </a:solidFill>
              <a:latin typeface="Lato"/>
              <a:ea typeface="Lato"/>
              <a:cs typeface="Lato"/>
              <a:sym typeface="Lato"/>
            </a:endParaRPr>
          </a:p>
          <a:p>
            <a:pPr indent="-782319" lvl="1" marL="1173480"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Greatly improve job seekers’ search experience</a:t>
            </a:r>
            <a:endParaRPr b="0" i="0" sz="4400" u="none" cap="none" strike="noStrike">
              <a:solidFill>
                <a:srgbClr val="000000"/>
              </a:solidFill>
              <a:latin typeface="Lato"/>
              <a:ea typeface="Lato"/>
              <a:cs typeface="Lato"/>
              <a:sym typeface="Lato"/>
            </a:endParaRPr>
          </a:p>
          <a:p>
            <a:pPr indent="-782319" lvl="1" marL="1173480"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Assist employers and job seekers in estimating the optimal market worth of different positions</a:t>
            </a:r>
            <a:endParaRPr b="0" i="0" sz="4400" u="none" cap="none" strike="noStrike">
              <a:solidFill>
                <a:srgbClr val="000000"/>
              </a:solidFill>
              <a:latin typeface="Lato"/>
              <a:ea typeface="Lato"/>
              <a:cs typeface="Lato"/>
              <a:sym typeface="Lato"/>
            </a:endParaRPr>
          </a:p>
          <a:p>
            <a:pPr indent="-782319" lvl="1" marL="1173480"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Make the job search more effective &amp; transparent</a:t>
            </a:r>
            <a:endParaRPr b="0" i="0" sz="4400" u="none" cap="none" strike="noStrike">
              <a:solidFill>
                <a:srgbClr val="000000"/>
              </a:solidFill>
              <a:latin typeface="Lato"/>
              <a:ea typeface="Lato"/>
              <a:cs typeface="Lato"/>
              <a:sym typeface="Lato"/>
            </a:endParaRPr>
          </a:p>
          <a:p>
            <a:pPr indent="-537844" lvl="0" marL="537844"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Goal: To predict job salary using supervised algorithm</a:t>
            </a:r>
            <a:endParaRPr b="0" i="0" sz="4400" u="none" cap="none" strike="noStrike">
              <a:solidFill>
                <a:srgbClr val="000000"/>
              </a:solidFill>
              <a:latin typeface="Lato"/>
              <a:ea typeface="Lato"/>
              <a:cs typeface="Lato"/>
              <a:sym typeface="Lato"/>
            </a:endParaRPr>
          </a:p>
          <a:p>
            <a:pPr indent="-537844" lvl="0" marL="537844" marR="0" rtl="0" algn="l">
              <a:lnSpc>
                <a:spcPct val="100000"/>
              </a:lnSpc>
              <a:spcBef>
                <a:spcPts val="5100"/>
              </a:spcBef>
              <a:spcAft>
                <a:spcPts val="0"/>
              </a:spcAft>
              <a:buClr>
                <a:srgbClr val="000000"/>
              </a:buClr>
              <a:buSzPts val="5614"/>
              <a:buFont typeface="Lato Light"/>
              <a:buChar char="•"/>
            </a:pPr>
            <a:r>
              <a:rPr b="0" i="0" lang="en-US" sz="3872" u="none" cap="none" strike="noStrike">
                <a:solidFill>
                  <a:srgbClr val="000000"/>
                </a:solidFill>
                <a:latin typeface="Lato Light"/>
                <a:ea typeface="Lato Light"/>
                <a:cs typeface="Lato Light"/>
                <a:sym typeface="Lato Light"/>
              </a:rPr>
              <a:t>Dataset: Job description data from UK-based job site</a:t>
            </a:r>
            <a:endParaRPr b="0" i="0" sz="4400" u="none" cap="none" strike="noStrike">
              <a:solidFill>
                <a:srgbClr val="000000"/>
              </a:solidFill>
              <a:latin typeface="Lato"/>
              <a:ea typeface="Lato"/>
              <a:cs typeface="Lato"/>
              <a:sym typeface="Lato"/>
            </a:endParaRPr>
          </a:p>
        </p:txBody>
      </p:sp>
      <p:sp>
        <p:nvSpPr>
          <p:cNvPr id="75" name="Google Shape;75;p16"/>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Dataset</a:t>
            </a:r>
            <a:endParaRPr b="1" i="0" sz="11200" u="none" cap="none" strike="noStrike">
              <a:solidFill>
                <a:srgbClr val="000000"/>
              </a:solidFill>
              <a:latin typeface="Lato"/>
              <a:ea typeface="Lato"/>
              <a:cs typeface="Lato"/>
              <a:sym typeface="Lato"/>
            </a:endParaRPr>
          </a:p>
        </p:txBody>
      </p:sp>
      <p:graphicFrame>
        <p:nvGraphicFramePr>
          <p:cNvPr id="81" name="Google Shape;81;p17"/>
          <p:cNvGraphicFramePr/>
          <p:nvPr/>
        </p:nvGraphicFramePr>
        <p:xfrm>
          <a:off x="137518" y="7490364"/>
          <a:ext cx="3000000" cy="3000000"/>
        </p:xfrm>
        <a:graphic>
          <a:graphicData uri="http://schemas.openxmlformats.org/drawingml/2006/table">
            <a:tbl>
              <a:tblPr bandRow="1">
                <a:noFill/>
                <a:tableStyleId>{5D2040DD-2E8C-4463-9007-3BA38BC5A7CA}</a:tableStyleId>
              </a:tblPr>
              <a:tblGrid>
                <a:gridCol w="2009075"/>
                <a:gridCol w="2009075"/>
                <a:gridCol w="2009075"/>
                <a:gridCol w="2009075"/>
                <a:gridCol w="2009075"/>
                <a:gridCol w="2009075"/>
                <a:gridCol w="2009075"/>
                <a:gridCol w="2009075"/>
                <a:gridCol w="2009075"/>
                <a:gridCol w="2009075"/>
                <a:gridCol w="2009075"/>
                <a:gridCol w="2009075"/>
              </a:tblGrid>
              <a:tr h="1832675">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ID</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TITLE</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FULL</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DESCRIPTION</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LOCATION</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RAW</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LOCATION</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NORMALIZED</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CONTRACT</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TYPE</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CONTRACT</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TIME</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COMPANY</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CATEGORY</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SALARY</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RAW</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SALARY</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NORMALIZED</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c>
                  <a:txBody>
                    <a:bodyPr/>
                    <a:lstStyle/>
                    <a:p>
                      <a:pPr indent="0" lvl="0" marL="0" marR="0" rtl="0" algn="ctr">
                        <a:lnSpc>
                          <a:spcPct val="12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SOURCE</a:t>
                      </a:r>
                      <a:br>
                        <a:rPr lang="en-US" sz="2200" u="none" cap="none" strike="noStrike">
                          <a:latin typeface="Lato Light"/>
                          <a:ea typeface="Lato Light"/>
                          <a:cs typeface="Lato Light"/>
                          <a:sym typeface="Lato Light"/>
                        </a:rPr>
                      </a:br>
                      <a:r>
                        <a:rPr lang="en-US" sz="2200" u="none" cap="none" strike="noStrike">
                          <a:latin typeface="Lato Light"/>
                          <a:ea typeface="Lato Light"/>
                          <a:cs typeface="Lato Light"/>
                          <a:sym typeface="Lato Light"/>
                        </a:rPr>
                        <a:t>NAME</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solidFill>
                      <a:srgbClr val="B8B8B8">
                        <a:alpha val="10588"/>
                      </a:srgbClr>
                    </a:solidFill>
                  </a:tcPr>
                </a:tc>
              </a:tr>
              <a:tr h="1832675">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12612628</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Systems Analyst</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Systems Analyst … Salary ****K</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Dorking, Surrey, Surrey</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Dorking</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t/>
                      </a:r>
                      <a:endParaRPr sz="2200" u="none" cap="none" strike="noStrike">
                        <a:latin typeface="Lato Light"/>
                        <a:ea typeface="Lato Light"/>
                        <a:cs typeface="Lato Light"/>
                        <a:sym typeface="Lato Light"/>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Permanent</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Gregory Martin International</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Jobs</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20000 - 30000/annum 20-30K</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25000</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t>cv-library.co.uk</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r>
              <a:tr h="1832675">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12612830</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Stress Engineer Glasgow</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Stress Engineer Glasgow Salary … Glasgow Salary **** to ****</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Glasgow, Scotland, Scotland</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Glasgow</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t/>
                      </a:r>
                      <a:endParaRPr sz="2200" u="none" cap="none" strike="noStrike">
                        <a:latin typeface="Lato Light"/>
                        <a:ea typeface="Lato Light"/>
                        <a:cs typeface="Lato Light"/>
                        <a:sym typeface="Lato Light"/>
                      </a:endParaRPr>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Permanent</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Gregory Martin International</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Engineering Jobs</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25000 - 35000/annum 25-35K</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latin typeface="Lato Light"/>
                          <a:ea typeface="Lato Light"/>
                          <a:cs typeface="Lato Light"/>
                          <a:sym typeface="Lato Light"/>
                        </a:rPr>
                        <a:t>30000</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Lato Light"/>
                        <a:buNone/>
                      </a:pPr>
                      <a:r>
                        <a:rPr lang="en-US" sz="2200" u="none" cap="none" strike="noStrike"/>
                        <a:t>cv-library.co.uk</a:t>
                      </a:r>
                      <a:endParaRPr sz="1400" u="none" cap="none" strike="noStrike"/>
                    </a:p>
                  </a:txBody>
                  <a:tcPr marT="50800" marB="50800" marR="50800" marL="50800" anchor="ctr">
                    <a:lnL cap="flat" cmpd="sng" w="12700">
                      <a:solidFill>
                        <a:srgbClr val="B8B8B8"/>
                      </a:solidFill>
                      <a:prstDash val="solid"/>
                      <a:round/>
                      <a:headEnd len="sm" w="sm" type="none"/>
                      <a:tailEnd len="sm" w="sm" type="none"/>
                    </a:lnL>
                    <a:lnR cap="flat" cmpd="sng" w="12700">
                      <a:solidFill>
                        <a:srgbClr val="B8B8B8"/>
                      </a:solidFill>
                      <a:prstDash val="solid"/>
                      <a:round/>
                      <a:headEnd len="sm" w="sm" type="none"/>
                      <a:tailEnd len="sm" w="sm" type="none"/>
                    </a:lnR>
                    <a:lnT cap="flat" cmpd="sng" w="12700">
                      <a:solidFill>
                        <a:srgbClr val="B8B8B8"/>
                      </a:solidFill>
                      <a:prstDash val="solid"/>
                      <a:round/>
                      <a:headEnd len="sm" w="sm" type="none"/>
                      <a:tailEnd len="sm" w="sm" type="none"/>
                    </a:lnT>
                    <a:lnB cap="flat" cmpd="sng" w="12700">
                      <a:solidFill>
                        <a:srgbClr val="B8B8B8"/>
                      </a:solidFill>
                      <a:prstDash val="solid"/>
                      <a:round/>
                      <a:headEnd len="sm" w="sm" type="none"/>
                      <a:tailEnd len="sm" w="sm" type="none"/>
                    </a:lnB>
                  </a:tcPr>
                </a:tc>
              </a:tr>
            </a:tbl>
          </a:graphicData>
        </a:graphic>
      </p:graphicFrame>
      <p:sp>
        <p:nvSpPr>
          <p:cNvPr id="82" name="Google Shape;82;p17"/>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
        <p:nvSpPr>
          <p:cNvPr id="83" name="Google Shape;83;p17"/>
          <p:cNvSpPr txBox="1"/>
          <p:nvPr>
            <p:ph idx="4294967295" type="body"/>
          </p:nvPr>
        </p:nvSpPr>
        <p:spPr>
          <a:xfrm>
            <a:off x="4387453" y="3186112"/>
            <a:ext cx="15609000" cy="3590700"/>
          </a:xfrm>
          <a:prstGeom prst="rect">
            <a:avLst/>
          </a:prstGeom>
          <a:noFill/>
          <a:ln>
            <a:noFill/>
          </a:ln>
        </p:spPr>
        <p:txBody>
          <a:bodyPr anchorCtr="0" anchor="ctr" bIns="71425" lIns="71425" spcFirstLastPara="1" rIns="71425" wrap="square" tIns="71425">
            <a:noAutofit/>
          </a:bodyPr>
          <a:lstStyle/>
          <a:p>
            <a:pPr indent="-376961" lvl="0" marL="440055" marR="0" rtl="0" algn="l">
              <a:lnSpc>
                <a:spcPct val="100000"/>
              </a:lnSpc>
              <a:spcBef>
                <a:spcPts val="0"/>
              </a:spcBef>
              <a:spcAft>
                <a:spcPts val="0"/>
              </a:spcAft>
              <a:buClr>
                <a:srgbClr val="000000"/>
              </a:buClr>
              <a:buSzPts val="3600"/>
              <a:buFont typeface="Lato Light"/>
              <a:buChar char="•"/>
            </a:pPr>
            <a:r>
              <a:rPr b="0" i="0" lang="en-US" sz="3600" u="none" cap="none" strike="noStrike">
                <a:solidFill>
                  <a:srgbClr val="000000"/>
                </a:solidFill>
                <a:latin typeface="Lato Light"/>
                <a:ea typeface="Lato Light"/>
                <a:cs typeface="Lato Light"/>
                <a:sym typeface="Lato Light"/>
              </a:rPr>
              <a:t>The main dataset would consist of a large number of rows representing individual job ads, and a series of fields about each job ad. The columns are as follows: Id, title, full description, locationRaw, LocationNormalized, contractType, ContractTime, company, Category, SalaryRaw, SalaryNormalized, and SourceName</a:t>
            </a:r>
            <a:endParaRPr b="0" i="0" sz="3600" u="none" cap="none" strike="noStrike">
              <a:solidFill>
                <a:srgbClr val="000000"/>
              </a:solidFill>
              <a:latin typeface="Lato"/>
              <a:ea typeface="Lato"/>
              <a:cs typeface="Lato"/>
              <a:sym typeface="Lato"/>
            </a:endParaRPr>
          </a:p>
          <a:p>
            <a:pPr indent="-376961" lvl="0" marL="440055" marR="0" rtl="0" algn="l">
              <a:lnSpc>
                <a:spcPct val="100000"/>
              </a:lnSpc>
              <a:spcBef>
                <a:spcPts val="4200"/>
              </a:spcBef>
              <a:spcAft>
                <a:spcPts val="0"/>
              </a:spcAft>
              <a:buClr>
                <a:srgbClr val="000000"/>
              </a:buClr>
              <a:buSzPts val="3600"/>
              <a:buFont typeface="Lato Light"/>
              <a:buChar char="•"/>
            </a:pPr>
            <a:r>
              <a:rPr b="0" i="0" lang="en-US" sz="3600" u="none" cap="none" strike="noStrike">
                <a:solidFill>
                  <a:srgbClr val="000000"/>
                </a:solidFill>
                <a:latin typeface="Lato Light"/>
                <a:ea typeface="Lato Light"/>
                <a:cs typeface="Lato Light"/>
                <a:sym typeface="Lato Light"/>
              </a:rPr>
              <a:t>Location Tree —This is a supplemental data set that describes the hierarchical relationship between the different normalized locations shown in the job data</a:t>
            </a:r>
            <a:endParaRPr b="0" i="0" sz="36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Methodology</a:t>
            </a:r>
            <a:endParaRPr b="1" i="0" sz="11200" u="none" cap="none" strike="noStrike">
              <a:solidFill>
                <a:srgbClr val="000000"/>
              </a:solidFill>
              <a:latin typeface="Lato"/>
              <a:ea typeface="Lato"/>
              <a:cs typeface="Lato"/>
              <a:sym typeface="Lato"/>
            </a:endParaRPr>
          </a:p>
        </p:txBody>
      </p:sp>
      <p:sp>
        <p:nvSpPr>
          <p:cNvPr id="89" name="Google Shape;89;p18"/>
          <p:cNvSpPr txBox="1"/>
          <p:nvPr>
            <p:ph idx="4294967295" type="body"/>
          </p:nvPr>
        </p:nvSpPr>
        <p:spPr>
          <a:xfrm>
            <a:off x="4387453" y="3643312"/>
            <a:ext cx="15609000" cy="8840400"/>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Data collection — dataset acquired from a Kaggle competition</a:t>
            </a:r>
            <a:endParaRPr b="0" i="0" sz="4400" u="none" cap="none" strike="noStrike">
              <a:solidFill>
                <a:srgbClr val="000000"/>
              </a:solidFill>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Equipments </a:t>
            </a:r>
            <a:endParaRPr b="0" i="0" sz="4400" u="none" cap="none" strike="noStrike">
              <a:solidFill>
                <a:srgbClr val="000000"/>
              </a:solidFill>
              <a:latin typeface="Lato Light"/>
              <a:ea typeface="Lato Light"/>
              <a:cs typeface="Lato Light"/>
              <a:sym typeface="Lato Light"/>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Development language: Python 3.6.3</a:t>
            </a:r>
            <a:endParaRPr b="0" i="0" sz="4400" u="none" cap="none" strike="noStrike">
              <a:solidFill>
                <a:srgbClr val="000000"/>
              </a:solidFill>
              <a:latin typeface="Lato Light"/>
              <a:ea typeface="Lato Light"/>
              <a:cs typeface="Lato Light"/>
              <a:sym typeface="Lato Light"/>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Integrated Development Environment: Anaconda Navigator</a:t>
            </a:r>
            <a:endParaRPr b="0" i="0" sz="4400" u="none" cap="none" strike="noStrike">
              <a:solidFill>
                <a:srgbClr val="000000"/>
              </a:solidFill>
              <a:latin typeface="Lato Light"/>
              <a:ea typeface="Lato Light"/>
              <a:cs typeface="Lato Light"/>
              <a:sym typeface="Lato Light"/>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Libraries and packages: NumPy, Pandas, Scikit-learn, pickle, features</a:t>
            </a:r>
            <a:endParaRPr b="0" i="0" sz="4400" u="none" cap="none" strike="noStrike">
              <a:solidFill>
                <a:srgbClr val="000000"/>
              </a:solidFill>
              <a:latin typeface="Lato Light"/>
              <a:ea typeface="Lato Light"/>
              <a:cs typeface="Lato Light"/>
              <a:sym typeface="Lato Light"/>
            </a:endParaRPr>
          </a:p>
        </p:txBody>
      </p:sp>
      <p:sp>
        <p:nvSpPr>
          <p:cNvPr id="90" name="Google Shape;90;p18"/>
          <p:cNvSpPr txBox="1"/>
          <p:nvPr>
            <p:ph idx="12" type="sldNum"/>
          </p:nvPr>
        </p:nvSpPr>
        <p:spPr>
          <a:xfrm>
            <a:off x="12028424" y="13073062"/>
            <a:ext cx="3177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387453" y="357187"/>
            <a:ext cx="15609000" cy="30360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Methodology (cont.)</a:t>
            </a:r>
            <a:endParaRPr b="1" i="0" sz="11200" u="none" cap="none" strike="noStrike">
              <a:solidFill>
                <a:srgbClr val="000000"/>
              </a:solidFill>
              <a:latin typeface="Lato"/>
              <a:ea typeface="Lato"/>
              <a:cs typeface="Lato"/>
              <a:sym typeface="Lato"/>
            </a:endParaRPr>
          </a:p>
        </p:txBody>
      </p:sp>
      <p:sp>
        <p:nvSpPr>
          <p:cNvPr id="96" name="Google Shape;96;p19"/>
          <p:cNvSpPr txBox="1"/>
          <p:nvPr>
            <p:ph idx="4294967295" type="body"/>
          </p:nvPr>
        </p:nvSpPr>
        <p:spPr>
          <a:xfrm>
            <a:off x="4387453" y="3643312"/>
            <a:ext cx="15609000" cy="8840400"/>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Algorithm: Random Forest — supervised algorithm</a:t>
            </a:r>
            <a:endParaRPr b="0" i="0" sz="4400" u="none" cap="none" strike="noStrike">
              <a:solidFill>
                <a:srgbClr val="000000"/>
              </a:solidFill>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Data manipulation: read dataset -&gt; fit data using final estimator -&gt; save classifier to file</a:t>
            </a:r>
            <a:endParaRPr b="0" i="0" sz="4400" u="none" cap="none" strike="noStrike">
              <a:solidFill>
                <a:srgbClr val="000000"/>
              </a:solidFill>
              <a:latin typeface="Lato Light"/>
              <a:ea typeface="Lato Light"/>
              <a:cs typeface="Lato Light"/>
              <a:sym typeface="Lato Light"/>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Prediction: the </a:t>
            </a:r>
            <a:r>
              <a:rPr b="0" i="1" lang="en-US" sz="4400" u="none" cap="none" strike="noStrike">
                <a:solidFill>
                  <a:srgbClr val="000000"/>
                </a:solidFill>
                <a:latin typeface="Lato Light"/>
                <a:ea typeface="Lato Light"/>
                <a:cs typeface="Lato Light"/>
                <a:sym typeface="Lato Light"/>
              </a:rPr>
              <a:t>predict.py </a:t>
            </a:r>
            <a:r>
              <a:rPr b="0" i="0" lang="en-US" sz="4400" u="none" cap="none" strike="noStrike">
                <a:solidFill>
                  <a:srgbClr val="000000"/>
                </a:solidFill>
                <a:latin typeface="Lato Light"/>
                <a:ea typeface="Lato Light"/>
                <a:cs typeface="Lato Light"/>
                <a:sym typeface="Lato Light"/>
              </a:rPr>
              <a:t>file is run, which loads the classifier, makes the predictions for each job ID, and writes the </a:t>
            </a:r>
            <a:r>
              <a:rPr b="0" i="1" lang="en-US" sz="4400" u="none" cap="none" strike="noStrike">
                <a:solidFill>
                  <a:srgbClr val="000000"/>
                </a:solidFill>
                <a:latin typeface="Lato Light"/>
                <a:ea typeface="Lato Light"/>
                <a:cs typeface="Lato Light"/>
                <a:sym typeface="Lato Light"/>
              </a:rPr>
              <a:t>SalaryNormalized</a:t>
            </a:r>
            <a:r>
              <a:rPr b="0" i="0" lang="en-US" sz="4400" u="none" cap="none" strike="noStrike">
                <a:solidFill>
                  <a:srgbClr val="000000"/>
                </a:solidFill>
                <a:latin typeface="Lato Light"/>
                <a:ea typeface="Lato Light"/>
                <a:cs typeface="Lato Light"/>
                <a:sym typeface="Lato Light"/>
              </a:rPr>
              <a:t> column to a file.</a:t>
            </a:r>
            <a:endParaRPr b="0" i="0" sz="4400" u="none" cap="none" strike="noStrike">
              <a:solidFill>
                <a:srgbClr val="000000"/>
              </a:solidFill>
              <a:latin typeface="Lato Light"/>
              <a:ea typeface="Lato Light"/>
              <a:cs typeface="Lato Light"/>
              <a:sym typeface="Lato Light"/>
            </a:endParaRPr>
          </a:p>
        </p:txBody>
      </p:sp>
      <p:sp>
        <p:nvSpPr>
          <p:cNvPr id="97" name="Google Shape;97;p19"/>
          <p:cNvSpPr txBox="1"/>
          <p:nvPr>
            <p:ph idx="12" type="sldNum"/>
          </p:nvPr>
        </p:nvSpPr>
        <p:spPr>
          <a:xfrm>
            <a:off x="12028424" y="13073062"/>
            <a:ext cx="317700" cy="485700"/>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Program</a:t>
            </a:r>
            <a:endParaRPr b="1" i="0" sz="11200" u="none" cap="none" strike="noStrike">
              <a:solidFill>
                <a:srgbClr val="000000"/>
              </a:solidFill>
              <a:latin typeface="Lato"/>
              <a:ea typeface="Lato"/>
              <a:cs typeface="Lato"/>
              <a:sym typeface="Lato"/>
            </a:endParaRPr>
          </a:p>
        </p:txBody>
      </p:sp>
      <p:sp>
        <p:nvSpPr>
          <p:cNvPr id="103" name="Google Shape;103;p20"/>
          <p:cNvSpPr txBox="1"/>
          <p:nvPr>
            <p:ph idx="4294967295"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Program files:</a:t>
            </a:r>
            <a:endParaRPr b="0" i="0" sz="4400" u="none" cap="none" strike="noStrike">
              <a:solidFill>
                <a:srgbClr val="000000"/>
              </a:solidFill>
              <a:latin typeface="Lato"/>
              <a:ea typeface="Lato"/>
              <a:cs typeface="Lato"/>
              <a:sym typeface="Lato"/>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data — read dataset &amp; write output to file</a:t>
            </a:r>
            <a:endParaRPr b="0" i="0" sz="4400" u="none" cap="none" strike="noStrike">
              <a:solidFill>
                <a:srgbClr val="000000"/>
              </a:solidFill>
              <a:latin typeface="Lato"/>
              <a:ea typeface="Lato"/>
              <a:cs typeface="Lato"/>
              <a:sym typeface="Lato"/>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features — clean the dataset &amp; pick the features to be used</a:t>
            </a:r>
            <a:endParaRPr b="0" i="0" sz="4400" u="none" cap="none" strike="noStrike">
              <a:solidFill>
                <a:srgbClr val="000000"/>
              </a:solidFill>
              <a:latin typeface="Lato"/>
              <a:ea typeface="Lato"/>
              <a:cs typeface="Lato"/>
              <a:sym typeface="Lato"/>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train — train the model</a:t>
            </a:r>
            <a:endParaRPr b="0" i="0" sz="4400" u="none" cap="none" strike="noStrike">
              <a:solidFill>
                <a:srgbClr val="000000"/>
              </a:solidFill>
              <a:latin typeface="Lato"/>
              <a:ea typeface="Lato"/>
              <a:cs typeface="Lato"/>
              <a:sym typeface="Lato"/>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predict — predict salaries based on test data</a:t>
            </a:r>
            <a:endParaRPr b="0" i="0" sz="4400" u="none" cap="none" strike="noStrike">
              <a:solidFill>
                <a:srgbClr val="000000"/>
              </a:solidFill>
              <a:latin typeface="Lato"/>
              <a:ea typeface="Lato"/>
              <a:cs typeface="Lato"/>
              <a:sym typeface="Lato"/>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Lab content used in the project — pandas, sklearn, numpy  </a:t>
            </a:r>
            <a:endParaRPr b="0" i="0" sz="4400" u="none" cap="none" strike="noStrike">
              <a:solidFill>
                <a:srgbClr val="000000"/>
              </a:solidFill>
              <a:latin typeface="Lato"/>
              <a:ea typeface="Lato"/>
              <a:cs typeface="Lato"/>
              <a:sym typeface="Lato"/>
            </a:endParaRPr>
          </a:p>
        </p:txBody>
      </p:sp>
      <p:sp>
        <p:nvSpPr>
          <p:cNvPr id="104" name="Google Shape;104;p20"/>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Algorithm</a:t>
            </a:r>
            <a:endParaRPr b="1" i="0" sz="11200" u="none" cap="none" strike="noStrike">
              <a:solidFill>
                <a:srgbClr val="000000"/>
              </a:solidFill>
              <a:latin typeface="Lato"/>
              <a:ea typeface="Lato"/>
              <a:cs typeface="Lato"/>
              <a:sym typeface="Lato"/>
            </a:endParaRPr>
          </a:p>
        </p:txBody>
      </p:sp>
      <p:sp>
        <p:nvSpPr>
          <p:cNvPr id="110" name="Google Shape;110;p21"/>
          <p:cNvSpPr txBox="1"/>
          <p:nvPr>
            <p:ph idx="4294967295"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p>
            <a:pPr indent="-611187" lvl="0" marL="611187" marR="0" rtl="0" algn="l">
              <a:lnSpc>
                <a:spcPct val="100000"/>
              </a:lnSpc>
              <a:spcBef>
                <a:spcPts val="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Random Forest </a:t>
            </a:r>
            <a:r>
              <a:rPr b="0" i="0" lang="en-US" sz="4200" u="none" cap="none" strike="noStrike">
                <a:solidFill>
                  <a:srgbClr val="000000"/>
                </a:solidFill>
                <a:latin typeface="Lato Light"/>
                <a:ea typeface="Lato Light"/>
                <a:cs typeface="Lato Light"/>
                <a:sym typeface="Lato Light"/>
              </a:rPr>
              <a:t>—</a:t>
            </a:r>
            <a:r>
              <a:rPr b="0" i="0" lang="en-US" sz="4400" u="none" cap="none" strike="noStrike">
                <a:solidFill>
                  <a:srgbClr val="000000"/>
                </a:solidFill>
                <a:latin typeface="Lato Light"/>
                <a:ea typeface="Lato Light"/>
                <a:cs typeface="Lato Light"/>
                <a:sym typeface="Lato Light"/>
              </a:rPr>
              <a:t> a supervised algorithm</a:t>
            </a:r>
            <a:endParaRPr b="0" i="0" sz="4400" u="none" cap="none" strike="noStrike">
              <a:solidFill>
                <a:srgbClr val="000000"/>
              </a:solidFill>
              <a:latin typeface="Lato"/>
              <a:ea typeface="Lato"/>
              <a:cs typeface="Lato"/>
              <a:sym typeface="Lato"/>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Why?</a:t>
            </a:r>
            <a:endParaRPr b="0" i="0" sz="4400" u="none" cap="none" strike="noStrike">
              <a:solidFill>
                <a:srgbClr val="000000"/>
              </a:solidFill>
              <a:latin typeface="Lato"/>
              <a:ea typeface="Lato"/>
              <a:cs typeface="Lato"/>
              <a:sym typeface="Lato"/>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Can be used for both classification &amp; regression tasks</a:t>
            </a:r>
            <a:endParaRPr b="0" i="0" sz="4400" u="none" cap="none" strike="noStrike">
              <a:solidFill>
                <a:srgbClr val="000000"/>
              </a:solidFill>
              <a:latin typeface="Lato"/>
              <a:ea typeface="Lato"/>
              <a:cs typeface="Lato"/>
              <a:sym typeface="Lato"/>
            </a:endParaRPr>
          </a:p>
          <a:p>
            <a:pPr indent="-889000" lvl="1" marL="1333500"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Can handle missing values</a:t>
            </a:r>
            <a:endParaRPr b="0" i="0" sz="4400" u="none" cap="none" strike="noStrike">
              <a:solidFill>
                <a:srgbClr val="000000"/>
              </a:solidFill>
              <a:latin typeface="Lato"/>
              <a:ea typeface="Lato"/>
              <a:cs typeface="Lato"/>
              <a:sym typeface="Lato"/>
            </a:endParaRPr>
          </a:p>
          <a:p>
            <a:pPr indent="-611187" lvl="0" marL="611187" marR="0" rtl="0" algn="l">
              <a:lnSpc>
                <a:spcPct val="100000"/>
              </a:lnSpc>
              <a:spcBef>
                <a:spcPts val="5900"/>
              </a:spcBef>
              <a:spcAft>
                <a:spcPts val="0"/>
              </a:spcAft>
              <a:buClr>
                <a:srgbClr val="000000"/>
              </a:buClr>
              <a:buSzPts val="6380"/>
              <a:buFont typeface="Lato Light"/>
              <a:buChar char="•"/>
            </a:pPr>
            <a:r>
              <a:rPr b="0" i="0" lang="en-US" sz="4400" u="none" cap="none" strike="noStrike">
                <a:solidFill>
                  <a:srgbClr val="000000"/>
                </a:solidFill>
                <a:latin typeface="Lato Light"/>
                <a:ea typeface="Lato Light"/>
                <a:cs typeface="Lato Light"/>
                <a:sym typeface="Lato Light"/>
              </a:rPr>
              <a:t>sklearn.ensemble.RandomForestRegressor</a:t>
            </a:r>
            <a:endParaRPr b="0" i="0" sz="4400" u="none" cap="none" strike="noStrike">
              <a:solidFill>
                <a:srgbClr val="000000"/>
              </a:solidFill>
              <a:latin typeface="Lato"/>
              <a:ea typeface="Lato"/>
              <a:cs typeface="Lato"/>
              <a:sym typeface="Lato"/>
            </a:endParaRPr>
          </a:p>
        </p:txBody>
      </p:sp>
      <p:sp>
        <p:nvSpPr>
          <p:cNvPr id="111" name="Google Shape;111;p21"/>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Lato Light"/>
              <a:buNone/>
            </a:pPr>
            <a:r>
              <a:rPr b="0" i="0" lang="en-US" sz="11200" u="none" cap="none" strike="noStrike">
                <a:solidFill>
                  <a:srgbClr val="000000"/>
                </a:solidFill>
                <a:latin typeface="Lato Light"/>
                <a:ea typeface="Lato Light"/>
                <a:cs typeface="Lato Light"/>
                <a:sym typeface="Lato Light"/>
              </a:rPr>
              <a:t>Results</a:t>
            </a:r>
            <a:endParaRPr b="1" i="0" sz="11200" u="none" cap="none" strike="noStrike">
              <a:solidFill>
                <a:srgbClr val="000000"/>
              </a:solidFill>
              <a:latin typeface="Lato"/>
              <a:ea typeface="Lato"/>
              <a:cs typeface="Lato"/>
              <a:sym typeface="Lato"/>
            </a:endParaRPr>
          </a:p>
        </p:txBody>
      </p:sp>
      <p:sp>
        <p:nvSpPr>
          <p:cNvPr id="117" name="Google Shape;117;p22"/>
          <p:cNvSpPr txBox="1"/>
          <p:nvPr>
            <p:ph idx="12" type="sldNum"/>
          </p:nvPr>
        </p:nvSpPr>
        <p:spPr>
          <a:xfrm>
            <a:off x="12028424" y="13073062"/>
            <a:ext cx="317628" cy="485776"/>
          </a:xfrm>
          <a:prstGeom prst="rect">
            <a:avLst/>
          </a:prstGeom>
          <a:noFill/>
          <a:ln>
            <a:noFill/>
          </a:ln>
        </p:spPr>
        <p:txBody>
          <a:bodyPr anchorCtr="0" anchor="t"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2200"/>
              <a:buFont typeface="Lato Light"/>
              <a:buNone/>
            </a:pPr>
            <a:fld id="{00000000-1234-1234-1234-123412341234}" type="slidenum">
              <a:rPr b="0" i="0" lang="en-US" sz="2200" u="none" cap="none" strike="noStrike">
                <a:solidFill>
                  <a:srgbClr val="000000"/>
                </a:solidFill>
                <a:latin typeface="Lato Light"/>
                <a:ea typeface="Lato Light"/>
                <a:cs typeface="Lato Light"/>
                <a:sym typeface="Lato Light"/>
              </a:rPr>
              <a:t>‹#›</a:t>
            </a:fld>
            <a:endParaRPr b="0" i="0" sz="2200" u="none" cap="none" strike="noStrike">
              <a:solidFill>
                <a:srgbClr val="000000"/>
              </a:solidFill>
              <a:latin typeface="Lato Light"/>
              <a:ea typeface="Lato Light"/>
              <a:cs typeface="Lato Light"/>
              <a:sym typeface="Lato Light"/>
            </a:endParaRPr>
          </a:p>
        </p:txBody>
      </p:sp>
      <p:pic>
        <p:nvPicPr>
          <p:cNvPr id="118" name="Google Shape;118;p22"/>
          <p:cNvPicPr preferRelativeResize="0"/>
          <p:nvPr/>
        </p:nvPicPr>
        <p:blipFill rotWithShape="1">
          <a:blip r:embed="rId3">
            <a:alphaModFix/>
          </a:blip>
          <a:srcRect b="0" l="0" r="0" t="0"/>
          <a:stretch/>
        </p:blipFill>
        <p:spPr>
          <a:xfrm>
            <a:off x="4387450" y="3545675"/>
            <a:ext cx="15609100" cy="7844305"/>
          </a:xfrm>
          <a:prstGeom prst="rect">
            <a:avLst/>
          </a:prstGeom>
          <a:noFill/>
          <a:ln>
            <a:noFill/>
          </a:ln>
        </p:spPr>
      </p:pic>
      <p:sp>
        <p:nvSpPr>
          <p:cNvPr id="119" name="Google Shape;119;p22"/>
          <p:cNvSpPr txBox="1"/>
          <p:nvPr/>
        </p:nvSpPr>
        <p:spPr>
          <a:xfrm>
            <a:off x="6839400" y="11542375"/>
            <a:ext cx="10705200" cy="71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Lato Light"/>
                <a:ea typeface="Lato Light"/>
                <a:cs typeface="Lato Light"/>
                <a:sym typeface="Lato Light"/>
              </a:rPr>
              <a:t>Fig. 1. Result comparison between 50 trees and 100 trees</a:t>
            </a:r>
            <a:endParaRPr b="0" i="0" sz="3000" u="none" cap="none" strike="noStrike">
              <a:solidFill>
                <a:srgbClr val="000000"/>
              </a:solidFill>
              <a:latin typeface="Lato Light"/>
              <a:ea typeface="Lato Light"/>
              <a:cs typeface="Lato Light"/>
              <a:sym typeface="La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