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mpact" panose="020B0806030902050204" pitchFamily="34" charset="0"/>
      <p:regular r:id="rId17"/>
    </p:embeddedFont>
    <p:embeddedFont>
      <p:font typeface="Oswald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07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45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zuidhof/full-preprocessing-tutorial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programming.net/matplotlib-intro-tutorial/" TargetMode="External"/><Relationship Id="rId4" Type="http://schemas.openxmlformats.org/officeDocument/2006/relationships/hyperlink" Target="https://pythonprogramming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69550" y="832900"/>
            <a:ext cx="8004900" cy="17958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500"/>
              </a:spcBef>
            </a:pPr>
            <a:r>
              <a:rPr lang="en-US" sz="3600" dirty="0">
                <a:latin typeface="Impact" panose="020B0806030902050204" pitchFamily="34" charset="0"/>
              </a:rPr>
              <a:t>Lung Cancer Detection Using 3D Convolutional Neural Network </a:t>
            </a:r>
            <a:endParaRPr sz="3600" dirty="0">
              <a:solidFill>
                <a:srgbClr val="434343"/>
              </a:solidFill>
              <a:latin typeface="Impact" panose="020B0806030902050204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7930475" y="1373200"/>
            <a:ext cx="61314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DC32-F62D-4AEA-891C-9191E7CC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795799"/>
          </a:xfrm>
        </p:spPr>
        <p:txBody>
          <a:bodyPr/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Members: (Section - 03)</a:t>
            </a:r>
          </a:p>
          <a:p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Jewel Rana ------- 13101203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Anik Zaman ------- 17241023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Tanzim Islam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Chowdury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----- 18141014</a:t>
            </a:r>
          </a:p>
          <a:p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331700"/>
            <a:ext cx="2249291" cy="62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" sz="30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70125" y="1328216"/>
            <a:ext cx="8846100" cy="275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342900" algn="just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Dataset link: </a:t>
            </a:r>
            <a:r>
              <a:rPr lang="en-US" sz="1800" dirty="0">
                <a:hlinkClick r:id="rId3"/>
              </a:rPr>
              <a:t>https://www.kaggle.com/gzuidhof/full-preprocessing-tutorial/data</a:t>
            </a:r>
            <a:endParaRPr lang="en-US" sz="1800" dirty="0"/>
          </a:p>
          <a:p>
            <a:pPr marL="457200" lvl="0" indent="-342900" algn="just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0" indent="-342900" algn="just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The tutorials we are following: </a:t>
            </a:r>
          </a:p>
          <a:p>
            <a:pPr marL="114300" algn="just">
              <a:lnSpc>
                <a:spcPct val="115000"/>
              </a:lnSpc>
              <a:buSzPts val="1800"/>
            </a:pPr>
            <a:r>
              <a:rPr lang="en-US" sz="1800" dirty="0">
                <a:hlinkClick r:id="rId4"/>
              </a:rPr>
              <a:t>https://pythonprogramming.net/</a:t>
            </a:r>
            <a:endParaRPr lang="en-US" sz="1800" dirty="0"/>
          </a:p>
          <a:p>
            <a:pPr marL="114300" algn="just">
              <a:lnSpc>
                <a:spcPct val="115000"/>
              </a:lnSpc>
              <a:buSzPts val="1800"/>
            </a:pPr>
            <a:r>
              <a:rPr lang="en-US" sz="1800" dirty="0">
                <a:hlinkClick r:id="rId5"/>
              </a:rPr>
              <a:t>https://pythonprogramming.net/matplotlib-intro-tutorial/</a:t>
            </a:r>
            <a:endParaRPr lang="en-US" sz="1800" dirty="0"/>
          </a:p>
          <a:p>
            <a:pPr marL="114300" algn="just">
              <a:lnSpc>
                <a:spcPct val="115000"/>
              </a:lnSpc>
              <a:buSzPts val="1800"/>
            </a:pPr>
            <a:endParaRPr lang="en-US" sz="1800" dirty="0"/>
          </a:p>
          <a:p>
            <a:pPr marL="457200" lvl="0" indent="-342900" algn="just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We got the idea from some journals.</a:t>
            </a:r>
          </a:p>
          <a:p>
            <a:pPr marL="457200" lvl="0" indent="-342900" algn="just">
              <a:lnSpc>
                <a:spcPct val="115000"/>
              </a:lnSpc>
              <a:buSzPts val="1800"/>
              <a:buFont typeface="Oswald"/>
              <a:buChar char="●"/>
            </a:pPr>
            <a:endParaRPr lang="en-US" dirty="0"/>
          </a:p>
          <a:p>
            <a:pPr marL="457200" lvl="0" indent="-342900" algn="just">
              <a:lnSpc>
                <a:spcPct val="115000"/>
              </a:lnSpc>
              <a:buSzPts val="1800"/>
              <a:buFont typeface="Oswald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428099" y="1222781"/>
            <a:ext cx="3796828" cy="246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ABOUT OUR TOPIC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#</a:t>
            </a:r>
            <a:r>
              <a:rPr lang="en-US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Supervised Learning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# Makes Predictions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  <p:sp>
        <p:nvSpPr>
          <p:cNvPr id="3" name="Shape 60">
            <a:extLst>
              <a:ext uri="{FF2B5EF4-FFF2-40B4-BE49-F238E27FC236}">
                <a16:creationId xmlns:a16="http://schemas.microsoft.com/office/drawing/2014/main" id="{6A82AF69-F2F5-4C98-9D1E-BBC642B3DC34}"/>
              </a:ext>
            </a:extLst>
          </p:cNvPr>
          <p:cNvSpPr txBox="1"/>
          <p:nvPr/>
        </p:nvSpPr>
        <p:spPr>
          <a:xfrm>
            <a:off x="4972470" y="1222782"/>
            <a:ext cx="3796828" cy="246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AREA COVERED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# Image Preprocessing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# Prediction of disease 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-1" y="331700"/>
            <a:ext cx="5256643" cy="62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US" sz="3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DETAILS ABOUT THE DATASET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39800" y="966996"/>
            <a:ext cx="8416800" cy="215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consists of many 2D slices.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Input Features: CT scans of 1595 Patients, Each Patients have at least 130-270 slices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.csv file that contains the labels for this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List of patients by their IDs and associated labels stored in that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Output Features: Sums Up with giving predictions.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Yes/No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6F3F9-6618-40F6-8F9B-FF872C1C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89" y="2990155"/>
            <a:ext cx="1624054" cy="1984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-2" y="331700"/>
            <a:ext cx="6928083" cy="62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" sz="3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EXPLANTION ABOUT THE ALGORITHM USED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75950" y="1052175"/>
            <a:ext cx="8502000" cy="243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 : Convolutional Neural Network , Support Vector Machine , RNN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Used </a:t>
            </a:r>
            <a:r>
              <a:rPr lang="en-US" sz="1800" dirty="0" err="1">
                <a:latin typeface="+mn-lt"/>
              </a:rPr>
              <a:t>Algorithm:Convolutional</a:t>
            </a:r>
            <a:r>
              <a:rPr lang="en-US" sz="1800" dirty="0">
                <a:latin typeface="+mn-lt"/>
              </a:rPr>
              <a:t> Neural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Properties Of Algorithm: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Used Libraries: </a:t>
            </a:r>
            <a:r>
              <a:rPr lang="en-US" sz="1800" dirty="0" err="1">
                <a:latin typeface="+mn-lt"/>
              </a:rPr>
              <a:t>pycharm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tensorflow</a:t>
            </a:r>
            <a:r>
              <a:rPr lang="en-US" sz="18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-1" y="331700"/>
            <a:ext cx="6821291" cy="62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" sz="30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EXPLANTION ABOUT THE CODE/LIBRARY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F2B1F897-6EC0-4F8D-86A5-7FC5326C8A55}"/>
              </a:ext>
            </a:extLst>
          </p:cNvPr>
          <p:cNvSpPr txBox="1"/>
          <p:nvPr/>
        </p:nvSpPr>
        <p:spPr>
          <a:xfrm>
            <a:off x="321000" y="1199013"/>
            <a:ext cx="8502000" cy="243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Enough Resources In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idea and codes: 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Kaggle.com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We are looking some other resources regarding this topic in the offline and also online.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0" y="308375"/>
            <a:ext cx="6260636" cy="612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EXPANATION ABOUT OUR PROGRAM 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21358" y="1424102"/>
            <a:ext cx="8004900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-US" sz="1700" dirty="0">
              <a:latin typeface="Oswald"/>
              <a:ea typeface="Oswald"/>
              <a:cs typeface="Oswald"/>
              <a:sym typeface="Oswald"/>
            </a:endParaRPr>
          </a:p>
          <a:p>
            <a:pPr marL="1206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sz="17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AE5B6-B0BF-4CDD-9B89-FEF9E20A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85" y="1810307"/>
            <a:ext cx="2832997" cy="241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3EB0F-D8FC-4B55-B574-DC3C756EE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047" y="2341622"/>
            <a:ext cx="3789470" cy="1218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0" y="308375"/>
            <a:ext cx="2743200" cy="612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EXPERIMENT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54612" y="1364032"/>
            <a:ext cx="4317388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-US" sz="1700" dirty="0">
              <a:latin typeface="Oswald"/>
              <a:ea typeface="Oswald"/>
              <a:cs typeface="Oswald"/>
              <a:sym typeface="Oswald"/>
            </a:endParaRPr>
          </a:p>
          <a:p>
            <a:pPr marL="406400" lvl="1" indent="-285750" algn="just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Ariel"/>
                <a:ea typeface="Oswald"/>
                <a:cs typeface="Oswald"/>
                <a:sym typeface="Oswald"/>
              </a:rPr>
              <a:t>CT Images</a:t>
            </a:r>
          </a:p>
          <a:p>
            <a:pPr marL="406400" lvl="1" indent="-285750" algn="just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Ariel"/>
                <a:ea typeface="Oswald"/>
                <a:cs typeface="Oswald"/>
                <a:sym typeface="Oswald"/>
              </a:rPr>
              <a:t>Digital imaging and communication using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720DA-59B1-4E21-8BBF-086AEBF1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88" y="3424463"/>
            <a:ext cx="2026935" cy="9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86">
            <a:extLst>
              <a:ext uri="{FF2B5EF4-FFF2-40B4-BE49-F238E27FC236}">
                <a16:creationId xmlns:a16="http://schemas.microsoft.com/office/drawing/2014/main" id="{F3133C50-15B5-4251-93D4-DA465984806E}"/>
              </a:ext>
            </a:extLst>
          </p:cNvPr>
          <p:cNvSpPr txBox="1"/>
          <p:nvPr/>
        </p:nvSpPr>
        <p:spPr>
          <a:xfrm>
            <a:off x="4572000" y="1364032"/>
            <a:ext cx="4317388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-US" sz="1700" dirty="0">
              <a:latin typeface="Oswald"/>
              <a:ea typeface="Oswald"/>
              <a:cs typeface="Oswald"/>
              <a:sym typeface="Oswald"/>
            </a:endParaRPr>
          </a:p>
          <a:p>
            <a:pPr marL="4064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Ariel"/>
                <a:ea typeface="Oswald"/>
                <a:cs typeface="Oswald"/>
                <a:sym typeface="Oswald"/>
              </a:rPr>
              <a:t>Handling Data</a:t>
            </a:r>
          </a:p>
          <a:p>
            <a:pPr marL="4064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Ariel"/>
                <a:ea typeface="Oswald"/>
                <a:cs typeface="Oswald"/>
                <a:sym typeface="Oswald"/>
              </a:rPr>
              <a:t>Resizing image from 512 * 512 to 50*50</a:t>
            </a:r>
          </a:p>
          <a:p>
            <a:pPr marL="406400" lvl="1" indent="-285750" algn="just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Ariel"/>
                <a:ea typeface="Oswald"/>
                <a:cs typeface="Oswald"/>
                <a:sym typeface="Oswald"/>
              </a:rPr>
              <a:t>3D convolutional neural network</a:t>
            </a:r>
          </a:p>
        </p:txBody>
      </p:sp>
      <p:sp>
        <p:nvSpPr>
          <p:cNvPr id="8" name="Shape 85">
            <a:extLst>
              <a:ext uri="{FF2B5EF4-FFF2-40B4-BE49-F238E27FC236}">
                <a16:creationId xmlns:a16="http://schemas.microsoft.com/office/drawing/2014/main" id="{5E3DD20D-EA9B-4D91-9A96-C2D573518C37}"/>
              </a:ext>
            </a:extLst>
          </p:cNvPr>
          <p:cNvSpPr txBox="1"/>
          <p:nvPr/>
        </p:nvSpPr>
        <p:spPr>
          <a:xfrm>
            <a:off x="889927" y="1168029"/>
            <a:ext cx="2267090" cy="4516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el"/>
                <a:ea typeface="Oswald"/>
                <a:cs typeface="Oswald"/>
                <a:sym typeface="Oswald"/>
              </a:rPr>
              <a:t>CT lung Image Dataset</a:t>
            </a:r>
          </a:p>
        </p:txBody>
      </p:sp>
      <p:sp>
        <p:nvSpPr>
          <p:cNvPr id="9" name="Shape 85">
            <a:extLst>
              <a:ext uri="{FF2B5EF4-FFF2-40B4-BE49-F238E27FC236}">
                <a16:creationId xmlns:a16="http://schemas.microsoft.com/office/drawing/2014/main" id="{F8DEBA5D-2EBB-44E4-9571-C567420B8EF9}"/>
              </a:ext>
            </a:extLst>
          </p:cNvPr>
          <p:cNvSpPr txBox="1"/>
          <p:nvPr/>
        </p:nvSpPr>
        <p:spPr>
          <a:xfrm>
            <a:off x="5070358" y="1168028"/>
            <a:ext cx="2404047" cy="4516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E599"/>
                </a:solidFill>
                <a:latin typeface="+mn-lt"/>
                <a:ea typeface="Impact"/>
                <a:cs typeface="Impact"/>
                <a:sym typeface="Impact"/>
              </a:rPr>
              <a:t>Preprocessing steps</a:t>
            </a:r>
            <a:endParaRPr sz="1800" dirty="0">
              <a:solidFill>
                <a:srgbClr val="FFE599"/>
              </a:solidFill>
              <a:latin typeface="+mn-lt"/>
              <a:ea typeface="Impact"/>
              <a:cs typeface="Impact"/>
              <a:sym typeface="Impact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3A548E8-989E-4019-BE2D-8DC87F3A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0941"/>
            <a:ext cx="2026935" cy="16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58E6A7-4AED-408A-AD3F-A4491604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38" y="3035364"/>
            <a:ext cx="1961306" cy="1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72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308375"/>
            <a:ext cx="2402006" cy="6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RESULTS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08001" y="1390728"/>
            <a:ext cx="80049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We can conclude that SVM has lower classification exactness than 3D convolutional neural networks in the same number of tests.</a:t>
            </a:r>
          </a:p>
          <a:p>
            <a:pPr marL="457200" lvl="0" indent="-355600" algn="just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With the increasing number of tests, its preparing speed and execution are worse than 3D convolutional neural systems.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Oswald"/>
            </a:endParaRPr>
          </a:p>
          <a:p>
            <a:pPr marL="457200" lvl="0" indent="-355600" algn="just">
              <a:lnSpc>
                <a:spcPct val="11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Oswald"/>
              </a:rPr>
              <a:t>Accuracy rate 65.6% 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308375"/>
            <a:ext cx="2402006" cy="6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en-US" sz="2800" dirty="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800" dirty="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21350" y="1424100"/>
            <a:ext cx="80049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We are targeting to publish paper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Oswald"/>
                <a:cs typeface="Arial" panose="020B0604020202020204" pitchFamily="34" charset="0"/>
                <a:sym typeface="Oswald"/>
              </a:rPr>
              <a:t>Our expected outcome:</a:t>
            </a:r>
            <a:endParaRPr sz="1800" dirty="0"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96937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322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Impact</vt:lpstr>
      <vt:lpstr>Oswald</vt:lpstr>
      <vt:lpstr>Ariel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19</cp:revision>
  <dcterms:modified xsi:type="dcterms:W3CDTF">2018-04-05T18:09:09Z</dcterms:modified>
</cp:coreProperties>
</file>