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id" ContentType="audi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822924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4037040"/>
            <a:ext cx="401580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4037040"/>
            <a:ext cx="401580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1830960" y="1752480"/>
            <a:ext cx="5481000" cy="4373280"/>
          </a:xfrm>
          <a:prstGeom prst="rect">
            <a:avLst/>
          </a:prstGeom>
          <a:ln>
            <a:noFill/>
          </a:ln>
        </p:spPr>
      </p:pic>
      <p:pic>
        <p:nvPicPr>
          <p:cNvPr id="93" name="Picture 92"/>
          <p:cNvPicPr/>
          <p:nvPr/>
        </p:nvPicPr>
        <p:blipFill>
          <a:blip r:embed="rId2"/>
          <a:stretch/>
        </p:blipFill>
        <p:spPr>
          <a:xfrm>
            <a:off x="1830960" y="1752480"/>
            <a:ext cx="5481000" cy="437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3/12/18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fld id="{9F69A3CD-D112-4511-A5B5-D74B874FAFB9}" type="slidenum">
              <a:rPr lang="en-US" sz="2800" b="0" strike="noStrike" spc="-1" smtClean="0">
                <a:solidFill>
                  <a:srgbClr val="47534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3/12/18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9F69A3CD-D112-4511-A5B5-D74B874FAFB9}" type="slidenum">
              <a:rPr lang="en-US" sz="2800" b="0" strike="noStrike" spc="-1" smtClean="0">
                <a:solidFill>
                  <a:srgbClr val="47534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3/12/18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9F69A3CD-D112-4511-A5B5-D74B874FAFB9}" type="slidenum">
              <a:rPr lang="en-US" sz="2800" b="0" strike="noStrike" spc="-1" smtClean="0">
                <a:solidFill>
                  <a:srgbClr val="47534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3/12/18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>
              <a:lnSpc>
                <a:spcPct val="100000"/>
              </a:lnSpc>
            </a:pPr>
            <a:fld id="{9F69A3CD-D112-4511-A5B5-D74B874FAFB9}" type="slidenum">
              <a:rPr lang="en-US" sz="2800" b="0" strike="noStrike" spc="-1" smtClean="0">
                <a:solidFill>
                  <a:srgbClr val="47534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3/12/18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9F69A3CD-D112-4511-A5B5-D74B874FAFB9}" type="slidenum">
              <a:rPr lang="en-US" sz="2800" b="0" strike="noStrike" spc="-1" smtClean="0">
                <a:solidFill>
                  <a:srgbClr val="47534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9F69A3CD-D112-4511-A5B5-D74B874FAFB9}" type="slidenum">
              <a:rPr lang="en-US" sz="2800" b="0" strike="noStrike" spc="-1" smtClean="0">
                <a:solidFill>
                  <a:srgbClr val="47534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3/12/18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fld id="{9F69A3CD-D112-4511-A5B5-D74B874FAFB9}" type="slidenum">
              <a:rPr lang="en-US" sz="2800" b="0" strike="noStrike" spc="-1" smtClean="0">
                <a:solidFill>
                  <a:srgbClr val="47534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3/12/18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3/12/18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9F69A3CD-D112-4511-A5B5-D74B874FAFB9}" type="slidenum">
              <a:rPr lang="en-US" sz="2800" b="0" strike="noStrike" spc="-1" smtClean="0">
                <a:solidFill>
                  <a:srgbClr val="47534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fld id="{9F69A3CD-D112-4511-A5B5-D74B874FAFB9}" type="slidenum">
              <a:rPr lang="en-US" sz="2800" b="0" strike="noStrike" spc="-1" smtClean="0">
                <a:solidFill>
                  <a:srgbClr val="47534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3/12/18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26240" y="408240"/>
            <a:ext cx="8260200" cy="481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401580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4037040"/>
            <a:ext cx="401580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822924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91440" y="101520"/>
            <a:ext cx="8960760" cy="6664680"/>
          </a:xfrm>
          <a:prstGeom prst="roundRect">
            <a:avLst>
              <a:gd name="adj" fmla="val 1735"/>
            </a:avLst>
          </a:prstGeom>
          <a:solidFill>
            <a:srgbClr val="FFFFFF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274320" y="278280"/>
            <a:ext cx="8595000" cy="132552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372960" y="372960"/>
            <a:ext cx="8380080" cy="1118160"/>
          </a:xfrm>
          <a:prstGeom prst="rect">
            <a:avLst/>
          </a:prstGeom>
          <a:solidFill>
            <a:srgbClr val="FFFFFF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PlaceHolder 5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 b="0" strike="noStrike" cap="all" spc="-1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43080" indent="-22824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</a:p>
          <a:p>
            <a:pPr marL="640080" lvl="1" indent="-228240">
              <a:lnSpc>
                <a:spcPct val="100000"/>
              </a:lnSpc>
              <a:buClr>
                <a:srgbClr val="CF543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14400" lvl="2" indent="-228240">
              <a:lnSpc>
                <a:spcPct val="100000"/>
              </a:lnSpc>
              <a:buClr>
                <a:srgbClr val="B5AE5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80160" lvl="3" indent="-228240">
              <a:lnSpc>
                <a:spcPct val="100000"/>
              </a:lnSpc>
              <a:buClr>
                <a:srgbClr val="848058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54480" lvl="4" indent="-228240">
              <a:lnSpc>
                <a:spcPct val="100000"/>
              </a:lnSpc>
              <a:buClr>
                <a:srgbClr val="E8B54D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3/12/18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B953EAF-4525-489D-855C-16B11E988FB6}" type="slidenum">
              <a:rPr lang="en-US" sz="1200" b="0" strike="noStrike" spc="-1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3/12/18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9F69A3CD-D112-4511-A5B5-D74B874FAFB9}" type="slidenum">
              <a:rPr lang="en-US" sz="2800" b="0" strike="noStrike" spc="-1" smtClean="0">
                <a:solidFill>
                  <a:srgbClr val="47534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media" Target="../media/media2.mid"/><Relationship Id="rId7" Type="http://schemas.openxmlformats.org/officeDocument/2006/relationships/slideLayout" Target="../slideLayouts/slideLayout1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audio" Target="../media/media3.mid"/><Relationship Id="rId5" Type="http://schemas.microsoft.com/office/2007/relationships/media" Target="../media/media3.mid"/><Relationship Id="rId4" Type="http://schemas.openxmlformats.org/officeDocument/2006/relationships/audio" Target="../media/media2.mid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5.mid"/><Relationship Id="rId2" Type="http://schemas.openxmlformats.org/officeDocument/2006/relationships/audio" Target="../media/media4.mid"/><Relationship Id="rId1" Type="http://schemas.microsoft.com/office/2007/relationships/media" Target="../media/media4.mid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5.mid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Sourcell/AI_Composer" TargetMode="External"/><Relationship Id="rId2" Type="http://schemas.openxmlformats.org/officeDocument/2006/relationships/hyperlink" Target="https://www.youtube.com/watch?v=S_f2qV2_U00&amp;t=122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yoavz.com/music_rnn_pape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3276600"/>
            <a:ext cx="8305800" cy="152400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cap="all" spc="29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Tasnia</a:t>
            </a:r>
            <a:r>
              <a:rPr lang="en-US" cap="all" spc="29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cap="all" spc="29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nobi</a:t>
            </a:r>
            <a:r>
              <a:rPr lang="en-US" cap="all" spc="29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– 14302052 – Coding environment setup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cap="all" spc="29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Israt</a:t>
            </a:r>
            <a:r>
              <a:rPr lang="en-US" sz="1800" b="0" strike="noStrike" cap="all" spc="29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cap="all" spc="29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Farhana</a:t>
            </a:r>
            <a:r>
              <a:rPr lang="en-US" sz="1800" b="0" strike="noStrike" cap="all" spc="29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– 14101186 – </a:t>
            </a:r>
            <a:r>
              <a:rPr lang="en-US" sz="1800" b="0" strike="noStrike" cap="all" spc="29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dataset&amp;algorithm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cap="all" spc="29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Samiha</a:t>
            </a:r>
            <a:r>
              <a:rPr lang="en-US" sz="1800" b="0" strike="noStrike" cap="all" spc="29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cap="all" spc="29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Taasnim</a:t>
            </a:r>
            <a:r>
              <a:rPr lang="en-US" sz="1800" b="0" strike="noStrike" cap="all" spc="29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</a:t>
            </a:r>
            <a:r>
              <a:rPr lang="en-US" sz="1800" b="0" strike="noStrike" cap="all" spc="29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14301063 – </a:t>
            </a:r>
            <a:r>
              <a:rPr lang="en-US" sz="1800" b="0" strike="noStrike" cap="all" spc="29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Report Writing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76320" y="762120"/>
            <a:ext cx="87627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3200" b="1" strike="noStrike" cap="all" spc="-1">
                <a:solidFill>
                  <a:srgbClr val="47534C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Music Generation using Recurrent neural networks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5934960" y="1971000"/>
            <a:ext cx="27378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800" b="1" strike="noStrike" spc="-1">
                <a:solidFill>
                  <a:srgbClr val="4E501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Group - 28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 b="0" strike="noStrike" cap="all" spc="-1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Music generation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2286000"/>
            <a:ext cx="7009920" cy="1415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en-US" sz="2000" spc="-1" dirty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lang="en-US" sz="2000" b="0" strike="noStrike" spc="-1" dirty="0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rea </a:t>
            </a:r>
            <a:r>
              <a:rPr lang="en-US" sz="2000" b="0" strike="noStrike" spc="-1" dirty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of the work : Supervised</a:t>
            </a:r>
            <a:endParaRPr lang="en-US" sz="2400" b="0" strike="noStrike" spc="-1" dirty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2824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en-US" sz="2000" spc="-1" dirty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</a:t>
            </a:r>
            <a:r>
              <a:rPr lang="en-US" sz="2000" b="0" strike="noStrike" spc="-1" dirty="0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pecifically</a:t>
            </a:r>
            <a:r>
              <a:rPr lang="en-US" sz="2000" b="0" strike="noStrike" spc="-1" dirty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clustering, prediction and generation</a:t>
            </a:r>
            <a:endParaRPr lang="en-US" sz="2400" b="0" strike="noStrike" spc="-1" dirty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2824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en-US" sz="2000" spc="-1" dirty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lang="en-US" sz="2000" b="0" strike="noStrike" spc="-1" dirty="0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rea </a:t>
            </a:r>
            <a:r>
              <a:rPr lang="en-US" sz="2000" b="0" strike="noStrike" spc="-1" dirty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Covered</a:t>
            </a:r>
            <a:r>
              <a:rPr lang="en-US" sz="2000" b="0" strike="noStrike" spc="-1" dirty="0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pattern recognition </a:t>
            </a:r>
            <a:r>
              <a:rPr lang="en-US" sz="2000" b="0" strike="noStrike" spc="-1" dirty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and generating new </a:t>
            </a:r>
            <a:r>
              <a:rPr lang="en-US" sz="2000" b="0" strike="noStrike" spc="-1" dirty="0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music</a:t>
            </a:r>
            <a:endParaRPr lang="en-US" sz="2400" b="0" strike="noStrike" spc="-1" dirty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2"/>
          <p:cNvSpPr txBox="1"/>
          <p:nvPr/>
        </p:nvSpPr>
        <p:spPr>
          <a:xfrm>
            <a:off x="423391" y="3939120"/>
            <a:ext cx="8153400" cy="221500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14480" algn="ctr">
              <a:lnSpc>
                <a:spcPct val="100000"/>
              </a:lnSpc>
            </a:pPr>
            <a:endParaRPr lang="en-US" sz="2400" b="0" strike="noStrike" spc="-1" dirty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0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 b="0" strike="noStrike" cap="all" spc="-1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Dataset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752480"/>
            <a:ext cx="8229240" cy="190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MIDI files</a:t>
            </a:r>
          </a:p>
          <a:p>
            <a:pPr marL="343080" indent="-22824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Monophonic</a:t>
            </a:r>
          </a:p>
          <a:p>
            <a:pPr marL="343080" indent="-22824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 null values</a:t>
            </a:r>
          </a:p>
          <a:p>
            <a:pPr marL="343080" indent="-22824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Output – new midi file</a:t>
            </a:r>
          </a:p>
          <a:p>
            <a:pPr marL="114480">
              <a:lnSpc>
                <a:spcPct val="100000"/>
              </a:lnSpc>
            </a:pPr>
            <a:endParaRPr lang="en-US" sz="2400" b="0" strike="noStrike" spc="-1" dirty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 smtClean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 smtClean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                        Sample </a:t>
            </a:r>
            <a:r>
              <a:rPr lang="en-US" sz="2400" b="0" strike="noStrike" spc="-1" dirty="0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inputs</a:t>
            </a:r>
            <a:endParaRPr lang="en-US" sz="2400" b="0" strike="noStrike" spc="-1" dirty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" name="ashover_simple_chords_8.mi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447800" y="4572000"/>
            <a:ext cx="609600" cy="609600"/>
          </a:xfrm>
          <a:prstGeom prst="rect">
            <a:avLst/>
          </a:prstGeom>
        </p:spPr>
      </p:pic>
      <p:pic>
        <p:nvPicPr>
          <p:cNvPr id="3" name="reels_simple_chords_301.mi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58654" y="4572000"/>
            <a:ext cx="609600" cy="609600"/>
          </a:xfrm>
          <a:prstGeom prst="rect">
            <a:avLst/>
          </a:prstGeom>
        </p:spPr>
      </p:pic>
      <p:pic>
        <p:nvPicPr>
          <p:cNvPr id="4" name="slip_simple_chords_8.mid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629400" y="4572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9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9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9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8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65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37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 b="0" strike="noStrike" cap="all" spc="-1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Code/library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447200"/>
            <a:ext cx="8229240" cy="1600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en-US" sz="2400" spc="-1" dirty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</a:t>
            </a:r>
            <a:r>
              <a:rPr lang="en-US" sz="2400" b="0" strike="noStrike" spc="-1" dirty="0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ecurrent </a:t>
            </a:r>
            <a:r>
              <a:rPr lang="en-US" sz="2400" spc="-1" dirty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</a:t>
            </a:r>
            <a:r>
              <a:rPr lang="en-US" sz="2400" b="0" strike="noStrike" spc="-1" dirty="0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eural </a:t>
            </a:r>
            <a:r>
              <a:rPr lang="en-US" sz="2400" spc="-1" dirty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</a:t>
            </a:r>
            <a:r>
              <a:rPr lang="en-US" sz="2400" b="0" strike="noStrike" spc="-1" dirty="0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etwork-RNN</a:t>
            </a:r>
            <a:endParaRPr lang="en-US" sz="2400" b="0" strike="noStrike" spc="-1" dirty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2824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</a:t>
            </a:r>
            <a:r>
              <a:rPr lang="en-US" sz="2400" b="0" strike="noStrike" spc="-1" dirty="0" err="1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ensorFlow</a:t>
            </a:r>
            <a:endParaRPr lang="en-US" sz="2400" b="0" strike="noStrike" spc="-1" dirty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2824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</a:t>
            </a:r>
            <a:r>
              <a:rPr lang="en-US" sz="2400" b="0" strike="noStrike" spc="-1" dirty="0" err="1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umpy</a:t>
            </a:r>
            <a:endParaRPr lang="en-US" sz="2400" b="0" strike="noStrike" spc="-1" dirty="0" smtClean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2824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</a:t>
            </a:r>
            <a:r>
              <a:rPr lang="en-US" sz="2400" spc="-1" dirty="0" err="1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rllib</a:t>
            </a:r>
            <a:endParaRPr lang="en-US" sz="2400" b="0" strike="noStrike" spc="-1" dirty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 smtClean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 smtClean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 smtClean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 smtClean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 smtClean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en-US" spc="-1" dirty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pc="-1" dirty="0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                                </a:t>
            </a:r>
            <a:r>
              <a:rPr lang="en-US" b="0" strike="noStrike" spc="-1" dirty="0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fig </a:t>
            </a:r>
            <a:r>
              <a:rPr lang="en-US" b="0" strike="noStrike" spc="-1" dirty="0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1: </a:t>
            </a:r>
            <a:r>
              <a:rPr lang="en-US" b="0" strike="noStrike" spc="-1" dirty="0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main code</a:t>
            </a: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4" name="Picture 3"/>
          <p:cNvPicPr/>
          <p:nvPr/>
        </p:nvPicPr>
        <p:blipFill>
          <a:blip r:embed="rId2"/>
          <a:stretch/>
        </p:blipFill>
        <p:spPr>
          <a:xfrm>
            <a:off x="1935000" y="2895600"/>
            <a:ext cx="5242680" cy="327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 b="0" strike="noStrike" cap="all" spc="-1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Program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7" name="Picture 5"/>
          <p:cNvPicPr/>
          <p:nvPr/>
        </p:nvPicPr>
        <p:blipFill>
          <a:blip r:embed="rId2"/>
          <a:stretch/>
        </p:blipFill>
        <p:spPr>
          <a:xfrm>
            <a:off x="4648200" y="2438400"/>
            <a:ext cx="4114800" cy="3126381"/>
          </a:xfrm>
          <a:prstGeom prst="rect">
            <a:avLst/>
          </a:prstGeom>
          <a:ln>
            <a:noFill/>
          </a:ln>
        </p:spPr>
      </p:pic>
      <p:pic>
        <p:nvPicPr>
          <p:cNvPr id="108" name="Picture 6"/>
          <p:cNvPicPr/>
          <p:nvPr/>
        </p:nvPicPr>
        <p:blipFill>
          <a:blip r:embed="rId3"/>
          <a:stretch/>
        </p:blipFill>
        <p:spPr>
          <a:xfrm>
            <a:off x="609600" y="2514600"/>
            <a:ext cx="3886200" cy="283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 b="0" strike="noStrike" cap="all" spc="-1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Program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752480"/>
            <a:ext cx="8229240" cy="1828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each time step = 88 dimensional binary vector</a:t>
            </a:r>
          </a:p>
          <a:p>
            <a:pPr marL="343080" indent="-22824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separated into two parts: a melody and harmony</a:t>
            </a:r>
          </a:p>
          <a:p>
            <a:pPr marL="343080" indent="-22824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input vector passes through LSTM </a:t>
            </a:r>
            <a:r>
              <a:rPr lang="en-US" sz="2400" b="0" strike="noStrike" spc="-1" dirty="0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cells</a:t>
            </a:r>
          </a:p>
          <a:p>
            <a:pPr marL="343080" indent="-22824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train given data in RNN</a:t>
            </a:r>
          </a:p>
          <a:p>
            <a:pPr marL="343080" indent="-22824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test and generate new data</a:t>
            </a:r>
            <a:endParaRPr lang="en-US" sz="2400" b="0" strike="noStrike" spc="-1" dirty="0" smtClean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 smtClean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 smtClean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 smtClean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en-US" b="0" strike="noStrike" spc="-1" dirty="0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                                  Sample </a:t>
            </a:r>
            <a:r>
              <a:rPr lang="en-US" b="0" strike="noStrike" spc="-1" dirty="0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outputs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" name="hpps_simple_chords_10.mi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362200" y="4572000"/>
            <a:ext cx="609600" cy="609600"/>
          </a:xfrm>
          <a:prstGeom prst="rect">
            <a:avLst/>
          </a:prstGeom>
        </p:spPr>
      </p:pic>
      <p:pic>
        <p:nvPicPr>
          <p:cNvPr id="3" name="waltzes_simple_chords_22.mi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410200" y="46482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9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 b="0" strike="noStrike" cap="all" spc="-1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conclusion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149480" y="2478960"/>
            <a:ext cx="822924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77.84% accuracy for the given dataset</a:t>
            </a:r>
          </a:p>
          <a:p>
            <a:pPr marL="343080" indent="-22824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en-US" sz="2400" spc="-1" dirty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</a:t>
            </a:r>
            <a:r>
              <a:rPr lang="en-US" sz="2400" b="0" strike="noStrike" spc="-1" dirty="0" smtClean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ill </a:t>
            </a:r>
            <a:r>
              <a:rPr lang="en-US" sz="2400" b="0" strike="noStrike" spc="-1" dirty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experiment with different dataset 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45720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 b="1" strike="noStrike" cap="all" spc="-1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THANK YOU!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905120" y="2438280"/>
            <a:ext cx="5333760" cy="1934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14480"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4800" b="1" strike="noStrike" spc="-1" dirty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Any</a:t>
            </a:r>
            <a:r>
              <a:rPr lang="en-US" sz="4800" b="0" strike="noStrike" spc="-1" dirty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4800" b="1" strike="noStrike" spc="-1" dirty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Queries</a:t>
            </a:r>
            <a:r>
              <a:rPr lang="en-US" sz="4800" b="0" strike="noStrike" spc="-1" dirty="0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??</a:t>
            </a:r>
            <a:endParaRPr lang="en-US" sz="2400" b="0" strike="noStrike" spc="-1" dirty="0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900" fill="hold"/>
                                        <p:tgtEl>
                                          <p:spTgt spid="115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900" fill="hold"/>
                                        <p:tgtEl>
                                          <p:spTgt spid="115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1900"/>
                                        <p:tgtEl>
                                          <p:spTgt spid="115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 b="0" strike="noStrike" cap="all" spc="-1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References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1. idea – </a:t>
            </a:r>
            <a:r>
              <a:rPr lang="en-US" sz="2400" b="0" u="sng" strike="noStrike" spc="-1">
                <a:solidFill>
                  <a:srgbClr val="CCCC00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2"/>
              </a:rPr>
              <a:t>https://www.youtube.com/watch?v=S_f2qV2_U00&amp;t=122s</a:t>
            </a:r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480">
              <a:lnSpc>
                <a:spcPct val="100000"/>
              </a:lnSpc>
            </a:pPr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2824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2. dataset - </a:t>
            </a:r>
            <a:r>
              <a:rPr lang="en-US" sz="2400" b="0" u="sng" strike="noStrike" spc="-1">
                <a:solidFill>
                  <a:srgbClr val="CCCC00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3"/>
              </a:rPr>
              <a:t>https://github.com/llSourcell/AI_Composer</a:t>
            </a:r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2824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3. code - </a:t>
            </a:r>
            <a:r>
              <a:rPr lang="en-US" sz="2400" b="0" u="sng" strike="noStrike" spc="-1">
                <a:solidFill>
                  <a:srgbClr val="CCCC00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3"/>
              </a:rPr>
              <a:t>https://github.com/llSourcell/AI_Composer</a:t>
            </a:r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480">
              <a:lnSpc>
                <a:spcPct val="100000"/>
              </a:lnSpc>
            </a:pPr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2824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tutorial- </a:t>
            </a:r>
            <a:r>
              <a:rPr lang="en-US" sz="2400" b="0" u="sng" strike="noStrike" spc="-1">
                <a:solidFill>
                  <a:srgbClr val="CCCC00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2"/>
              </a:rPr>
              <a:t>https://www.youtube.com/watch?v=S_f2qV2_U00&amp;t=122s</a:t>
            </a:r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2824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5. paper - </a:t>
            </a:r>
            <a:r>
              <a:rPr lang="en-US" sz="2400" b="0" u="sng" strike="noStrike" spc="-1">
                <a:solidFill>
                  <a:srgbClr val="CCCC00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4"/>
              </a:rPr>
              <a:t>http://yoavz.com/music_rnn_paper.pdf</a:t>
            </a:r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564B3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504</TotalTime>
  <Words>174</Words>
  <Application>Microsoft Office PowerPoint</Application>
  <PresentationFormat>On-screen Show (4:3)</PresentationFormat>
  <Paragraphs>65</Paragraphs>
  <Slides>9</Slides>
  <Notes>0</Notes>
  <HiddenSlides>0</HiddenSlides>
  <MMClips>5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Civic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</dc:creator>
  <cp:lastModifiedBy>anshu</cp:lastModifiedBy>
  <cp:revision>28</cp:revision>
  <dcterms:created xsi:type="dcterms:W3CDTF">2006-08-16T00:00:00Z</dcterms:created>
  <dcterms:modified xsi:type="dcterms:W3CDTF">2018-04-02T17:35:35Z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3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