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64" r:id="rId4"/>
    <p:sldId id="258" r:id="rId5"/>
    <p:sldId id="259" r:id="rId6"/>
    <p:sldId id="260" r:id="rId7"/>
    <p:sldId id="261" r:id="rId8"/>
    <p:sldId id="266" r:id="rId9"/>
    <p:sldId id="267" r:id="rId10"/>
    <p:sldId id="262" r:id="rId11"/>
    <p:sldId id="263" r:id="rId12"/>
    <p:sldId id="265" r:id="rId13"/>
  </p:sldIdLst>
  <p:sldSz cx="9144000" cy="5143500" type="screen16x9"/>
  <p:notesSz cx="6858000" cy="9144000"/>
  <p:embeddedFontLst>
    <p:embeddedFont>
      <p:font typeface="Calibri" pitchFamily="34" charset="0"/>
      <p:regular r:id="rId15"/>
      <p:bold r:id="rId16"/>
      <p:italic r:id="rId17"/>
      <p:boldItalic r:id="rId18"/>
    </p:embeddedFont>
    <p:embeddedFont>
      <p:font typeface="Nuni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2" d="100"/>
          <a:sy n="102" d="100"/>
        </p:scale>
        <p:origin x="-456" y="222"/>
      </p:cViewPr>
      <p:guideLst>
        <p:guide orient="horz" pos="1620"/>
        <p:guide pos="2880"/>
      </p:guideLst>
    </p:cSldViewPr>
  </p:slideViewPr>
  <p:outlineViewPr>
    <p:cViewPr>
      <p:scale>
        <a:sx n="33" d="100"/>
        <a:sy n="33" d="100"/>
      </p:scale>
      <p:origin x="0" y="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5904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tvdb.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youtube.com/watch?v=nhqo0u1a6fw" TargetMode="External"/><Relationship Id="rId5" Type="http://schemas.openxmlformats.org/officeDocument/2006/relationships/hyperlink" Target="https://www.youtube.com/watch?v=W9iWNJNFzQI" TargetMode="External"/><Relationship Id="rId4" Type="http://schemas.openxmlformats.org/officeDocument/2006/relationships/hyperlink" Target="https://www.youtube.com/user/sentde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053708"/>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A Machine Learning Approach to TV Show Recommendation</a:t>
            </a:r>
            <a:endParaRPr dirty="0"/>
          </a:p>
        </p:txBody>
      </p:sp>
      <p:sp>
        <p:nvSpPr>
          <p:cNvPr id="129" name="Shape 129"/>
          <p:cNvSpPr txBox="1">
            <a:spLocks noGrp="1"/>
          </p:cNvSpPr>
          <p:nvPr>
            <p:ph type="subTitle" idx="1"/>
          </p:nvPr>
        </p:nvSpPr>
        <p:spPr>
          <a:xfrm>
            <a:off x="1858700" y="2726453"/>
            <a:ext cx="5361300" cy="1448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t>Group Name: The Machineries</a:t>
            </a:r>
            <a:endParaRPr sz="1800" b="1"/>
          </a:p>
          <a:p>
            <a:pPr marL="0" lvl="0" indent="0">
              <a:spcBef>
                <a:spcPts val="0"/>
              </a:spcBef>
              <a:spcAft>
                <a:spcPts val="0"/>
              </a:spcAft>
              <a:buNone/>
            </a:pPr>
            <a:r>
              <a:rPr lang="en"/>
              <a:t>Fahim Md Rafiq 15101056</a:t>
            </a:r>
            <a:endParaRPr/>
          </a:p>
          <a:p>
            <a:pPr marL="0" lvl="0" indent="0">
              <a:spcBef>
                <a:spcPts val="0"/>
              </a:spcBef>
              <a:spcAft>
                <a:spcPts val="0"/>
              </a:spcAft>
              <a:buNone/>
            </a:pPr>
            <a:r>
              <a:rPr lang="en"/>
              <a:t>Tahsinur Rahman 15101128</a:t>
            </a:r>
            <a:endParaRPr/>
          </a:p>
          <a:p>
            <a:pPr marL="0" lvl="0" indent="0">
              <a:spcBef>
                <a:spcPts val="0"/>
              </a:spcBef>
              <a:spcAft>
                <a:spcPts val="0"/>
              </a:spcAft>
              <a:buNone/>
            </a:pPr>
            <a:r>
              <a:rPr lang="en"/>
              <a:t>Nawab Haider Ghani 15101064</a:t>
            </a:r>
            <a:endParaRPr/>
          </a:p>
          <a:p>
            <a:pPr marL="0" lvl="0" indent="0">
              <a:spcBef>
                <a:spcPts val="0"/>
              </a:spcBef>
              <a:spcAft>
                <a:spcPts val="0"/>
              </a:spcAft>
              <a:buNone/>
            </a:pPr>
            <a:r>
              <a:rPr lang="en"/>
              <a:t>Mir Ishrak Maheer Dhruba 15101007</a:t>
            </a:r>
            <a:endParaRPr/>
          </a:p>
          <a:p>
            <a:pPr marL="0" lvl="0" indent="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1</a:t>
            </a:fld>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65" name="Shape 165"/>
          <p:cNvSpPr txBox="1">
            <a:spLocks noGrp="1"/>
          </p:cNvSpPr>
          <p:nvPr>
            <p:ph type="body" idx="1"/>
          </p:nvPr>
        </p:nvSpPr>
        <p:spPr>
          <a:xfrm>
            <a:off x="819150" y="1596925"/>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Our aim is to have a executable file ready by the end of the semester which will successfully predict tv show ratings and in doing so will refer the user the highest rating predicted tv shows. While doing so we will acquire a basic understanding of how machine learning models work and how we can apply it on a given dataset.</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10</a:t>
            </a:fld>
            <a:endParaRPr lang="en"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59055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References</a:t>
            </a:r>
            <a:endParaRPr dirty="0"/>
          </a:p>
        </p:txBody>
      </p:sp>
      <p:sp>
        <p:nvSpPr>
          <p:cNvPr id="171" name="Shape 171"/>
          <p:cNvSpPr txBox="1">
            <a:spLocks noGrp="1"/>
          </p:cNvSpPr>
          <p:nvPr>
            <p:ph type="body" idx="1"/>
          </p:nvPr>
        </p:nvSpPr>
        <p:spPr>
          <a:xfrm>
            <a:off x="762000" y="1352550"/>
            <a:ext cx="7505700" cy="2448000"/>
          </a:xfrm>
          <a:prstGeom prst="rect">
            <a:avLst/>
          </a:prstGeom>
        </p:spPr>
        <p:txBody>
          <a:bodyPr spcFirstLastPara="1" wrap="square" lIns="91425" tIns="91425" rIns="91425" bIns="91425" anchor="t" anchorCtr="0">
            <a:noAutofit/>
          </a:bodyPr>
          <a:lstStyle/>
          <a:p>
            <a:r>
              <a:rPr lang="en-US" dirty="0"/>
              <a:t>[1] </a:t>
            </a:r>
            <a:r>
              <a:rPr lang="en-US" dirty="0" err="1"/>
              <a:t>Koren</a:t>
            </a:r>
            <a:r>
              <a:rPr lang="en-US" dirty="0"/>
              <a:t>, Yehuda, Robert Bell, and Chris </a:t>
            </a:r>
            <a:r>
              <a:rPr lang="en-US" dirty="0" err="1"/>
              <a:t>Volinsky</a:t>
            </a:r>
            <a:r>
              <a:rPr lang="en-US" dirty="0"/>
              <a:t>. "Matrix factorization techniques for recommender systems." Computer 42.8 (2009).</a:t>
            </a:r>
          </a:p>
          <a:p>
            <a:r>
              <a:rPr lang="en-US" dirty="0"/>
              <a:t>[2] Browne, Michael W. "Cross-validation methods." Journal of mathematical psychology 44.1 (2000): 108-132.</a:t>
            </a:r>
          </a:p>
          <a:p>
            <a:r>
              <a:rPr lang="en-US" dirty="0"/>
              <a:t>[3] </a:t>
            </a:r>
            <a:r>
              <a:rPr lang="en-US" dirty="0" err="1"/>
              <a:t>Govan</a:t>
            </a:r>
            <a:r>
              <a:rPr lang="en-US" dirty="0"/>
              <a:t>, </a:t>
            </a:r>
            <a:r>
              <a:rPr lang="en-US" dirty="0" err="1"/>
              <a:t>Anjela</a:t>
            </a:r>
            <a:r>
              <a:rPr lang="en-US" dirty="0"/>
              <a:t>. "Introduction to optimization." North Carolina State University, SAMSI NDHS, Undergraduate workshop. 2006.</a:t>
            </a:r>
          </a:p>
          <a:p>
            <a:r>
              <a:rPr lang="en-US" dirty="0"/>
              <a:t>[4] Ng, Andrew Y. "Feature selection, L 1 vs. L 2 regularization, and rotational invariance." Proceedings of the twenty-first international conference on Machine learning. ACM, 2004.</a:t>
            </a:r>
          </a:p>
          <a:p>
            <a:r>
              <a:rPr lang="en-US" dirty="0"/>
              <a:t>[5] </a:t>
            </a:r>
            <a:r>
              <a:rPr lang="en-US" dirty="0" err="1"/>
              <a:t>Gemulla</a:t>
            </a:r>
            <a:r>
              <a:rPr lang="en-US" dirty="0"/>
              <a:t>, Rainer, et al. "Large-scale matrix factorization with distributed stochastic gradient descent." Proceedings of the 17th ACM SIGKDD international conference on Knowledge discovery and data mining. ACM, 2011.</a:t>
            </a:r>
          </a:p>
          <a:p>
            <a:r>
              <a:rPr lang="en-US" dirty="0"/>
              <a:t>[6] </a:t>
            </a:r>
            <a:r>
              <a:rPr lang="en-US" dirty="0" err="1"/>
              <a:t>Bottou</a:t>
            </a:r>
            <a:r>
              <a:rPr lang="en-US" dirty="0"/>
              <a:t>, Léon. "Large-scale machine learning with stochastic gradient descent." Proceedings of COMPSTAT'2010. </a:t>
            </a:r>
            <a:r>
              <a:rPr lang="en-US" dirty="0" err="1"/>
              <a:t>Physica-Verlag</a:t>
            </a:r>
            <a:r>
              <a:rPr lang="en-US" dirty="0"/>
              <a:t> HD, 2010. 177-186</a:t>
            </a:r>
            <a:r>
              <a:rPr lang="en-US" dirty="0" smtClean="0"/>
              <a:t>.</a:t>
            </a:r>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11</a:t>
            </a:fld>
            <a:endParaRPr lang="e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74295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References</a:t>
            </a:r>
            <a:endParaRPr dirty="0"/>
          </a:p>
        </p:txBody>
      </p:sp>
      <p:sp>
        <p:nvSpPr>
          <p:cNvPr id="171" name="Shape 171"/>
          <p:cNvSpPr txBox="1">
            <a:spLocks noGrp="1"/>
          </p:cNvSpPr>
          <p:nvPr>
            <p:ph type="body" idx="1"/>
          </p:nvPr>
        </p:nvSpPr>
        <p:spPr>
          <a:xfrm>
            <a:off x="838200" y="1504950"/>
            <a:ext cx="7505700" cy="2448000"/>
          </a:xfrm>
          <a:prstGeom prst="rect">
            <a:avLst/>
          </a:prstGeom>
        </p:spPr>
        <p:txBody>
          <a:bodyPr spcFirstLastPara="1" wrap="square" lIns="91425" tIns="91425" rIns="91425" bIns="91425" anchor="t" anchorCtr="0">
            <a:noAutofit/>
          </a:bodyPr>
          <a:lstStyle/>
          <a:p>
            <a:pPr marL="285750" indent="-285750"/>
            <a:r>
              <a:rPr lang="en-US" u="sng" dirty="0">
                <a:solidFill>
                  <a:schemeClr val="hlink"/>
                </a:solidFill>
                <a:hlinkClick r:id="rId3"/>
              </a:rPr>
              <a:t>https://www.thetvdb.com/</a:t>
            </a:r>
            <a:endParaRPr lang="en-US" dirty="0"/>
          </a:p>
          <a:p>
            <a:pPr marL="285750" indent="-285750">
              <a:spcBef>
                <a:spcPts val="1600"/>
              </a:spcBef>
            </a:pPr>
            <a:r>
              <a:rPr lang="en-US" dirty="0"/>
              <a:t>https://github.com/ah3200/movielens</a:t>
            </a:r>
          </a:p>
          <a:p>
            <a:pPr marL="285750" indent="-285750">
              <a:spcBef>
                <a:spcPts val="1600"/>
              </a:spcBef>
            </a:pPr>
            <a:r>
              <a:rPr lang="en-US" u="sng" dirty="0">
                <a:solidFill>
                  <a:schemeClr val="hlink"/>
                </a:solidFill>
                <a:hlinkClick r:id="rId4"/>
              </a:rPr>
              <a:t>https://www.youtube.com/user/sentdex</a:t>
            </a:r>
            <a:endParaRPr lang="en-US" dirty="0"/>
          </a:p>
          <a:p>
            <a:pPr marL="285750" indent="-285750">
              <a:spcBef>
                <a:spcPts val="1600"/>
              </a:spcBef>
            </a:pPr>
            <a:r>
              <a:rPr lang="en-US" u="sng" dirty="0">
                <a:solidFill>
                  <a:schemeClr val="hlink"/>
                </a:solidFill>
                <a:hlinkClick r:id="rId5"/>
              </a:rPr>
              <a:t>https://www.youtube.com/watch?v=W9iWNJNFzQI</a:t>
            </a:r>
            <a:endParaRPr lang="en-US" dirty="0"/>
          </a:p>
          <a:p>
            <a:pPr marL="285750" indent="-285750">
              <a:spcBef>
                <a:spcPts val="1600"/>
              </a:spcBef>
            </a:pPr>
            <a:r>
              <a:rPr lang="en-US" u="sng" dirty="0">
                <a:solidFill>
                  <a:schemeClr val="hlink"/>
                </a:solidFill>
                <a:hlinkClick r:id="rId6"/>
              </a:rPr>
              <a:t>https://www.youtube.com/watch?v=nhqo0u1a6fw</a:t>
            </a:r>
            <a:endParaRPr lang="en-US" dirty="0"/>
          </a:p>
          <a:p>
            <a:pPr marL="285750" indent="-285750">
              <a:spcBef>
                <a:spcPts val="1600"/>
              </a:spcBef>
              <a:spcAft>
                <a:spcPts val="1600"/>
              </a:spcAft>
            </a:pPr>
            <a:r>
              <a:rPr lang="en-US" dirty="0"/>
              <a:t>https://grouplens.org/datasets/movielens/</a:t>
            </a: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12</a:t>
            </a:fld>
            <a:endParaRPr lang="en" sz="1400" dirty="0"/>
          </a:p>
        </p:txBody>
      </p:sp>
    </p:spTree>
    <p:extLst>
      <p:ext uri="{BB962C8B-B14F-4D97-AF65-F5344CB8AC3E}">
        <p14:creationId xmlns:p14="http://schemas.microsoft.com/office/powerpoint/2010/main" val="2744972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8200" y="514350"/>
            <a:ext cx="7505700" cy="64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Table of Contents</a:t>
            </a:r>
            <a:endParaRPr dirty="0"/>
          </a:p>
        </p:txBody>
      </p:sp>
      <p:sp>
        <p:nvSpPr>
          <p:cNvPr id="135" name="Shape 135"/>
          <p:cNvSpPr txBox="1">
            <a:spLocks noGrp="1"/>
          </p:cNvSpPr>
          <p:nvPr>
            <p:ph type="body" idx="1"/>
          </p:nvPr>
        </p:nvSpPr>
        <p:spPr>
          <a:xfrm>
            <a:off x="819150" y="1123950"/>
            <a:ext cx="7505700" cy="3119925"/>
          </a:xfrm>
          <a:prstGeom prst="rect">
            <a:avLst/>
          </a:prstGeom>
        </p:spPr>
        <p:txBody>
          <a:bodyPr spcFirstLastPara="1" wrap="square" lIns="91425" tIns="91425" rIns="91425" bIns="91425" anchor="t" anchorCtr="0">
            <a:noAutofit/>
          </a:bodyPr>
          <a:lstStyle/>
          <a:p>
            <a:pPr marL="419100" indent="-342900" algn="just">
              <a:buSzPts val="2400"/>
              <a:buFont typeface="Wingdings" pitchFamily="2" charset="2"/>
              <a:buChar char="q"/>
            </a:pPr>
            <a:r>
              <a:rPr lang="en-US" sz="2000" dirty="0" smtClean="0"/>
              <a:t>Topic Explanation ……………………………………………………………….......  03</a:t>
            </a:r>
          </a:p>
          <a:p>
            <a:pPr marL="419100" indent="-342900" algn="just">
              <a:buSzPts val="2400"/>
              <a:buFont typeface="Wingdings" pitchFamily="2" charset="2"/>
              <a:buChar char="q"/>
            </a:pPr>
            <a:r>
              <a:rPr lang="en-US" sz="2000" dirty="0" smtClean="0"/>
              <a:t>Dataset …………………………………………………………………………………….  04</a:t>
            </a:r>
          </a:p>
          <a:p>
            <a:pPr marL="419100" indent="-342900" algn="just">
              <a:buSzPts val="2400"/>
              <a:buFont typeface="Wingdings" pitchFamily="2" charset="2"/>
              <a:buChar char="q"/>
            </a:pPr>
            <a:r>
              <a:rPr lang="en-US" sz="2000" dirty="0" smtClean="0"/>
              <a:t>Algorithm …………………………………………………………………………………  05</a:t>
            </a:r>
          </a:p>
          <a:p>
            <a:pPr marL="419100" indent="-342900" algn="just">
              <a:buSzPts val="2400"/>
              <a:buFont typeface="Wingdings" pitchFamily="2" charset="2"/>
              <a:buChar char="q"/>
            </a:pPr>
            <a:r>
              <a:rPr lang="en-US" sz="2000" dirty="0" smtClean="0"/>
              <a:t>Code Library .................................................................................  06</a:t>
            </a:r>
          </a:p>
          <a:p>
            <a:pPr marL="419100" indent="-342900" algn="just">
              <a:buSzPts val="2400"/>
              <a:buFont typeface="Wingdings" pitchFamily="2" charset="2"/>
              <a:buChar char="q"/>
            </a:pPr>
            <a:r>
              <a:rPr lang="en-US" sz="2000" dirty="0" smtClean="0"/>
              <a:t>Program Structure ……………………………………………………………………  07</a:t>
            </a:r>
          </a:p>
          <a:p>
            <a:pPr marL="419100" indent="-342900" algn="just">
              <a:buSzPts val="2400"/>
              <a:buFont typeface="Wingdings" pitchFamily="2" charset="2"/>
              <a:buChar char="q"/>
            </a:pPr>
            <a:r>
              <a:rPr lang="en-US" sz="2000" dirty="0" smtClean="0"/>
              <a:t>Results ……………………………………………………………………………………..  08</a:t>
            </a:r>
          </a:p>
          <a:p>
            <a:pPr marL="419100" indent="-342900" algn="just">
              <a:buSzPts val="2400"/>
              <a:buFont typeface="Wingdings" pitchFamily="2" charset="2"/>
              <a:buChar char="q"/>
            </a:pPr>
            <a:r>
              <a:rPr lang="en-US" sz="2000" dirty="0" smtClean="0"/>
              <a:t>Conclusion ....................................................................................  10</a:t>
            </a:r>
          </a:p>
          <a:p>
            <a:pPr marL="419100" indent="-342900" algn="just">
              <a:buSzPts val="2400"/>
              <a:buFont typeface="Wingdings" pitchFamily="2" charset="2"/>
              <a:buChar char="q"/>
            </a:pPr>
            <a:r>
              <a:rPr lang="en-US" sz="2000" dirty="0" smtClean="0"/>
              <a:t>References ……………………………………………………………………………….  11</a:t>
            </a:r>
            <a:endParaRPr sz="2000"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2</a:t>
            </a:fld>
            <a:endParaRPr lang="en"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9150" y="845600"/>
            <a:ext cx="7505700" cy="64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Topic Explanation</a:t>
            </a:r>
            <a:endParaRPr dirty="0"/>
          </a:p>
        </p:txBody>
      </p:sp>
      <p:sp>
        <p:nvSpPr>
          <p:cNvPr id="135" name="Shape 135"/>
          <p:cNvSpPr txBox="1">
            <a:spLocks noGrp="1"/>
          </p:cNvSpPr>
          <p:nvPr>
            <p:ph type="body" idx="1"/>
          </p:nvPr>
        </p:nvSpPr>
        <p:spPr>
          <a:xfrm>
            <a:off x="819150" y="1489575"/>
            <a:ext cx="7505700" cy="27543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dirty="0"/>
              <a:t>Area of our work :- Supervised Learning</a:t>
            </a:r>
            <a:endParaRPr sz="2400" dirty="0"/>
          </a:p>
          <a:p>
            <a:pPr marL="457200" lvl="0" indent="-381000" rtl="0">
              <a:spcBef>
                <a:spcPts val="0"/>
              </a:spcBef>
              <a:spcAft>
                <a:spcPts val="0"/>
              </a:spcAft>
              <a:buSzPts val="2400"/>
              <a:buChar char="❖"/>
            </a:pPr>
            <a:r>
              <a:rPr lang="en" sz="2400" dirty="0"/>
              <a:t>Specifics :- Prediction Method</a:t>
            </a:r>
            <a:endParaRPr sz="2400" dirty="0"/>
          </a:p>
          <a:p>
            <a:pPr marL="457200" lvl="0" indent="-381000" rtl="0">
              <a:spcBef>
                <a:spcPts val="0"/>
              </a:spcBef>
              <a:spcAft>
                <a:spcPts val="0"/>
              </a:spcAft>
              <a:buSzPts val="2400"/>
              <a:buChar char="❖"/>
            </a:pPr>
            <a:r>
              <a:rPr lang="en" sz="2400" dirty="0"/>
              <a:t>Area Covered:-</a:t>
            </a:r>
            <a:endParaRPr sz="2400" dirty="0"/>
          </a:p>
          <a:p>
            <a:pPr marL="914400" lvl="1" indent="-381000" rtl="0">
              <a:spcBef>
                <a:spcPts val="0"/>
              </a:spcBef>
              <a:spcAft>
                <a:spcPts val="0"/>
              </a:spcAft>
              <a:buSzPts val="2400"/>
              <a:buChar char="➢"/>
            </a:pPr>
            <a:r>
              <a:rPr lang="en" sz="2400" dirty="0"/>
              <a:t>Data Mining</a:t>
            </a:r>
            <a:endParaRPr sz="2400" dirty="0"/>
          </a:p>
          <a:p>
            <a:pPr marL="914400" lvl="1" indent="-381000" rtl="0">
              <a:spcBef>
                <a:spcPts val="0"/>
              </a:spcBef>
              <a:spcAft>
                <a:spcPts val="0"/>
              </a:spcAft>
              <a:buSzPts val="2400"/>
              <a:buChar char="➢"/>
            </a:pPr>
            <a:r>
              <a:rPr lang="en" sz="2400" dirty="0"/>
              <a:t>Data Analytics</a:t>
            </a:r>
            <a:endParaRPr sz="2400" dirty="0"/>
          </a:p>
          <a:p>
            <a:pPr marL="914400" lvl="1" indent="-381000" rtl="0">
              <a:spcBef>
                <a:spcPts val="0"/>
              </a:spcBef>
              <a:spcAft>
                <a:spcPts val="0"/>
              </a:spcAft>
              <a:buSzPts val="2400"/>
              <a:buChar char="➢"/>
            </a:pPr>
            <a:r>
              <a:rPr lang="en" sz="2400" dirty="0"/>
              <a:t>User rating analysis</a:t>
            </a:r>
            <a:endParaRPr sz="2400"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3</a:t>
            </a:fld>
            <a:endParaRPr lang="en" sz="1400" dirty="0"/>
          </a:p>
        </p:txBody>
      </p:sp>
    </p:spTree>
    <p:extLst>
      <p:ext uri="{BB962C8B-B14F-4D97-AF65-F5344CB8AC3E}">
        <p14:creationId xmlns:p14="http://schemas.microsoft.com/office/powerpoint/2010/main" val="3605694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9150" y="845600"/>
            <a:ext cx="7505700" cy="64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Dataset</a:t>
            </a:r>
            <a:endParaRPr dirty="0"/>
          </a:p>
        </p:txBody>
      </p:sp>
      <p:sp>
        <p:nvSpPr>
          <p:cNvPr id="141" name="Shape 141"/>
          <p:cNvSpPr txBox="1">
            <a:spLocks noGrp="1"/>
          </p:cNvSpPr>
          <p:nvPr>
            <p:ph type="body" idx="1"/>
          </p:nvPr>
        </p:nvSpPr>
        <p:spPr>
          <a:xfrm>
            <a:off x="891475" y="1561075"/>
            <a:ext cx="7740300" cy="1936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dirty="0"/>
              <a:t>We we will use data set format </a:t>
            </a:r>
            <a:r>
              <a:rPr lang="en" dirty="0" smtClean="0"/>
              <a:t>from TVDB website</a:t>
            </a:r>
            <a:endParaRPr dirty="0"/>
          </a:p>
          <a:p>
            <a:pPr marL="457200" lvl="0" indent="-311150">
              <a:spcBef>
                <a:spcPts val="0"/>
              </a:spcBef>
              <a:spcAft>
                <a:spcPts val="0"/>
              </a:spcAft>
              <a:buSzPts val="1300"/>
              <a:buChar char="●"/>
            </a:pPr>
            <a:r>
              <a:rPr lang="en" dirty="0"/>
              <a:t>Input Feature: TvShowId,UserId and ratings</a:t>
            </a:r>
            <a:endParaRPr dirty="0"/>
          </a:p>
          <a:p>
            <a:pPr marL="457200" lvl="0" indent="-311150">
              <a:spcBef>
                <a:spcPts val="0"/>
              </a:spcBef>
              <a:spcAft>
                <a:spcPts val="0"/>
              </a:spcAft>
              <a:buSzPts val="1300"/>
              <a:buChar char="●"/>
            </a:pPr>
            <a:r>
              <a:rPr lang="en" dirty="0"/>
              <a:t>Output Feature: Predicted rating for Tv shows and their names. </a:t>
            </a:r>
            <a:endParaRPr dirty="0"/>
          </a:p>
          <a:p>
            <a:pPr marL="457200" lvl="0" indent="-311150">
              <a:spcBef>
                <a:spcPts val="0"/>
              </a:spcBef>
              <a:spcAft>
                <a:spcPts val="0"/>
              </a:spcAft>
              <a:buSzPts val="1300"/>
              <a:buChar char="●"/>
            </a:pPr>
            <a:r>
              <a:rPr lang="en" dirty="0"/>
              <a:t>We will be using matrix factorization where rows will be users  and and columns will be TV shows and each cell will contain rating of that tv show from a particular user.</a:t>
            </a:r>
            <a:endParaRPr dirty="0"/>
          </a:p>
          <a:p>
            <a:pPr marL="457200" lvl="0" indent="-311150">
              <a:spcBef>
                <a:spcPts val="0"/>
              </a:spcBef>
              <a:spcAft>
                <a:spcPts val="0"/>
              </a:spcAft>
              <a:buSzPts val="1300"/>
              <a:buChar char="●"/>
            </a:pPr>
            <a:r>
              <a:rPr lang="en" dirty="0"/>
              <a:t>If no rating(NaN) is present we will fill it with 0</a:t>
            </a: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4</a:t>
            </a:fld>
            <a:endParaRPr lang="en"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Algorithm</a:t>
            </a:r>
            <a:endParaRPr/>
          </a:p>
        </p:txBody>
      </p:sp>
      <p:sp>
        <p:nvSpPr>
          <p:cNvPr id="147" name="Shape 147"/>
          <p:cNvSpPr txBox="1">
            <a:spLocks noGrp="1"/>
          </p:cNvSpPr>
          <p:nvPr>
            <p:ph type="body" idx="1"/>
          </p:nvPr>
        </p:nvSpPr>
        <p:spPr>
          <a:xfrm>
            <a:off x="819150" y="1634075"/>
            <a:ext cx="7505700" cy="314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u="sng"/>
              <a:t>Available Algorithms:</a:t>
            </a:r>
            <a:r>
              <a:rPr lang="en"/>
              <a:t> SVM(Support Vector Machine), SVD(Singular-Value Decomposition), Naive Bayes, CNN(Convolutional Neural Network), Decision Trees, Collaborative filtering using matrix factorization with Stochastic Gradient Descent</a:t>
            </a:r>
            <a:endParaRPr/>
          </a:p>
          <a:p>
            <a:pPr marL="0" lvl="0" indent="0">
              <a:spcBef>
                <a:spcPts val="1600"/>
              </a:spcBef>
              <a:spcAft>
                <a:spcPts val="0"/>
              </a:spcAft>
              <a:buNone/>
            </a:pPr>
            <a:r>
              <a:rPr lang="en" sz="1400" b="1" u="sng"/>
              <a:t>Algorithm used:</a:t>
            </a:r>
            <a:r>
              <a:rPr lang="en"/>
              <a:t> </a:t>
            </a:r>
            <a:r>
              <a:rPr lang="en" sz="1200">
                <a:solidFill>
                  <a:srgbClr val="24292E"/>
                </a:solidFill>
                <a:highlight>
                  <a:srgbClr val="FFFFFF"/>
                </a:highlight>
                <a:latin typeface="Arial"/>
                <a:ea typeface="Arial"/>
                <a:cs typeface="Arial"/>
                <a:sym typeface="Arial"/>
              </a:rPr>
              <a:t>Collaborative Filtering using </a:t>
            </a:r>
            <a:r>
              <a:rPr lang="en"/>
              <a:t>Matrix factorization with Stochastic Gradient Descent</a:t>
            </a:r>
            <a:endParaRPr/>
          </a:p>
          <a:p>
            <a:pPr marL="0" lvl="0" indent="0">
              <a:spcBef>
                <a:spcPts val="1600"/>
              </a:spcBef>
              <a:spcAft>
                <a:spcPts val="0"/>
              </a:spcAft>
              <a:buNone/>
            </a:pPr>
            <a:r>
              <a:rPr lang="en" sz="1400" b="1" u="sng"/>
              <a:t>Properties: </a:t>
            </a:r>
            <a:endParaRPr sz="1400" b="1" u="sng"/>
          </a:p>
          <a:p>
            <a:pPr marL="457200" lvl="0" indent="-311150" rtl="0">
              <a:spcBef>
                <a:spcPts val="1600"/>
              </a:spcBef>
              <a:spcAft>
                <a:spcPts val="0"/>
              </a:spcAft>
              <a:buSzPts val="1300"/>
              <a:buChar char="●"/>
            </a:pPr>
            <a:r>
              <a:rPr lang="en"/>
              <a:t>Predict the rating of a tv show by a particular user based on ratings of other users</a:t>
            </a:r>
            <a:endParaRPr/>
          </a:p>
          <a:p>
            <a:pPr marL="457200" lvl="0" indent="-311150" rtl="0">
              <a:spcBef>
                <a:spcPts val="0"/>
              </a:spcBef>
              <a:spcAft>
                <a:spcPts val="0"/>
              </a:spcAft>
              <a:buSzPts val="1300"/>
              <a:buChar char="●"/>
            </a:pPr>
            <a:r>
              <a:rPr lang="en"/>
              <a:t>Tv show content not very important</a:t>
            </a:r>
            <a:endParaRPr/>
          </a:p>
          <a:p>
            <a:pPr marL="457200" lvl="0" indent="-311150" rtl="0">
              <a:spcBef>
                <a:spcPts val="0"/>
              </a:spcBef>
              <a:spcAft>
                <a:spcPts val="0"/>
              </a:spcAft>
              <a:buSzPts val="1300"/>
              <a:buChar char="●"/>
            </a:pPr>
            <a:r>
              <a:rPr lang="en"/>
              <a:t>Prediction can be made even when there fewer ratings available</a:t>
            </a:r>
            <a:endParaRPr/>
          </a:p>
          <a:p>
            <a:pPr marL="457200" lvl="0" indent="-311150" rtl="0">
              <a:spcBef>
                <a:spcPts val="0"/>
              </a:spcBef>
              <a:spcAft>
                <a:spcPts val="0"/>
              </a:spcAft>
              <a:buSzPts val="1300"/>
              <a:buChar char="●"/>
            </a:pPr>
            <a:r>
              <a:rPr lang="en"/>
              <a:t>Stochastic Gradient Descent performs parameter update for each training example</a:t>
            </a:r>
            <a:endParaRPr/>
          </a:p>
          <a:p>
            <a:pPr marL="0" lvl="0" indent="0"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5</a:t>
            </a:fld>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Code/Library</a:t>
            </a:r>
            <a:endParaRPr dirty="0"/>
          </a:p>
        </p:txBody>
      </p:sp>
      <p:sp>
        <p:nvSpPr>
          <p:cNvPr id="153" name="Shape 153"/>
          <p:cNvSpPr txBox="1">
            <a:spLocks noGrp="1"/>
          </p:cNvSpPr>
          <p:nvPr>
            <p:ph type="body" idx="1"/>
          </p:nvPr>
        </p:nvSpPr>
        <p:spPr>
          <a:xfrm>
            <a:off x="819150" y="1572800"/>
            <a:ext cx="7505700" cy="2970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Language and libraries to be used : </a:t>
            </a:r>
            <a:r>
              <a:rPr lang="en" sz="1800">
                <a:solidFill>
                  <a:srgbClr val="24292E"/>
                </a:solidFill>
              </a:rPr>
              <a:t>python3, Sklearn, Pandas, Numpy, Matplotlib, Seaborn, </a:t>
            </a:r>
            <a:endParaRPr sz="1800">
              <a:solidFill>
                <a:srgbClr val="24292E"/>
              </a:solidFill>
            </a:endParaRPr>
          </a:p>
          <a:p>
            <a:pPr marL="457200" lvl="0" indent="-342900" rtl="0">
              <a:spcBef>
                <a:spcPts val="0"/>
              </a:spcBef>
              <a:spcAft>
                <a:spcPts val="0"/>
              </a:spcAft>
              <a:buSzPts val="1800"/>
              <a:buChar char="●"/>
            </a:pPr>
            <a:r>
              <a:rPr lang="en" sz="1800">
                <a:solidFill>
                  <a:srgbClr val="24292E"/>
                </a:solidFill>
              </a:rPr>
              <a:t>Code will be taken from a github account and some code will be written based on the tutorials provided by the youtuber sentdex/Siraj on the topic machine learning.</a:t>
            </a:r>
            <a:endParaRPr sz="1800">
              <a:solidFill>
                <a:srgbClr val="24292E"/>
              </a:solidFill>
            </a:endParaRPr>
          </a:p>
          <a:p>
            <a:pPr marL="457200" lvl="0" indent="-342900" rtl="0">
              <a:spcBef>
                <a:spcPts val="0"/>
              </a:spcBef>
              <a:spcAft>
                <a:spcPts val="0"/>
              </a:spcAft>
              <a:buClr>
                <a:srgbClr val="24292E"/>
              </a:buClr>
              <a:buSzPts val="1800"/>
              <a:buChar char="●"/>
            </a:pPr>
            <a:r>
              <a:rPr lang="en" sz="1800">
                <a:solidFill>
                  <a:srgbClr val="24292E"/>
                </a:solidFill>
              </a:rPr>
              <a:t>We went through various websites and found github and youtube to be of most help.</a:t>
            </a:r>
            <a:endParaRPr sz="1800">
              <a:solidFill>
                <a:srgbClr val="24292E"/>
              </a:solidFill>
            </a:endParaRPr>
          </a:p>
          <a:p>
            <a:pPr marL="0" lvl="0" indent="0" rtl="0">
              <a:spcBef>
                <a:spcPts val="1600"/>
              </a:spcBef>
              <a:spcAft>
                <a:spcPts val="0"/>
              </a:spcAft>
              <a:buNone/>
            </a:pPr>
            <a:r>
              <a:rPr lang="en" sz="1200">
                <a:solidFill>
                  <a:srgbClr val="24292E"/>
                </a:solidFill>
                <a:latin typeface="Arial"/>
                <a:ea typeface="Arial"/>
                <a:cs typeface="Arial"/>
                <a:sym typeface="Arial"/>
              </a:rPr>
              <a:t> </a:t>
            </a:r>
            <a:endParaRPr sz="1200">
              <a:solidFill>
                <a:srgbClr val="24292E"/>
              </a:solidFill>
              <a:latin typeface="Arial"/>
              <a:ea typeface="Arial"/>
              <a:cs typeface="Arial"/>
              <a:sym typeface="Arial"/>
            </a:endParaRPr>
          </a:p>
          <a:p>
            <a:pPr marL="0" lvl="0" indent="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6</a:t>
            </a:fld>
            <a:endParaRPr lang="e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Program Structure</a:t>
            </a:r>
            <a:endParaRPr/>
          </a:p>
        </p:txBody>
      </p:sp>
      <p:sp>
        <p:nvSpPr>
          <p:cNvPr id="159" name="Shape 15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Python to create the overall system</a:t>
            </a:r>
            <a:endParaRPr/>
          </a:p>
          <a:p>
            <a:pPr marL="457200" lvl="0" indent="-311150" rtl="0">
              <a:spcBef>
                <a:spcPts val="0"/>
              </a:spcBef>
              <a:spcAft>
                <a:spcPts val="0"/>
              </a:spcAft>
              <a:buSzPts val="1300"/>
              <a:buChar char="●"/>
            </a:pPr>
            <a:r>
              <a:rPr lang="en"/>
              <a:t>Pandas and numpy will be used for data manipulation</a:t>
            </a:r>
            <a:endParaRPr/>
          </a:p>
          <a:p>
            <a:pPr marL="457200" lvl="0" indent="-311150" rtl="0">
              <a:spcBef>
                <a:spcPts val="0"/>
              </a:spcBef>
              <a:spcAft>
                <a:spcPts val="0"/>
              </a:spcAft>
              <a:buSzPts val="1300"/>
              <a:buChar char="●"/>
            </a:pPr>
            <a:r>
              <a:rPr lang="en"/>
              <a:t>Stochastic gradient descent will be used for predicting the rating of the tv shows</a:t>
            </a:r>
            <a:endParaRPr/>
          </a:p>
          <a:p>
            <a:pPr marL="457200" lvl="0" indent="-311150" rtl="0">
              <a:spcBef>
                <a:spcPts val="0"/>
              </a:spcBef>
              <a:spcAft>
                <a:spcPts val="0"/>
              </a:spcAft>
              <a:buSzPts val="1300"/>
              <a:buChar char="●"/>
            </a:pPr>
            <a:r>
              <a:rPr lang="en"/>
              <a:t>The dataset will be split in 75:25 ratio</a:t>
            </a:r>
            <a:endParaRPr/>
          </a:p>
          <a:p>
            <a:pPr marL="457200" lvl="0" indent="-311150" rtl="0">
              <a:spcBef>
                <a:spcPts val="0"/>
              </a:spcBef>
              <a:spcAft>
                <a:spcPts val="0"/>
              </a:spcAft>
              <a:buSzPts val="1300"/>
              <a:buChar char="●"/>
            </a:pPr>
            <a:r>
              <a:rPr lang="en"/>
              <a:t>For calculating accuracy we would be using accuracy_score method of scikit learn</a:t>
            </a:r>
            <a:endParaRPr/>
          </a:p>
          <a:p>
            <a:pPr marL="457200" lvl="0" indent="-311150">
              <a:spcBef>
                <a:spcPts val="0"/>
              </a:spcBef>
              <a:spcAft>
                <a:spcPts val="0"/>
              </a:spcAft>
              <a:buSzPts val="1300"/>
              <a:buChar char="●"/>
            </a:pPr>
            <a:r>
              <a:rPr lang="en"/>
              <a:t>We will compare the predicted ratings with the actual ratings.</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7</a:t>
            </a:fld>
            <a:endParaRPr lang="en"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Results</a:t>
            </a:r>
            <a:endParaRPr dirty="0"/>
          </a:p>
        </p:txBody>
      </p:sp>
      <p:sp>
        <p:nvSpPr>
          <p:cNvPr id="159" name="Shape 15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146050" lvl="0" indent="0" rtl="0">
              <a:spcBef>
                <a:spcPts val="0"/>
              </a:spcBef>
              <a:spcAft>
                <a:spcPts val="0"/>
              </a:spcAft>
              <a:buSzPts val="1300"/>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8</a:t>
            </a:fld>
            <a:endParaRPr lang="en"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28750"/>
            <a:ext cx="6187445" cy="3214120"/>
          </a:xfrm>
          <a:prstGeom prst="rect">
            <a:avLst/>
          </a:prstGeom>
        </p:spPr>
      </p:pic>
    </p:spTree>
    <p:extLst>
      <p:ext uri="{BB962C8B-B14F-4D97-AF65-F5344CB8AC3E}">
        <p14:creationId xmlns:p14="http://schemas.microsoft.com/office/powerpoint/2010/main" val="3617413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Results</a:t>
            </a:r>
            <a:endParaRPr dirty="0"/>
          </a:p>
        </p:txBody>
      </p:sp>
      <p:sp>
        <p:nvSpPr>
          <p:cNvPr id="159" name="Shape 15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146050" lvl="0" indent="0" rtl="0">
              <a:spcBef>
                <a:spcPts val="0"/>
              </a:spcBef>
              <a:spcAft>
                <a:spcPts val="0"/>
              </a:spcAft>
              <a:buSzPts val="1300"/>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z="1400" smtClean="0"/>
              <a:t>9</a:t>
            </a:fld>
            <a:endParaRPr lang="en"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8" y="1809750"/>
            <a:ext cx="6160851" cy="2438400"/>
          </a:xfrm>
          <a:prstGeom prst="rect">
            <a:avLst/>
          </a:prstGeom>
        </p:spPr>
      </p:pic>
    </p:spTree>
    <p:extLst>
      <p:ext uri="{BB962C8B-B14F-4D97-AF65-F5344CB8AC3E}">
        <p14:creationId xmlns:p14="http://schemas.microsoft.com/office/powerpoint/2010/main" val="2228112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649</Words>
  <Application>Microsoft Office PowerPoint</Application>
  <PresentationFormat>On-screen Show (16:9)</PresentationFormat>
  <Paragraphs>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Wingdings</vt:lpstr>
      <vt:lpstr>Nunito</vt:lpstr>
      <vt:lpstr>Shift</vt:lpstr>
      <vt:lpstr>A Machine Learning Approach to TV Show Recommendation</vt:lpstr>
      <vt:lpstr>Table of Contents</vt:lpstr>
      <vt:lpstr>Topic Explanation</vt:lpstr>
      <vt:lpstr>Dataset</vt:lpstr>
      <vt:lpstr>Algorithm</vt:lpstr>
      <vt:lpstr>Code/Library</vt:lpstr>
      <vt:lpstr>Program Structure</vt:lpstr>
      <vt:lpstr>Results</vt:lpstr>
      <vt:lpstr>Results</vt:lpstr>
      <vt:lpstr>Conclusion</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TV Show Recommendation</dc:title>
  <dc:creator>Sarwar Ghani</dc:creator>
  <cp:lastModifiedBy>tahsin</cp:lastModifiedBy>
  <cp:revision>10</cp:revision>
  <dcterms:modified xsi:type="dcterms:W3CDTF">2018-04-01T20:06:22Z</dcterms:modified>
</cp:coreProperties>
</file>