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1" r:id="rId8"/>
    <p:sldId id="266" r:id="rId9"/>
    <p:sldId id="260" r:id="rId10"/>
    <p:sldId id="262" r:id="rId11"/>
    <p:sldId id="265" r:id="rId12"/>
    <p:sldId id="267" r:id="rId13"/>
    <p:sldId id="270" r:id="rId14"/>
    <p:sldId id="269" r:id="rId15"/>
    <p:sldId id="268" r:id="rId16"/>
    <p:sldId id="264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C686F1F-72BE-48C6-8127-27F6F9425D04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C37491-624F-4719-883E-BC192029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medium.com/@guaisang/credit-default-prediction-with-logistic-regression-b5bd89f2799f&amp;h=ATMZArmoNTk5RCbDQSnypbybJ0S524TQkgo1BQvXbnd5m3oQaSc1_Uu2UWJV-w6z2p0tP1EXtfsRiogfjGxkec8CYtqwd5IDczTnILasz2W_ueyuzAdHkA" TargetMode="External"/><Relationship Id="rId2" Type="http://schemas.openxmlformats.org/officeDocument/2006/relationships/hyperlink" Target="https://rstudio-pubs-static.s3.amazonaws.com/209149_8de3e66249f442288ed51b07fd384c1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255" y="838200"/>
            <a:ext cx="6666551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atin typeface="Franklin Gothic Demi" pitchFamily="34" charset="0"/>
              </a:rPr>
              <a:t>Credit Card Defaulter</a:t>
            </a:r>
            <a:br>
              <a:rPr lang="en-US" sz="6000" dirty="0" smtClean="0">
                <a:latin typeface="Franklin Gothic Demi" pitchFamily="34" charset="0"/>
              </a:rPr>
            </a:br>
            <a:r>
              <a:rPr lang="en-US" sz="6000" dirty="0" smtClean="0">
                <a:latin typeface="Franklin Gothic Demi" pitchFamily="34" charset="0"/>
              </a:rPr>
              <a:t>Prediction</a:t>
            </a:r>
            <a:endParaRPr lang="en-US" sz="6000" dirty="0">
              <a:latin typeface="Franklin Gothic Dem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255" y="3200400"/>
            <a:ext cx="42867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Members:</a:t>
            </a:r>
          </a:p>
          <a:p>
            <a:r>
              <a:rPr lang="en-US" sz="2400" dirty="0" err="1" smtClean="0"/>
              <a:t>Maliha</a:t>
            </a:r>
            <a:r>
              <a:rPr lang="en-US" sz="2400" dirty="0" smtClean="0"/>
              <a:t> </a:t>
            </a:r>
            <a:r>
              <a:rPr lang="en-US" sz="2400" dirty="0" err="1" smtClean="0"/>
              <a:t>Rahman</a:t>
            </a:r>
            <a:r>
              <a:rPr lang="en-US" sz="2400" dirty="0" smtClean="0"/>
              <a:t>- 15101105</a:t>
            </a:r>
          </a:p>
          <a:p>
            <a:r>
              <a:rPr lang="en-US" sz="2400" dirty="0" err="1" smtClean="0"/>
              <a:t>Kaniz</a:t>
            </a:r>
            <a:r>
              <a:rPr lang="en-US" sz="2400" dirty="0" smtClean="0"/>
              <a:t> </a:t>
            </a:r>
            <a:r>
              <a:rPr lang="en-US" sz="2400" dirty="0" err="1" smtClean="0"/>
              <a:t>Fatema</a:t>
            </a:r>
            <a:r>
              <a:rPr lang="en-US" sz="2400" dirty="0" smtClean="0"/>
              <a:t>- 14301103</a:t>
            </a:r>
            <a:endParaRPr lang="en-US" sz="2400" dirty="0" smtClean="0"/>
          </a:p>
          <a:p>
            <a:r>
              <a:rPr lang="en-US" sz="2400" dirty="0" err="1" smtClean="0"/>
              <a:t>Md.Rezyuan</a:t>
            </a:r>
            <a:r>
              <a:rPr lang="en-US" sz="2400" dirty="0" smtClean="0"/>
              <a:t>- 15101114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159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1600200"/>
            <a:ext cx="8839200" cy="4572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Naïve </a:t>
            </a:r>
            <a:r>
              <a:rPr lang="en-US" sz="2400" b="1" dirty="0"/>
              <a:t>Bayes </a:t>
            </a:r>
            <a:r>
              <a:rPr lang="en-US" sz="2400" b="1" dirty="0" smtClean="0"/>
              <a:t>Classifier Algorithm (Gaussian)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         from</a:t>
            </a:r>
            <a:r>
              <a:rPr lang="en-US" sz="2400" dirty="0" smtClean="0"/>
              <a:t> </a:t>
            </a:r>
            <a:r>
              <a:rPr lang="en-US" sz="2400" dirty="0" err="1"/>
              <a:t>sklearn.naive_bayes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impor</a:t>
            </a:r>
            <a:r>
              <a:rPr lang="en-US" sz="2400" dirty="0"/>
              <a:t>t </a:t>
            </a:r>
            <a:r>
              <a:rPr lang="en-US" sz="2400" dirty="0" err="1" smtClean="0"/>
              <a:t>GaussianNB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b="1" dirty="0" smtClean="0"/>
              <a:t>Logistic Regression-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        from</a:t>
            </a:r>
            <a:r>
              <a:rPr lang="en-US" sz="2400" dirty="0" smtClean="0"/>
              <a:t> </a:t>
            </a:r>
            <a:r>
              <a:rPr lang="en-US" sz="2400" dirty="0" err="1"/>
              <a:t>sklearn.linear_model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import</a:t>
            </a:r>
            <a:r>
              <a:rPr lang="en-US" sz="2400" dirty="0" err="1" smtClean="0"/>
              <a:t>LogisticRegression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Parameter- </a:t>
            </a:r>
            <a:r>
              <a:rPr lang="en-US" sz="2400" dirty="0" err="1"/>
              <a:t>Njobs</a:t>
            </a:r>
            <a:r>
              <a:rPr lang="en-US" sz="2400" dirty="0"/>
              <a:t> ; </a:t>
            </a:r>
            <a:r>
              <a:rPr lang="en-US" sz="2400" dirty="0" err="1" smtClean="0"/>
              <a:t>random_states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 smtClean="0"/>
              <a:t>Decision Trees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        from</a:t>
            </a:r>
            <a:r>
              <a:rPr lang="en-US" sz="2400" dirty="0" smtClean="0"/>
              <a:t> </a:t>
            </a:r>
            <a:r>
              <a:rPr lang="en-US" sz="2400" dirty="0" err="1"/>
              <a:t>sklearn.tree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import</a:t>
            </a:r>
            <a:r>
              <a:rPr lang="en-US" sz="2400" dirty="0"/>
              <a:t> </a:t>
            </a:r>
            <a:r>
              <a:rPr lang="en-US" sz="2400" dirty="0" err="1" smtClean="0"/>
              <a:t>DecisionTreeClassifier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Parameter- </a:t>
            </a:r>
            <a:r>
              <a:rPr lang="en-US" sz="2400" dirty="0" err="1" smtClean="0"/>
              <a:t>minimun</a:t>
            </a:r>
            <a:r>
              <a:rPr lang="en-US" sz="2400" dirty="0" smtClean="0"/>
              <a:t> number of observation;</a:t>
            </a:r>
          </a:p>
          <a:p>
            <a:pPr marL="0" indent="0">
              <a:buNone/>
            </a:pPr>
            <a:r>
              <a:rPr lang="en-US" sz="2400" dirty="0" smtClean="0"/>
              <a:t>                           </a:t>
            </a:r>
            <a:r>
              <a:rPr lang="en-US" sz="2400" dirty="0" err="1" smtClean="0"/>
              <a:t>minimun</a:t>
            </a:r>
            <a:r>
              <a:rPr lang="en-US" sz="2400" dirty="0" smtClean="0"/>
              <a:t> no of samples </a:t>
            </a:r>
            <a:r>
              <a:rPr lang="en-US" sz="2400" dirty="0"/>
              <a:t>; </a:t>
            </a:r>
            <a:r>
              <a:rPr lang="en-US" sz="2400" dirty="0" err="1"/>
              <a:t>random_states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lvl="0"/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781800" cy="914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Demi" pitchFamily="34" charset="0"/>
              </a:rPr>
              <a:t>Algorithms</a:t>
            </a:r>
            <a:endParaRPr lang="en-US" sz="4800" dirty="0">
              <a:latin typeface="Franklin Gothic Dem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26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53600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20400" y="33088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70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71" y="457200"/>
            <a:ext cx="6781800" cy="990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Franklin Gothic Demi" pitchFamily="34" charset="0"/>
              </a:rPr>
              <a:t>Result Analysis-1</a:t>
            </a:r>
            <a:endParaRPr lang="en-US" sz="4800" dirty="0">
              <a:latin typeface="Franklin Gothic Demi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425" y="2205507"/>
            <a:ext cx="8809150" cy="24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10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2057400"/>
            <a:ext cx="6647619" cy="36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781800" cy="1600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Franklin Gothic Demi" pitchFamily="34" charset="0"/>
              </a:rPr>
              <a:t>Result </a:t>
            </a:r>
            <a:r>
              <a:rPr lang="en-US" dirty="0" smtClean="0">
                <a:solidFill>
                  <a:srgbClr val="000000"/>
                </a:solidFill>
                <a:latin typeface="Franklin Gothic Demi" pitchFamily="34" charset="0"/>
              </a:rPr>
              <a:t>Analysis-2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2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1047" y="1696500"/>
            <a:ext cx="6361905" cy="409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6781800" cy="1600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Franklin Gothic Demi" pitchFamily="34" charset="0"/>
              </a:rPr>
              <a:t>Result </a:t>
            </a:r>
            <a:r>
              <a:rPr lang="en-US" dirty="0" smtClean="0">
                <a:solidFill>
                  <a:srgbClr val="000000"/>
                </a:solidFill>
                <a:latin typeface="Franklin Gothic Demi" pitchFamily="34" charset="0"/>
              </a:rPr>
              <a:t>Analysis-3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1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1047" y="1734595"/>
            <a:ext cx="6561905" cy="40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6781800" cy="990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Franklin Gothic Demi" pitchFamily="34" charset="0"/>
              </a:rPr>
              <a:t>Result </a:t>
            </a:r>
            <a:r>
              <a:rPr lang="en-US" sz="4800" dirty="0" smtClean="0">
                <a:solidFill>
                  <a:srgbClr val="000000"/>
                </a:solidFill>
                <a:latin typeface="Franklin Gothic Demi" pitchFamily="34" charset="0"/>
              </a:rPr>
              <a:t>Analysis-4</a:t>
            </a:r>
            <a:endParaRPr lang="en-US" sz="4800" dirty="0"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66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4857" y="1763166"/>
            <a:ext cx="6314286" cy="3961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782"/>
            <a:ext cx="6781800" cy="1600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Franklin Gothic Demi" pitchFamily="34" charset="0"/>
              </a:rPr>
              <a:t>Result </a:t>
            </a:r>
            <a:r>
              <a:rPr lang="en-US" dirty="0" smtClean="0">
                <a:solidFill>
                  <a:srgbClr val="000000"/>
                </a:solidFill>
                <a:latin typeface="Franklin Gothic Demi" pitchFamily="34" charset="0"/>
              </a:rPr>
              <a:t>Analysis-5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00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6781800" cy="9906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Franklin Gothic Demi" pitchFamily="34" charset="0"/>
              </a:rPr>
              <a:t>Conclusion- Expected Output</a:t>
            </a:r>
            <a:endParaRPr lang="en-US" sz="4400" dirty="0">
              <a:latin typeface="Franklin Gothic Dem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2133600"/>
            <a:ext cx="4343399" cy="302653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3497"/>
          <a:stretch/>
        </p:blipFill>
        <p:spPr>
          <a:xfrm>
            <a:off x="4191000" y="3124200"/>
            <a:ext cx="4663440" cy="32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06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543800" cy="3886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1.Project Idea-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https://rstudio-pubs-   static.s3.amazonaws.com/209149_8de3e66249f442288ed51b07fd384c12.html#/1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Dataset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://www.kaggle.com/hitz02/credit-card-default/data</a:t>
            </a:r>
          </a:p>
          <a:p>
            <a:pPr marL="0" indent="0">
              <a:buNone/>
            </a:pPr>
            <a:r>
              <a:rPr lang="en-US" dirty="0"/>
              <a:t>3. Where did you find the code </a:t>
            </a:r>
            <a:r>
              <a:rPr lang="en-US" dirty="0" smtClean="0"/>
              <a:t>-</a:t>
            </a:r>
            <a:r>
              <a:rPr lang="en-US" dirty="0">
                <a:hlinkClick r:id="rId3"/>
              </a:rPr>
              <a:t>https://medium.com/@</a:t>
            </a:r>
            <a:r>
              <a:rPr lang="en-US" dirty="0" err="1">
                <a:hlinkClick r:id="rId3"/>
              </a:rPr>
              <a:t>guaisang</a:t>
            </a:r>
            <a:r>
              <a:rPr lang="en-US" dirty="0">
                <a:hlinkClick r:id="rId3"/>
              </a:rPr>
              <a:t>/credit-default-prediction-with-logistic-regression-b5bd89f2799f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Tutorial following- </a:t>
            </a:r>
            <a:r>
              <a:rPr lang="en-US" b="1" dirty="0" err="1"/>
              <a:t>Packt</a:t>
            </a:r>
            <a:r>
              <a:rPr lang="en-US" b="1" dirty="0"/>
              <a:t> </a:t>
            </a:r>
            <a:r>
              <a:rPr lang="en-US" b="1" dirty="0" smtClean="0"/>
              <a:t>Video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https://www.youtube.com/channel/UC3VydBGBl132baPCLeDspMQ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6781800" cy="1600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Franklin Gothic Demi" pitchFamily="34" charset="0"/>
              </a:rPr>
              <a:t>Reference</a:t>
            </a:r>
            <a:endParaRPr lang="en-US" sz="4800" dirty="0"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5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alibri Light"/>
              </a:rPr>
              <a:t>Contributions</a:t>
            </a:r>
            <a:r>
              <a:rPr lang="en-US" sz="3600" b="1" dirty="0">
                <a:solidFill>
                  <a:srgbClr val="000000"/>
                </a:solidFill>
                <a:latin typeface="Calibri Light"/>
              </a:rPr>
              <a:t> of different </a:t>
            </a:r>
            <a:r>
              <a:rPr lang="en-US" sz="3600" b="1" dirty="0" smtClean="0">
                <a:solidFill>
                  <a:srgbClr val="000000"/>
                </a:solidFill>
                <a:latin typeface="Calibri Light"/>
              </a:rPr>
              <a:t>members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1. Member 1: </a:t>
            </a:r>
            <a:r>
              <a:rPr lang="en-US" sz="3200" dirty="0" smtClean="0">
                <a:solidFill>
                  <a:srgbClr val="000000"/>
                </a:solidFill>
                <a:latin typeface="Calibri Light"/>
              </a:rPr>
              <a:t>Abstract and Dataset </a:t>
            </a:r>
            <a:r>
              <a:rPr lang="en-US" sz="3200" dirty="0">
                <a:solidFill>
                  <a:srgbClr val="000000"/>
                </a:solidFill>
                <a:latin typeface="Calibri Light"/>
              </a:rPr>
              <a:t>analysis</a:t>
            </a:r>
            <a:endParaRPr lang="en-US" sz="3200" dirty="0"/>
          </a:p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2. Member 2: Algorithm </a:t>
            </a:r>
            <a:r>
              <a:rPr lang="en-US" sz="3200" dirty="0" smtClean="0">
                <a:solidFill>
                  <a:srgbClr val="000000"/>
                </a:solidFill>
                <a:latin typeface="Calibri Light"/>
              </a:rPr>
              <a:t>Analysis and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alibri Light"/>
              </a:rPr>
              <a:t>                              Explanation of Library</a:t>
            </a:r>
            <a:endParaRPr lang="en-US" sz="3200" dirty="0"/>
          </a:p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3. Member 3: Coding </a:t>
            </a:r>
            <a:r>
              <a:rPr lang="en-US" sz="3200" dirty="0" smtClean="0">
                <a:solidFill>
                  <a:srgbClr val="000000"/>
                </a:solidFill>
                <a:latin typeface="Calibri Light"/>
              </a:rPr>
              <a:t>and Result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207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609600" y="609600"/>
            <a:ext cx="701052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Franklin Gothic Demi" pitchFamily="34" charset="0"/>
              </a:rPr>
              <a:t>Abstract</a:t>
            </a:r>
            <a:r>
              <a:rPr lang="en-US" sz="5400" b="1" dirty="0" smtClean="0">
                <a:solidFill>
                  <a:srgbClr val="000000"/>
                </a:solidFill>
                <a:latin typeface="Franklin Gothic Demi" pitchFamily="34" charset="0"/>
              </a:rPr>
              <a:t>:</a:t>
            </a:r>
            <a:endParaRPr sz="2400" b="1" dirty="0">
              <a:latin typeface="Franklin Gothic Demi" pitchFamily="34" charset="0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38040" y="1703280"/>
            <a:ext cx="8610600" cy="44061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1028700" lvl="1" indent="-571500"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Calibri"/>
            </a:endParaRPr>
          </a:p>
          <a:p>
            <a:pPr marL="1028700" lvl="1" indent="-5715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 -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Supervised</a:t>
            </a:r>
          </a:p>
          <a:p>
            <a:pPr marL="1028700" lvl="1" indent="-5715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Specifically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C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lassification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Predictions</a:t>
            </a:r>
          </a:p>
          <a:p>
            <a:pPr marL="1028700" lvl="1" indent="-5715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 selection algorithm </a:t>
            </a:r>
          </a:p>
          <a:p>
            <a:pPr marL="1028700" lvl="1" indent="-5715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eal dataset of credit card consumption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028700" lvl="1" indent="-5715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Area Covered: D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ata Analytics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Results Experiment </a:t>
            </a:r>
            <a:endParaRPr lang="en-US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28700" lvl="1" indent="-571500">
              <a:lnSpc>
                <a:spcPct val="100000"/>
              </a:lnSpc>
              <a:buFont typeface="Arial" pitchFamily="34" charset="0"/>
              <a:buChar char="•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xmlns="" val="18326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9067800" cy="3886200"/>
          </a:xfrm>
        </p:spPr>
        <p:txBody>
          <a:bodyPr>
            <a:noAutofit/>
          </a:bodyPr>
          <a:lstStyle/>
          <a:p>
            <a:r>
              <a:rPr lang="en-US" sz="2200" b="1" dirty="0"/>
              <a:t>LIMIT_BAL</a:t>
            </a:r>
            <a:r>
              <a:rPr lang="en-US" sz="2200" dirty="0"/>
              <a:t>: amount of the given credit (NT dollar) : It includes both the individual consumer credit and his/her family (supplementary) credit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b="1" dirty="0" smtClean="0"/>
              <a:t>SEX</a:t>
            </a:r>
            <a:r>
              <a:rPr lang="en-US" sz="2200" dirty="0" smtClean="0"/>
              <a:t>: Gender </a:t>
            </a:r>
            <a:r>
              <a:rPr lang="en-US" sz="2200" dirty="0"/>
              <a:t>(1=male;2=female).</a:t>
            </a:r>
          </a:p>
          <a:p>
            <a:r>
              <a:rPr lang="en-US" sz="2200" b="1" dirty="0" smtClean="0"/>
              <a:t>EDUCATION</a:t>
            </a:r>
            <a:r>
              <a:rPr lang="en-US" sz="2200" dirty="0" smtClean="0"/>
              <a:t>: Education </a:t>
            </a:r>
            <a:r>
              <a:rPr lang="en-US" sz="2200" dirty="0"/>
              <a:t>(1</a:t>
            </a:r>
            <a:r>
              <a:rPr lang="en-US" sz="2200" dirty="0" smtClean="0"/>
              <a:t>= graduate school; 2= university;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                       3= high school; 4= others</a:t>
            </a:r>
            <a:r>
              <a:rPr lang="en-US" sz="2200" dirty="0"/>
              <a:t>)</a:t>
            </a:r>
          </a:p>
          <a:p>
            <a:r>
              <a:rPr lang="en-US" sz="2200" b="1" dirty="0"/>
              <a:t>MARRIAGE</a:t>
            </a:r>
            <a:r>
              <a:rPr lang="en-US" sz="2200" dirty="0" smtClean="0"/>
              <a:t>: Marital </a:t>
            </a:r>
            <a:r>
              <a:rPr lang="en-US" sz="2200" dirty="0"/>
              <a:t>status (1</a:t>
            </a:r>
            <a:r>
              <a:rPr lang="en-US" sz="2200" dirty="0" smtClean="0"/>
              <a:t>= married; 2= single; 3= others</a:t>
            </a:r>
            <a:r>
              <a:rPr lang="en-US" sz="2200" dirty="0"/>
              <a:t>)</a:t>
            </a:r>
          </a:p>
          <a:p>
            <a:r>
              <a:rPr lang="en-US" sz="2200" b="1" dirty="0"/>
              <a:t>AGE</a:t>
            </a:r>
            <a:r>
              <a:rPr lang="en-US" sz="2200" dirty="0" smtClean="0"/>
              <a:t>: Age </a:t>
            </a:r>
            <a:r>
              <a:rPr lang="en-US" sz="2200" dirty="0"/>
              <a:t>(year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BILL_AMT1-BILL_AMT6</a:t>
            </a:r>
            <a:r>
              <a:rPr lang="en-US" sz="2200" dirty="0"/>
              <a:t>:Amount of bill statement (NT </a:t>
            </a:r>
            <a:r>
              <a:rPr lang="en-US" sz="2200" dirty="0" smtClean="0"/>
              <a:t>dollar) Bill_Amt1=amount </a:t>
            </a:r>
            <a:r>
              <a:rPr lang="en-US" sz="2200" dirty="0"/>
              <a:t>of bill statement in September,2005; </a:t>
            </a:r>
            <a:r>
              <a:rPr lang="en-US" sz="2200" dirty="0" smtClean="0"/>
              <a:t>Bill_Amt2=amount </a:t>
            </a:r>
            <a:r>
              <a:rPr lang="en-US" sz="2200" dirty="0"/>
              <a:t>of bill statement in August,2005….; </a:t>
            </a:r>
            <a:r>
              <a:rPr lang="en-US" sz="2200" dirty="0" smtClean="0"/>
              <a:t>Bill_Amt6=amount </a:t>
            </a:r>
            <a:r>
              <a:rPr lang="en-US" sz="2200" dirty="0"/>
              <a:t>of bill statement in April,2005.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67818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Franklin Gothic Demi" pitchFamily="34" charset="0"/>
              </a:rPr>
              <a:t>Dataset</a:t>
            </a:r>
            <a:endParaRPr lang="en-US" dirty="0"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4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152400"/>
            <a:ext cx="8839200" cy="3886200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/>
              <a:t>PAY_0-PAY_6</a:t>
            </a:r>
            <a:r>
              <a:rPr lang="en-US" sz="2400" b="1" dirty="0" smtClean="0"/>
              <a:t>: </a:t>
            </a:r>
            <a:r>
              <a:rPr lang="en-US" sz="2400" dirty="0" smtClean="0"/>
              <a:t>History </a:t>
            </a:r>
            <a:r>
              <a:rPr lang="en-US" sz="2400" dirty="0"/>
              <a:t>of past </a:t>
            </a:r>
            <a:r>
              <a:rPr lang="en-US" sz="2400" dirty="0" smtClean="0"/>
              <a:t>payment. We </a:t>
            </a:r>
            <a:r>
              <a:rPr lang="en-US" sz="2400" dirty="0"/>
              <a:t>tracked the past monthly payment </a:t>
            </a:r>
            <a:r>
              <a:rPr lang="en-US" sz="2400" dirty="0" smtClean="0"/>
              <a:t>records (April-September </a:t>
            </a:r>
            <a:r>
              <a:rPr lang="en-US" sz="2400" dirty="0"/>
              <a:t>2005</a:t>
            </a:r>
            <a:r>
              <a:rPr lang="en-US" sz="2400" dirty="0" smtClean="0"/>
              <a:t>) as </a:t>
            </a:r>
            <a:r>
              <a:rPr lang="en-US" sz="2400" dirty="0"/>
              <a:t>follows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Pay_0 </a:t>
            </a:r>
            <a:r>
              <a:rPr lang="en-US" sz="2400" dirty="0"/>
              <a:t>= the repayment status in </a:t>
            </a:r>
            <a:r>
              <a:rPr lang="en-US" sz="2400" dirty="0" smtClean="0"/>
              <a:t>Sept,2005;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Pay_1=the </a:t>
            </a:r>
            <a:r>
              <a:rPr lang="en-US" sz="2400" dirty="0"/>
              <a:t>repayment status in August,2005</a:t>
            </a:r>
            <a:r>
              <a:rPr lang="en-US" sz="2400" dirty="0" smtClean="0"/>
              <a:t>,..;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Pay_5=the </a:t>
            </a:r>
            <a:r>
              <a:rPr lang="en-US" sz="2400" dirty="0"/>
              <a:t>repayment status in April,2005</a:t>
            </a:r>
            <a:r>
              <a:rPr lang="en-US" sz="2400" dirty="0" smtClean="0"/>
              <a:t>.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measurement scale for the repayment status is </a:t>
            </a:r>
            <a:r>
              <a:rPr lang="en-US" sz="2400" dirty="0" smtClean="0"/>
              <a:t>: </a:t>
            </a:r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-1=pay </a:t>
            </a:r>
            <a:r>
              <a:rPr lang="en-US" sz="2400" dirty="0"/>
              <a:t>duly</a:t>
            </a:r>
            <a:r>
              <a:rPr lang="en-US" sz="2400" dirty="0" smtClean="0"/>
              <a:t>;</a:t>
            </a:r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1=payment </a:t>
            </a:r>
            <a:r>
              <a:rPr lang="en-US" sz="2400" dirty="0"/>
              <a:t>delay for one month</a:t>
            </a:r>
            <a:r>
              <a:rPr lang="en-US" sz="2400" dirty="0" smtClean="0"/>
              <a:t>;</a:t>
            </a:r>
          </a:p>
          <a:p>
            <a:pPr marL="109728" indent="0">
              <a:buNone/>
            </a:pPr>
            <a:r>
              <a:rPr lang="en-US" sz="2400" dirty="0" smtClean="0"/>
              <a:t> 2=payment </a:t>
            </a:r>
            <a:r>
              <a:rPr lang="en-US" sz="2400" dirty="0"/>
              <a:t>delay for two months</a:t>
            </a:r>
            <a:r>
              <a:rPr lang="en-US" sz="2400" dirty="0" smtClean="0"/>
              <a:t>,….;</a:t>
            </a:r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8=payment </a:t>
            </a:r>
            <a:r>
              <a:rPr lang="en-US" sz="2400" dirty="0"/>
              <a:t>delay for eight months and above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6781800" cy="1066800"/>
          </a:xfrm>
        </p:spPr>
        <p:txBody>
          <a:bodyPr/>
          <a:lstStyle/>
          <a:p>
            <a:r>
              <a:rPr lang="en-US" dirty="0" smtClean="0">
                <a:latin typeface="Franklin Gothic Demi" pitchFamily="34" charset="0"/>
              </a:rPr>
              <a:t>Dataset </a:t>
            </a:r>
            <a:endParaRPr lang="en-US" dirty="0"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7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2709672"/>
          </a:xfrm>
        </p:spPr>
        <p:txBody>
          <a:bodyPr/>
          <a:lstStyle/>
          <a:p>
            <a:r>
              <a:rPr lang="en-US" b="1" dirty="0"/>
              <a:t>PAY_AMT1-PAY_AMT6</a:t>
            </a:r>
            <a:r>
              <a:rPr lang="en-US" b="1" dirty="0" smtClean="0"/>
              <a:t>: </a:t>
            </a:r>
            <a:r>
              <a:rPr lang="en-US" dirty="0" smtClean="0"/>
              <a:t>Amount </a:t>
            </a:r>
            <a:r>
              <a:rPr lang="en-US" dirty="0"/>
              <a:t>of previous payment (NT dollar</a:t>
            </a:r>
            <a:r>
              <a:rPr lang="en-US" dirty="0" smtClean="0"/>
              <a:t>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b="1" dirty="0"/>
              <a:t>Default payment next month</a:t>
            </a:r>
            <a:r>
              <a:rPr lang="en-US" dirty="0"/>
              <a:t>: positive class: default | negative class: pay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xmlns="" val="34153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543800" cy="3048000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 err="1" smtClean="0"/>
              <a:t>Numpy</a:t>
            </a:r>
            <a:endParaRPr lang="en-US" sz="3200" dirty="0"/>
          </a:p>
          <a:p>
            <a:pPr lvl="0" fontAlgn="base"/>
            <a:r>
              <a:rPr lang="en-US" sz="3200" dirty="0" err="1" smtClean="0"/>
              <a:t>Matplotlib</a:t>
            </a:r>
            <a:endParaRPr lang="en-US" sz="3200" dirty="0"/>
          </a:p>
          <a:p>
            <a:pPr lvl="0" fontAlgn="base"/>
            <a:r>
              <a:rPr lang="en-US" sz="3200" dirty="0"/>
              <a:t>P</a:t>
            </a:r>
            <a:r>
              <a:rPr lang="en-US" sz="3200" dirty="0" smtClean="0"/>
              <a:t>andas</a:t>
            </a:r>
            <a:endParaRPr lang="en-US" sz="3200" dirty="0"/>
          </a:p>
          <a:p>
            <a:pPr lvl="0" fontAlgn="base"/>
            <a:r>
              <a:rPr lang="en-US" sz="3200" dirty="0" err="1"/>
              <a:t>S</a:t>
            </a:r>
            <a:r>
              <a:rPr lang="en-US" sz="3200" dirty="0" err="1" smtClean="0"/>
              <a:t>klearn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6781800" cy="1066800"/>
          </a:xfrm>
        </p:spPr>
        <p:txBody>
          <a:bodyPr/>
          <a:lstStyle/>
          <a:p>
            <a:r>
              <a:rPr lang="en-US" dirty="0" smtClean="0">
                <a:latin typeface="Franklin Gothic Demi" pitchFamily="34" charset="0"/>
              </a:rPr>
              <a:t>Library</a:t>
            </a:r>
            <a:endParaRPr lang="en-US" dirty="0"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9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686800" cy="3733800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Accuracy</a:t>
            </a:r>
            <a:r>
              <a:rPr lang="en-US" sz="2600" dirty="0" smtClean="0"/>
              <a:t> - the proportion of the total number of  </a:t>
            </a:r>
          </a:p>
          <a:p>
            <a:pPr marL="0" indent="0">
              <a:buNone/>
            </a:pPr>
            <a:r>
              <a:rPr lang="en-US" sz="2600" dirty="0" smtClean="0"/>
              <a:t>                      prediction that are  correct</a:t>
            </a:r>
          </a:p>
          <a:p>
            <a:r>
              <a:rPr lang="en-US" sz="2600" b="1" dirty="0" smtClean="0"/>
              <a:t>Precision</a:t>
            </a:r>
            <a:r>
              <a:rPr lang="en-US" sz="2600" dirty="0" smtClean="0"/>
              <a:t> - </a:t>
            </a:r>
            <a:r>
              <a:rPr lang="en-US" sz="2600" dirty="0"/>
              <a:t>the proportion of the </a:t>
            </a:r>
            <a:r>
              <a:rPr lang="en-US" sz="2600" dirty="0" smtClean="0"/>
              <a:t>positive   prediction that </a:t>
            </a:r>
            <a:r>
              <a:rPr lang="en-US" sz="2600" dirty="0"/>
              <a:t>are  </a:t>
            </a:r>
            <a:r>
              <a:rPr lang="en-US" sz="2600" dirty="0" smtClean="0"/>
              <a:t>actually correct</a:t>
            </a:r>
          </a:p>
          <a:p>
            <a:r>
              <a:rPr lang="en-US" sz="2600" b="1" dirty="0" smtClean="0"/>
              <a:t>Recall</a:t>
            </a:r>
            <a:r>
              <a:rPr lang="en-US" sz="2600" dirty="0" smtClean="0"/>
              <a:t> - </a:t>
            </a:r>
            <a:r>
              <a:rPr lang="en-US" sz="2600" dirty="0"/>
              <a:t>the proportion of </a:t>
            </a:r>
            <a:r>
              <a:rPr lang="en-US" sz="2600" dirty="0" smtClean="0"/>
              <a:t>the actual defaulters that the model will correctly predict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214035" y="4648200"/>
            <a:ext cx="77107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Null Model: </a:t>
            </a:r>
            <a:r>
              <a:rPr lang="en-US" sz="2600" dirty="0" smtClean="0"/>
              <a:t>Always predict the most common category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384818" y="3515593"/>
            <a:ext cx="8077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818" y="364867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accurcy_scrore</a:t>
            </a:r>
            <a:r>
              <a:rPr lang="en-US" dirty="0" smtClean="0"/>
              <a:t>, </a:t>
            </a:r>
            <a:r>
              <a:rPr lang="en-US" dirty="0" err="1" smtClean="0"/>
              <a:t>precision_score</a:t>
            </a:r>
            <a:r>
              <a:rPr lang="en-US" dirty="0" smtClean="0"/>
              <a:t>, </a:t>
            </a:r>
            <a:r>
              <a:rPr lang="en-US" dirty="0" err="1" smtClean="0"/>
              <a:t>recall_score</a:t>
            </a:r>
            <a:r>
              <a:rPr lang="en-US" dirty="0" smtClean="0"/>
              <a:t>,  </a:t>
            </a:r>
            <a:r>
              <a:rPr lang="en-US" dirty="0" err="1" smtClean="0"/>
              <a:t>confusion_matrix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8782" y="5257800"/>
            <a:ext cx="8077200" cy="67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3538" y="5454373"/>
            <a:ext cx="4564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from </a:t>
            </a:r>
            <a:r>
              <a:rPr lang="en-US" dirty="0" err="1" smtClean="0"/>
              <a:t>sklearn.prepocessing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import</a:t>
            </a:r>
            <a:r>
              <a:rPr lang="en-US" dirty="0" smtClean="0"/>
              <a:t>  </a:t>
            </a:r>
            <a:r>
              <a:rPr lang="en-US" dirty="0" err="1" smtClean="0"/>
              <a:t>RobustScale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02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543800" cy="3505200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K-Nearest Neighbors (KNN).</a:t>
            </a:r>
          </a:p>
          <a:p>
            <a:r>
              <a:rPr lang="en-US" sz="3000" dirty="0" smtClean="0"/>
              <a:t>Naïve </a:t>
            </a:r>
            <a:r>
              <a:rPr lang="en-US" sz="3000" dirty="0"/>
              <a:t>Bayes </a:t>
            </a:r>
            <a:r>
              <a:rPr lang="en-US" sz="3000" dirty="0" smtClean="0"/>
              <a:t>Classifier Algorithm (Gaussian)</a:t>
            </a:r>
            <a:endParaRPr lang="en-US" sz="3000" dirty="0"/>
          </a:p>
          <a:p>
            <a:r>
              <a:rPr lang="en-US" sz="3000" dirty="0" smtClean="0"/>
              <a:t>Linear Regression</a:t>
            </a:r>
          </a:p>
          <a:p>
            <a:r>
              <a:rPr lang="en-US" sz="3000" dirty="0" smtClean="0"/>
              <a:t>Logistic Regression</a:t>
            </a:r>
          </a:p>
          <a:p>
            <a:r>
              <a:rPr lang="en-US" sz="3000" dirty="0" smtClean="0"/>
              <a:t>Random Forests</a:t>
            </a:r>
            <a:endParaRPr lang="en-US" sz="3000" dirty="0"/>
          </a:p>
          <a:p>
            <a:r>
              <a:rPr lang="en-US" sz="3000" dirty="0" smtClean="0"/>
              <a:t>Decision Trees</a:t>
            </a:r>
          </a:p>
          <a:p>
            <a:r>
              <a:rPr lang="en-US" sz="3200" dirty="0" smtClean="0"/>
              <a:t>Support </a:t>
            </a:r>
            <a:r>
              <a:rPr lang="en-US" sz="3200" dirty="0"/>
              <a:t>Vector Machines (SVM).</a:t>
            </a:r>
          </a:p>
          <a:p>
            <a:pPr lvl="0"/>
            <a:endParaRPr lang="en-US" sz="3200" dirty="0"/>
          </a:p>
          <a:p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781800" cy="914400"/>
          </a:xfrm>
        </p:spPr>
        <p:txBody>
          <a:bodyPr/>
          <a:lstStyle/>
          <a:p>
            <a:r>
              <a:rPr lang="en-US" dirty="0" smtClean="0">
                <a:latin typeface="Franklin Gothic Demi" pitchFamily="34" charset="0"/>
              </a:rPr>
              <a:t>Algorithms</a:t>
            </a:r>
            <a:endParaRPr lang="en-US" dirty="0"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68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1619</TotalTime>
  <Words>483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Credit Card Defaulter Prediction</vt:lpstr>
      <vt:lpstr>Slide 2</vt:lpstr>
      <vt:lpstr>Slide 3</vt:lpstr>
      <vt:lpstr>Dataset</vt:lpstr>
      <vt:lpstr>Dataset </vt:lpstr>
      <vt:lpstr>Dataset</vt:lpstr>
      <vt:lpstr>Library</vt:lpstr>
      <vt:lpstr>Slide 8</vt:lpstr>
      <vt:lpstr>Algorithms</vt:lpstr>
      <vt:lpstr>Algorithms</vt:lpstr>
      <vt:lpstr>Result Analysis-1</vt:lpstr>
      <vt:lpstr>Result Analysis-2</vt:lpstr>
      <vt:lpstr>Result Analysis-3</vt:lpstr>
      <vt:lpstr>Result Analysis-4</vt:lpstr>
      <vt:lpstr>Result Analysis-5</vt:lpstr>
      <vt:lpstr>Conclusion- Expected Output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Windows User</dc:creator>
  <cp:lastModifiedBy>rabiul.alam</cp:lastModifiedBy>
  <cp:revision>24</cp:revision>
  <dcterms:created xsi:type="dcterms:W3CDTF">2018-03-11T12:55:28Z</dcterms:created>
  <dcterms:modified xsi:type="dcterms:W3CDTF">2018-04-01T04:49:43Z</dcterms:modified>
</cp:coreProperties>
</file>