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800" u="none" kumimoji="0" normalizeH="0">
        <a:ln>
          <a:noFill/>
        </a:ln>
        <a:solidFill>
          <a:srgbClr val="6C6963"/>
        </a:solidFill>
        <a:effectLst/>
        <a:uFillTx/>
        <a:latin typeface="+mn-lt"/>
        <a:ea typeface="+mn-ea"/>
        <a:cs typeface="+mn-cs"/>
        <a:sym typeface="Baskervill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CC7B8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254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53F3E"/>
              </a:solidFill>
              <a:prstDash val="solid"/>
              <a:miter lim="400000"/>
            </a:ln>
          </a:left>
          <a:right>
            <a:ln w="12700" cap="flat">
              <a:solidFill>
                <a:srgbClr val="453F3E"/>
              </a:solidFill>
              <a:prstDash val="solid"/>
              <a:miter lim="400000"/>
            </a:ln>
          </a:right>
          <a:top>
            <a:ln w="12700" cap="flat">
              <a:solidFill>
                <a:srgbClr val="453F3E"/>
              </a:solidFill>
              <a:prstDash val="solid"/>
              <a:miter lim="400000"/>
            </a:ln>
          </a:top>
          <a:bottom>
            <a:ln w="12700" cap="flat">
              <a:solidFill>
                <a:srgbClr val="453F3E"/>
              </a:solidFill>
              <a:prstDash val="solid"/>
              <a:miter lim="400000"/>
            </a:ln>
          </a:bottom>
          <a:insideH>
            <a:ln w="12700" cap="flat">
              <a:solidFill>
                <a:srgbClr val="453F3E"/>
              </a:solidFill>
              <a:prstDash val="solid"/>
              <a:miter lim="400000"/>
            </a:ln>
          </a:insideH>
          <a:insideV>
            <a:ln w="12700" cap="flat">
              <a:solidFill>
                <a:srgbClr val="453F3E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B9B9F">
              <a:alpha val="19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C1C0B6">
                  <a:alpha val="85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left>
          <a:right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right>
          <a:top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top>
          <a:bottom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bottom>
          <a:insideH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H>
          <a:insideV>
            <a:ln w="19050" cap="rnd">
              <a:solidFill>
                <a:srgbClr val="000000">
                  <a:alpha val="69000"/>
                </a:srgbClr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0CC8A">
              <a:alpha val="31000"/>
            </a:srgbClr>
          </a:solidFill>
        </a:fill>
      </a:tcStyle>
    </a:band2H>
    <a:firstCol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0E9D7"/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60584D">
                  <a:alpha val="48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B5815">
              <a:alpha val="7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4">
                  <a:hueOff val="-44868"/>
                  <a:lumOff val="-8845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2EBDC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F2EBDB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2EBDB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wholeTbl>
    <a:band2H>
      <a:tcTxStyle b="def" i="def"/>
      <a:tcStyle>
        <a:tcBdr/>
        <a:fill>
          <a:solidFill>
            <a:srgbClr val="BCBCBC">
              <a:alpha val="12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2EBDB"/>
              </a:solidFill>
              <a:prstDash val="solid"/>
              <a:miter lim="400000"/>
            </a:ln>
          </a:left>
          <a:right>
            <a:ln w="12700" cap="flat">
              <a:solidFill>
                <a:srgbClr val="5A5950"/>
              </a:solidFill>
              <a:prstDash val="solid"/>
              <a:miter lim="400000"/>
            </a:ln>
          </a:right>
          <a:top>
            <a:ln w="12700" cap="flat">
              <a:solidFill>
                <a:srgbClr val="F2EBDB"/>
              </a:solidFill>
              <a:prstDash val="solid"/>
              <a:miter lim="400000"/>
            </a:ln>
          </a:top>
          <a:bottom>
            <a:ln w="12700" cap="flat">
              <a:solidFill>
                <a:srgbClr val="F2EBDB"/>
              </a:solidFill>
              <a:prstDash val="solid"/>
              <a:miter lim="400000"/>
            </a:ln>
          </a:bottom>
          <a:insideH>
            <a:ln w="12700" cap="flat">
              <a:solidFill>
                <a:srgbClr val="F2EBDB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F3F1DF"/>
              </a:solidFill>
              <a:prstDash val="solid"/>
              <a:miter lim="400000"/>
            </a:ln>
          </a:left>
          <a:right>
            <a:ln w="12700" cap="flat">
              <a:solidFill>
                <a:srgbClr val="F3F1DF"/>
              </a:solidFill>
              <a:prstDash val="solid"/>
              <a:miter lim="400000"/>
            </a:ln>
          </a:right>
          <a:top>
            <a:ln w="25400" cap="flat">
              <a:solidFill>
                <a:srgbClr val="645C51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3F1DF"/>
              </a:solidFill>
              <a:prstDash val="solid"/>
              <a:miter lim="400000"/>
            </a:ln>
          </a:insideH>
          <a:insideV>
            <a:ln w="12700" cap="flat">
              <a:solidFill>
                <a:srgbClr val="F3F1DF"/>
              </a:solidFill>
              <a:prstDash val="solid"/>
              <a:miter lim="400000"/>
            </a:ln>
          </a:insideV>
        </a:tcBdr>
        <a:fill>
          <a:solidFill>
            <a:srgbClr val="BCBCBC">
              <a:alpha val="24000"/>
            </a:srgbClr>
          </a:solidFill>
        </a:fill>
      </a:tcStyle>
    </a:lastRow>
    <a:firstRow>
      <a:tcTxStyle b="off" i="off">
        <a:fontRef idx="minor">
          <a:srgbClr val="F2EBDB"/>
        </a:fontRef>
        <a:srgbClr val="F2EBDB"/>
      </a:tcTxStyle>
      <a:tcStyle>
        <a:tcBdr>
          <a:left>
            <a:ln w="12700" cap="flat">
              <a:solidFill>
                <a:srgbClr val="766D60"/>
              </a:solidFill>
              <a:prstDash val="solid"/>
              <a:miter lim="400000"/>
            </a:ln>
          </a:left>
          <a:right>
            <a:ln w="127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solidFill>
                <a:srgbClr val="766D60"/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66D60">
              <a:alpha val="5000"/>
            </a:srgbClr>
          </a:solidFill>
        </a:fill>
      </a:tcStyle>
    </a:band2H>
    <a:firstCol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66D60"/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66D60"/>
              </a:solidFill>
              <a:prstDash val="solid"/>
              <a:miter lim="400000"/>
            </a:ln>
          </a:top>
          <a:bottom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5A5950"/>
        </a:fontRef>
        <a:srgbClr val="5A5950"/>
      </a:tcTxStyle>
      <a:tcStyle>
        <a:tcBdr>
          <a:lef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66D60"/>
              </a:solidFill>
              <a:prstDash val="solid"/>
              <a:miter lim="400000"/>
            </a:ln>
          </a:bottom>
          <a:insideH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66D60">
                  <a:alpha val="2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3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leatherbooktypeembellishgld.pdf" descr="leatherbooktypeembellishgld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3100" y="4775200"/>
            <a:ext cx="1956620" cy="304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Title Text"/>
          <p:cNvSpPr txBox="1"/>
          <p:nvPr>
            <p:ph type="title"/>
          </p:nvPr>
        </p:nvSpPr>
        <p:spPr>
          <a:xfrm>
            <a:off x="825500" y="1879600"/>
            <a:ext cx="11836400" cy="26035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b"/>
          <a:lstStyle>
            <a:lvl1pPr>
              <a:defRPr sz="8000">
                <a:solidFill>
                  <a:srgbClr val="BEA56D"/>
                </a:solidFill>
                <a:effectLst>
                  <a:outerShdw sx="100000" sy="100000" kx="0" ky="0" algn="b" rotWithShape="0" blurRad="38100" dist="25400" dir="15900000">
                    <a:srgbClr val="000000">
                      <a:alpha val="90000"/>
                    </a:srgbClr>
                  </a:outerShdw>
                </a:effectLst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825500" y="5346700"/>
            <a:ext cx="11836400" cy="18542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6D625D">
                <a:alpha val="90000"/>
              </a:srgbClr>
            </a:outerShdw>
          </a:effectLst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1pPr>
            <a:lvl2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2pPr>
            <a:lvl3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3pPr>
            <a:lvl4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4pPr>
            <a:lvl5pPr marL="0" indent="0" algn="ctr">
              <a:spcBef>
                <a:spcPts val="0"/>
              </a:spcBef>
              <a:buSzTx/>
              <a:buNone/>
              <a:defRPr i="1" sz="5200">
                <a:solidFill>
                  <a:srgbClr val="BEA56D"/>
                </a:solidFill>
                <a:effectLst>
                  <a:outerShdw sx="100000" sy="100000" kx="0" ky="0" algn="b" rotWithShape="0" blurRad="25400" dist="38100" dir="15900000">
                    <a:srgbClr val="000000">
                      <a:alpha val="90000"/>
                    </a:srgbClr>
                  </a:outerShdw>
                </a:effectLst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565899" y="9029699"/>
            <a:ext cx="342901" cy="3556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/>
          <p:nvPr>
            <p:ph type="body" sz="quarter" idx="13"/>
          </p:nvPr>
        </p:nvSpPr>
        <p:spPr>
          <a:xfrm>
            <a:off x="1270000" y="6350000"/>
            <a:ext cx="104648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6" name="“Type a quote here.”"/>
          <p:cNvSpPr txBox="1"/>
          <p:nvPr>
            <p:ph type="body" sz="quarter" idx="14"/>
          </p:nvPr>
        </p:nvSpPr>
        <p:spPr>
          <a:xfrm>
            <a:off x="1270000" y="4292600"/>
            <a:ext cx="10464800" cy="6731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2400"/>
              </a:spcBef>
              <a:buSzTx/>
              <a:buNone/>
              <a:defRPr i="1" sz="4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Insid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08150108_3243x2163.jpeg"/>
          <p:cNvSpPr/>
          <p:nvPr>
            <p:ph type="pic" idx="13"/>
          </p:nvPr>
        </p:nvSpPr>
        <p:spPr>
          <a:xfrm>
            <a:off x="749300" y="812800"/>
            <a:ext cx="11480800" cy="6223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762000" y="7035800"/>
            <a:ext cx="11480800" cy="1346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762000" y="8382000"/>
            <a:ext cx="11480800" cy="9525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0" algn="ctr">
              <a:spcBef>
                <a:spcPts val="0"/>
              </a:spcBef>
              <a:buSzTx/>
              <a:buNone/>
              <a:defRPr i="1" sz="3600"/>
            </a:lvl2pPr>
            <a:lvl3pPr marL="0" indent="0" algn="ctr">
              <a:spcBef>
                <a:spcPts val="0"/>
              </a:spcBef>
              <a:buSzTx/>
              <a:buNone/>
              <a:defRPr i="1" sz="3600"/>
            </a:lvl3pPr>
            <a:lvl4pPr marL="0" indent="0" algn="ctr">
              <a:spcBef>
                <a:spcPts val="0"/>
              </a:spcBef>
              <a:buSzTx/>
              <a:buNone/>
              <a:defRPr i="1" sz="3600"/>
            </a:lvl4pPr>
            <a:lvl5pPr marL="0" indent="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6324599" y="9143999"/>
            <a:ext cx="342901" cy="3556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762000" y="3606800"/>
            <a:ext cx="11480800" cy="2540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6324599" y="9016999"/>
            <a:ext cx="342901" cy="355601"/>
          </a:xfrm>
          <a:prstGeom prst="rect">
            <a:avLst/>
          </a:prstGeom>
        </p:spPr>
        <p:txBody>
          <a:bodyPr anchor="ctr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eatherbooktypeembellishgry.pdf" descr="leatherbooktypeembellishgry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96906" y="5083509"/>
            <a:ext cx="1956621" cy="304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108150108_3243x2163.jpeg"/>
          <p:cNvSpPr/>
          <p:nvPr>
            <p:ph type="pic" sz="half" idx="13"/>
          </p:nvPr>
        </p:nvSpPr>
        <p:spPr>
          <a:xfrm>
            <a:off x="7121230" y="1586868"/>
            <a:ext cx="5105401" cy="6807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431800" y="1600200"/>
            <a:ext cx="6477000" cy="3175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431800" y="5715000"/>
            <a:ext cx="6464300" cy="2679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600"/>
            </a:lvl1pPr>
            <a:lvl2pPr marL="0" indent="0" algn="ctr">
              <a:spcBef>
                <a:spcPts val="0"/>
              </a:spcBef>
              <a:buSzTx/>
              <a:buNone/>
              <a:defRPr i="1" sz="3600"/>
            </a:lvl2pPr>
            <a:lvl3pPr marL="0" indent="0" algn="ctr">
              <a:spcBef>
                <a:spcPts val="0"/>
              </a:spcBef>
              <a:buSzTx/>
              <a:buNone/>
              <a:defRPr i="1" sz="3600"/>
            </a:lvl3pPr>
            <a:lvl4pPr marL="0" indent="0" algn="ctr">
              <a:spcBef>
                <a:spcPts val="0"/>
              </a:spcBef>
              <a:buSzTx/>
              <a:buNone/>
              <a:defRPr i="1" sz="3600"/>
            </a:lvl4pPr>
            <a:lvl5pPr marL="0" indent="0" algn="ctr">
              <a:spcBef>
                <a:spcPts val="0"/>
              </a:spcBef>
              <a:buSzTx/>
              <a:buNone/>
              <a:defRPr i="1"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idx="1"/>
          </p:nvPr>
        </p:nvSpPr>
        <p:spPr>
          <a:xfrm>
            <a:off x="762000" y="2768600"/>
            <a:ext cx="114808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108150108_3243x2163.jpeg"/>
          <p:cNvSpPr/>
          <p:nvPr>
            <p:ph type="pic" sz="half" idx="13"/>
          </p:nvPr>
        </p:nvSpPr>
        <p:spPr>
          <a:xfrm>
            <a:off x="6870700" y="2362200"/>
            <a:ext cx="5359400" cy="6413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9" name="Body Level One…"/>
          <p:cNvSpPr txBox="1"/>
          <p:nvPr>
            <p:ph type="body" sz="half" idx="1"/>
          </p:nvPr>
        </p:nvSpPr>
        <p:spPr>
          <a:xfrm>
            <a:off x="762000" y="2362200"/>
            <a:ext cx="5334000" cy="64135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4000"/>
              </a:spcBef>
              <a:buBlip>
                <a:blip r:embed="rId2"/>
              </a:buBlip>
              <a:defRPr sz="3200"/>
            </a:lvl1pPr>
            <a:lvl2pPr marL="812800" indent="-406400">
              <a:spcBef>
                <a:spcPts val="4000"/>
              </a:spcBef>
              <a:buBlip>
                <a:blip r:embed="rId2"/>
              </a:buBlip>
              <a:defRPr sz="3200"/>
            </a:lvl2pPr>
            <a:lvl3pPr marL="1219200" indent="-406400">
              <a:spcBef>
                <a:spcPts val="4000"/>
              </a:spcBef>
              <a:buBlip>
                <a:blip r:embed="rId2"/>
              </a:buBlip>
              <a:defRPr sz="3200"/>
            </a:lvl3pPr>
            <a:lvl4pPr marL="1625600" indent="-406400">
              <a:spcBef>
                <a:spcPts val="4000"/>
              </a:spcBef>
              <a:buBlip>
                <a:blip r:embed="rId2"/>
              </a:buBlip>
              <a:defRPr sz="3200"/>
            </a:lvl4pPr>
            <a:lvl5pPr marL="2032000" indent="-406400">
              <a:spcBef>
                <a:spcPts val="4000"/>
              </a:spcBef>
              <a:buBlip>
                <a:blip r:embed="rId2"/>
              </a:buBlip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Image"/>
          <p:cNvSpPr/>
          <p:nvPr>
            <p:ph type="pic" idx="13"/>
          </p:nvPr>
        </p:nvSpPr>
        <p:spPr>
          <a:xfrm>
            <a:off x="787400" y="723900"/>
            <a:ext cx="6324600" cy="8178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sz="quarter" idx="14"/>
          </p:nvPr>
        </p:nvSpPr>
        <p:spPr>
          <a:xfrm>
            <a:off x="7396540" y="723900"/>
            <a:ext cx="4800601" cy="3479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7" name="Image"/>
          <p:cNvSpPr/>
          <p:nvPr>
            <p:ph type="pic" sz="quarter" idx="15"/>
          </p:nvPr>
        </p:nvSpPr>
        <p:spPr>
          <a:xfrm>
            <a:off x="7396540" y="4508617"/>
            <a:ext cx="4813301" cy="4394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762000" y="723900"/>
            <a:ext cx="11480800" cy="829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381000"/>
            <a:ext cx="114808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4599" y="9016999"/>
            <a:ext cx="342901" cy="355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400" u="none">
          <a:ln>
            <a:noFill/>
          </a:ln>
          <a:solidFill>
            <a:srgbClr val="6C6963"/>
          </a:solidFill>
          <a:effectLst>
            <a:outerShdw sx="100000" sy="100000" kx="0" ky="0" algn="b" rotWithShape="0" blurRad="25400" dist="25400" dir="15900000">
              <a:srgbClr val="595650">
                <a:alpha val="33000"/>
              </a:srgbClr>
            </a:outerShdw>
          </a:effectLst>
          <a:uFillTx/>
          <a:latin typeface="+mn-lt"/>
          <a:ea typeface="+mn-ea"/>
          <a:cs typeface="+mn-cs"/>
          <a:sym typeface="Baskerville"/>
        </a:defRPr>
      </a:lvl9pPr>
    </p:titleStyle>
    <p:bodyStyle>
      <a:lvl1pPr marL="533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1pPr>
      <a:lvl2pPr marL="1066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2pPr>
      <a:lvl3pPr marL="1600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3pPr>
      <a:lvl4pPr marL="2133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4pPr>
      <a:lvl5pPr marL="26670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5pPr>
      <a:lvl6pPr marL="32004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6pPr>
      <a:lvl7pPr marL="37338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7pPr>
      <a:lvl8pPr marL="42672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8pPr>
      <a:lvl9pPr marL="4800600" marR="0" indent="-5334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4200" u="none">
          <a:ln>
            <a:noFill/>
          </a:ln>
          <a:solidFill>
            <a:srgbClr val="6C6963"/>
          </a:solidFill>
          <a:uFillTx/>
          <a:latin typeface="+mn-lt"/>
          <a:ea typeface="+mn-ea"/>
          <a:cs typeface="+mn-cs"/>
          <a:sym typeface="Baskervill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Baskervill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google.com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ooter Placeholder 2"/>
          <p:cNvSpPr txBox="1"/>
          <p:nvPr/>
        </p:nvSpPr>
        <p:spPr>
          <a:xfrm>
            <a:off x="3931930" y="8164670"/>
            <a:ext cx="514432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z="1200">
                <a:solidFill>
                  <a:srgbClr val="FFFFFF"/>
                </a:solidFill>
              </a:defRPr>
            </a:lvl1pPr>
          </a:lstStyle>
          <a:p>
            <a:pPr/>
            <a:r>
              <a:t>17241008, 16141004</a:t>
            </a:r>
          </a:p>
        </p:txBody>
      </p:sp>
      <p:sp>
        <p:nvSpPr>
          <p:cNvPr id="122" name="CustomShape 1"/>
          <p:cNvSpPr txBox="1"/>
          <p:nvPr/>
        </p:nvSpPr>
        <p:spPr>
          <a:xfrm>
            <a:off x="-440410" y="825666"/>
            <a:ext cx="13885619" cy="1378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999" tIns="47999" rIns="47999" bIns="47999" anchor="ctr">
            <a:spAutoFit/>
          </a:bodyPr>
          <a:lstStyle>
            <a:lvl1pPr>
              <a:lnSpc>
                <a:spcPct val="90000"/>
              </a:lnSpc>
              <a:defRPr sz="8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Stock Market Analysis </a:t>
            </a:r>
          </a:p>
        </p:txBody>
      </p:sp>
      <p:sp>
        <p:nvSpPr>
          <p:cNvPr id="123" name="CustomShape 3"/>
          <p:cNvSpPr txBox="1"/>
          <p:nvPr/>
        </p:nvSpPr>
        <p:spPr>
          <a:xfrm>
            <a:off x="1625791" y="2309176"/>
            <a:ext cx="9753218" cy="69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999" tIns="47999" rIns="47999" bIns="47999" anchor="ctr">
            <a:spAutoFit/>
          </a:bodyPr>
          <a:lstStyle/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Group Members: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Deep Bose (17241008)</a:t>
            </a:r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Md. Emteza Alam Bhuiyan (16141004)</a:t>
            </a:r>
          </a:p>
          <a:p>
            <a:pPr/>
          </a:p>
          <a:p>
            <a:pPr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Contributions of different members:</a:t>
            </a:r>
          </a:p>
          <a:p>
            <a:pPr marL="689428" indent="-689428">
              <a:buSzPct val="100000"/>
              <a:buAutoNum type="arabicPeriod" startAt="1"/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Deep Bose: Algorithm Analysis, Coding and environment set up. </a:t>
            </a:r>
          </a:p>
          <a:p>
            <a:pPr marL="689428" indent="-689428">
              <a:buSzPct val="100000"/>
              <a:buAutoNum type="arabicPeriod" startAt="1"/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Md. Emteza Alam Bhuiyan: Dataset analysis, Result Analysis, Presentation making &amp; report writing</a:t>
            </a:r>
          </a:p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ooter Placeholder 2"/>
          <p:cNvSpPr txBox="1"/>
          <p:nvPr/>
        </p:nvSpPr>
        <p:spPr>
          <a:xfrm>
            <a:off x="3931930" y="8164670"/>
            <a:ext cx="514432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z="1200">
                <a:solidFill>
                  <a:srgbClr val="FFFFFF"/>
                </a:solidFill>
              </a:defRPr>
            </a:lvl1pPr>
          </a:lstStyle>
          <a:p>
            <a:pPr/>
            <a:r>
              <a:t>17241008, 16141004</a:t>
            </a:r>
          </a:p>
        </p:txBody>
      </p:sp>
      <p:sp>
        <p:nvSpPr>
          <p:cNvPr id="126" name="CustomShape 1"/>
          <p:cNvSpPr txBox="1"/>
          <p:nvPr/>
        </p:nvSpPr>
        <p:spPr>
          <a:xfrm>
            <a:off x="893951" y="1374325"/>
            <a:ext cx="11215874" cy="1881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999" tIns="47999" rIns="47999" bIns="47999" anchor="ctr">
            <a:spAutoFit/>
          </a:bodyPr>
          <a:lstStyle>
            <a:lvl1pPr>
              <a:lnSpc>
                <a:spcPct val="90000"/>
              </a:lnSpc>
              <a:defRPr sz="6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Stock Market Analysis Using Python Machine Learning</a:t>
            </a:r>
          </a:p>
        </p:txBody>
      </p:sp>
      <p:sp>
        <p:nvSpPr>
          <p:cNvPr id="127" name="CustomShape 2"/>
          <p:cNvSpPr txBox="1"/>
          <p:nvPr/>
        </p:nvSpPr>
        <p:spPr>
          <a:xfrm>
            <a:off x="894463" y="3787307"/>
            <a:ext cx="11215874" cy="337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999" tIns="47999" rIns="47999" bIns="47999" anchor="ctr">
            <a:spAutoFit/>
          </a:bodyPr>
          <a:lstStyle>
            <a:lvl1pPr algn="l" defTabSz="457200">
              <a:defRPr sz="3000">
                <a:solidFill>
                  <a:srgbClr val="000000"/>
                </a:solidFill>
                <a:latin typeface="Big Caslon"/>
                <a:ea typeface="Big Caslon"/>
                <a:cs typeface="Big Caslon"/>
                <a:sym typeface="Big Caslon"/>
              </a:defRPr>
            </a:lvl1pPr>
          </a:lstStyle>
          <a:p>
            <a:pPr/>
            <a:r>
              <a:t>To make this project done, we tend to take 3 completely different approaches at the problem: elementary analysis, Technical Analysis, and therefore the application of Machine Learning. we discover proof in support of the weak form of the economical Market Hypothesis. we tend to demonstrate a typical flaw in Technical Analysis.Based on our algorithmic trading programs  developed and simulated by PyCharm.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ooter Placeholder 2"/>
          <p:cNvSpPr txBox="1"/>
          <p:nvPr/>
        </p:nvSpPr>
        <p:spPr>
          <a:xfrm>
            <a:off x="3931930" y="8164670"/>
            <a:ext cx="514432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z="1200">
                <a:solidFill>
                  <a:srgbClr val="FFFFFF"/>
                </a:solidFill>
              </a:defRPr>
            </a:lvl1pPr>
          </a:lstStyle>
          <a:p>
            <a:pPr/>
            <a:r>
              <a:t>17241008, 16141004</a:t>
            </a:r>
          </a:p>
        </p:txBody>
      </p:sp>
      <p:sp>
        <p:nvSpPr>
          <p:cNvPr id="130" name="CustomShape 1"/>
          <p:cNvSpPr txBox="1"/>
          <p:nvPr/>
        </p:nvSpPr>
        <p:spPr>
          <a:xfrm>
            <a:off x="1073279" y="1524185"/>
            <a:ext cx="11215874" cy="158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999" tIns="47999" rIns="47999" bIns="47999" anchor="ctr">
            <a:spAutoFit/>
          </a:bodyPr>
          <a:lstStyle>
            <a:lvl1pPr>
              <a:defRPr sz="6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Details about the Dataset</a:t>
            </a:r>
          </a:p>
        </p:txBody>
      </p:sp>
      <p:sp>
        <p:nvSpPr>
          <p:cNvPr id="131" name="CustomShape 3"/>
          <p:cNvSpPr txBox="1"/>
          <p:nvPr/>
        </p:nvSpPr>
        <p:spPr>
          <a:xfrm>
            <a:off x="1170431" y="3365697"/>
            <a:ext cx="11215874" cy="346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999" tIns="47999" rIns="47999" bIns="47999" anchor="ctr">
            <a:spAutoFit/>
          </a:bodyPr>
          <a:lstStyle/>
          <a:p>
            <a:pPr>
              <a:defRPr sz="4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We simply used data from </a:t>
            </a:r>
            <a:r>
              <a:rPr u="sng">
                <a:hlinkClick r:id="rId2" invalidUrl="" action="" tgtFrame="" tooltip="" history="1" highlightClick="0" endSnd="0"/>
              </a:rPr>
              <a:t>google.com</a:t>
            </a:r>
            <a:r>
              <a:t> using </a:t>
            </a:r>
            <a:r>
              <a:rPr i="1"/>
              <a:t>quandl</a:t>
            </a:r>
            <a:r>
              <a:t> library. This is actually based on our economical market hypothesis. It does have relationships among themselves and have “nan”  or “empty/Null”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Footer Placeholder 2"/>
          <p:cNvSpPr txBox="1"/>
          <p:nvPr/>
        </p:nvSpPr>
        <p:spPr>
          <a:xfrm>
            <a:off x="3931930" y="8164670"/>
            <a:ext cx="514432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z="1200">
                <a:solidFill>
                  <a:srgbClr val="FFFFFF"/>
                </a:solidFill>
              </a:defRPr>
            </a:lvl1pPr>
          </a:lstStyle>
          <a:p>
            <a:pPr/>
            <a:r>
              <a:t>Student IDs:  Group No:</a:t>
            </a:r>
          </a:p>
        </p:txBody>
      </p:sp>
      <p:pic>
        <p:nvPicPr>
          <p:cNvPr id="1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1403927"/>
            <a:ext cx="13004801" cy="6945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ooter Placeholder 2"/>
          <p:cNvSpPr txBox="1"/>
          <p:nvPr/>
        </p:nvSpPr>
        <p:spPr>
          <a:xfrm>
            <a:off x="3931930" y="8164670"/>
            <a:ext cx="514432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z="1200">
                <a:solidFill>
                  <a:srgbClr val="FFFFFF"/>
                </a:solidFill>
              </a:defRPr>
            </a:lvl1pPr>
          </a:lstStyle>
          <a:p>
            <a:pPr/>
            <a:r>
              <a:t>17241008, 16141004:</a:t>
            </a:r>
          </a:p>
        </p:txBody>
      </p:sp>
      <p:sp>
        <p:nvSpPr>
          <p:cNvPr id="137" name="CustomShape 1"/>
          <p:cNvSpPr txBox="1"/>
          <p:nvPr/>
        </p:nvSpPr>
        <p:spPr>
          <a:xfrm>
            <a:off x="893951" y="1374325"/>
            <a:ext cx="11215874" cy="1881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999" tIns="47999" rIns="47999" bIns="47999" anchor="ctr">
            <a:spAutoFit/>
          </a:bodyPr>
          <a:lstStyle>
            <a:lvl1pPr>
              <a:lnSpc>
                <a:spcPct val="90000"/>
              </a:lnSpc>
              <a:defRPr sz="6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Library for our code by using PyCharm </a:t>
            </a:r>
          </a:p>
        </p:txBody>
      </p:sp>
      <p:sp>
        <p:nvSpPr>
          <p:cNvPr id="138" name="CustomShape 3"/>
          <p:cNvSpPr txBox="1"/>
          <p:nvPr/>
        </p:nvSpPr>
        <p:spPr>
          <a:xfrm>
            <a:off x="893951" y="4329752"/>
            <a:ext cx="11215874" cy="187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999" tIns="47999" rIns="47999" bIns="47999" anchor="ctr">
            <a:spAutoFit/>
          </a:bodyPr>
          <a:lstStyle/>
          <a:p>
            <a:pPr algn="l" defTabSz="457200">
              <a:defRPr b="1" sz="1200">
                <a:solidFill>
                  <a:srgbClr val="000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 </a:t>
            </a:r>
            <a:r>
              <a:rPr b="0">
                <a:solidFill>
                  <a:srgbClr val="222222"/>
                </a:solidFill>
              </a:rPr>
              <a:t>quandl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1" sz="1200">
                <a:solidFill>
                  <a:srgbClr val="000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 </a:t>
            </a:r>
            <a:r>
              <a:rPr b="0">
                <a:solidFill>
                  <a:srgbClr val="222222"/>
                </a:solidFill>
              </a:rPr>
              <a:t>math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1" sz="1200">
                <a:solidFill>
                  <a:srgbClr val="000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 </a:t>
            </a:r>
            <a:r>
              <a:rPr b="0">
                <a:solidFill>
                  <a:srgbClr val="222222"/>
                </a:solidFill>
              </a:rPr>
              <a:t>numpy </a:t>
            </a:r>
            <a:r>
              <a:t>as </a:t>
            </a:r>
            <a:r>
              <a:rPr b="0">
                <a:solidFill>
                  <a:srgbClr val="222222"/>
                </a:solidFill>
              </a:rPr>
              <a:t>np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1" sz="1200">
                <a:solidFill>
                  <a:srgbClr val="000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 </a:t>
            </a:r>
            <a:r>
              <a:rPr b="0">
                <a:solidFill>
                  <a:srgbClr val="222222"/>
                </a:solidFill>
              </a:rPr>
              <a:t>pandas </a:t>
            </a:r>
            <a:r>
              <a:t>as </a:t>
            </a:r>
            <a:r>
              <a:rPr b="0">
                <a:solidFill>
                  <a:srgbClr val="222222"/>
                </a:solidFill>
              </a:rPr>
              <a:t>pd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00080"/>
                </a:solidFill>
              </a:rPr>
              <a:t>from </a:t>
            </a:r>
            <a:r>
              <a:t>sklearn </a:t>
            </a:r>
            <a:r>
              <a:rPr b="1">
                <a:solidFill>
                  <a:srgbClr val="000080"/>
                </a:solidFill>
              </a:rPr>
              <a:t>import </a:t>
            </a:r>
            <a:r>
              <a:t>preprocessing, cross_validation, svm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00080"/>
                </a:solidFill>
              </a:rPr>
              <a:t>from </a:t>
            </a:r>
            <a:r>
              <a:t>sklearn.linear_model </a:t>
            </a:r>
            <a:r>
              <a:rPr b="1">
                <a:solidFill>
                  <a:srgbClr val="000080"/>
                </a:solidFill>
              </a:rPr>
              <a:t>import </a:t>
            </a:r>
            <a:r>
              <a:t>LinearRegression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00080"/>
                </a:solidFill>
              </a:rPr>
              <a:t>import </a:t>
            </a:r>
            <a:r>
              <a:t>matplotlib.pyplot </a:t>
            </a:r>
            <a:r>
              <a:rPr b="1">
                <a:solidFill>
                  <a:srgbClr val="000080"/>
                </a:solidFill>
              </a:rPr>
              <a:t>as </a:t>
            </a:r>
            <a:r>
              <a:t>plt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00080"/>
                </a:solidFill>
              </a:rPr>
              <a:t>from </a:t>
            </a:r>
            <a:r>
              <a:t>matplotlib </a:t>
            </a:r>
            <a:r>
              <a:rPr b="1">
                <a:solidFill>
                  <a:srgbClr val="000080"/>
                </a:solidFill>
              </a:rPr>
              <a:t>import </a:t>
            </a:r>
            <a:r>
              <a:t>style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2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00080"/>
                </a:solidFill>
              </a:rPr>
              <a:t>import </a:t>
            </a:r>
            <a:r>
              <a:t>datetime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ooter Placeholder 2"/>
          <p:cNvSpPr txBox="1"/>
          <p:nvPr/>
        </p:nvSpPr>
        <p:spPr>
          <a:xfrm>
            <a:off x="3931930" y="8164670"/>
            <a:ext cx="514432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z="1200">
                <a:solidFill>
                  <a:srgbClr val="FFFFFF"/>
                </a:solidFill>
              </a:defRPr>
            </a:lvl1pPr>
          </a:lstStyle>
          <a:p>
            <a:pPr/>
            <a:r>
              <a:t>17241008, 16141004</a:t>
            </a:r>
          </a:p>
        </p:txBody>
      </p:sp>
      <p:sp>
        <p:nvSpPr>
          <p:cNvPr id="141" name="CustomShape 1"/>
          <p:cNvSpPr txBox="1"/>
          <p:nvPr/>
        </p:nvSpPr>
        <p:spPr>
          <a:xfrm>
            <a:off x="-3335320" y="1046115"/>
            <a:ext cx="11215874" cy="103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999" tIns="47999" rIns="47999" bIns="47999" anchor="ctr">
            <a:spAutoFit/>
          </a:bodyPr>
          <a:lstStyle>
            <a:lvl1pPr>
              <a:lnSpc>
                <a:spcPct val="90000"/>
              </a:lnSpc>
              <a:defRPr sz="62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Program:</a:t>
            </a:r>
          </a:p>
        </p:txBody>
      </p:sp>
      <p:sp>
        <p:nvSpPr>
          <p:cNvPr id="142" name="CustomShape 3"/>
          <p:cNvSpPr txBox="1"/>
          <p:nvPr/>
        </p:nvSpPr>
        <p:spPr>
          <a:xfrm>
            <a:off x="4269645" y="1062247"/>
            <a:ext cx="11215874" cy="804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7999" tIns="47999" rIns="47999" bIns="47999" anchor="ctr">
            <a:spAutoFit/>
          </a:bodyPr>
          <a:lstStyle/>
          <a:p>
            <a:pPr algn="l" defTabSz="457200">
              <a:defRPr b="1" sz="900">
                <a:solidFill>
                  <a:srgbClr val="000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 </a:t>
            </a:r>
            <a:r>
              <a:rPr b="0">
                <a:solidFill>
                  <a:srgbClr val="222222"/>
                </a:solidFill>
              </a:rPr>
              <a:t>quandl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1" sz="900">
                <a:solidFill>
                  <a:srgbClr val="000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 </a:t>
            </a:r>
            <a:r>
              <a:rPr b="0">
                <a:solidFill>
                  <a:srgbClr val="222222"/>
                </a:solidFill>
              </a:rPr>
              <a:t>math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1" sz="900">
                <a:solidFill>
                  <a:srgbClr val="000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 </a:t>
            </a:r>
            <a:r>
              <a:rPr b="0">
                <a:solidFill>
                  <a:srgbClr val="222222"/>
                </a:solidFill>
              </a:rPr>
              <a:t>numpy </a:t>
            </a:r>
            <a:r>
              <a:t>as </a:t>
            </a:r>
            <a:r>
              <a:rPr b="0">
                <a:solidFill>
                  <a:srgbClr val="222222"/>
                </a:solidFill>
              </a:rPr>
              <a:t>np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1" sz="900">
                <a:solidFill>
                  <a:srgbClr val="000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import </a:t>
            </a:r>
            <a:r>
              <a:rPr b="0">
                <a:solidFill>
                  <a:srgbClr val="222222"/>
                </a:solidFill>
              </a:rPr>
              <a:t>pandas </a:t>
            </a:r>
            <a:r>
              <a:t>as </a:t>
            </a:r>
            <a:r>
              <a:rPr b="0">
                <a:solidFill>
                  <a:srgbClr val="222222"/>
                </a:solidFill>
              </a:rPr>
              <a:t>pd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00080"/>
                </a:solidFill>
              </a:rPr>
              <a:t>from </a:t>
            </a:r>
            <a:r>
              <a:t>sklearn </a:t>
            </a:r>
            <a:r>
              <a:rPr b="1">
                <a:solidFill>
                  <a:srgbClr val="000080"/>
                </a:solidFill>
              </a:rPr>
              <a:t>import </a:t>
            </a:r>
            <a:r>
              <a:t>preprocessing, cross_validation, svm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00080"/>
                </a:solidFill>
              </a:rPr>
              <a:t>from </a:t>
            </a:r>
            <a:r>
              <a:t>sklearn.linear_model </a:t>
            </a:r>
            <a:r>
              <a:rPr b="1">
                <a:solidFill>
                  <a:srgbClr val="000080"/>
                </a:solidFill>
              </a:rPr>
              <a:t>import </a:t>
            </a:r>
            <a:r>
              <a:t>LinearRegression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00080"/>
                </a:solidFill>
              </a:rPr>
              <a:t>import </a:t>
            </a:r>
            <a:r>
              <a:t>matplotlib.pyplot </a:t>
            </a:r>
            <a:r>
              <a:rPr b="1">
                <a:solidFill>
                  <a:srgbClr val="000080"/>
                </a:solidFill>
              </a:rPr>
              <a:t>as </a:t>
            </a:r>
            <a:r>
              <a:t>plt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00080"/>
                </a:solidFill>
              </a:rPr>
              <a:t>from </a:t>
            </a:r>
            <a:r>
              <a:t>matplotlib </a:t>
            </a:r>
            <a:r>
              <a:rPr b="1">
                <a:solidFill>
                  <a:srgbClr val="000080"/>
                </a:solidFill>
              </a:rPr>
              <a:t>import </a:t>
            </a:r>
            <a:r>
              <a:t>style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00080"/>
                </a:solidFill>
              </a:rPr>
              <a:t>import </a:t>
            </a:r>
            <a:r>
              <a:t>datetime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style.use(</a:t>
            </a:r>
            <a:r>
              <a:rPr b="1">
                <a:solidFill>
                  <a:srgbClr val="008080"/>
                </a:solidFill>
              </a:rPr>
              <a:t>'ggplot'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quandl.ApiConfig.api_key = </a:t>
            </a:r>
            <a:r>
              <a:rPr b="1">
                <a:solidFill>
                  <a:srgbClr val="008080"/>
                </a:solidFill>
              </a:rPr>
              <a:t>'kTY1NPtwV_HqbB8_hGdU'</a:t>
            </a:r>
            <a:endParaRPr b="1">
              <a:solidFill>
                <a:srgbClr val="00808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df = quandl.get(</a:t>
            </a:r>
            <a:r>
              <a:rPr b="1">
                <a:solidFill>
                  <a:srgbClr val="008080"/>
                </a:solidFill>
              </a:rPr>
              <a:t>"WIKI/GOOGL"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b="1" sz="900">
                <a:solidFill>
                  <a:srgbClr val="0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222222"/>
                </a:solidFill>
              </a:rPr>
              <a:t>df = df[[</a:t>
            </a:r>
            <a:r>
              <a:t>'Adj. Open'</a:t>
            </a:r>
            <a:r>
              <a:rPr b="0">
                <a:solidFill>
                  <a:srgbClr val="222222"/>
                </a:solidFill>
              </a:rPr>
              <a:t>,  </a:t>
            </a:r>
            <a:r>
              <a:t>'Adj. High'</a:t>
            </a:r>
            <a:r>
              <a:rPr b="0">
                <a:solidFill>
                  <a:srgbClr val="222222"/>
                </a:solidFill>
              </a:rPr>
              <a:t>,  </a:t>
            </a:r>
            <a:r>
              <a:t>'Adj. Low'</a:t>
            </a:r>
            <a:r>
              <a:rPr b="0">
                <a:solidFill>
                  <a:srgbClr val="222222"/>
                </a:solidFill>
              </a:rPr>
              <a:t>,  </a:t>
            </a:r>
            <a:r>
              <a:t>'Adj. Close'</a:t>
            </a:r>
            <a:r>
              <a:rPr b="0">
                <a:solidFill>
                  <a:srgbClr val="222222"/>
                </a:solidFill>
              </a:rPr>
              <a:t>, </a:t>
            </a:r>
            <a:r>
              <a:t>'Adj. Volume'</a:t>
            </a:r>
            <a:r>
              <a:rPr b="0">
                <a:solidFill>
                  <a:srgbClr val="222222"/>
                </a:solidFill>
              </a:rPr>
              <a:t>]]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1" sz="900">
                <a:solidFill>
                  <a:srgbClr val="0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222222"/>
                </a:solidFill>
              </a:rPr>
              <a:t>df[</a:t>
            </a:r>
            <a:r>
              <a:t>'HL_PCT'</a:t>
            </a:r>
            <a:r>
              <a:rPr b="0">
                <a:solidFill>
                  <a:srgbClr val="222222"/>
                </a:solidFill>
              </a:rPr>
              <a:t>] = (df[</a:t>
            </a:r>
            <a:r>
              <a:t>'Adj. High'</a:t>
            </a:r>
            <a:r>
              <a:rPr b="0">
                <a:solidFill>
                  <a:srgbClr val="222222"/>
                </a:solidFill>
              </a:rPr>
              <a:t>] - df[</a:t>
            </a:r>
            <a:r>
              <a:t>'Adj. Low'</a:t>
            </a:r>
            <a:r>
              <a:rPr b="0">
                <a:solidFill>
                  <a:srgbClr val="222222"/>
                </a:solidFill>
              </a:rPr>
              <a:t>]) / df[</a:t>
            </a:r>
            <a:r>
              <a:t>'Adj. Close'</a:t>
            </a:r>
            <a:r>
              <a:rPr b="0">
                <a:solidFill>
                  <a:srgbClr val="222222"/>
                </a:solidFill>
              </a:rPr>
              <a:t>] * </a:t>
            </a:r>
            <a:r>
              <a:rPr b="0">
                <a:solidFill>
                  <a:srgbClr val="0000FF"/>
                </a:solidFill>
              </a:rPr>
              <a:t>100.0</a:t>
            </a:r>
            <a:endParaRPr b="0">
              <a:solidFill>
                <a:srgbClr val="0000FF"/>
              </a:solidFill>
            </a:endParaRPr>
          </a:p>
          <a:p>
            <a:pPr algn="l" defTabSz="457200">
              <a:defRPr b="1" sz="900">
                <a:solidFill>
                  <a:srgbClr val="0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222222"/>
                </a:solidFill>
              </a:rPr>
              <a:t>df[</a:t>
            </a:r>
            <a:r>
              <a:t>'PCT_change'</a:t>
            </a:r>
            <a:r>
              <a:rPr b="0">
                <a:solidFill>
                  <a:srgbClr val="222222"/>
                </a:solidFill>
              </a:rPr>
              <a:t>] = (df[</a:t>
            </a:r>
            <a:r>
              <a:t>'Adj. Close'</a:t>
            </a:r>
            <a:r>
              <a:rPr b="0">
                <a:solidFill>
                  <a:srgbClr val="222222"/>
                </a:solidFill>
              </a:rPr>
              <a:t>] - df[</a:t>
            </a:r>
            <a:r>
              <a:t>'Adj. Open'</a:t>
            </a:r>
            <a:r>
              <a:rPr b="0">
                <a:solidFill>
                  <a:srgbClr val="222222"/>
                </a:solidFill>
              </a:rPr>
              <a:t>]) / df[</a:t>
            </a:r>
            <a:r>
              <a:t>'Adj. Open'</a:t>
            </a:r>
            <a:r>
              <a:rPr b="0">
                <a:solidFill>
                  <a:srgbClr val="222222"/>
                </a:solidFill>
              </a:rPr>
              <a:t>] * </a:t>
            </a:r>
            <a:r>
              <a:rPr b="0">
                <a:solidFill>
                  <a:srgbClr val="0000FF"/>
                </a:solidFill>
              </a:rPr>
              <a:t>100.0</a:t>
            </a:r>
            <a:endParaRPr b="0">
              <a:solidFill>
                <a:srgbClr val="0000FF"/>
              </a:solidFill>
            </a:endParaRPr>
          </a:p>
          <a:p>
            <a:pPr algn="l" defTabSz="457200">
              <a:defRPr sz="900">
                <a:solidFill>
                  <a:srgbClr val="0000FF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b="1" sz="900">
                <a:solidFill>
                  <a:srgbClr val="0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222222"/>
                </a:solidFill>
              </a:rPr>
              <a:t>df = df[[</a:t>
            </a:r>
            <a:r>
              <a:t>'Adj. Close'</a:t>
            </a:r>
            <a:r>
              <a:rPr b="0">
                <a:solidFill>
                  <a:srgbClr val="222222"/>
                </a:solidFill>
              </a:rPr>
              <a:t>, </a:t>
            </a:r>
            <a:r>
              <a:t>'HL_PCT'</a:t>
            </a:r>
            <a:r>
              <a:rPr b="0">
                <a:solidFill>
                  <a:srgbClr val="222222"/>
                </a:solidFill>
              </a:rPr>
              <a:t>, </a:t>
            </a:r>
            <a:r>
              <a:t>'PCT_change'</a:t>
            </a:r>
            <a:r>
              <a:rPr b="0">
                <a:solidFill>
                  <a:srgbClr val="222222"/>
                </a:solidFill>
              </a:rPr>
              <a:t>, </a:t>
            </a:r>
            <a:r>
              <a:t>'Adj. Volume'</a:t>
            </a:r>
            <a:r>
              <a:rPr b="0">
                <a:solidFill>
                  <a:srgbClr val="222222"/>
                </a:solidFill>
              </a:rPr>
              <a:t>]]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forecast_col = </a:t>
            </a:r>
            <a:r>
              <a:rPr b="1">
                <a:solidFill>
                  <a:srgbClr val="008080"/>
                </a:solidFill>
              </a:rPr>
              <a:t>'Adj. Close'</a:t>
            </a:r>
            <a:endParaRPr b="1">
              <a:solidFill>
                <a:srgbClr val="00808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df.fillna(</a:t>
            </a:r>
            <a:r>
              <a:rPr>
                <a:solidFill>
                  <a:srgbClr val="660099"/>
                </a:solidFill>
              </a:rPr>
              <a:t>value</a:t>
            </a:r>
            <a:r>
              <a:t>=-</a:t>
            </a:r>
            <a:r>
              <a:rPr>
                <a:solidFill>
                  <a:srgbClr val="0000FF"/>
                </a:solidFill>
              </a:rPr>
              <a:t>99999</a:t>
            </a:r>
            <a:r>
              <a:t>, </a:t>
            </a:r>
            <a:r>
              <a:rPr>
                <a:solidFill>
                  <a:srgbClr val="660099"/>
                </a:solidFill>
              </a:rPr>
              <a:t>inplace</a:t>
            </a:r>
            <a:r>
              <a:t>=</a:t>
            </a:r>
            <a:r>
              <a:rPr b="1">
                <a:solidFill>
                  <a:srgbClr val="000080"/>
                </a:solidFill>
              </a:rPr>
              <a:t>True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forecast_out = </a:t>
            </a:r>
            <a:r>
              <a:rPr>
                <a:solidFill>
                  <a:srgbClr val="000080"/>
                </a:solidFill>
              </a:rPr>
              <a:t>int</a:t>
            </a:r>
            <a:r>
              <a:t>(math.ceil(</a:t>
            </a:r>
            <a:r>
              <a:rPr>
                <a:solidFill>
                  <a:srgbClr val="0000FF"/>
                </a:solidFill>
              </a:rPr>
              <a:t>0.01 </a:t>
            </a:r>
            <a:r>
              <a:t>* </a:t>
            </a:r>
            <a:r>
              <a:rPr>
                <a:solidFill>
                  <a:srgbClr val="000080"/>
                </a:solidFill>
              </a:rPr>
              <a:t>len</a:t>
            </a:r>
            <a:r>
              <a:t>(df)))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df[</a:t>
            </a:r>
            <a:r>
              <a:rPr b="1">
                <a:solidFill>
                  <a:srgbClr val="008080"/>
                </a:solidFill>
              </a:rPr>
              <a:t>'label'</a:t>
            </a:r>
            <a:r>
              <a:t>] = df[forecast_col].shift(-forecast_out)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X = np.array(df.drop([</a:t>
            </a:r>
            <a:r>
              <a:rPr b="1">
                <a:solidFill>
                  <a:srgbClr val="008080"/>
                </a:solidFill>
              </a:rPr>
              <a:t>'label'</a:t>
            </a:r>
            <a:r>
              <a:t>], </a:t>
            </a:r>
            <a:r>
              <a:rPr>
                <a:solidFill>
                  <a:srgbClr val="0000FF"/>
                </a:solidFill>
              </a:rPr>
              <a:t>1</a:t>
            </a:r>
            <a:r>
              <a:t>))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X = preprocessing.scale(X)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X_lately = X[-forecast_out:]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X = X[:-forecast_out]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df.dropna(</a:t>
            </a:r>
            <a:r>
              <a:rPr>
                <a:solidFill>
                  <a:srgbClr val="660099"/>
                </a:solidFill>
              </a:rPr>
              <a:t>inplace</a:t>
            </a:r>
            <a:r>
              <a:t>=</a:t>
            </a:r>
            <a:r>
              <a:rPr b="1">
                <a:solidFill>
                  <a:srgbClr val="000080"/>
                </a:solidFill>
              </a:rPr>
              <a:t>True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y = np.array(df[</a:t>
            </a:r>
            <a:r>
              <a:rPr b="1">
                <a:solidFill>
                  <a:srgbClr val="008080"/>
                </a:solidFill>
              </a:rPr>
              <a:t>'label'</a:t>
            </a:r>
            <a:r>
              <a:t>])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X_train, X_test, y_train, y_test = cross_validation.train_test_split(X, y, </a:t>
            </a:r>
            <a:r>
              <a:rPr>
                <a:solidFill>
                  <a:srgbClr val="660099"/>
                </a:solidFill>
              </a:rPr>
              <a:t>test_size</a:t>
            </a:r>
            <a:r>
              <a:t>=</a:t>
            </a:r>
            <a:r>
              <a:rPr>
                <a:solidFill>
                  <a:srgbClr val="0000FF"/>
                </a:solidFill>
              </a:rPr>
              <a:t>0.2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clf = LinearRegression(</a:t>
            </a:r>
            <a:r>
              <a:rPr>
                <a:solidFill>
                  <a:srgbClr val="660099"/>
                </a:solidFill>
              </a:rPr>
              <a:t>n_jobs</a:t>
            </a:r>
            <a:r>
              <a:t>=-</a:t>
            </a:r>
            <a:r>
              <a:rPr>
                <a:solidFill>
                  <a:srgbClr val="0000FF"/>
                </a:solidFill>
              </a:rPr>
              <a:t>1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clf.fit(X_train, y_train)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confidence = clf.score(X_test, y_test)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forecast_set = clf.predict(X_lately)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0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222222"/>
                </a:solidFill>
              </a:rPr>
              <a:t>df[</a:t>
            </a:r>
            <a:r>
              <a:rPr b="1"/>
              <a:t>'Forecast'</a:t>
            </a:r>
            <a:r>
              <a:rPr>
                <a:solidFill>
                  <a:srgbClr val="222222"/>
                </a:solidFill>
              </a:rPr>
              <a:t>] = np.nan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last_date = df.iloc[-</a:t>
            </a:r>
            <a:r>
              <a:rPr>
                <a:solidFill>
                  <a:srgbClr val="0000FF"/>
                </a:solidFill>
              </a:rPr>
              <a:t>1</a:t>
            </a:r>
            <a:r>
              <a:t>].name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last_unix = last_date.timestamp()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one_day = </a:t>
            </a:r>
            <a:r>
              <a:rPr>
                <a:solidFill>
                  <a:srgbClr val="0000FF"/>
                </a:solidFill>
              </a:rPr>
              <a:t>86400</a:t>
            </a:r>
            <a:endParaRPr>
              <a:solidFill>
                <a:srgbClr val="0000FF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next_unix = last_unix + one_day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1">
                <a:solidFill>
                  <a:srgbClr val="000080"/>
                </a:solidFill>
              </a:rPr>
              <a:t>for </a:t>
            </a:r>
            <a:r>
              <a:t>i </a:t>
            </a:r>
            <a:r>
              <a:rPr b="1">
                <a:solidFill>
                  <a:srgbClr val="000080"/>
                </a:solidFill>
              </a:rPr>
              <a:t>in </a:t>
            </a:r>
            <a:r>
              <a:t>forecast_set: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next_date = datetime.datetime.fromtimestamp(next_unix)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    next_unix += </a:t>
            </a:r>
            <a:r>
              <a:rPr>
                <a:solidFill>
                  <a:srgbClr val="0000FF"/>
                </a:solidFill>
              </a:rPr>
              <a:t>86400</a:t>
            </a:r>
            <a:endParaRPr>
              <a:solidFill>
                <a:srgbClr val="0000FF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0000FF"/>
                </a:solidFill>
              </a:rPr>
              <a:t>    </a:t>
            </a:r>
            <a:r>
              <a:t>df.loc[next_date] = [np.nan </a:t>
            </a:r>
            <a:r>
              <a:rPr b="1">
                <a:solidFill>
                  <a:srgbClr val="000080"/>
                </a:solidFill>
              </a:rPr>
              <a:t>for </a:t>
            </a:r>
            <a:r>
              <a:t>_ </a:t>
            </a:r>
            <a:r>
              <a:rPr b="1">
                <a:solidFill>
                  <a:srgbClr val="000080"/>
                </a:solidFill>
              </a:rPr>
              <a:t>in </a:t>
            </a:r>
            <a:r>
              <a:rPr>
                <a:solidFill>
                  <a:srgbClr val="000080"/>
                </a:solidFill>
              </a:rPr>
              <a:t>range</a:t>
            </a:r>
            <a:r>
              <a:t>(</a:t>
            </a:r>
            <a:r>
              <a:rPr>
                <a:solidFill>
                  <a:srgbClr val="000080"/>
                </a:solidFill>
              </a:rPr>
              <a:t>len</a:t>
            </a:r>
            <a:r>
              <a:t>(df.columns)-</a:t>
            </a:r>
            <a:r>
              <a:rPr>
                <a:solidFill>
                  <a:srgbClr val="0000FF"/>
                </a:solidFill>
              </a:rPr>
              <a:t>1</a:t>
            </a:r>
            <a:r>
              <a:t>)]+[i]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</a:p>
          <a:p>
            <a:pPr algn="l" defTabSz="457200">
              <a:defRPr b="1" sz="900">
                <a:solidFill>
                  <a:srgbClr val="0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222222"/>
                </a:solidFill>
              </a:rPr>
              <a:t>df[</a:t>
            </a:r>
            <a:r>
              <a:t>'Adj. Close'</a:t>
            </a:r>
            <a:r>
              <a:rPr b="0">
                <a:solidFill>
                  <a:srgbClr val="222222"/>
                </a:solidFill>
              </a:rPr>
              <a:t>].plot()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b="1" sz="900">
                <a:solidFill>
                  <a:srgbClr val="00808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b="0">
                <a:solidFill>
                  <a:srgbClr val="222222"/>
                </a:solidFill>
              </a:rPr>
              <a:t>df[</a:t>
            </a:r>
            <a:r>
              <a:t>'Forecast'</a:t>
            </a:r>
            <a:r>
              <a:rPr b="0">
                <a:solidFill>
                  <a:srgbClr val="222222"/>
                </a:solidFill>
              </a:rPr>
              <a:t>].plot()</a:t>
            </a:r>
            <a:endParaRPr b="0"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plt.legend(</a:t>
            </a:r>
            <a:r>
              <a:rPr>
                <a:solidFill>
                  <a:srgbClr val="660099"/>
                </a:solidFill>
              </a:rPr>
              <a:t>loc</a:t>
            </a:r>
            <a:r>
              <a:t>=</a:t>
            </a:r>
            <a:r>
              <a:rPr>
                <a:solidFill>
                  <a:srgbClr val="0000FF"/>
                </a:solidFill>
              </a:rPr>
              <a:t>4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plt.xlabel(</a:t>
            </a:r>
            <a:r>
              <a:rPr b="1">
                <a:solidFill>
                  <a:srgbClr val="008080"/>
                </a:solidFill>
              </a:rPr>
              <a:t>'Date'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plt.ylabel(</a:t>
            </a:r>
            <a:r>
              <a:rPr b="1">
                <a:solidFill>
                  <a:srgbClr val="008080"/>
                </a:solidFill>
              </a:rPr>
              <a:t>'Price'</a:t>
            </a:r>
            <a:r>
              <a:t>)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900">
                <a:solidFill>
                  <a:srgbClr val="222222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t>plt.show()</a:t>
            </a:r>
          </a:p>
          <a:p>
            <a:pPr>
              <a:lnSpc>
                <a:spcPct val="90000"/>
              </a:lnSpc>
              <a:defRPr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ooter Placeholder 2"/>
          <p:cNvSpPr txBox="1"/>
          <p:nvPr/>
        </p:nvSpPr>
        <p:spPr>
          <a:xfrm>
            <a:off x="3931930" y="8164670"/>
            <a:ext cx="514432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z="1200">
                <a:solidFill>
                  <a:srgbClr val="FFFFFF"/>
                </a:solidFill>
              </a:defRPr>
            </a:lvl1pPr>
          </a:lstStyle>
          <a:p>
            <a:pPr/>
            <a:r>
              <a:t>17241008, 16141004</a:t>
            </a:r>
          </a:p>
        </p:txBody>
      </p:sp>
      <p:sp>
        <p:nvSpPr>
          <p:cNvPr id="145" name="CustomShape 1"/>
          <p:cNvSpPr txBox="1"/>
          <p:nvPr/>
        </p:nvSpPr>
        <p:spPr>
          <a:xfrm>
            <a:off x="1883512" y="1539767"/>
            <a:ext cx="325060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/>
            <a:r>
              <a:t>Conclusion</a:t>
            </a:r>
          </a:p>
        </p:txBody>
      </p:sp>
      <p:sp>
        <p:nvSpPr>
          <p:cNvPr id="146" name="CustomShape 2"/>
          <p:cNvSpPr txBox="1"/>
          <p:nvPr/>
        </p:nvSpPr>
        <p:spPr>
          <a:xfrm>
            <a:off x="1864077" y="2876549"/>
            <a:ext cx="10828610" cy="400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marL="798285" indent="-798285">
              <a:buSzPct val="100000"/>
              <a:buAutoNum type="arabicPeriod" startAt="1"/>
              <a:defRPr sz="4400"/>
            </a:pPr>
            <a:r>
              <a:t>We are now very much interested to go to the future with this project. But from this project we will improve: Effective recognition, Information retrieval, Spam filtering, Fraud detection</a:t>
            </a:r>
          </a:p>
          <a:p>
            <a:pPr>
              <a:defRPr sz="4400"/>
            </a:pPr>
            <a:endParaRPr sz="1800"/>
          </a:p>
          <a:p>
            <a:pPr>
              <a:defRPr sz="1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Footer Placeholder 3"/>
          <p:cNvSpPr txBox="1"/>
          <p:nvPr/>
        </p:nvSpPr>
        <p:spPr>
          <a:xfrm>
            <a:off x="3931930" y="8164670"/>
            <a:ext cx="5144326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cap="all" sz="1200">
                <a:solidFill>
                  <a:srgbClr val="FFFFFF"/>
                </a:solidFill>
              </a:defRPr>
            </a:lvl1pPr>
          </a:lstStyle>
          <a:p>
            <a:pPr/>
            <a:r>
              <a:t>17241008, 16141004</a:t>
            </a:r>
          </a:p>
        </p:txBody>
      </p:sp>
      <p:sp>
        <p:nvSpPr>
          <p:cNvPr id="149" name="CustomShape 1"/>
          <p:cNvSpPr txBox="1"/>
          <p:nvPr/>
        </p:nvSpPr>
        <p:spPr>
          <a:xfrm>
            <a:off x="2065341" y="1593241"/>
            <a:ext cx="4298653" cy="121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8400"/>
            </a:lvl1pPr>
          </a:lstStyle>
          <a:p>
            <a:pPr/>
            <a:r>
              <a:t>Reference</a:t>
            </a:r>
          </a:p>
        </p:txBody>
      </p:sp>
      <p:sp>
        <p:nvSpPr>
          <p:cNvPr id="150" name="Rectangle 1"/>
          <p:cNvSpPr txBox="1"/>
          <p:nvPr/>
        </p:nvSpPr>
        <p:spPr>
          <a:xfrm>
            <a:off x="2015743" y="3007370"/>
            <a:ext cx="8973314" cy="5178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68325" indent="-428625" algn="l" defTabSz="457200">
              <a:lnSpc>
                <a:spcPts val="4200"/>
              </a:lnSpc>
              <a:spcBef>
                <a:spcPts val="1700"/>
              </a:spcBef>
              <a:buClr>
                <a:srgbClr val="000000"/>
              </a:buClr>
              <a:buSzPct val="80000"/>
              <a:buFont typeface="Times"/>
              <a:buChar char="•"/>
              <a:defRPr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Gerald R Jensen, Robert R Johnson, and Jeffrey M Mercer. New evidence on size and price-to-book effects in stock returns. </a:t>
            </a:r>
            <a:r>
              <a:rPr i="1"/>
              <a:t>Financial Analysts Jour- nal</a:t>
            </a:r>
            <a:r>
              <a:t>, 53(6):34–42, 1997 </a:t>
            </a:r>
            <a:endParaRPr sz="1600"/>
          </a:p>
          <a:p>
            <a:pPr marL="568325" indent="-428625" algn="l" defTabSz="457200">
              <a:lnSpc>
                <a:spcPts val="4200"/>
              </a:lnSpc>
              <a:spcBef>
                <a:spcPts val="1700"/>
              </a:spcBef>
              <a:buClr>
                <a:srgbClr val="000000"/>
              </a:buClr>
              <a:buSzPct val="80000"/>
              <a:buFont typeface="Times"/>
              <a:buChar char="•"/>
              <a:defRPr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Benjamin Graham, David Le Fevre Dodd, and Sidney Cottle. </a:t>
            </a:r>
            <a:r>
              <a:rPr i="1"/>
              <a:t>Security analysis</a:t>
            </a:r>
            <a:r>
              <a:t>. McGraw-Hill New York, 1934 </a:t>
            </a:r>
          </a:p>
          <a:p>
            <a:pPr marL="568325" indent="-428625" algn="l" defTabSz="457200">
              <a:lnSpc>
                <a:spcPts val="4200"/>
              </a:lnSpc>
              <a:spcBef>
                <a:spcPts val="1700"/>
              </a:spcBef>
              <a:buClr>
                <a:srgbClr val="000000"/>
              </a:buClr>
              <a:buSzPct val="80000"/>
              <a:buFont typeface="Times"/>
              <a:buChar char="•"/>
              <a:defRPr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Christopher D Manning, Prabhakar Raghavan, and Hinrich Schütze. </a:t>
            </a:r>
            <a:r>
              <a:rPr i="1"/>
              <a:t>In- troduction to information retrieval</a:t>
            </a:r>
            <a:r>
              <a:t>, volume 1. Cambridge university press Cambridge, 2008 </a:t>
            </a:r>
            <a:endParaRPr sz="1600"/>
          </a:p>
          <a:p>
            <a:pPr marL="568325" indent="-428625" algn="l" defTabSz="457200">
              <a:lnSpc>
                <a:spcPts val="4200"/>
              </a:lnSpc>
              <a:spcBef>
                <a:spcPts val="1700"/>
              </a:spcBef>
              <a:buClr>
                <a:srgbClr val="000000"/>
              </a:buClr>
              <a:buSzPct val="80000"/>
              <a:buFont typeface="Times"/>
              <a:buChar char="•"/>
              <a:defRPr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Shunrong Shen, Haomiao Jiang, and Tongda Zhang. Stock market fore- casting using machine learning algorithms, 2012 </a:t>
            </a:r>
            <a:endParaRPr sz="1600"/>
          </a:p>
          <a:p>
            <a:pPr marL="568325" indent="-428625" algn="l" defTabSz="457200">
              <a:lnSpc>
                <a:spcPts val="4200"/>
              </a:lnSpc>
              <a:spcBef>
                <a:spcPts val="1700"/>
              </a:spcBef>
              <a:buClr>
                <a:srgbClr val="000000"/>
              </a:buClr>
              <a:buSzPct val="80000"/>
              <a:buFont typeface="Times"/>
              <a:buChar char="•"/>
              <a:defRPr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EM-DAT the international disaster database. http://www.emdat.be/database. Accessed: 2015-02-26. </a:t>
            </a:r>
            <a:br>
              <a:rPr sz="1600"/>
            </a:br>
            <a:endParaRPr sz="1600"/>
          </a:p>
          <a:p>
            <a:pPr marL="568325" indent="-428625" algn="l" defTabSz="457200">
              <a:lnSpc>
                <a:spcPts val="4200"/>
              </a:lnSpc>
              <a:spcBef>
                <a:spcPts val="1700"/>
              </a:spcBef>
              <a:buClr>
                <a:srgbClr val="000000"/>
              </a:buClr>
              <a:buSzPct val="80000"/>
              <a:buFont typeface="Times"/>
              <a:buChar char="•"/>
              <a:tabLst>
                <a:tab pos="190500" algn="l"/>
                <a:tab pos="647700" algn="l"/>
              </a:tabLst>
              <a:defRPr sz="18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6C6963"/>
      </a:dk1>
      <a:lt1>
        <a:srgbClr val="092C6C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LeatherBook">
  <a:themeElements>
    <a:clrScheme name="LeatherBook">
      <a:dk1>
        <a:srgbClr val="000000"/>
      </a:dk1>
      <a:lt1>
        <a:srgbClr val="FFFFFF"/>
      </a:lt1>
      <a:dk2>
        <a:srgbClr val="4D5459"/>
      </a:dk2>
      <a:lt2>
        <a:srgbClr val="D8DBDF"/>
      </a:lt2>
      <a:accent1>
        <a:srgbClr val="5B7376"/>
      </a:accent1>
      <a:accent2>
        <a:srgbClr val="9B9E5B"/>
      </a:accent2>
      <a:accent3>
        <a:srgbClr val="CC943D"/>
      </a:accent3>
      <a:accent4>
        <a:srgbClr val="A55A01"/>
      </a:accent4>
      <a:accent5>
        <a:srgbClr val="9D3320"/>
      </a:accent5>
      <a:accent6>
        <a:srgbClr val="83525A"/>
      </a:accent6>
      <a:hlink>
        <a:srgbClr val="0000FF"/>
      </a:hlink>
      <a:folHlink>
        <a:srgbClr val="FF00FF"/>
      </a:folHlink>
    </a:clrScheme>
    <a:fontScheme name="LeatherBook">
      <a:majorFont>
        <a:latin typeface="Baskerville"/>
        <a:ea typeface="Baskerville"/>
        <a:cs typeface="Baskerville"/>
      </a:majorFont>
      <a:minorFont>
        <a:latin typeface="Baskerville"/>
        <a:ea typeface="Baskerville"/>
        <a:cs typeface="Baskerville"/>
      </a:minorFont>
    </a:fontScheme>
    <a:fmtScheme name="LeatherBoo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50800" dist="12700" dir="0">
            <a:srgbClr val="000000">
              <a:alpha val="6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2EBDB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A49E92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800" u="none" kumimoji="0" normalizeH="0">
            <a:ln>
              <a:noFill/>
            </a:ln>
            <a:solidFill>
              <a:srgbClr val="6C6963"/>
            </a:solidFill>
            <a:effectLst/>
            <a:uFillTx/>
            <a:latin typeface="+mn-lt"/>
            <a:ea typeface="+mn-ea"/>
            <a:cs typeface="+mn-cs"/>
            <a:sym typeface="Baskervill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