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468E21-D2A7-48D6-B195-E8A2AC9181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7C2029-74EA-4ACC-8A73-84B1C15E59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2971DD-10AA-4CAE-8319-8E7563FF46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295A77-9ECE-4389-87AE-F6F335B166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421C09-57FA-4977-9307-561183B311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5B7FE1-8F82-47E3-89F7-D127D6EEE2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9549B3-C717-4FF6-BABB-6C0BCA6FDD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5AE524-782A-45F9-ADE6-7C05C8EFB9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4B6AD9-B8B7-4561-9D08-CE55DCB16F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5C9B86-29CE-4442-8179-183775CA07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BD7440-A79D-469F-92C7-CA2CC68146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FF6F3-73AA-47E6-A5A1-CCFF960F5C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BD8C74-C138-4339-A9B5-24CF42104E6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5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0.png"/><Relationship Id="rId13" Type="http://schemas.openxmlformats.org/officeDocument/2006/relationships/image" Target="../media/image10.png"/><Relationship Id="rId14" Type="http://schemas.openxmlformats.org/officeDocument/2006/relationships/image" Target="../media/image10.png"/><Relationship Id="rId15" Type="http://schemas.openxmlformats.org/officeDocument/2006/relationships/image" Target="../media/image10.png"/><Relationship Id="rId16" Type="http://schemas.openxmlformats.org/officeDocument/2006/relationships/image" Target="../media/image10.png"/><Relationship Id="rId17" Type="http://schemas.openxmlformats.org/officeDocument/2006/relationships/image" Target="../media/image10.png"/><Relationship Id="rId18" Type="http://schemas.openxmlformats.org/officeDocument/2006/relationships/image" Target="../media/image10.png"/><Relationship Id="rId19" Type="http://schemas.openxmlformats.org/officeDocument/2006/relationships/image" Target="../media/image10.png"/><Relationship Id="rId20" Type="http://schemas.openxmlformats.org/officeDocument/2006/relationships/image" Target="../media/image11.png"/><Relationship Id="rId2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5715000" y="91440"/>
            <a:ext cx="1809720" cy="2376720"/>
          </a:xfrm>
          <a:custGeom>
            <a:avLst/>
            <a:gdLst>
              <a:gd name="textAreaLeft" fmla="*/ 88200 w 1809720"/>
              <a:gd name="textAreaRight" fmla="*/ 1722240 w 1809720"/>
              <a:gd name="textAreaTop" fmla="*/ 88200 h 2376720"/>
              <a:gd name="textAreaBottom" fmla="*/ 2289240 h 2376720"/>
            </a:gdLst>
            <a:ahLst/>
            <a:rect l="textAreaLeft" t="textAreaTop" r="textAreaRight" b="textAreaBottom"/>
            <a:pathLst>
              <a:path w="21600" h="28363">
                <a:moveTo>
                  <a:pt x="3600" y="0"/>
                </a:moveTo>
                <a:arcTo wR="3600" hR="3600" stAng="16200000" swAng="-5400000"/>
                <a:lnTo>
                  <a:pt x="0" y="24763"/>
                </a:lnTo>
                <a:arcTo wR="3600" hR="3600" stAng="10800000" swAng="-5400000"/>
                <a:lnTo>
                  <a:pt x="18000" y="28363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7592400" y="58680"/>
            <a:ext cx="2236680" cy="2455200"/>
          </a:xfrm>
          <a:custGeom>
            <a:avLst/>
            <a:gdLst>
              <a:gd name="textAreaLeft" fmla="*/ 109080 w 2236680"/>
              <a:gd name="textAreaRight" fmla="*/ 2128320 w 2236680"/>
              <a:gd name="textAreaTop" fmla="*/ 109080 h 2455200"/>
              <a:gd name="textAreaBottom" fmla="*/ 2346840 h 2455200"/>
            </a:gdLst>
            <a:ahLst/>
            <a:rect l="textAreaLeft" t="textAreaTop" r="textAreaRight" b="textAreaBottom"/>
            <a:pathLst>
              <a:path w="21600" h="23709">
                <a:moveTo>
                  <a:pt x="3600" y="0"/>
                </a:moveTo>
                <a:arcTo wR="3600" hR="3600" stAng="16200000" swAng="-5400000"/>
                <a:lnTo>
                  <a:pt x="0" y="20109"/>
                </a:lnTo>
                <a:arcTo wR="3600" hR="3600" stAng="10800000" swAng="-5400000"/>
                <a:lnTo>
                  <a:pt x="18000" y="23709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264600" y="192600"/>
            <a:ext cx="2971080" cy="190368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228600" y="2743200"/>
            <a:ext cx="9600480" cy="2742480"/>
          </a:xfrm>
          <a:prstGeom prst="roundRect">
            <a:avLst>
              <a:gd name="adj" fmla="val 16667"/>
            </a:avLst>
          </a:prstGeom>
          <a:noFill/>
          <a:ln cap="rnd" w="10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1600200" y="3751200"/>
            <a:ext cx="5028480" cy="1599480"/>
          </a:xfrm>
          <a:prstGeom prst="rect">
            <a:avLst/>
          </a:prstGeom>
          <a:solidFill>
            <a:srgbClr val="b7b3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3200400" y="3979800"/>
            <a:ext cx="3199680" cy="1142280"/>
          </a:xfrm>
          <a:prstGeom prst="rect">
            <a:avLst/>
          </a:prstGeom>
          <a:solidFill>
            <a:srgbClr val="81ac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6858000" y="3751200"/>
            <a:ext cx="1250280" cy="1586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457200" y="4208400"/>
            <a:ext cx="685080" cy="685080"/>
          </a:xfrm>
          <a:prstGeom prst="ellipse">
            <a:avLst/>
          </a:prstGeom>
          <a:noFill/>
          <a:ln w="12600">
            <a:solidFill>
              <a:srgbClr val="3b160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2057400" y="4208400"/>
            <a:ext cx="685080" cy="68508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3b160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7086600" y="4219200"/>
            <a:ext cx="685080" cy="685080"/>
          </a:xfrm>
          <a:prstGeom prst="ellipse">
            <a:avLst/>
          </a:prstGeom>
          <a:solidFill>
            <a:srgbClr val="cccccc"/>
          </a:solidFill>
          <a:ln w="12600">
            <a:solidFill>
              <a:srgbClr val="3b160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8807400" y="4220640"/>
            <a:ext cx="685080" cy="68508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3b160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52" name=""/>
          <p:cNvCxnSpPr>
            <a:stCxn id="48" idx="6"/>
            <a:endCxn id="49" idx="2"/>
          </p:cNvCxnSpPr>
          <p:nvPr/>
        </p:nvCxnSpPr>
        <p:spPr>
          <a:xfrm>
            <a:off x="1142280" y="4551120"/>
            <a:ext cx="915480" cy="3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53" name=""/>
          <p:cNvCxnSpPr>
            <a:stCxn id="49" idx="6"/>
          </p:cNvCxnSpPr>
          <p:nvPr/>
        </p:nvCxnSpPr>
        <p:spPr>
          <a:xfrm>
            <a:off x="2742480" y="4551120"/>
            <a:ext cx="916200" cy="144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54" name=""/>
          <p:cNvCxnSpPr>
            <a:endCxn id="55" idx="1"/>
          </p:cNvCxnSpPr>
          <p:nvPr/>
        </p:nvCxnSpPr>
        <p:spPr>
          <a:xfrm>
            <a:off x="4343400" y="4551480"/>
            <a:ext cx="686160" cy="14760"/>
          </a:xfrm>
          <a:prstGeom prst="straightConnector1">
            <a:avLst/>
          </a:prstGeom>
          <a:ln w="0">
            <a:solidFill>
              <a:srgbClr val="111111"/>
            </a:solidFill>
            <a:tailEnd len="med" type="triangle" w="med"/>
          </a:ln>
        </p:spPr>
      </p:cxnSp>
      <p:cxnSp>
        <p:nvCxnSpPr>
          <p:cNvPr id="56" name=""/>
          <p:cNvCxnSpPr>
            <a:stCxn id="50" idx="2"/>
            <a:endCxn id="55" idx="3"/>
          </p:cNvCxnSpPr>
          <p:nvPr/>
        </p:nvCxnSpPr>
        <p:spPr>
          <a:xfrm flipH="1">
            <a:off x="5942880" y="4561920"/>
            <a:ext cx="1144080" cy="432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57" name=""/>
          <p:cNvCxnSpPr>
            <a:stCxn id="51" idx="2"/>
            <a:endCxn id="50" idx="6"/>
          </p:cNvCxnSpPr>
          <p:nvPr/>
        </p:nvCxnSpPr>
        <p:spPr>
          <a:xfrm flipH="1" flipV="1">
            <a:off x="7771680" y="4561920"/>
            <a:ext cx="1036080" cy="1800"/>
          </a:xfrm>
          <a:prstGeom prst="straightConnector1">
            <a:avLst/>
          </a:prstGeom>
          <a:ln w="0">
            <a:solidFill>
              <a:srgbClr val="1c1c1c"/>
            </a:solidFill>
            <a:tailEnd len="med" type="triangle" w="med"/>
          </a:ln>
        </p:spPr>
      </p:cxnSp>
      <p:sp>
        <p:nvSpPr>
          <p:cNvPr id="58" name=""/>
          <p:cNvSpPr/>
          <p:nvPr/>
        </p:nvSpPr>
        <p:spPr>
          <a:xfrm>
            <a:off x="457200" y="3245400"/>
            <a:ext cx="105480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Dirichlet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parameters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8530200" y="2788200"/>
            <a:ext cx="105480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Dirichlet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parameters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2057400" y="3011400"/>
            <a:ext cx="145260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Document Topic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Distribution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4008600" y="3016800"/>
            <a:ext cx="101988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Word-Topic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allocation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5486400" y="3016800"/>
            <a:ext cx="90540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Observed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word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858000" y="3052800"/>
            <a:ext cx="107928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Topic-Word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distribution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4" name=""/>
          <p:cNvCxnSpPr>
            <a:stCxn id="58" idx="2"/>
          </p:cNvCxnSpPr>
          <p:nvPr/>
        </p:nvCxnSpPr>
        <p:spPr>
          <a:xfrm flipH="1">
            <a:off x="857520" y="3707280"/>
            <a:ext cx="127440" cy="510840"/>
          </a:xfrm>
          <a:prstGeom prst="straightConnector1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</p:cxnSp>
      <p:cxnSp>
        <p:nvCxnSpPr>
          <p:cNvPr id="65" name=""/>
          <p:cNvCxnSpPr>
            <a:stCxn id="59" idx="-1"/>
            <a:endCxn id="51" idx="0"/>
          </p:cNvCxnSpPr>
          <p:nvPr/>
        </p:nvCxnSpPr>
        <p:spPr>
          <a:xfrm>
            <a:off x="9057600" y="3701880"/>
            <a:ext cx="92880" cy="519120"/>
          </a:xfrm>
          <a:prstGeom prst="straightConnector1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</p:cxnSp>
      <p:sp>
        <p:nvSpPr>
          <p:cNvPr id="66" name=""/>
          <p:cNvSpPr/>
          <p:nvPr/>
        </p:nvSpPr>
        <p:spPr>
          <a:xfrm flipH="1">
            <a:off x="5715000" y="3479400"/>
            <a:ext cx="141120" cy="6804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 flipH="1">
            <a:off x="4114800" y="3479400"/>
            <a:ext cx="228600" cy="6804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 flipH="1">
            <a:off x="2499480" y="3479400"/>
            <a:ext cx="141120" cy="6804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7435800" y="3594600"/>
            <a:ext cx="360" cy="6138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650160" y="4384440"/>
            <a:ext cx="335520" cy="31644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31640" y="4352400"/>
            <a:ext cx="354240" cy="38448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410200" y="2759400"/>
            <a:ext cx="560880" cy="25128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4"/>
          <a:stretch/>
        </p:blipFill>
        <p:spPr>
          <a:xfrm>
            <a:off x="4150800" y="2788200"/>
            <a:ext cx="720720" cy="22788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5"/>
          <a:stretch/>
        </p:blipFill>
        <p:spPr>
          <a:xfrm>
            <a:off x="5490720" y="2826000"/>
            <a:ext cx="993960" cy="21096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6"/>
          <a:srcRect l="74589" t="0" r="0" b="0"/>
          <a:stretch/>
        </p:blipFill>
        <p:spPr>
          <a:xfrm>
            <a:off x="9000000" y="4316400"/>
            <a:ext cx="273600" cy="45648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3657600" y="4299840"/>
            <a:ext cx="913680" cy="511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7" name="" descr=""/>
          <p:cNvPicPr/>
          <p:nvPr/>
        </p:nvPicPr>
        <p:blipFill>
          <a:blip r:embed="rId7"/>
          <a:stretch/>
        </p:blipFill>
        <p:spPr>
          <a:xfrm>
            <a:off x="3780720" y="4371840"/>
            <a:ext cx="657720" cy="34668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5029200" y="4310280"/>
            <a:ext cx="913680" cy="511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8" name="" descr=""/>
          <p:cNvPicPr/>
          <p:nvPr/>
        </p:nvPicPr>
        <p:blipFill>
          <a:blip r:embed="rId8"/>
          <a:srcRect l="17768" t="26531" r="53172" b="0"/>
          <a:stretch/>
        </p:blipFill>
        <p:spPr>
          <a:xfrm>
            <a:off x="5149800" y="4422600"/>
            <a:ext cx="685080" cy="34848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4224960" y="4822200"/>
            <a:ext cx="1423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D  documents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7027200" y="4935960"/>
            <a:ext cx="97416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DejaVu Sans"/>
              </a:rPr>
              <a:t>K  Topics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7207200" y="4185000"/>
            <a:ext cx="44352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φ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9"/>
          <a:stretch/>
        </p:blipFill>
        <p:spPr>
          <a:xfrm>
            <a:off x="2057400" y="790200"/>
            <a:ext cx="1037880" cy="103788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/>
          <p:nvPr/>
        </p:nvSpPr>
        <p:spPr>
          <a:xfrm>
            <a:off x="1828800" y="228600"/>
            <a:ext cx="140364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Lines as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Documents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778200" y="228600"/>
            <a:ext cx="1448280" cy="1814400"/>
          </a:xfrm>
          <a:custGeom>
            <a:avLst/>
            <a:gdLst>
              <a:gd name="textAreaLeft" fmla="*/ 70560 w 1448280"/>
              <a:gd name="textAreaRight" fmla="*/ 1378440 w 1448280"/>
              <a:gd name="textAreaTop" fmla="*/ 70560 h 1814400"/>
              <a:gd name="textAreaBottom" fmla="*/ 1744560 h 1814400"/>
            </a:gdLst>
            <a:ahLst/>
            <a:rect l="textAreaLeft" t="textAreaTop" r="textAreaRight" b="textAreaBottom"/>
            <a:pathLst>
              <a:path w="21600" h="27056">
                <a:moveTo>
                  <a:pt x="3600" y="0"/>
                </a:moveTo>
                <a:arcTo wR="3600" hR="3600" stAng="16200000" swAng="-5400000"/>
                <a:lnTo>
                  <a:pt x="0" y="23456"/>
                </a:lnTo>
                <a:arcTo wR="3600" hR="3600" stAng="10800000" swAng="-5400000"/>
                <a:lnTo>
                  <a:pt x="18000" y="27056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dedce6"/>
          </a:solidFill>
          <a:ln cap="rnd" w="12600">
            <a:solidFill>
              <a:srgbClr val="00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DejaVu Sans"/>
              </a:rPr>
              <a:t>LDA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DejaVu Sans"/>
              </a:rPr>
              <a:t>Topic Modeling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0"/>
          <a:stretch/>
        </p:blipFill>
        <p:spPr>
          <a:xfrm>
            <a:off x="180000" y="385200"/>
            <a:ext cx="1675080" cy="167508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467280" y="390240"/>
            <a:ext cx="1279800" cy="10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Textbook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607000" y="-39960"/>
            <a:ext cx="205668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[Cluster of Words]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7854480" y="94680"/>
            <a:ext cx="199800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[Cluster of Documents]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1"/>
          <a:stretch/>
        </p:blipFill>
        <p:spPr>
          <a:xfrm>
            <a:off x="8001000" y="6858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12"/>
          <a:stretch/>
        </p:blipFill>
        <p:spPr>
          <a:xfrm>
            <a:off x="8229600" y="5418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13"/>
          <a:stretch/>
        </p:blipFill>
        <p:spPr>
          <a:xfrm>
            <a:off x="8229600" y="9144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14"/>
          <a:stretch/>
        </p:blipFill>
        <p:spPr>
          <a:xfrm>
            <a:off x="8458200" y="4572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5"/>
          <a:stretch/>
        </p:blipFill>
        <p:spPr>
          <a:xfrm>
            <a:off x="8458200" y="9144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6"/>
          <a:stretch/>
        </p:blipFill>
        <p:spPr>
          <a:xfrm>
            <a:off x="8686800" y="6858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7"/>
          <a:stretch/>
        </p:blipFill>
        <p:spPr>
          <a:xfrm>
            <a:off x="8686800" y="16722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8"/>
          <a:stretch/>
        </p:blipFill>
        <p:spPr>
          <a:xfrm>
            <a:off x="8458200" y="1816200"/>
            <a:ext cx="456480" cy="4564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9"/>
          <a:stretch/>
        </p:blipFill>
        <p:spPr>
          <a:xfrm>
            <a:off x="8915400" y="1816200"/>
            <a:ext cx="456480" cy="45648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7929000" y="385200"/>
            <a:ext cx="1443240" cy="1178280"/>
          </a:xfrm>
          <a:prstGeom prst="ellipse">
            <a:avLst/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8350200" y="1564200"/>
            <a:ext cx="1250640" cy="913680"/>
          </a:xfrm>
          <a:prstGeom prst="ellipse">
            <a:avLst/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8868600" y="1130400"/>
            <a:ext cx="52308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K1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9264600" y="1901880"/>
            <a:ext cx="523080" cy="2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K2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0"/>
          <a:stretch/>
        </p:blipFill>
        <p:spPr>
          <a:xfrm>
            <a:off x="5943600" y="451080"/>
            <a:ext cx="1148400" cy="114840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7705800" y="1528200"/>
            <a:ext cx="523080" cy="2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6070320" y="1596240"/>
            <a:ext cx="136476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W1..WN → K1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W2…WN → K2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332680" y="685800"/>
            <a:ext cx="273600" cy="822240"/>
          </a:xfrm>
          <a:prstGeom prst="rightArrow">
            <a:avLst>
              <a:gd name="adj1" fmla="val 36941"/>
              <a:gd name="adj2" fmla="val 57640"/>
            </a:avLst>
          </a:prstGeom>
          <a:solidFill>
            <a:srgbClr val="cccccc"/>
          </a:solidFill>
          <a:ln w="0"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3429000" y="685800"/>
            <a:ext cx="273600" cy="822240"/>
          </a:xfrm>
          <a:prstGeom prst="rightArrow">
            <a:avLst>
              <a:gd name="adj1" fmla="val 36941"/>
              <a:gd name="adj2" fmla="val 57640"/>
            </a:avLst>
          </a:pr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1747440" y="877680"/>
            <a:ext cx="273960" cy="649440"/>
          </a:xfrm>
          <a:prstGeom prst="rightArrow">
            <a:avLst>
              <a:gd name="adj1" fmla="val 36941"/>
              <a:gd name="adj2" fmla="val 57640"/>
            </a:avLst>
          </a:prstGeom>
          <a:solidFill>
            <a:srgbClr val="ccccc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4138200" y="2129400"/>
            <a:ext cx="842040" cy="456840"/>
          </a:xfrm>
          <a:prstGeom prst="upArrow">
            <a:avLst>
              <a:gd name="adj1" fmla="val 39418"/>
              <a:gd name="adj2" fmla="val 48938"/>
            </a:avLst>
          </a:prstGeom>
          <a:solidFill>
            <a:srgbClr val="cccccc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7725600" y="1517400"/>
            <a:ext cx="347040" cy="384480"/>
          </a:xfrm>
          <a:prstGeom prst="ellipse">
            <a:avLst/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4006800" y="1263600"/>
            <a:ext cx="986040" cy="456840"/>
          </a:xfrm>
          <a:prstGeom prst="rect">
            <a:avLst/>
          </a:prstGeom>
          <a:solidFill>
            <a:srgbClr val="e0c2cd"/>
          </a:solidFill>
          <a:ln w="12600">
            <a:solidFill>
              <a:srgbClr val="00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DejaVu Sans"/>
              </a:rPr>
              <a:t>K Topics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2024-01-07T18:14:30Z</dcterms:created>
  <dc:creator/>
  <dc:description/>
  <dc:language>en-US</dc:language>
  <cp:lastModifiedBy/>
  <dcterms:modified xsi:type="dcterms:W3CDTF">2024-01-08T14:14:05Z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