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5" r:id="rId3"/>
    <p:sldId id="266" r:id="rId4"/>
    <p:sldId id="267" r:id="rId5"/>
    <p:sldId id="268" r:id="rId6"/>
    <p:sldId id="271" r:id="rId7"/>
    <p:sldId id="272" r:id="rId8"/>
    <p:sldId id="264" r:id="rId9"/>
    <p:sldId id="257" r:id="rId10"/>
    <p:sldId id="258" r:id="rId11"/>
    <p:sldId id="259" r:id="rId12"/>
    <p:sldId id="260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5F8AE-E9E5-482F-B6AE-D81EECF90BA1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2C763-6BC8-4A7E-8BC5-D96480086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0679"/>
            <a:ext cx="5909964" cy="4116916"/>
          </a:xfrm>
          <a:noFill/>
          <a:ln w="9525"/>
        </p:spPr>
        <p:txBody>
          <a:bodyPr lIns="90927" tIns="45463" rIns="90927" bIns="45463"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574675"/>
            <a:ext cx="4586287" cy="3441700"/>
          </a:xfrm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9/15/09 - L8 Map Manupulation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2009 - Joanne DeGroat, ECE, OSU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F45EE-2016-4F66-A5E8-B0EF2798C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4FE5-B45C-430E-8CEF-E43E239B40B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0CE7C-5979-4F10-B34F-203B5E8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???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620000" cy="3436838"/>
          </a:xfrm>
          <a:noFill/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sz="4800" dirty="0" smtClean="0">
                <a:latin typeface="JasmineUPC" pitchFamily="18" charset="-34"/>
              </a:rPr>
              <a:t>CSE 205</a:t>
            </a:r>
            <a:br>
              <a:rPr lang="en-US" sz="4800" dirty="0" smtClean="0">
                <a:latin typeface="JasmineUPC" pitchFamily="18" charset="-34"/>
              </a:rPr>
            </a:br>
            <a:r>
              <a:rPr lang="en-US" sz="4800" dirty="0" smtClean="0">
                <a:latin typeface="JasmineUPC" pitchFamily="18" charset="-34"/>
              </a:rPr>
              <a:t>Digital Logic Design </a:t>
            </a:r>
            <a:br>
              <a:rPr lang="en-US" sz="4800" dirty="0" smtClean="0">
                <a:latin typeface="JasmineUPC" pitchFamily="18" charset="-34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JasmineUPC" pitchFamily="18" charset="-34"/>
              </a:rPr>
              <a:t>Week </a:t>
            </a:r>
            <a:r>
              <a:rPr lang="en-US" sz="4000" smtClean="0">
                <a:latin typeface="JasmineUPC" pitchFamily="18" charset="-34"/>
              </a:rPr>
              <a:t>3b </a:t>
            </a:r>
            <a:br>
              <a:rPr lang="en-US" sz="4000" smtClean="0">
                <a:latin typeface="JasmineUPC" pitchFamily="18" charset="-34"/>
              </a:rPr>
            </a:br>
            <a:r>
              <a:rPr lang="en-US" sz="4000" smtClean="0">
                <a:latin typeface="JasmineUPC" pitchFamily="18" charset="-34"/>
              </a:rPr>
              <a:t>Prime </a:t>
            </a:r>
            <a:r>
              <a:rPr lang="en-US" sz="4000" dirty="0" err="1" smtClean="0">
                <a:latin typeface="JasmineUPC" pitchFamily="18" charset="-34"/>
              </a:rPr>
              <a:t>Implicants</a:t>
            </a:r>
            <a:r>
              <a:rPr lang="en-US" sz="4000" dirty="0" smtClean="0">
                <a:latin typeface="JasmineUPC" pitchFamily="18" charset="-34"/>
              </a:rPr>
              <a:t>/Essential Prime </a:t>
            </a:r>
            <a:r>
              <a:rPr lang="en-US" sz="4000" dirty="0" err="1" smtClean="0">
                <a:latin typeface="JasmineUPC" pitchFamily="18" charset="-34"/>
              </a:rPr>
              <a:t>Implicants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858000" cy="544513"/>
          </a:xfrm>
        </p:spPr>
        <p:txBody>
          <a:bodyPr lIns="63500" tIns="25400" rIns="63500" bIns="25400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Dr. </a:t>
            </a:r>
            <a:r>
              <a:rPr lang="en-US" dirty="0" err="1" smtClean="0"/>
              <a:t>Mahmuda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457200"/>
            <a:ext cx="316099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en-US" sz="2000" b="1" dirty="0" smtClean="0"/>
              <a:t>Example </a:t>
            </a:r>
            <a:r>
              <a:rPr lang="en-US" sz="2000" b="1" dirty="0"/>
              <a:t>3</a:t>
            </a:r>
            <a:endParaRPr lang="en-US" sz="2000" dirty="0"/>
          </a:p>
          <a:p>
            <a:r>
              <a:rPr lang="en-US" sz="2000" dirty="0"/>
              <a:t>Prime </a:t>
            </a:r>
            <a:r>
              <a:rPr lang="en-US" sz="2000" dirty="0" err="1"/>
              <a:t>Implicants</a:t>
            </a:r>
            <a:r>
              <a:rPr lang="en-US" sz="2000" dirty="0"/>
              <a:t>: 6</a:t>
            </a:r>
          </a:p>
          <a:p>
            <a:r>
              <a:rPr lang="en-US" sz="2000" dirty="0"/>
              <a:t>Distinguished 1-Cells: 2</a:t>
            </a:r>
          </a:p>
          <a:p>
            <a:r>
              <a:rPr lang="en-US" sz="2000" dirty="0"/>
              <a:t>Essential Prime </a:t>
            </a:r>
            <a:r>
              <a:rPr lang="en-US" sz="2000" dirty="0" err="1"/>
              <a:t>Implicants</a:t>
            </a:r>
            <a:r>
              <a:rPr lang="en-US" sz="2000" dirty="0"/>
              <a:t>: 2</a:t>
            </a:r>
          </a:p>
          <a:p>
            <a:r>
              <a:rPr lang="en-US" sz="2000" dirty="0"/>
              <a:t>Minimal Sums: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CSE205\cse205_MM\cse205_slide\CSE205_PI_files\KarnaughMaps3a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81000"/>
            <a:ext cx="3200400" cy="235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667000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Y = </a:t>
            </a:r>
            <a:r>
              <a:rPr lang="en-US" b="1" dirty="0">
                <a:solidFill>
                  <a:schemeClr val="tx2"/>
                </a:solidFill>
              </a:rPr>
              <a:t>AB'C' + A'CD</a:t>
            </a:r>
            <a:r>
              <a:rPr lang="en-US" b="1" dirty="0"/>
              <a:t>' + </a:t>
            </a:r>
            <a:r>
              <a:rPr lang="en-US" b="1" dirty="0">
                <a:solidFill>
                  <a:srgbClr val="FF0000"/>
                </a:solidFill>
              </a:rPr>
              <a:t>AC'D + BCD</a:t>
            </a:r>
            <a:endParaRPr 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3276600"/>
            <a:ext cx="35804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AB'C'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A'CD'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A'BC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3810000"/>
            <a:ext cx="3312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AB'C'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A'CD'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BCD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457200"/>
            <a:ext cx="31609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Example 4</a:t>
            </a:r>
            <a:endParaRPr lang="en-US" sz="2000" dirty="0"/>
          </a:p>
          <a:p>
            <a:r>
              <a:rPr lang="en-US" sz="2000" dirty="0"/>
              <a:t>Prime </a:t>
            </a:r>
            <a:r>
              <a:rPr lang="en-US" sz="2000" dirty="0" err="1"/>
              <a:t>Implicants</a:t>
            </a:r>
            <a:r>
              <a:rPr lang="en-US" sz="2000" dirty="0"/>
              <a:t>: 5</a:t>
            </a:r>
          </a:p>
          <a:p>
            <a:r>
              <a:rPr lang="en-US" sz="2000" dirty="0"/>
              <a:t>Distinguished 1-Cells: 3</a:t>
            </a:r>
          </a:p>
          <a:p>
            <a:r>
              <a:rPr lang="en-US" sz="2000" dirty="0"/>
              <a:t>Essential Prime </a:t>
            </a:r>
            <a:r>
              <a:rPr lang="en-US" sz="2000" dirty="0" err="1"/>
              <a:t>Implicants</a:t>
            </a:r>
            <a:r>
              <a:rPr lang="en-US" sz="2000" dirty="0"/>
              <a:t>: 3</a:t>
            </a:r>
          </a:p>
          <a:p>
            <a:r>
              <a:rPr lang="en-US" sz="2000" dirty="0"/>
              <a:t>Minimal Sums: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CSE205\cse205_MM\cse205_slide\CSE205_PI_files\KarnaughMaps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14600"/>
            <a:ext cx="326453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28600" y="3429000"/>
            <a:ext cx="327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A'B'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A'C'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457200"/>
            <a:ext cx="31609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Example 5</a:t>
            </a:r>
            <a:endParaRPr lang="en-US" sz="2000" dirty="0"/>
          </a:p>
          <a:p>
            <a:r>
              <a:rPr lang="en-US" sz="2000" dirty="0"/>
              <a:t>Prime </a:t>
            </a:r>
            <a:r>
              <a:rPr lang="en-US" sz="2000" dirty="0" err="1"/>
              <a:t>Implicants</a:t>
            </a:r>
            <a:r>
              <a:rPr lang="en-US" sz="2000" dirty="0"/>
              <a:t>: 4</a:t>
            </a:r>
          </a:p>
          <a:p>
            <a:r>
              <a:rPr lang="en-US" sz="2000" dirty="0"/>
              <a:t>Distinguished 1-Cells: 4</a:t>
            </a:r>
          </a:p>
          <a:p>
            <a:r>
              <a:rPr lang="en-US" sz="2000" dirty="0"/>
              <a:t>Essential Prime </a:t>
            </a:r>
            <a:r>
              <a:rPr lang="en-US" sz="2000" dirty="0" err="1"/>
              <a:t>Implicants</a:t>
            </a:r>
            <a:r>
              <a:rPr lang="en-US" sz="2000" dirty="0"/>
              <a:t>: 4</a:t>
            </a:r>
          </a:p>
          <a:p>
            <a:r>
              <a:rPr lang="en-US" sz="2000" dirty="0"/>
              <a:t>Minimal Sums: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5" name="Picture 4" descr="C:\CSE205\cse205_MM\cse205_slide\CSE205_PI_files\KarnaughMaps5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438400"/>
            <a:ext cx="326453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2400" y="2971800"/>
            <a:ext cx="312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457200"/>
            <a:ext cx="316099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Prime </a:t>
            </a:r>
            <a:r>
              <a:rPr lang="en-US" sz="2000" dirty="0" err="1"/>
              <a:t>Implicants</a:t>
            </a:r>
            <a:r>
              <a:rPr lang="en-US" sz="2000" dirty="0"/>
              <a:t>: 8</a:t>
            </a:r>
          </a:p>
          <a:p>
            <a:r>
              <a:rPr lang="en-US" sz="2000" dirty="0"/>
              <a:t>Distinguished 1-Cells: 0</a:t>
            </a:r>
          </a:p>
          <a:p>
            <a:r>
              <a:rPr lang="en-US" sz="2000" dirty="0"/>
              <a:t>Essential Prime </a:t>
            </a:r>
            <a:r>
              <a:rPr lang="en-US" sz="2000" dirty="0" err="1"/>
              <a:t>Implicants</a:t>
            </a:r>
            <a:r>
              <a:rPr lang="en-US" sz="2000" dirty="0"/>
              <a:t>: 0</a:t>
            </a:r>
          </a:p>
          <a:p>
            <a:r>
              <a:rPr lang="en-US" sz="2000" dirty="0"/>
              <a:t>Minimal Sums: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5" name="Picture 4" descr="C:\CSE205\cse205_MM\cse205_slide\CSE205_PI_files\KarnaughMaps7a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43200"/>
            <a:ext cx="3124200" cy="250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52400" y="2057400"/>
            <a:ext cx="3610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A'B'C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A'BD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ABC'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AB'D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'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28600" y="2590800"/>
            <a:ext cx="3733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B'CD'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A'CD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BC'D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AC'D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'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Prime </a:t>
            </a:r>
            <a:r>
              <a:rPr lang="en-US" dirty="0" err="1" smtClean="0"/>
              <a:t>Implicants</a:t>
            </a:r>
            <a:endParaRPr lang="en-US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305800" cy="4302125"/>
          </a:xfrm>
        </p:spPr>
        <p:txBody>
          <a:bodyPr/>
          <a:lstStyle/>
          <a:p>
            <a:pPr eaLnBrk="1" hangingPunct="1"/>
            <a:r>
              <a:rPr lang="en-US" dirty="0" smtClean="0"/>
              <a:t>Prime </a:t>
            </a:r>
            <a:r>
              <a:rPr lang="en-US" dirty="0" err="1" smtClean="0"/>
              <a:t>Implicants</a:t>
            </a:r>
            <a:endParaRPr lang="en-US" dirty="0" smtClean="0"/>
          </a:p>
          <a:p>
            <a:pPr lvl="1" eaLnBrk="1" hangingPunct="1"/>
            <a:r>
              <a:rPr lang="en-US" dirty="0" smtClean="0"/>
              <a:t>Essential Prime </a:t>
            </a:r>
            <a:r>
              <a:rPr lang="en-US" dirty="0" err="1" smtClean="0"/>
              <a:t>Implicants</a:t>
            </a:r>
            <a:endParaRPr lang="en-US" dirty="0" smtClean="0"/>
          </a:p>
          <a:p>
            <a:pPr lvl="1" eaLnBrk="1" hangingPunct="1"/>
            <a:r>
              <a:rPr lang="en-US" dirty="0" smtClean="0"/>
              <a:t>Non-essential </a:t>
            </a:r>
            <a:r>
              <a:rPr lang="en-US" dirty="0" err="1" smtClean="0"/>
              <a:t>primeIimplicants</a:t>
            </a:r>
            <a:endParaRPr lang="en-US" dirty="0" smtClean="0"/>
          </a:p>
          <a:p>
            <a:pPr eaLnBrk="1" hangingPunct="1"/>
            <a:r>
              <a:rPr lang="en-US" dirty="0" smtClean="0"/>
              <a:t>Product-of-Sums optimization</a:t>
            </a:r>
          </a:p>
          <a:p>
            <a:pPr eaLnBrk="1" hangingPunct="1"/>
            <a:r>
              <a:rPr lang="en-US" dirty="0" smtClean="0"/>
              <a:t>Don’t cares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0A7873-708A-4F3C-B188-F7BA12D637C4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Must cover all 1s of the function on K-map</a:t>
            </a:r>
          </a:p>
          <a:p>
            <a:pPr lvl="1"/>
            <a:r>
              <a:rPr lang="en-US" smtClean="0"/>
              <a:t>Each 1 can be used multiple times in generating the terms of the expression</a:t>
            </a:r>
          </a:p>
          <a:p>
            <a:r>
              <a:rPr lang="en-US" smtClean="0"/>
              <a:t>When you group 1’s on a K-map, generating a term, that term is an </a:t>
            </a:r>
            <a:r>
              <a:rPr lang="en-US" i="1" smtClean="0"/>
              <a:t>implicant</a:t>
            </a:r>
            <a:r>
              <a:rPr lang="en-US" smtClean="0"/>
              <a:t> of the function</a:t>
            </a:r>
          </a:p>
          <a:p>
            <a:pPr lvl="1"/>
            <a:r>
              <a:rPr lang="en-US" smtClean="0"/>
              <a:t>Prime Implicants</a:t>
            </a:r>
          </a:p>
          <a:p>
            <a:pPr lvl="1"/>
            <a:r>
              <a:rPr lang="en-US" smtClean="0"/>
              <a:t>Essential Prime Implicants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2D6570-41CD-4B6E-BFD5-9F8D0DA95342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 Implicant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removal of an any literal from an </a:t>
            </a:r>
            <a:r>
              <a:rPr lang="en-US" dirty="0" err="1" smtClean="0"/>
              <a:t>implicant</a:t>
            </a:r>
            <a:r>
              <a:rPr lang="en-US" dirty="0" smtClean="0"/>
              <a:t> P results in a  product term that is not an </a:t>
            </a:r>
            <a:r>
              <a:rPr lang="en-US" dirty="0" err="1" smtClean="0"/>
              <a:t>implicant</a:t>
            </a:r>
            <a:r>
              <a:rPr lang="en-US" dirty="0" smtClean="0"/>
              <a:t> of the function, then P is a prime </a:t>
            </a:r>
            <a:r>
              <a:rPr lang="en-US" dirty="0" err="1" smtClean="0"/>
              <a:t>implicant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4D972-634F-4516-A2F6-12AE66108D81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Implicants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Implicants with 2 1s         with 4 1s</a:t>
            </a:r>
          </a:p>
        </p:txBody>
      </p:sp>
      <p:sp>
        <p:nvSpPr>
          <p:cNvPr id="10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C90A5-450F-4F53-B283-388BB83BFA4F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743200"/>
            <a:ext cx="28098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743200"/>
            <a:ext cx="293370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657600" y="3048000"/>
          <a:ext cx="522288" cy="2189163"/>
        </p:xfrm>
        <a:graphic>
          <a:graphicData uri="http://schemas.openxmlformats.org/presentationml/2006/ole">
            <p:oleObj spid="_x0000_s22530" name="Visio" r:id="rId5" imgW="522351" imgH="2188845" progId="Visio.Drawing.11">
              <p:link updateAutomatic="1"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8077200" y="2667000"/>
          <a:ext cx="457200" cy="922338"/>
        </p:xfrm>
        <a:graphic>
          <a:graphicData uri="http://schemas.openxmlformats.org/presentationml/2006/ole">
            <p:oleObj spid="_x0000_s22531" name="Visio" r:id="rId5" imgW="344424" imgH="695325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statements on PI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single 1 on a map is a prime implicant if is not adjacent to any other 1 of the function.</a:t>
            </a:r>
          </a:p>
          <a:p>
            <a:r>
              <a:rPr lang="en-US" smtClean="0"/>
              <a:t>Two adjacent 1s on a map represent a prime implicant, provided that they are not within a rectangle of 4 or more squares containing 1s.</a:t>
            </a:r>
          </a:p>
          <a:p>
            <a:r>
              <a:rPr lang="en-US" smtClean="0"/>
              <a:t>Four 1’s that are an implicant are a prime implicant if they are not within a group of 8.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CF26EB-A55F-41F3-8D58-113C06D87677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Essential Prime Implicant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prime </a:t>
            </a:r>
            <a:r>
              <a:rPr lang="en-US" dirty="0" err="1" smtClean="0"/>
              <a:t>implicant</a:t>
            </a:r>
            <a:r>
              <a:rPr lang="en-US" dirty="0" smtClean="0"/>
              <a:t> that contains a 1 that is not covered by any other prime </a:t>
            </a:r>
            <a:r>
              <a:rPr lang="en-US" dirty="0" err="1" smtClean="0"/>
              <a:t>implicant</a:t>
            </a:r>
            <a:r>
              <a:rPr lang="en-US" dirty="0" smtClean="0"/>
              <a:t> of the function is an essential prime </a:t>
            </a:r>
            <a:r>
              <a:rPr lang="en-US" dirty="0" err="1" smtClean="0"/>
              <a:t>implicant</a:t>
            </a:r>
            <a:r>
              <a:rPr lang="en-US" dirty="0" smtClean="0"/>
              <a:t>.         </a:t>
            </a:r>
          </a:p>
          <a:p>
            <a:endParaRPr lang="en-US" i="1" dirty="0" smtClean="0"/>
          </a:p>
          <a:p>
            <a:r>
              <a:rPr lang="en-US" i="1" dirty="0" smtClean="0"/>
              <a:t>IT MUST BE INCLUDED IN ANY MINIMAL REPRESENTATION OF THE FUNCTION</a:t>
            </a:r>
            <a:r>
              <a:rPr lang="en-US" dirty="0" smtClean="0"/>
              <a:t>.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E47CE-6F64-498C-A058-35E51F8A6722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CSE205\cse205_MM\cse205_slide\CSE205_PI_files\KarnaughMaps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276600"/>
            <a:ext cx="3657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457200"/>
            <a:ext cx="917430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Karnaugh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Map Examples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the following examples the distinguished 1-cells are marked in the upper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left corner of the cell with an asterisk (*). The essential prime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implicants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circled 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the prime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implicants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are circled 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black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and the non-essential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prime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implicants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included in the minimal sum are shown 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Example 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Prime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Implicants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Distinguished 1-Cells: 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Essential Prime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Implicants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Minimal Sums: 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" y="5181600"/>
            <a:ext cx="342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=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A'CD'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AC'D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BCD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5800" y="685800"/>
            <a:ext cx="31609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Example 2</a:t>
            </a:r>
            <a:endParaRPr lang="en-US" sz="2000" dirty="0"/>
          </a:p>
          <a:p>
            <a:r>
              <a:rPr lang="en-US" sz="2000" dirty="0"/>
              <a:t>Prime </a:t>
            </a:r>
            <a:r>
              <a:rPr lang="en-US" sz="2000" dirty="0" err="1"/>
              <a:t>Implicants</a:t>
            </a:r>
            <a:r>
              <a:rPr lang="en-US" sz="2000" dirty="0"/>
              <a:t>: 7</a:t>
            </a:r>
          </a:p>
          <a:p>
            <a:r>
              <a:rPr lang="en-US" sz="2000" dirty="0"/>
              <a:t>Distinguished 1-Cells: 2</a:t>
            </a:r>
          </a:p>
          <a:p>
            <a:r>
              <a:rPr lang="en-US" sz="2000" dirty="0"/>
              <a:t>Essential Prime </a:t>
            </a:r>
            <a:r>
              <a:rPr lang="en-US" sz="2000" dirty="0" err="1"/>
              <a:t>Implicants</a:t>
            </a:r>
            <a:r>
              <a:rPr lang="en-US" sz="2000" dirty="0"/>
              <a:t>: 2</a:t>
            </a:r>
          </a:p>
          <a:p>
            <a:r>
              <a:rPr lang="en-US" sz="2000" dirty="0"/>
              <a:t>Minimal Sums: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CSE205\cse205_MM\cse205_slide\CSE205_PI_files\KarnaughMaps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667000"/>
            <a:ext cx="3581400" cy="311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5800" y="3505200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Y = B'D' + AD' + A'C'D + BCD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371</Words>
  <Application>Microsoft Office PowerPoint</Application>
  <PresentationFormat>On-screen Show (4:3)</PresentationFormat>
  <Paragraphs>77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???</vt:lpstr>
      <vt:lpstr>???</vt:lpstr>
      <vt:lpstr>CSE 205 Digital Logic Design   Week 3b  Prime Implicants/Essential Prime Implicants</vt:lpstr>
      <vt:lpstr>Prime Implicants</vt:lpstr>
      <vt:lpstr>Implicants</vt:lpstr>
      <vt:lpstr>Prime Implicant</vt:lpstr>
      <vt:lpstr>Implicants</vt:lpstr>
      <vt:lpstr>Some general statements on PI</vt:lpstr>
      <vt:lpstr>Essential Prime Implicant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</cp:revision>
  <dcterms:created xsi:type="dcterms:W3CDTF">2017-03-14T20:14:00Z</dcterms:created>
  <dcterms:modified xsi:type="dcterms:W3CDTF">2018-04-17T09:12:30Z</dcterms:modified>
</cp:coreProperties>
</file>