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821" r:id="rId3"/>
    <p:sldId id="822" r:id="rId4"/>
    <p:sldId id="785" r:id="rId5"/>
    <p:sldId id="825" r:id="rId6"/>
    <p:sldId id="826" r:id="rId7"/>
    <p:sldId id="824" r:id="rId8"/>
    <p:sldId id="828" r:id="rId9"/>
    <p:sldId id="827" r:id="rId10"/>
    <p:sldId id="830" r:id="rId11"/>
    <p:sldId id="831" r:id="rId12"/>
    <p:sldId id="832" r:id="rId13"/>
    <p:sldId id="833" r:id="rId14"/>
    <p:sldId id="834" r:id="rId15"/>
    <p:sldId id="835" r:id="rId16"/>
    <p:sldId id="836" r:id="rId17"/>
    <p:sldId id="837" r:id="rId18"/>
    <p:sldId id="838" r:id="rId19"/>
    <p:sldId id="839" r:id="rId20"/>
    <p:sldId id="840" r:id="rId21"/>
    <p:sldId id="843" r:id="rId22"/>
    <p:sldId id="842" r:id="rId23"/>
    <p:sldId id="844" r:id="rId24"/>
    <p:sldId id="847" r:id="rId25"/>
    <p:sldId id="845" r:id="rId26"/>
    <p:sldId id="848" r:id="rId27"/>
    <p:sldId id="849" r:id="rId28"/>
    <p:sldId id="850" r:id="rId29"/>
    <p:sldId id="851" r:id="rId30"/>
    <p:sldId id="852" r:id="rId31"/>
    <p:sldId id="853" r:id="rId32"/>
    <p:sldId id="854" r:id="rId33"/>
    <p:sldId id="855" r:id="rId34"/>
    <p:sldId id="857" r:id="rId35"/>
    <p:sldId id="858" r:id="rId36"/>
    <p:sldId id="860" r:id="rId37"/>
    <p:sldId id="862" r:id="rId38"/>
    <p:sldId id="874" r:id="rId39"/>
    <p:sldId id="861" r:id="rId40"/>
    <p:sldId id="863" r:id="rId41"/>
    <p:sldId id="864" r:id="rId42"/>
    <p:sldId id="866" r:id="rId43"/>
    <p:sldId id="867" r:id="rId44"/>
    <p:sldId id="868" r:id="rId45"/>
    <p:sldId id="869" r:id="rId46"/>
    <p:sldId id="870" r:id="rId47"/>
    <p:sldId id="871" r:id="rId48"/>
    <p:sldId id="872" r:id="rId49"/>
    <p:sldId id="873" r:id="rId50"/>
    <p:sldId id="877" r:id="rId51"/>
    <p:sldId id="87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986" autoAdjust="0"/>
  </p:normalViewPr>
  <p:slideViewPr>
    <p:cSldViewPr snapToObjects="1">
      <p:cViewPr varScale="1">
        <p:scale>
          <a:sx n="60" d="100"/>
          <a:sy n="60" d="100"/>
        </p:scale>
        <p:origin x="-14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one instance of</a:t>
            </a:r>
            <a:r>
              <a:rPr lang="en-US" baseline="0" dirty="0" smtClean="0"/>
              <a:t> the same order trees. We haven’t merged them yet. Deleting 7 would produce O(n) children which need to be merged in the root list. So O(n)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Decrease key and extract min: both have theta(n) running time in the worst case. But amortized running time is O(1) and O(log n) respectively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extract min with O(n) work will consolidate the root list and makes</a:t>
            </a:r>
            <a:r>
              <a:rPr lang="en-US" baseline="0" dirty="0" smtClean="0"/>
              <a:t> it O(log n</a:t>
            </a:r>
            <a:r>
              <a:rPr lang="en-US" baseline="0" smtClean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extract min with O(n) work will consolidate the root list and makes</a:t>
            </a:r>
            <a:r>
              <a:rPr lang="en-US" baseline="0" dirty="0" smtClean="0"/>
              <a:t> it O(log n</a:t>
            </a:r>
            <a:r>
              <a:rPr lang="en-US" baseline="0" smtClean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extract min with O(n) work will consolidate the root list and makes</a:t>
            </a:r>
            <a:r>
              <a:rPr lang="en-US" baseline="0" dirty="0" smtClean="0"/>
              <a:t> it O(log n</a:t>
            </a:r>
            <a:r>
              <a:rPr lang="en-US" baseline="0" smtClean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 Remember, c = 2 for binomial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extract min with O(n) work will consolidate the root list and makes</a:t>
            </a:r>
            <a:r>
              <a:rPr lang="en-US" baseline="0" dirty="0" smtClean="0"/>
              <a:t> it O(log n</a:t>
            </a:r>
            <a:r>
              <a:rPr lang="en-US" baseline="0" smtClean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CSE 207: Data Structures And Algorithms-II</a:t>
            </a:r>
          </a:p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Fibonacci Heap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56606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107944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Goal: O(1) time amortized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64502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Decreasing a key might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break</a:t>
            </a:r>
            <a:r>
              <a:rPr lang="en-US" sz="2000" dirty="0" smtClean="0">
                <a:latin typeface="Garamond" pitchFamily="18" charset="0"/>
              </a:rPr>
              <a:t>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heap property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Retaining</a:t>
            </a:r>
            <a:r>
              <a:rPr lang="en-US" sz="2000" dirty="0" smtClean="0">
                <a:latin typeface="Garamond" pitchFamily="18" charset="0"/>
              </a:rPr>
              <a:t> the heap property may take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O(log n)</a:t>
            </a:r>
            <a:r>
              <a:rPr lang="en-US" sz="2000" dirty="0" smtClean="0">
                <a:latin typeface="Garamond" pitchFamily="18" charset="0"/>
              </a:rPr>
              <a:t> time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32" y="2814027"/>
            <a:ext cx="6624738" cy="830997"/>
            <a:chOff x="3290836" y="1133555"/>
            <a:chExt cx="4970233" cy="648596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68879" y="1133555"/>
              <a:ext cx="4792190" cy="64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Cut </a:t>
              </a:r>
              <a:r>
                <a:rPr lang="en-US" sz="2400" dirty="0" smtClean="0">
                  <a:latin typeface="Book Antiqua" pitchFamily="18" charset="0"/>
                </a:rPr>
                <a:t>the tree rooted at the key so that we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don’t need</a:t>
              </a:r>
              <a:r>
                <a:rPr lang="en-US" sz="2400" dirty="0" smtClean="0">
                  <a:latin typeface="Book Antiqua" pitchFamily="18" charset="0"/>
                </a:rPr>
                <a:t> to </a:t>
              </a:r>
              <a:r>
                <a:rPr lang="en-US" sz="2400" dirty="0" err="1" smtClean="0">
                  <a:solidFill>
                    <a:srgbClr val="0000CC"/>
                  </a:solidFill>
                  <a:latin typeface="Book Antiqua" pitchFamily="18" charset="0"/>
                </a:rPr>
                <a:t>heapify</a:t>
              </a:r>
              <a:endParaRPr lang="en-US" sz="2400" dirty="0">
                <a:solidFill>
                  <a:srgbClr val="0000CC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3883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46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4" name="AutoShape 20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4075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46 to </a:t>
            </a:r>
            <a:r>
              <a:rPr lang="en-US" b="1" dirty="0" smtClean="0">
                <a:solidFill>
                  <a:schemeClr val="bg1"/>
                </a:solidFill>
              </a:rPr>
              <a:t>45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Oval 59"/>
          <p:cNvSpPr>
            <a:spLocks noChangeArrowheads="1"/>
          </p:cNvSpPr>
          <p:nvPr/>
        </p:nvSpPr>
        <p:spPr bwMode="auto">
          <a:xfrm>
            <a:off x="3883025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4" name="AutoShape 60"/>
          <p:cNvCxnSpPr>
            <a:cxnSpLocks noChangeShapeType="1"/>
            <a:stCxn id="53" idx="4"/>
            <a:endCxn id="83" idx="0"/>
          </p:cNvCxnSpPr>
          <p:nvPr/>
        </p:nvCxnSpPr>
        <p:spPr bwMode="auto">
          <a:xfrm>
            <a:off x="4075113" y="5913500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63"/>
          <p:cNvSpPr>
            <a:spLocks noChangeArrowheads="1"/>
          </p:cNvSpPr>
          <p:nvPr/>
        </p:nvSpPr>
        <p:spPr bwMode="auto">
          <a:xfrm>
            <a:off x="3889160" y="5517232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45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3883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45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54" name="AutoShape 20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4075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</a:t>
            </a:r>
            <a:r>
              <a:rPr lang="en-US" b="1" dirty="0" smtClean="0">
                <a:solidFill>
                  <a:schemeClr val="bg1"/>
                </a:solidFill>
              </a:rPr>
              <a:t>45 </a:t>
            </a:r>
            <a:r>
              <a:rPr lang="en-US" b="1" dirty="0">
                <a:solidFill>
                  <a:schemeClr val="bg1"/>
                </a:solidFill>
              </a:rPr>
              <a:t>to 1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Oval 59"/>
          <p:cNvSpPr>
            <a:spLocks noChangeArrowheads="1"/>
          </p:cNvSpPr>
          <p:nvPr/>
        </p:nvSpPr>
        <p:spPr bwMode="auto">
          <a:xfrm>
            <a:off x="3883025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4" name="AutoShape 60"/>
          <p:cNvCxnSpPr>
            <a:cxnSpLocks noChangeShapeType="1"/>
            <a:stCxn id="53" idx="4"/>
            <a:endCxn id="83" idx="0"/>
          </p:cNvCxnSpPr>
          <p:nvPr/>
        </p:nvCxnSpPr>
        <p:spPr bwMode="auto">
          <a:xfrm>
            <a:off x="4075113" y="5913500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63"/>
          <p:cNvSpPr>
            <a:spLocks noChangeArrowheads="1"/>
          </p:cNvSpPr>
          <p:nvPr/>
        </p:nvSpPr>
        <p:spPr bwMode="auto">
          <a:xfrm>
            <a:off x="3877291" y="5517232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91076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</a:t>
            </a:r>
            <a:r>
              <a:rPr lang="en-US" b="1" dirty="0" smtClean="0">
                <a:solidFill>
                  <a:schemeClr val="bg1"/>
                </a:solidFill>
              </a:rPr>
              <a:t>45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910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3</a:t>
            </a:r>
            <a:r>
              <a:rPr lang="en-US" b="1" dirty="0" smtClean="0">
                <a:solidFill>
                  <a:schemeClr val="bg1"/>
                </a:solidFill>
              </a:rPr>
              <a:t>5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2361018" y="6355957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2738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5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6" name="Group 16"/>
          <p:cNvGrpSpPr>
            <a:grpSpLocks/>
          </p:cNvGrpSpPr>
          <p:nvPr/>
        </p:nvGrpSpPr>
        <p:grpSpPr bwMode="auto">
          <a:xfrm>
            <a:off x="899592" y="5109096"/>
            <a:ext cx="1739048" cy="804303"/>
            <a:chOff x="1807" y="1496"/>
            <a:chExt cx="1686" cy="785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73219"/>
                <a:gd name="adj2" fmla="val 3422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  <a:endParaRPr kumimoji="1" lang="en-US" altLang="ja-JP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5007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Otherwise, cut the tree rooted at x and promote it to the root list; mark 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To keep the maximum degree of a node bounded, when two children of a node are cut, cut the node itself and do it recursively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1860844" y="5541021"/>
            <a:ext cx="1739048" cy="804303"/>
            <a:chOff x="1807" y="1496"/>
            <a:chExt cx="1686" cy="785"/>
          </a:xfrm>
        </p:grpSpPr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67716"/>
                <a:gd name="adj2" fmla="val -9582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  <a:endParaRPr kumimoji="1" lang="en-US" altLang="ja-JP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54" name="AutoShape 69"/>
          <p:cNvCxnSpPr>
            <a:cxnSpLocks noChangeShapeType="1"/>
            <a:endCxn id="72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1860844" y="5541021"/>
            <a:ext cx="1739048" cy="804303"/>
            <a:chOff x="1807" y="1496"/>
            <a:chExt cx="1686" cy="785"/>
          </a:xfrm>
        </p:grpSpPr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67716"/>
                <a:gd name="adj2" fmla="val -9582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  <a:endParaRPr kumimoji="1" lang="en-US" altLang="ja-JP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46" name="AutoShape 69"/>
          <p:cNvCxnSpPr>
            <a:cxnSpLocks noChangeShapeType="1"/>
            <a:endCxn id="48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26147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3846310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24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69"/>
          <p:cNvCxnSpPr>
            <a:cxnSpLocks noChangeShapeType="1"/>
            <a:endCxn id="46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Otherwise,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 smtClean="0">
                <a:latin typeface="Garamond" pitchFamily="18" charset="0"/>
              </a:rPr>
              <a:t>and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 smtClean="0">
                <a:latin typeface="Garamond" pitchFamily="18" charset="0"/>
              </a:rPr>
              <a:t> it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 smtClean="0">
                <a:latin typeface="Garamond" pitchFamily="18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To keep the maximum degree of a node bounded, when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 smtClean="0">
                <a:latin typeface="Garamond" pitchFamily="18" charset="0"/>
              </a:rPr>
              <a:t>of a node are cut, cut the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 smtClean="0">
                <a:latin typeface="Garamond" pitchFamily="18" charset="0"/>
              </a:rPr>
              <a:t>and do it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 smtClean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18543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AutoShape 33"/>
          <p:cNvCxnSpPr>
            <a:cxnSpLocks noChangeShapeType="1"/>
          </p:cNvCxnSpPr>
          <p:nvPr/>
        </p:nvCxnSpPr>
        <p:spPr bwMode="auto">
          <a:xfrm flipH="1">
            <a:off x="3599892" y="3815226"/>
            <a:ext cx="1045133" cy="6694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4973638" y="3778275"/>
            <a:ext cx="1142656" cy="6694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951111"/>
            <a:ext cx="8396536" cy="461665"/>
            <a:chOff x="3290836" y="1133555"/>
            <a:chExt cx="6299531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8" y="1133555"/>
              <a:ext cx="6121489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Observation: </a:t>
              </a:r>
              <a:r>
                <a:rPr lang="en-US" sz="2400" dirty="0" smtClean="0">
                  <a:latin typeface="Book Antiqua" pitchFamily="18" charset="0"/>
                </a:rPr>
                <a:t>structurally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not</a:t>
              </a:r>
              <a:r>
                <a:rPr lang="en-US" sz="2400" dirty="0" smtClean="0">
                  <a:latin typeface="Book Antiqua" pitchFamily="18" charset="0"/>
                </a:rPr>
                <a:t> as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rigid </a:t>
              </a:r>
              <a:r>
                <a:rPr lang="en-US" sz="2400" dirty="0" smtClean="0">
                  <a:latin typeface="Book Antiqua" pitchFamily="18" charset="0"/>
                </a:rPr>
                <a:t>as binomial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5315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3923697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3868134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275856" y="4376973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3887924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75" name="AutoShape 53"/>
          <p:cNvCxnSpPr>
            <a:cxnSpLocks noChangeShapeType="1"/>
            <a:endCxn id="67" idx="7"/>
          </p:cNvCxnSpPr>
          <p:nvPr/>
        </p:nvCxnSpPr>
        <p:spPr bwMode="auto">
          <a:xfrm flipH="1">
            <a:off x="4216536" y="3868134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6060033" y="4373331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23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626096" y="2018457"/>
            <a:ext cx="8194376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Possibility of a node with O(n) degrees</a:t>
            </a:r>
            <a:endParaRPr lang="en-US" sz="2200" dirty="0">
              <a:solidFill>
                <a:srgbClr val="0000CC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611560" y="5301208"/>
            <a:ext cx="8194376" cy="1116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Increase</a:t>
            </a:r>
            <a:r>
              <a:rPr lang="en-US" sz="2200" dirty="0" smtClean="0">
                <a:latin typeface="Trebuchet MS" pitchFamily="34" charset="0"/>
              </a:rPr>
              <a:t> in the running time from O(</a:t>
            </a:r>
            <a:r>
              <a:rPr lang="en-US" sz="2200" dirty="0" err="1" smtClean="0">
                <a:latin typeface="Trebuchet MS" pitchFamily="34" charset="0"/>
              </a:rPr>
              <a:t>logn</a:t>
            </a:r>
            <a:r>
              <a:rPr lang="en-US" sz="2200" dirty="0" smtClean="0">
                <a:latin typeface="Trebuchet MS" pitchFamily="34" charset="0"/>
              </a:rPr>
              <a:t>) to O(n);</a:t>
            </a:r>
          </a:p>
          <a:p>
            <a:pPr algn="ctr"/>
            <a:r>
              <a:rPr lang="en-US" sz="2200" dirty="0" smtClean="0">
                <a:latin typeface="Trebuchet MS" pitchFamily="34" charset="0"/>
              </a:rPr>
              <a:t>especially for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delete</a:t>
            </a:r>
            <a:r>
              <a:rPr lang="en-US" sz="2200" dirty="0" smtClean="0">
                <a:latin typeface="Trebuchet MS" pitchFamily="34" charset="0"/>
              </a:rPr>
              <a:t> operations </a:t>
            </a:r>
          </a:p>
          <a:p>
            <a:pPr algn="ctr"/>
            <a:r>
              <a:rPr lang="en-US" sz="2200" dirty="0" smtClean="0">
                <a:latin typeface="Trebuchet MS" pitchFamily="34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adding</a:t>
            </a:r>
            <a:r>
              <a:rPr lang="en-US" sz="2200" dirty="0" smtClean="0">
                <a:latin typeface="Trebuchet MS" pitchFamily="34" charset="0"/>
              </a:rPr>
              <a:t> the children in the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root list and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updating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 min pointer</a:t>
            </a:r>
            <a:r>
              <a:rPr lang="en-US" sz="2200" dirty="0" smtClean="0">
                <a:latin typeface="Trebuchet MS" pitchFamily="34" charset="0"/>
              </a:rPr>
              <a:t>)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2193" y="2024844"/>
            <a:ext cx="8194376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Cascaded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Cut </a:t>
            </a:r>
            <a:r>
              <a:rPr lang="en-US" sz="2200" dirty="0" smtClean="0">
                <a:latin typeface="Trebuchet MS" pitchFamily="34" charset="0"/>
              </a:rPr>
              <a:t>operations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prevents </a:t>
            </a:r>
            <a:r>
              <a:rPr lang="en-US" sz="2200" dirty="0" smtClean="0">
                <a:latin typeface="Trebuchet MS" pitchFamily="34" charset="0"/>
              </a:rPr>
              <a:t>it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9" grpId="0" animBg="1"/>
      <p:bldP spid="63" grpId="0" animBg="1"/>
      <p:bldP spid="67" grpId="0" animBg="1"/>
      <p:bldP spid="39" grpId="0" animBg="1"/>
      <p:bldP spid="51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Heap: Running time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5140"/>
              </p:ext>
            </p:extLst>
          </p:nvPr>
        </p:nvGraphicFramePr>
        <p:xfrm>
          <a:off x="2123728" y="1744020"/>
          <a:ext cx="457250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/>
                <a:gridCol w="1440160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Operation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Binary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Binomial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Insert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Decrease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key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Extract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Delete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Find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Union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O(n)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1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>
                <a:latin typeface="Garamond" pitchFamily="18" charset="0"/>
              </a:rPr>
              <a:t> its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>
                <a:latin typeface="Garamond" pitchFamily="18" charset="0"/>
              </a:rPr>
              <a:t> into the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32" y="2420891"/>
            <a:ext cx="8396536" cy="430888"/>
            <a:chOff x="3290836" y="1133555"/>
            <a:chExt cx="6299531" cy="336309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68879" y="1133555"/>
              <a:ext cx="612148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Cut</a:t>
              </a:r>
              <a:r>
                <a:rPr lang="en-US" sz="2200" dirty="0" smtClean="0">
                  <a:latin typeface="Book Antiqua" pitchFamily="18" charset="0"/>
                </a:rPr>
                <a:t> the tree </a:t>
              </a:r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rooted at the key </a:t>
              </a:r>
              <a:r>
                <a:rPr lang="en-US" sz="2200" dirty="0" smtClean="0">
                  <a:latin typeface="Book Antiqua" pitchFamily="18" charset="0"/>
                </a:rPr>
                <a:t>so that we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don’t</a:t>
              </a:r>
              <a:r>
                <a:rPr lang="en-US" sz="2200" dirty="0" smtClean="0">
                  <a:latin typeface="Book Antiqua" pitchFamily="18" charset="0"/>
                </a:rPr>
                <a:t> need to </a:t>
              </a:r>
              <a:r>
                <a:rPr lang="en-US" sz="2200" dirty="0" err="1" smtClean="0">
                  <a:solidFill>
                    <a:srgbClr val="0000CC"/>
                  </a:solidFill>
                  <a:latin typeface="Book Antiqua" pitchFamily="18" charset="0"/>
                </a:rPr>
                <a:t>heapify</a:t>
              </a:r>
              <a:r>
                <a:rPr lang="en-US" sz="2200" dirty="0" smtClean="0">
                  <a:latin typeface="Book Antiqua" pitchFamily="18" charset="0"/>
                </a:rPr>
                <a:t>.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 smtClean="0">
                <a:latin typeface="Garamond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 smtClean="0">
                <a:latin typeface="Garamond" pitchFamily="18" charset="0"/>
              </a:rPr>
              <a:t> its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 smtClean="0">
                <a:latin typeface="Garamond" pitchFamily="18" charset="0"/>
              </a:rPr>
              <a:t> into the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Consolidate trees so that no two roots have 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5699299" y="5592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58818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7299499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4" name="AutoShape 38"/>
          <p:cNvCxnSpPr>
            <a:cxnSpLocks noChangeShapeType="1"/>
            <a:stCxn id="13" idx="0"/>
            <a:endCxn id="22" idx="5"/>
          </p:cNvCxnSpPr>
          <p:nvPr/>
        </p:nvCxnSpPr>
        <p:spPr bwMode="auto">
          <a:xfrm flipH="1" flipV="1">
            <a:off x="6832774" y="4251259"/>
            <a:ext cx="649288" cy="6556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40"/>
          <p:cNvCxnSpPr>
            <a:cxnSpLocks noChangeShapeType="1"/>
            <a:stCxn id="22" idx="2"/>
            <a:endCxn id="29" idx="6"/>
          </p:cNvCxnSpPr>
          <p:nvPr/>
        </p:nvCxnSpPr>
        <p:spPr bwMode="auto">
          <a:xfrm flipH="1">
            <a:off x="5462762" y="4111559"/>
            <a:ext cx="10509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5699299" y="49148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6521624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2" name="Oval 45"/>
          <p:cNvSpPr>
            <a:spLocks noChangeAspect="1" noChangeArrowheads="1"/>
          </p:cNvSpPr>
          <p:nvPr/>
        </p:nvSpPr>
        <p:spPr bwMode="auto">
          <a:xfrm>
            <a:off x="6521624" y="3924234"/>
            <a:ext cx="365125" cy="373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AutoShape 58"/>
          <p:cNvCxnSpPr>
            <a:cxnSpLocks noChangeShapeType="1"/>
            <a:stCxn id="21" idx="0"/>
            <a:endCxn id="22" idx="4"/>
          </p:cNvCxnSpPr>
          <p:nvPr/>
        </p:nvCxnSpPr>
        <p:spPr bwMode="auto">
          <a:xfrm flipV="1">
            <a:off x="6704187" y="4305234"/>
            <a:ext cx="0" cy="601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59"/>
          <p:cNvCxnSpPr>
            <a:cxnSpLocks noChangeShapeType="1"/>
            <a:stCxn id="20" idx="7"/>
            <a:endCxn id="22" idx="3"/>
          </p:cNvCxnSpPr>
          <p:nvPr/>
        </p:nvCxnSpPr>
        <p:spPr bwMode="auto">
          <a:xfrm flipV="1">
            <a:off x="6010449" y="4251259"/>
            <a:ext cx="565150" cy="709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7299499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74820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6521624" y="3162234"/>
            <a:ext cx="365125" cy="772633"/>
            <a:chOff x="6665640" y="3613807"/>
            <a:chExt cx="365125" cy="772633"/>
          </a:xfrm>
        </p:grpSpPr>
        <p:cxnSp>
          <p:nvCxnSpPr>
            <p:cNvPr id="27" name="AutoShape 62"/>
            <p:cNvCxnSpPr>
              <a:cxnSpLocks noChangeShapeType="1"/>
              <a:stCxn id="22" idx="0"/>
              <a:endCxn id="28" idx="4"/>
            </p:cNvCxnSpPr>
            <p:nvPr/>
          </p:nvCxnSpPr>
          <p:spPr bwMode="auto">
            <a:xfrm flipV="1">
              <a:off x="6848203" y="3986869"/>
              <a:ext cx="0" cy="399571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6665640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89699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4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27687" y="4111559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876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87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01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0687" y="4111559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57562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57562" y="4830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0124" y="5211696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592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17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68712" y="4251259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592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2287" y="4111559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48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8368 -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 smtClean="0">
                <a:latin typeface="Garamond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 smtClean="0">
                <a:latin typeface="Garamond" pitchFamily="18" charset="0"/>
              </a:rPr>
              <a:t> its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 smtClean="0">
                <a:latin typeface="Garamond" pitchFamily="18" charset="0"/>
              </a:rPr>
              <a:t> into the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Consolidate trees so that no two roots have 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726859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20856"/>
            <a:ext cx="0" cy="40600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7181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779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5023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8161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60493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9818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9818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90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8955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9955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9518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9818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7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 flipV="1">
            <a:off x="1552749" y="3476377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1840781" y="31523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 flipV="1">
            <a:off x="2751514" y="3375558"/>
            <a:ext cx="0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2596865" y="297232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02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4037025" y="4340473"/>
            <a:ext cx="0" cy="535371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3851920" y="49525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</p:cNvCxnSpPr>
          <p:nvPr/>
        </p:nvCxnSpPr>
        <p:spPr bwMode="auto">
          <a:xfrm rot="5400000">
            <a:off x="3586808" y="3242184"/>
            <a:ext cx="1042987" cy="217487"/>
          </a:xfrm>
          <a:prstGeom prst="curvedConnector3">
            <a:avLst>
              <a:gd name="adj1" fmla="val 4992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58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5286532" y="4340473"/>
            <a:ext cx="0" cy="535371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101427" y="49525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</p:cNvCxnSpPr>
          <p:nvPr/>
        </p:nvCxnSpPr>
        <p:spPr bwMode="auto">
          <a:xfrm rot="5400000">
            <a:off x="3586808" y="3242184"/>
            <a:ext cx="1042987" cy="217487"/>
          </a:xfrm>
          <a:prstGeom prst="curvedConnector3">
            <a:avLst>
              <a:gd name="adj1" fmla="val 4992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Consolidate  17 and 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AutoShape 109"/>
          <p:cNvCxnSpPr>
            <a:cxnSpLocks noChangeShapeType="1"/>
            <a:stCxn id="42" idx="6"/>
          </p:cNvCxnSpPr>
          <p:nvPr/>
        </p:nvCxnSpPr>
        <p:spPr bwMode="auto">
          <a:xfrm>
            <a:off x="2929434" y="4105659"/>
            <a:ext cx="215170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094784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29213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Consolidate  17 and 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01427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286532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41181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82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AutoShape 109"/>
          <p:cNvCxnSpPr>
            <a:cxnSpLocks noChangeShapeType="1"/>
            <a:stCxn id="42" idx="6"/>
          </p:cNvCxnSpPr>
          <p:nvPr/>
        </p:nvCxnSpPr>
        <p:spPr bwMode="auto">
          <a:xfrm>
            <a:off x="2946499" y="4105659"/>
            <a:ext cx="215170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5119472" y="3116337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79712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79712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62274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81374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63937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90862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8137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46278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304207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34310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Consolidate  7 and 24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58246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97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46278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58246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92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Running time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20148"/>
              </p:ext>
            </p:extLst>
          </p:nvPr>
        </p:nvGraphicFramePr>
        <p:xfrm>
          <a:off x="1583668" y="1744020"/>
          <a:ext cx="51845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72"/>
                <a:gridCol w="1069593"/>
                <a:gridCol w="1236979"/>
                <a:gridCol w="1188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Operation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Binary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Binomial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Fibonacci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Insert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O(l)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Decrease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key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O(l)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Extract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Delete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Find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Union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O(n)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6156176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6372200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39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7185554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7401578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3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8147029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8363053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Consolidate  41 and 18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AutoShape 47"/>
          <p:cNvCxnSpPr>
            <a:cxnSpLocks noChangeShapeType="1"/>
          </p:cNvCxnSpPr>
          <p:nvPr/>
        </p:nvCxnSpPr>
        <p:spPr bwMode="auto">
          <a:xfrm flipV="1">
            <a:off x="7799908" y="4221088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8147029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8363053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Oval 37"/>
          <p:cNvSpPr>
            <a:spLocks noChangeAspect="1" noChangeArrowheads="1"/>
          </p:cNvSpPr>
          <p:nvPr/>
        </p:nvSpPr>
        <p:spPr bwMode="auto">
          <a:xfrm>
            <a:off x="7560332" y="476114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77" name="Oval 60"/>
          <p:cNvSpPr>
            <a:spLocks noChangeAspect="1" noChangeArrowheads="1"/>
          </p:cNvSpPr>
          <p:nvPr/>
        </p:nvSpPr>
        <p:spPr bwMode="auto">
          <a:xfrm>
            <a:off x="7560332" y="543901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82" name="AutoShape 61"/>
          <p:cNvCxnSpPr>
            <a:cxnSpLocks noChangeShapeType="1"/>
            <a:stCxn id="77" idx="0"/>
            <a:endCxn id="66" idx="4"/>
          </p:cNvCxnSpPr>
          <p:nvPr/>
        </p:nvCxnSpPr>
        <p:spPr bwMode="auto">
          <a:xfrm flipV="1">
            <a:off x="7742895" y="5142148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Oval 35"/>
          <p:cNvSpPr>
            <a:spLocks noChangeAspect="1" noChangeArrowheads="1"/>
          </p:cNvSpPr>
          <p:nvPr/>
        </p:nvSpPr>
        <p:spPr bwMode="auto">
          <a:xfrm>
            <a:off x="8203319" y="4748125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84" name="AutoShape 36"/>
          <p:cNvCxnSpPr>
            <a:cxnSpLocks noChangeShapeType="1"/>
            <a:stCxn id="83" idx="0"/>
            <a:endCxn id="85" idx="4"/>
          </p:cNvCxnSpPr>
          <p:nvPr/>
        </p:nvCxnSpPr>
        <p:spPr bwMode="auto">
          <a:xfrm flipV="1">
            <a:off x="8385882" y="4306118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43"/>
          <p:cNvSpPr>
            <a:spLocks noChangeAspect="1" noChangeArrowheads="1"/>
          </p:cNvSpPr>
          <p:nvPr/>
        </p:nvSpPr>
        <p:spPr bwMode="auto">
          <a:xfrm>
            <a:off x="8203319" y="393305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4205165" y="3681768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5400092" y="350174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031056" y="2978322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3850056" y="263691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3865563" y="3673611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890875" y="602128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890875" y="530757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073438" y="5680633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492537" y="530757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675100" y="478210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02025" y="472813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492537" y="440110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3872206" y="4399459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4057311" y="3872421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3865563" y="348708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3270771" y="52995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3270771" y="43930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3453334" y="477409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3527884" y="3855269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2804191" y="3805508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 flipV="1">
            <a:off x="6467760" y="3789040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7"/>
          <p:cNvSpPr>
            <a:spLocks noChangeAspect="1" noChangeArrowheads="1"/>
          </p:cNvSpPr>
          <p:nvPr/>
        </p:nvSpPr>
        <p:spPr bwMode="auto">
          <a:xfrm>
            <a:off x="6228184" y="432910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4" name="Oval 60"/>
          <p:cNvSpPr>
            <a:spLocks noChangeAspect="1" noChangeArrowheads="1"/>
          </p:cNvSpPr>
          <p:nvPr/>
        </p:nvSpPr>
        <p:spPr bwMode="auto">
          <a:xfrm>
            <a:off x="6228184" y="5006962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45" name="AutoShape 61"/>
          <p:cNvCxnSpPr>
            <a:cxnSpLocks noChangeShapeType="1"/>
            <a:stCxn id="44" idx="0"/>
            <a:endCxn id="43" idx="4"/>
          </p:cNvCxnSpPr>
          <p:nvPr/>
        </p:nvCxnSpPr>
        <p:spPr bwMode="auto">
          <a:xfrm flipV="1">
            <a:off x="6410747" y="4710100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35"/>
          <p:cNvSpPr>
            <a:spLocks noChangeAspect="1" noChangeArrowheads="1"/>
          </p:cNvSpPr>
          <p:nvPr/>
        </p:nvSpPr>
        <p:spPr bwMode="auto">
          <a:xfrm>
            <a:off x="6871171" y="4316077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7" name="AutoShape 36"/>
          <p:cNvCxnSpPr>
            <a:cxnSpLocks noChangeShapeType="1"/>
            <a:stCxn id="46" idx="0"/>
            <a:endCxn id="48" idx="4"/>
          </p:cNvCxnSpPr>
          <p:nvPr/>
        </p:nvCxnSpPr>
        <p:spPr bwMode="auto">
          <a:xfrm flipV="1">
            <a:off x="7053734" y="3874070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43"/>
          <p:cNvSpPr>
            <a:spLocks noChangeAspect="1" noChangeArrowheads="1"/>
          </p:cNvSpPr>
          <p:nvPr/>
        </p:nvSpPr>
        <p:spPr bwMode="auto">
          <a:xfrm>
            <a:off x="6871171" y="3501008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1052736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Running time: O(D(n)) amortized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618309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D(n) is the maximum degree of a node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D(n) is O(log n); we will see it later.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59532" y="2890101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Running time: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Worst case </a:t>
              </a:r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34290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5576218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4872772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4460094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5568061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538153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91</a:t>
            </a:r>
            <a:endParaRPr lang="en-US" sz="1600" b="1" dirty="0"/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37849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Creates a root list of O(n) length.</a:t>
            </a:r>
          </a:p>
        </p:txBody>
      </p:sp>
    </p:spTree>
    <p:extLst>
      <p:ext uri="{BB962C8B-B14F-4D97-AF65-F5344CB8AC3E}">
        <p14:creationId xmlns:p14="http://schemas.microsoft.com/office/powerpoint/2010/main" val="2326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3861048"/>
            <a:ext cx="8532949" cy="430887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One extract-min will consolidate the roots: O(log n) roots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9532" y="836712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Running time: Worst case 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411615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3356992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2653546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224086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3348835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316230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91</a:t>
            </a:r>
            <a:endParaRPr lang="en-US" sz="1600" b="1" dirty="0"/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767589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Creates a root list of O(n) length.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95536" y="5085184"/>
            <a:ext cx="8568952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Trebuchet MS" pitchFamily="34" charset="0"/>
              </a:rPr>
              <a:t>Future work goes down a lot when we do a lot of work</a:t>
            </a:r>
          </a:p>
          <a:p>
            <a:pPr algn="ctr"/>
            <a:r>
              <a:rPr lang="en-US" sz="2000" dirty="0" smtClean="0">
                <a:latin typeface="Trebuchet MS" pitchFamily="34" charset="0"/>
                <a:cs typeface="Courier New" pitchFamily="49" charset="0"/>
              </a:rPr>
              <a:t>A “</a:t>
            </a:r>
            <a:r>
              <a:rPr lang="en-US" sz="2000" dirty="0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bad</a:t>
            </a:r>
            <a:r>
              <a:rPr lang="en-US" sz="2000" dirty="0" smtClean="0">
                <a:latin typeface="Trebuchet MS" pitchFamily="34" charset="0"/>
                <a:cs typeface="Courier New" pitchFamily="49" charset="0"/>
              </a:rPr>
              <a:t>” operation is caused by and followed by </a:t>
            </a:r>
            <a:r>
              <a:rPr lang="en-US" sz="2000" dirty="0" smtClean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many</a:t>
            </a:r>
            <a:r>
              <a:rPr lang="en-US" sz="2000" dirty="0" smtClean="0">
                <a:latin typeface="Trebuchet MS" pitchFamily="34" charset="0"/>
                <a:cs typeface="Courier New" pitchFamily="49" charset="0"/>
              </a:rPr>
              <a:t> “</a:t>
            </a:r>
            <a:r>
              <a:rPr lang="en-US" sz="2000" dirty="0" smtClean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cheap</a:t>
            </a:r>
            <a:r>
              <a:rPr lang="en-US" sz="2000" dirty="0" smtClean="0">
                <a:latin typeface="Trebuchet MS" pitchFamily="34" charset="0"/>
                <a:cs typeface="Courier New" pitchFamily="49" charset="0"/>
              </a:rPr>
              <a:t>” operations</a:t>
            </a:r>
            <a:endParaRPr lang="en-US" sz="20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5596" y="4797152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2932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3861048"/>
            <a:ext cx="8532949" cy="430887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One extract-min will consolidate the roots: O(log n) roots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9532" y="836712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Running time: Worst case 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411615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3356992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23</a:t>
            </a:r>
            <a:endParaRPr lang="en-US" sz="1600" b="1" dirty="0"/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2653546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224086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3348835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316230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91</a:t>
            </a:r>
            <a:endParaRPr lang="en-US" sz="1600" b="1" dirty="0"/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767589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Creates a root list of O(n) length.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23528" y="4790765"/>
            <a:ext cx="8568952" cy="1698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Trebuchet MS" pitchFamily="34" charset="0"/>
              </a:rPr>
              <a:t>This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does not mean</a:t>
            </a:r>
            <a:r>
              <a:rPr lang="en-US" sz="2200" dirty="0">
                <a:latin typeface="Trebuchet MS" pitchFamily="34" charset="0"/>
              </a:rPr>
              <a:t> that any </a:t>
            </a:r>
            <a:r>
              <a:rPr lang="en-US" sz="2200" dirty="0" smtClean="0">
                <a:latin typeface="Trebuchet MS" pitchFamily="34" charset="0"/>
              </a:rPr>
              <a:t>“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one</a:t>
            </a:r>
            <a:r>
              <a:rPr lang="en-US" sz="2200" dirty="0" smtClean="0">
                <a:latin typeface="Trebuchet MS" pitchFamily="34" charset="0"/>
              </a:rPr>
              <a:t>” of </a:t>
            </a:r>
            <a:r>
              <a:rPr lang="en-US" sz="2200" dirty="0">
                <a:latin typeface="Trebuchet MS" pitchFamily="34" charset="0"/>
              </a:rPr>
              <a:t>these operations takes </a:t>
            </a:r>
            <a:endParaRPr lang="en-US" sz="2200" dirty="0" smtClean="0">
              <a:latin typeface="Trebuchet MS" pitchFamily="34" charset="0"/>
            </a:endParaRPr>
          </a:p>
          <a:p>
            <a:pPr algn="ctr"/>
            <a:r>
              <a:rPr lang="en-US" sz="2200" dirty="0" smtClean="0">
                <a:latin typeface="Trebuchet MS" pitchFamily="34" charset="0"/>
              </a:rPr>
              <a:t>that </a:t>
            </a:r>
            <a:r>
              <a:rPr lang="en-US" sz="2200" dirty="0">
                <a:solidFill>
                  <a:srgbClr val="0000CC"/>
                </a:solidFill>
                <a:latin typeface="Trebuchet MS" pitchFamily="34" charset="0"/>
              </a:rPr>
              <a:t>little time</a:t>
            </a:r>
            <a:r>
              <a:rPr lang="en-US" sz="2200" dirty="0">
                <a:latin typeface="Trebuchet MS" pitchFamily="34" charset="0"/>
              </a:rPr>
              <a:t>, </a:t>
            </a:r>
            <a:r>
              <a:rPr lang="en-US" sz="2200" dirty="0" smtClean="0">
                <a:latin typeface="Trebuchet MS" pitchFamily="34" charset="0"/>
              </a:rPr>
              <a:t>but </a:t>
            </a:r>
            <a:r>
              <a:rPr lang="en-US" sz="2200" dirty="0">
                <a:latin typeface="Trebuchet MS" pitchFamily="34" charset="0"/>
              </a:rPr>
              <a:t>it does mean that </a:t>
            </a:r>
            <a:endParaRPr lang="en-US" sz="2200" dirty="0" smtClean="0">
              <a:latin typeface="Trebuchet MS" pitchFamily="34" charset="0"/>
            </a:endParaRPr>
          </a:p>
          <a:p>
            <a:pPr algn="ctr"/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a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sequence </a:t>
            </a:r>
            <a:r>
              <a:rPr lang="en-US" sz="2200" dirty="0">
                <a:latin typeface="Trebuchet MS" pitchFamily="34" charset="0"/>
              </a:rPr>
              <a:t>of c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insert</a:t>
            </a:r>
            <a:r>
              <a:rPr lang="en-US" sz="2200" dirty="0">
                <a:latin typeface="Trebuchet MS" pitchFamily="34" charset="0"/>
              </a:rPr>
              <a:t> and d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delete-min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operations takes time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O(c + d log n).</a:t>
            </a:r>
            <a:endParaRPr lang="en-US" sz="2000" dirty="0">
              <a:solidFill>
                <a:srgbClr val="000099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588" y="4509120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5323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Delete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59532" y="1053897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Delete a key x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6288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Decrease x so that it becomes the minimum key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9847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Extract min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9532" y="2854097"/>
            <a:ext cx="6624738" cy="430887"/>
            <a:chOff x="3290836" y="1133555"/>
            <a:chExt cx="4970233" cy="336309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Running time: O(D(n)) amortized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99592" y="34290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O(1) for decrease-key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99592" y="37849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O(D(n))  amortized time for extract-min</a:t>
            </a:r>
          </a:p>
        </p:txBody>
      </p:sp>
    </p:spTree>
    <p:extLst>
      <p:ext uri="{BB962C8B-B14F-4D97-AF65-F5344CB8AC3E}">
        <p14:creationId xmlns:p14="http://schemas.microsoft.com/office/powerpoint/2010/main" val="2052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Maximum degree of a node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9652" y="1157263"/>
            <a:ext cx="7596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Trebuchet MS" pitchFamily="34" charset="0"/>
              </a:rPr>
              <a:t>How is it </a:t>
            </a:r>
            <a:r>
              <a:rPr lang="en-US" sz="3400" b="1" dirty="0" smtClean="0">
                <a:solidFill>
                  <a:srgbClr val="000099"/>
                </a:solidFill>
                <a:latin typeface="Trebuchet MS" pitchFamily="34" charset="0"/>
              </a:rPr>
              <a:t>bounded</a:t>
            </a:r>
            <a:r>
              <a:rPr lang="en-US" sz="3400" b="1" dirty="0" smtClean="0">
                <a:latin typeface="Trebuchet MS" pitchFamily="34" charset="0"/>
              </a:rPr>
              <a:t> by O(log n)?</a:t>
            </a:r>
            <a:endParaRPr lang="en-US" sz="3400" b="1" baseline="-25000" dirty="0">
              <a:latin typeface="Trebuchet MS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1124744"/>
            <a:ext cx="645029" cy="730188"/>
            <a:chOff x="719572" y="4050810"/>
            <a:chExt cx="645029" cy="730188"/>
          </a:xfrm>
        </p:grpSpPr>
        <p:sp>
          <p:nvSpPr>
            <p:cNvPr id="7" name="Oval 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588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43608" y="2312876"/>
            <a:ext cx="7092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rebuchet MS" pitchFamily="34" charset="0"/>
              </a:rPr>
              <a:t>Otherwise</a:t>
            </a:r>
            <a:r>
              <a:rPr lang="en-US" sz="2600" b="1" dirty="0" smtClean="0">
                <a:latin typeface="Trebuchet MS" pitchFamily="34" charset="0"/>
              </a:rPr>
              <a:t>, </a:t>
            </a:r>
            <a:r>
              <a:rPr lang="en-US" sz="2600" b="1" dirty="0" smtClean="0">
                <a:solidFill>
                  <a:srgbClr val="000099"/>
                </a:solidFill>
                <a:latin typeface="Trebuchet MS" pitchFamily="34" charset="0"/>
              </a:rPr>
              <a:t>decrease-key and extract-min</a:t>
            </a:r>
            <a:r>
              <a:rPr lang="en-US" sz="2600" b="1" dirty="0" smtClean="0">
                <a:latin typeface="Trebuchet MS" pitchFamily="34" charset="0"/>
              </a:rPr>
              <a:t> may take </a:t>
            </a:r>
            <a:r>
              <a:rPr lang="en-US" sz="2600" b="1" dirty="0" smtClean="0">
                <a:solidFill>
                  <a:srgbClr val="FF0000"/>
                </a:solidFill>
                <a:latin typeface="Trebuchet MS" pitchFamily="34" charset="0"/>
              </a:rPr>
              <a:t>O(n) </a:t>
            </a:r>
            <a:r>
              <a:rPr lang="en-US" sz="2600" b="1" dirty="0" smtClean="0">
                <a:latin typeface="Trebuchet MS" pitchFamily="34" charset="0"/>
              </a:rPr>
              <a:t>to update the root list</a:t>
            </a:r>
            <a:endParaRPr lang="en-US" sz="2600" b="1" baseline="-25000" dirty="0">
              <a:latin typeface="Trebuchet MS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95536" y="3926669"/>
            <a:ext cx="8568952" cy="11585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Trebuchet MS" pitchFamily="34" charset="0"/>
              </a:rPr>
              <a:t>Not </a:t>
            </a:r>
            <a:r>
              <a:rPr lang="en-US" sz="2200" dirty="0">
                <a:latin typeface="Trebuchet MS" pitchFamily="34" charset="0"/>
              </a:rPr>
              <a:t>to delete too many nodes from a tree, as we still</a:t>
            </a:r>
          </a:p>
          <a:p>
            <a:pPr algn="ctr"/>
            <a:r>
              <a:rPr lang="en-US" sz="2200" dirty="0" smtClean="0">
                <a:latin typeface="Trebuchet MS" pitchFamily="34" charset="0"/>
              </a:rPr>
              <a:t>want </a:t>
            </a:r>
            <a:r>
              <a:rPr lang="en-US" sz="2200" dirty="0">
                <a:latin typeface="Trebuchet MS" pitchFamily="34" charset="0"/>
              </a:rPr>
              <a:t>a tree of rank k to have </a:t>
            </a:r>
            <a:r>
              <a:rPr lang="en-US" sz="2200" dirty="0" err="1">
                <a:latin typeface="Trebuchet MS" pitchFamily="34" charset="0"/>
              </a:rPr>
              <a:t>c</a:t>
            </a:r>
            <a:r>
              <a:rPr lang="en-US" sz="2200" baseline="30000" dirty="0" err="1">
                <a:latin typeface="Trebuchet MS" pitchFamily="34" charset="0"/>
              </a:rPr>
              <a:t>k</a:t>
            </a:r>
            <a:r>
              <a:rPr lang="en-US" sz="2200" dirty="0">
                <a:latin typeface="Trebuchet MS" pitchFamily="34" charset="0"/>
              </a:rPr>
              <a:t> nodes, for some constant c &gt; 1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96" y="3645024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5796" y="5801779"/>
            <a:ext cx="5220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rebuchet MS" pitchFamily="34" charset="0"/>
              </a:rPr>
              <a:t>What is c for binomial heap?</a:t>
            </a:r>
            <a:endParaRPr lang="en-US" sz="2500" b="1" baseline="-25000" dirty="0">
              <a:latin typeface="Trebuchet MS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7705" y="5733256"/>
            <a:ext cx="585234" cy="645119"/>
            <a:chOff x="719572" y="4011300"/>
            <a:chExt cx="645029" cy="707885"/>
          </a:xfrm>
        </p:grpSpPr>
        <p:sp>
          <p:nvSpPr>
            <p:cNvPr id="18" name="Oval 17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619" y="4011300"/>
              <a:ext cx="44121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[</a:t>
              </a:r>
              <a:r>
                <a:rPr lang="en-US" sz="2400" dirty="0" err="1" smtClean="0">
                  <a:solidFill>
                    <a:srgbClr val="0000CC"/>
                  </a:solidFill>
                  <a:latin typeface="Book Antiqua" pitchFamily="18" charset="0"/>
                </a:rPr>
                <a:t>Fredman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 and </a:t>
              </a:r>
              <a:r>
                <a:rPr lang="en-US" sz="2400" dirty="0" err="1" smtClean="0">
                  <a:solidFill>
                    <a:srgbClr val="0000CC"/>
                  </a:solidFill>
                  <a:latin typeface="Book Antiqua" pitchFamily="18" charset="0"/>
                </a:rPr>
                <a:t>Tarjan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, 1986]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Ingenious</a:t>
            </a:r>
            <a:r>
              <a:rPr lang="en-US" sz="2000" dirty="0" smtClean="0">
                <a:latin typeface="Garamond" pitchFamily="18" charset="0"/>
              </a:rPr>
              <a:t> data structure and analysis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pt-BR" sz="2000" dirty="0">
                <a:latin typeface="Garamond" pitchFamily="18" charset="0"/>
              </a:rPr>
              <a:t>Original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motivation</a:t>
            </a:r>
            <a:r>
              <a:rPr lang="pt-BR" sz="2000" dirty="0">
                <a:latin typeface="Garamond" pitchFamily="18" charset="0"/>
              </a:rPr>
              <a:t>:  </a:t>
            </a:r>
            <a:r>
              <a:rPr lang="pt-BR" sz="2000" dirty="0" smtClean="0">
                <a:solidFill>
                  <a:srgbClr val="0000CC"/>
                </a:solidFill>
                <a:latin typeface="Garamond" pitchFamily="18" charset="0"/>
              </a:rPr>
              <a:t>Improve</a:t>
            </a:r>
            <a:r>
              <a:rPr lang="pt-BR" sz="2000" dirty="0" smtClean="0">
                <a:latin typeface="Garamond" pitchFamily="18" charset="0"/>
              </a:rPr>
              <a:t> the running time of Dijkstra’s shortest path algorithm from O(Elog V) to O(E </a:t>
            </a:r>
            <a:r>
              <a:rPr lang="pt-BR" sz="2000" dirty="0">
                <a:latin typeface="Garamond" pitchFamily="18" charset="0"/>
              </a:rPr>
              <a:t>+ </a:t>
            </a:r>
            <a:r>
              <a:rPr lang="pt-BR" sz="2000" dirty="0" smtClean="0">
                <a:latin typeface="Garamond" pitchFamily="18" charset="0"/>
              </a:rPr>
              <a:t>V </a:t>
            </a:r>
            <a:r>
              <a:rPr lang="pt-BR" sz="2000" dirty="0">
                <a:latin typeface="Garamond" pitchFamily="18" charset="0"/>
              </a:rPr>
              <a:t>log </a:t>
            </a:r>
            <a:r>
              <a:rPr lang="pt-BR" sz="2000" dirty="0" smtClean="0">
                <a:latin typeface="Garamond" pitchFamily="18" charset="0"/>
              </a:rPr>
              <a:t>V)</a:t>
            </a:r>
            <a:endParaRPr lang="en-U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Heapsort</a:t>
            </a:r>
            <a:endParaRPr lang="en-US" sz="2000" dirty="0" smtClean="0">
              <a:latin typeface="Garamond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9532" y="3248980"/>
            <a:ext cx="6624738" cy="461665"/>
            <a:chOff x="3290836" y="1133555"/>
            <a:chExt cx="4970233" cy="36033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Basic Idea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3808202"/>
            <a:ext cx="7992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Similar to Binomial heap</a:t>
            </a:r>
            <a:r>
              <a:rPr lang="en-US" sz="2000" dirty="0" smtClean="0">
                <a:latin typeface="Garamond" pitchFamily="18" charset="0"/>
              </a:rPr>
              <a:t>, but with a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less rigid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structure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Decrease-key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union</a:t>
            </a:r>
            <a:r>
              <a:rPr lang="en-US" sz="2000" dirty="0">
                <a:latin typeface="Garamond" pitchFamily="18" charset="0"/>
              </a:rPr>
              <a:t> run in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O(1)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amortized time</a:t>
            </a:r>
            <a:r>
              <a:rPr lang="en-US" sz="2000" dirty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Binomial Heap: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eagerly consolidate</a:t>
            </a:r>
            <a:r>
              <a:rPr lang="en-US" sz="2000" dirty="0" smtClean="0">
                <a:latin typeface="Garamond" pitchFamily="18" charset="0"/>
              </a:rPr>
              <a:t> trees after each insertion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Fibonacci Heap: “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Lazy</a:t>
            </a:r>
            <a:r>
              <a:rPr lang="en-US" sz="2000" dirty="0" smtClean="0">
                <a:latin typeface="Garamond" pitchFamily="18" charset="0"/>
              </a:rPr>
              <a:t>”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union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Lazily defers union until next extract-min</a:t>
            </a:r>
          </a:p>
        </p:txBody>
      </p:sp>
    </p:spTree>
    <p:extLst>
      <p:ext uri="{BB962C8B-B14F-4D97-AF65-F5344CB8AC3E}">
        <p14:creationId xmlns:p14="http://schemas.microsoft.com/office/powerpoint/2010/main" val="2375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Maximum degree of a node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8" y="1304764"/>
            <a:ext cx="9144000" cy="584775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“Cut one children but not two”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7524" y="2747248"/>
            <a:ext cx="8568952" cy="7984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Trebuchet MS" pitchFamily="34" charset="0"/>
              </a:rPr>
              <a:t>If a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children</a:t>
            </a:r>
            <a:r>
              <a:rPr lang="en-US" sz="2200" dirty="0" smtClean="0">
                <a:latin typeface="Trebuchet MS" pitchFamily="34" charset="0"/>
              </a:rPr>
              <a:t> of one marked node is CUT, the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parent</a:t>
            </a:r>
            <a:r>
              <a:rPr lang="en-US" sz="2200" dirty="0" smtClean="0">
                <a:latin typeface="Trebuchet MS" pitchFamily="34" charset="0"/>
              </a:rPr>
              <a:t> is CUT as well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65603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Cascading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7524" y="4682753"/>
            <a:ext cx="8568952" cy="15905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Maximally damaged</a:t>
            </a:r>
            <a:r>
              <a:rPr lang="en-US" sz="2200" dirty="0" smtClean="0">
                <a:latin typeface="Trebuchet MS" pitchFamily="34" charset="0"/>
              </a:rPr>
              <a:t> tree of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rank K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Minimum number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of nodes in a tree of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rank k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Promoting/CUT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maximum number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of nodes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without</a:t>
            </a:r>
          </a:p>
          <a:p>
            <a:pPr algn="ctr"/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causing any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cascading promotions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4401108"/>
            <a:ext cx="216024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Fibonacci Tree</a:t>
            </a:r>
          </a:p>
        </p:txBody>
      </p:sp>
    </p:spTree>
    <p:extLst>
      <p:ext uri="{BB962C8B-B14F-4D97-AF65-F5344CB8AC3E}">
        <p14:creationId xmlns:p14="http://schemas.microsoft.com/office/powerpoint/2010/main" val="34724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B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B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5976156" y="1076525"/>
            <a:ext cx="1331098" cy="660287"/>
            <a:chOff x="1807" y="1496"/>
            <a:chExt cx="1686" cy="782"/>
          </a:xfrm>
        </p:grpSpPr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111649"/>
                <a:gd name="adj2" fmla="val 958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912" y="1681"/>
              <a:ext cx="1546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b="1" dirty="0" smtClean="0">
                  <a:solidFill>
                    <a:schemeClr val="bg1"/>
                  </a:solidFill>
                  <a:latin typeface="Book Antiqua" pitchFamily="18" charset="0"/>
                </a:rPr>
                <a:t>Marked</a:t>
              </a:r>
              <a:endParaRPr kumimoji="1" lang="en-US" altLang="ja-JP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B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2069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B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333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B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3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Book Antiqua" pitchFamily="18" charset="0"/>
              </a:rPr>
              <a:t>B</a:t>
            </a:r>
            <a:r>
              <a:rPr lang="en-US" sz="2600" b="1" baseline="-25000" dirty="0" smtClean="0">
                <a:latin typeface="Book Antiqua" pitchFamily="18" charset="0"/>
              </a:rPr>
              <a:t>5</a:t>
            </a:r>
            <a:endParaRPr lang="en-US" sz="2600" b="1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4305250" y="5589240"/>
            <a:ext cx="590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latin typeface="Book Antiqua" pitchFamily="18" charset="0"/>
              </a:rPr>
              <a:t>f</a:t>
            </a:r>
            <a:r>
              <a:rPr lang="en-US" sz="2600" b="1" baseline="-25000" dirty="0" smtClean="0">
                <a:latin typeface="Book Antiqua" pitchFamily="18" charset="0"/>
              </a:rPr>
              <a:t>5</a:t>
            </a:r>
            <a:endParaRPr lang="en-US" sz="2600" b="1" baseline="-25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211960" y="4123670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9936" y="4589057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68612" y="5077954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19064" y="556086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908" y="605749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11560" y="641010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11560" y="595690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92972" y="558314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87624" y="593576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87624" y="54825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06028" y="5080231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3872" y="557685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98524" y="59294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98524" y="547627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9936" y="510251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74588" y="54551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74588" y="5001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76824" y="459771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27276" y="508061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5120" y="557724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519772" y="592985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519772" y="547666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201184" y="510290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95836" y="545551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95836" y="5002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614240" y="459998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2084" y="50966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506736" y="54492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506736" y="49960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88148" y="462227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82800" y="49748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82800" y="4521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92404" y="4090454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81080" y="4579351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31532" y="5062260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929376" y="555888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824028" y="59114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824028" y="545830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505440" y="508454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400092" y="543715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400092" y="498396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918496" y="4581628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16340" y="507825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810992" y="543086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810992" y="497767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92404" y="460391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87056" y="495652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87056" y="450333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89292" y="409910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39744" y="458201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37588" y="507864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732240" y="54312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732240" y="497806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413652" y="460430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308304" y="495691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308304" y="450371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826708" y="410138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824552" y="45980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719204" y="49506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719204" y="44974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400616" y="41236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95268" y="44762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95268" y="402308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464496" y="6248925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95268" y="401667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87056" y="4495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229864" y="808465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7956" y="87387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926608" y="87387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3644876" y="1553259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095328" y="2036168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093172" y="253279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rrowheads="1"/>
          </p:cNvSpPr>
          <p:nvPr/>
        </p:nvSpPr>
        <p:spPr bwMode="auto">
          <a:xfrm>
            <a:off x="2987824" y="288540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87" name="Oval 186"/>
          <p:cNvSpPr>
            <a:spLocks noChangeArrowheads="1"/>
          </p:cNvSpPr>
          <p:nvPr/>
        </p:nvSpPr>
        <p:spPr bwMode="auto">
          <a:xfrm>
            <a:off x="2987824" y="243221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3669236" y="20584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rrowheads="1"/>
          </p:cNvSpPr>
          <p:nvPr/>
        </p:nvSpPr>
        <p:spPr bwMode="auto">
          <a:xfrm>
            <a:off x="3563888" y="24110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0" name="Oval 189"/>
          <p:cNvSpPr>
            <a:spLocks noChangeArrowheads="1"/>
          </p:cNvSpPr>
          <p:nvPr/>
        </p:nvSpPr>
        <p:spPr bwMode="auto">
          <a:xfrm>
            <a:off x="3563888" y="19578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4082292" y="15555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080136" y="205216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3974788" y="240477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3974788" y="19515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656200" y="15778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4550852" y="19304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4550852" y="14772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4550852" y="14692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922052" y="154274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19896" y="203937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>
            <a:spLocks noChangeArrowheads="1"/>
          </p:cNvSpPr>
          <p:nvPr/>
        </p:nvSpPr>
        <p:spPr bwMode="auto">
          <a:xfrm>
            <a:off x="1814548" y="23919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1814548" y="19387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495960" y="156503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390612" y="191764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390612" y="146444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1184960" y="157761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>
            <a:spLocks noChangeArrowheads="1"/>
          </p:cNvSpPr>
          <p:nvPr/>
        </p:nvSpPr>
        <p:spPr bwMode="auto">
          <a:xfrm>
            <a:off x="1079612" y="193022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079612" y="147702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6816440" y="1514800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5805116" y="200369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5255568" y="248660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253412" y="298323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5148064" y="333584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1" name="Oval 270"/>
          <p:cNvSpPr>
            <a:spLocks noChangeArrowheads="1"/>
          </p:cNvSpPr>
          <p:nvPr/>
        </p:nvSpPr>
        <p:spPr bwMode="auto">
          <a:xfrm>
            <a:off x="5148064" y="2882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5829476" y="250889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>
            <a:spLocks noChangeArrowheads="1"/>
          </p:cNvSpPr>
          <p:nvPr/>
        </p:nvSpPr>
        <p:spPr bwMode="auto">
          <a:xfrm>
            <a:off x="5724128" y="286150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5724128" y="240830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6242532" y="2005974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6240376" y="250260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>
            <a:spLocks noChangeArrowheads="1"/>
          </p:cNvSpPr>
          <p:nvPr/>
        </p:nvSpPr>
        <p:spPr bwMode="auto">
          <a:xfrm>
            <a:off x="6135028" y="285521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816440" y="202825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7713328" y="152345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7163780" y="200636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161624" y="250298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>
            <a:spLocks noChangeArrowheads="1"/>
          </p:cNvSpPr>
          <p:nvPr/>
        </p:nvSpPr>
        <p:spPr bwMode="auto">
          <a:xfrm>
            <a:off x="7056276" y="285560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6" name="Oval 285"/>
          <p:cNvSpPr>
            <a:spLocks noChangeArrowheads="1"/>
          </p:cNvSpPr>
          <p:nvPr/>
        </p:nvSpPr>
        <p:spPr bwMode="auto">
          <a:xfrm>
            <a:off x="7056276" y="240240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37688" y="202864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7632340" y="238125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7632340" y="192806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8150744" y="152573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8148588" y="202235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>
            <a:spLocks noChangeArrowheads="1"/>
          </p:cNvSpPr>
          <p:nvPr/>
        </p:nvSpPr>
        <p:spPr bwMode="auto">
          <a:xfrm>
            <a:off x="8043240" y="237496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8043240" y="192177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8724652" y="154801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8619304" y="190062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8619304" y="144743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8619304" y="144102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8" name="Oval 297"/>
          <p:cNvSpPr>
            <a:spLocks noChangeArrowheads="1"/>
          </p:cNvSpPr>
          <p:nvPr/>
        </p:nvSpPr>
        <p:spPr bwMode="auto">
          <a:xfrm>
            <a:off x="6711092" y="192393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9" name="Oval 298"/>
          <p:cNvSpPr>
            <a:spLocks noChangeArrowheads="1"/>
          </p:cNvSpPr>
          <p:nvPr/>
        </p:nvSpPr>
        <p:spPr bwMode="auto">
          <a:xfrm>
            <a:off x="6710974" y="24131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0" name="Oval 299"/>
          <p:cNvSpPr>
            <a:spLocks noChangeArrowheads="1"/>
          </p:cNvSpPr>
          <p:nvPr/>
        </p:nvSpPr>
        <p:spPr bwMode="auto">
          <a:xfrm>
            <a:off x="6120172" y="24131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0064" y="872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58256" y="872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303" name="Oval 302"/>
          <p:cNvSpPr>
            <a:spLocks noChangeArrowheads="1"/>
          </p:cNvSpPr>
          <p:nvPr/>
        </p:nvSpPr>
        <p:spPr bwMode="auto">
          <a:xfrm>
            <a:off x="323528" y="14847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0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5720220" y="2564904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 smtClean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3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7340400" y="2132856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 smtClean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4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658076" y="2368862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084168" y="28600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76664" y="32560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658076" y="28823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552728" y="3234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552728" y="27817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554964" y="2377515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9324" y="28827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473976" y="3235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473976" y="278212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992380" y="237979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884876" y="277583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566288" y="24020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460940" y="2754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460940" y="23014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374584" y="1628800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460940" y="2295085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552728" y="27737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431540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5963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16241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2915816" y="241187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2808312" y="280791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3489724" y="243416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3384376" y="278677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3384376" y="233357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3384376" y="232560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215236" y="24213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109888" y="27739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109888" y="232078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281288" y="233336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4336260" y="2379792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60620" y="288498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4255272" y="323759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4255272" y="278440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4773676" y="238206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4666172" y="277811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5347584" y="240435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242236" y="275696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5242236" y="230377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5242236" y="2297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737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347864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04056" y="23277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4545124"/>
            <a:ext cx="9144000" cy="1723549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0 = 1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1 = 1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 err="1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 = </a:t>
            </a:r>
            <a:r>
              <a:rPr lang="en-US" sz="3200" i="1" dirty="0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k-1 + </a:t>
            </a:r>
            <a:r>
              <a:rPr lang="en-US" sz="3200" i="1" dirty="0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k-2 </a:t>
            </a:r>
            <a:endParaRPr lang="en-US" sz="3200" b="1" baseline="-25000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7" grpId="0" animBg="1"/>
      <p:bldP spid="1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5720220" y="2564904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 smtClean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3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7340400" y="2132856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 smtClean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4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658076" y="2368862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084168" y="28600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76664" y="32560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658076" y="28823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552728" y="3234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552728" y="27817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554964" y="2377515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9324" y="28827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473976" y="3235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473976" y="278212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992380" y="237979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884876" y="277583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566288" y="24020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460940" y="2754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460940" y="23014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374584" y="1628800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 smtClean="0">
                <a:latin typeface="Book Antiqua" pitchFamily="18" charset="0"/>
              </a:rPr>
              <a:t>5</a:t>
            </a:r>
            <a:endParaRPr lang="en-US" sz="2600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460940" y="2295085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552728" y="27737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431540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5963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16241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2915816" y="241187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2808312" y="280791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3489724" y="243416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3384376" y="278677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3384376" y="233357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3384376" y="232560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215236" y="24213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109888" y="27739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109888" y="232078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281288" y="233336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4336260" y="2379792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60620" y="288498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4255272" y="323759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4255272" y="278440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4773676" y="238206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4666172" y="277811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5347584" y="240435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242236" y="275696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5242236" y="230377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5242236" y="2297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737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347864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04056" y="23277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4513763"/>
            <a:ext cx="9144000" cy="2292935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 smtClean="0">
                <a:solidFill>
                  <a:schemeClr val="bg1"/>
                </a:solidFill>
                <a:latin typeface="Garamond" pitchFamily="18" charset="0"/>
              </a:rPr>
              <a:t>Size of</a:t>
            </a:r>
            <a:r>
              <a:rPr lang="en-US" sz="3200" i="1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i="1" baseline="-25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i="1" baseline="-250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Garamond" pitchFamily="18" charset="0"/>
              </a:rPr>
              <a:t>is</a:t>
            </a:r>
            <a:r>
              <a:rPr lang="en-US" sz="3200" i="1" baseline="-250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3200" b="1" baseline="-25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b="1" baseline="-250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Garamond" pitchFamily="18" charset="0"/>
              </a:rPr>
              <a:t>&gt;= </a:t>
            </a:r>
            <a:r>
              <a:rPr lang="en-US" sz="3200" b="1" dirty="0" err="1" smtClean="0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3200" b="1" baseline="30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endParaRPr lang="en-US" sz="3200" b="1" baseline="30000" dirty="0" smtClean="0">
              <a:solidFill>
                <a:schemeClr val="bg1"/>
              </a:solidFill>
              <a:latin typeface="Garamond" pitchFamily="18" charset="0"/>
            </a:endParaRP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3200" b="1" dirty="0">
                <a:solidFill>
                  <a:srgbClr val="FF0000"/>
                </a:solidFill>
                <a:latin typeface="Garamond" pitchFamily="18" charset="0"/>
              </a:rPr>
              <a:t>Fibonacci trees still grow exponentially fast in </a:t>
            </a:r>
            <a:r>
              <a:rPr lang="en-US" sz="3200" b="1" i="1" dirty="0">
                <a:solidFill>
                  <a:srgbClr val="FF0000"/>
                </a:solidFill>
                <a:latin typeface="Garamond" pitchFamily="18" charset="0"/>
              </a:rPr>
              <a:t>k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 smtClean="0">
                <a:solidFill>
                  <a:schemeClr val="bg1"/>
                </a:solidFill>
                <a:latin typeface="Garamond" pitchFamily="18" charset="0"/>
              </a:rPr>
              <a:t>c= (1+√5)/2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 smtClean="0">
                <a:solidFill>
                  <a:schemeClr val="bg1"/>
                </a:solidFill>
                <a:latin typeface="Garamond" pitchFamily="18" charset="0"/>
              </a:rPr>
              <a:t>Note: For binomial trees, size of </a:t>
            </a:r>
            <a:r>
              <a:rPr lang="en-US" sz="3200" i="1" dirty="0" err="1" smtClean="0">
                <a:solidFill>
                  <a:schemeClr val="bg1"/>
                </a:solidFill>
                <a:latin typeface="Garamond" pitchFamily="18" charset="0"/>
              </a:rPr>
              <a:t>B</a:t>
            </a:r>
            <a:r>
              <a:rPr lang="en-US" sz="3200" baseline="-25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dirty="0" smtClean="0">
                <a:solidFill>
                  <a:schemeClr val="bg1"/>
                </a:solidFill>
                <a:latin typeface="Garamond" pitchFamily="18" charset="0"/>
              </a:rPr>
              <a:t> = 2</a:t>
            </a:r>
            <a:r>
              <a:rPr lang="en-US" sz="3200" baseline="30000" dirty="0" smtClean="0">
                <a:solidFill>
                  <a:schemeClr val="bg1"/>
                </a:solidFill>
                <a:latin typeface="Garamond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097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Oval 64"/>
          <p:cNvSpPr>
            <a:spLocks noChangeAspect="1" noChangeArrowheads="1"/>
          </p:cNvSpPr>
          <p:nvPr/>
        </p:nvSpPr>
        <p:spPr bwMode="auto">
          <a:xfrm>
            <a:off x="457262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6" name="AutoShape 65"/>
          <p:cNvCxnSpPr>
            <a:cxnSpLocks noChangeShapeType="1"/>
            <a:stCxn id="108" idx="2"/>
            <a:endCxn id="85" idx="6"/>
          </p:cNvCxnSpPr>
          <p:nvPr/>
        </p:nvCxnSpPr>
        <p:spPr bwMode="auto">
          <a:xfrm flipH="1">
            <a:off x="4945683" y="4222626"/>
            <a:ext cx="187325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6"/>
          <p:cNvSpPr>
            <a:spLocks noChangeAspect="1" noChangeArrowheads="1"/>
          </p:cNvSpPr>
          <p:nvPr/>
        </p:nvSpPr>
        <p:spPr bwMode="auto">
          <a:xfrm>
            <a:off x="342962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23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8" name="AutoShape 67"/>
          <p:cNvCxnSpPr>
            <a:cxnSpLocks noChangeShapeType="1"/>
            <a:stCxn id="85" idx="2"/>
            <a:endCxn id="87" idx="6"/>
          </p:cNvCxnSpPr>
          <p:nvPr/>
        </p:nvCxnSpPr>
        <p:spPr bwMode="auto">
          <a:xfrm flipH="1">
            <a:off x="3802683" y="4222626"/>
            <a:ext cx="76200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1"/>
          <p:cNvSpPr>
            <a:spLocks noChangeAspect="1" noChangeArrowheads="1"/>
          </p:cNvSpPr>
          <p:nvPr/>
        </p:nvSpPr>
        <p:spPr bwMode="auto">
          <a:xfrm>
            <a:off x="1043608" y="472903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</a:p>
        </p:txBody>
      </p:sp>
      <p:sp>
        <p:nvSpPr>
          <p:cNvPr id="90" name="Oval 72"/>
          <p:cNvSpPr>
            <a:spLocks noChangeAspect="1" noChangeArrowheads="1"/>
          </p:cNvSpPr>
          <p:nvPr/>
        </p:nvSpPr>
        <p:spPr bwMode="auto">
          <a:xfrm>
            <a:off x="1043608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91" name="AutoShape 73"/>
          <p:cNvCxnSpPr>
            <a:cxnSpLocks noChangeShapeType="1"/>
            <a:stCxn id="89" idx="0"/>
            <a:endCxn id="90" idx="4"/>
          </p:cNvCxnSpPr>
          <p:nvPr/>
        </p:nvCxnSpPr>
        <p:spPr bwMode="auto">
          <a:xfrm flipV="1">
            <a:off x="1226170" y="4416301"/>
            <a:ext cx="0" cy="304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74"/>
          <p:cNvCxnSpPr>
            <a:cxnSpLocks noChangeShapeType="1"/>
            <a:stCxn id="99" idx="2"/>
            <a:endCxn id="90" idx="6"/>
          </p:cNvCxnSpPr>
          <p:nvPr/>
        </p:nvCxnSpPr>
        <p:spPr bwMode="auto">
          <a:xfrm flipH="1">
            <a:off x="1416670" y="4222626"/>
            <a:ext cx="99060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3" name="Oval 75"/>
          <p:cNvSpPr>
            <a:spLocks noChangeAspect="1" noChangeArrowheads="1"/>
          </p:cNvSpPr>
          <p:nvPr/>
        </p:nvSpPr>
        <p:spPr bwMode="auto">
          <a:xfrm>
            <a:off x="1813545" y="54227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</a:t>
            </a:r>
          </a:p>
        </p:txBody>
      </p:sp>
      <p:sp>
        <p:nvSpPr>
          <p:cNvPr id="94" name="Oval 76"/>
          <p:cNvSpPr>
            <a:spLocks noChangeAspect="1" noChangeArrowheads="1"/>
          </p:cNvSpPr>
          <p:nvPr/>
        </p:nvSpPr>
        <p:spPr bwMode="auto">
          <a:xfrm>
            <a:off x="1813545" y="473697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26</a:t>
            </a:r>
          </a:p>
        </p:txBody>
      </p:sp>
      <p:cxnSp>
        <p:nvCxnSpPr>
          <p:cNvPr id="95" name="AutoShape 77"/>
          <p:cNvCxnSpPr>
            <a:cxnSpLocks noChangeShapeType="1"/>
            <a:stCxn id="93" idx="0"/>
            <a:endCxn id="94" idx="4"/>
          </p:cNvCxnSpPr>
          <p:nvPr/>
        </p:nvCxnSpPr>
        <p:spPr bwMode="auto">
          <a:xfrm flipV="1">
            <a:off x="1996108" y="5117976"/>
            <a:ext cx="0" cy="2968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" name="Oval 78"/>
          <p:cNvSpPr>
            <a:spLocks noChangeAspect="1" noChangeArrowheads="1"/>
          </p:cNvSpPr>
          <p:nvPr/>
        </p:nvSpPr>
        <p:spPr bwMode="auto">
          <a:xfrm>
            <a:off x="2415208" y="47369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46</a:t>
            </a:r>
          </a:p>
        </p:txBody>
      </p:sp>
      <p:cxnSp>
        <p:nvCxnSpPr>
          <p:cNvPr id="97" name="AutoShape 79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2597770" y="4416301"/>
            <a:ext cx="0" cy="3127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80"/>
          <p:cNvCxnSpPr>
            <a:cxnSpLocks noChangeShapeType="1"/>
            <a:stCxn id="94" idx="7"/>
            <a:endCxn id="99" idx="3"/>
          </p:cNvCxnSpPr>
          <p:nvPr/>
        </p:nvCxnSpPr>
        <p:spPr bwMode="auto">
          <a:xfrm flipV="1">
            <a:off x="2124695" y="4362326"/>
            <a:ext cx="344488" cy="4206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9" name="Oval 81"/>
          <p:cNvSpPr>
            <a:spLocks noChangeAspect="1" noChangeArrowheads="1"/>
          </p:cNvSpPr>
          <p:nvPr/>
        </p:nvSpPr>
        <p:spPr bwMode="auto">
          <a:xfrm>
            <a:off x="2415208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24</a:t>
            </a:r>
          </a:p>
        </p:txBody>
      </p:sp>
      <p:cxnSp>
        <p:nvCxnSpPr>
          <p:cNvPr id="100" name="AutoShape 82"/>
          <p:cNvCxnSpPr>
            <a:cxnSpLocks noChangeShapeType="1"/>
            <a:stCxn id="99" idx="6"/>
            <a:endCxn id="87" idx="2"/>
          </p:cNvCxnSpPr>
          <p:nvPr/>
        </p:nvCxnSpPr>
        <p:spPr bwMode="auto">
          <a:xfrm>
            <a:off x="2788270" y="4222626"/>
            <a:ext cx="633413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4227004" y="556723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102" name="Oval 89"/>
          <p:cNvSpPr>
            <a:spLocks noChangeAspect="1" noChangeArrowheads="1"/>
          </p:cNvSpPr>
          <p:nvPr/>
        </p:nvSpPr>
        <p:spPr bwMode="auto">
          <a:xfrm>
            <a:off x="6004545" y="557517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39</a:t>
            </a:r>
          </a:p>
        </p:txBody>
      </p:sp>
      <p:cxnSp>
        <p:nvCxnSpPr>
          <p:cNvPr id="103" name="AutoShape 90"/>
          <p:cNvCxnSpPr>
            <a:cxnSpLocks noChangeShapeType="1"/>
            <a:stCxn id="102" idx="0"/>
            <a:endCxn id="106" idx="4"/>
          </p:cNvCxnSpPr>
          <p:nvPr/>
        </p:nvCxnSpPr>
        <p:spPr bwMode="auto">
          <a:xfrm flipV="1">
            <a:off x="6187108" y="5254501"/>
            <a:ext cx="0" cy="3127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91"/>
          <p:cNvSpPr>
            <a:spLocks noChangeAspect="1" noChangeArrowheads="1"/>
          </p:cNvSpPr>
          <p:nvPr/>
        </p:nvSpPr>
        <p:spPr bwMode="auto">
          <a:xfrm>
            <a:off x="7604745" y="48766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41</a:t>
            </a:r>
          </a:p>
        </p:txBody>
      </p:sp>
      <p:cxnSp>
        <p:nvCxnSpPr>
          <p:cNvPr id="105" name="AutoShape 92"/>
          <p:cNvCxnSpPr>
            <a:cxnSpLocks noChangeShapeType="1"/>
            <a:stCxn id="104" idx="0"/>
            <a:endCxn id="108" idx="5"/>
          </p:cNvCxnSpPr>
          <p:nvPr/>
        </p:nvCxnSpPr>
        <p:spPr bwMode="auto">
          <a:xfrm flipH="1" flipV="1">
            <a:off x="7138020" y="4362326"/>
            <a:ext cx="649288" cy="506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6" name="Oval 93"/>
          <p:cNvSpPr>
            <a:spLocks noChangeAspect="1" noChangeArrowheads="1"/>
          </p:cNvSpPr>
          <p:nvPr/>
        </p:nvSpPr>
        <p:spPr bwMode="auto">
          <a:xfrm>
            <a:off x="6004545" y="4873501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18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7" name="Oval 94"/>
          <p:cNvSpPr>
            <a:spLocks noChangeAspect="1" noChangeArrowheads="1"/>
          </p:cNvSpPr>
          <p:nvPr/>
        </p:nvSpPr>
        <p:spPr bwMode="auto">
          <a:xfrm>
            <a:off x="6826870" y="48735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52</a:t>
            </a:r>
          </a:p>
        </p:txBody>
      </p:sp>
      <p:sp>
        <p:nvSpPr>
          <p:cNvPr id="108" name="Oval 95"/>
          <p:cNvSpPr>
            <a:spLocks noChangeAspect="1" noChangeArrowheads="1"/>
          </p:cNvSpPr>
          <p:nvPr/>
        </p:nvSpPr>
        <p:spPr bwMode="auto">
          <a:xfrm>
            <a:off x="682687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cxnSp>
        <p:nvCxnSpPr>
          <p:cNvPr id="109" name="AutoShape 96"/>
          <p:cNvCxnSpPr>
            <a:cxnSpLocks noChangeShapeType="1"/>
            <a:stCxn id="107" idx="0"/>
            <a:endCxn id="108" idx="4"/>
          </p:cNvCxnSpPr>
          <p:nvPr/>
        </p:nvCxnSpPr>
        <p:spPr bwMode="auto">
          <a:xfrm flipV="1">
            <a:off x="7009433" y="4416301"/>
            <a:ext cx="0" cy="4492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97"/>
          <p:cNvCxnSpPr>
            <a:cxnSpLocks noChangeShapeType="1"/>
            <a:stCxn id="106" idx="7"/>
            <a:endCxn id="108" idx="3"/>
          </p:cNvCxnSpPr>
          <p:nvPr/>
        </p:nvCxnSpPr>
        <p:spPr bwMode="auto">
          <a:xfrm flipV="1">
            <a:off x="6315695" y="4362326"/>
            <a:ext cx="565150" cy="5572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Oval 98"/>
          <p:cNvSpPr>
            <a:spLocks noChangeAspect="1" noChangeArrowheads="1"/>
          </p:cNvSpPr>
          <p:nvPr/>
        </p:nvSpPr>
        <p:spPr bwMode="auto">
          <a:xfrm>
            <a:off x="7604745" y="5559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</a:t>
            </a:r>
          </a:p>
        </p:txBody>
      </p:sp>
      <p:cxnSp>
        <p:nvCxnSpPr>
          <p:cNvPr id="112" name="AutoShape 99"/>
          <p:cNvCxnSpPr>
            <a:cxnSpLocks noChangeShapeType="1"/>
            <a:stCxn id="111" idx="0"/>
            <a:endCxn id="104" idx="4"/>
          </p:cNvCxnSpPr>
          <p:nvPr/>
        </p:nvCxnSpPr>
        <p:spPr bwMode="auto">
          <a:xfrm flipV="1">
            <a:off x="7787308" y="5257676"/>
            <a:ext cx="0" cy="2936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0"/>
          <p:cNvCxnSpPr>
            <a:cxnSpLocks noChangeShapeType="1"/>
            <a:stCxn id="108" idx="0"/>
            <a:endCxn id="114" idx="4"/>
          </p:cNvCxnSpPr>
          <p:nvPr/>
        </p:nvCxnSpPr>
        <p:spPr bwMode="auto">
          <a:xfrm flipV="1">
            <a:off x="7009433" y="3586038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4" name="Oval 101"/>
          <p:cNvSpPr>
            <a:spLocks noChangeAspect="1" noChangeArrowheads="1"/>
          </p:cNvSpPr>
          <p:nvPr/>
        </p:nvSpPr>
        <p:spPr bwMode="auto">
          <a:xfrm>
            <a:off x="6826870" y="321297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min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5" name="AutoShape 103"/>
          <p:cNvCxnSpPr>
            <a:cxnSpLocks noChangeShapeType="1"/>
            <a:stCxn id="106" idx="2"/>
            <a:endCxn id="116" idx="6"/>
          </p:cNvCxnSpPr>
          <p:nvPr/>
        </p:nvCxnSpPr>
        <p:spPr bwMode="auto">
          <a:xfrm flipH="1" flipV="1">
            <a:off x="5455270" y="5059238"/>
            <a:ext cx="541338" cy="1588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Oval 105"/>
          <p:cNvSpPr>
            <a:spLocks noChangeAspect="1" noChangeArrowheads="1"/>
          </p:cNvSpPr>
          <p:nvPr/>
        </p:nvSpPr>
        <p:spPr bwMode="auto">
          <a:xfrm>
            <a:off x="5090145" y="4871913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marked           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59532" y="973797"/>
            <a:ext cx="6624738" cy="461665"/>
            <a:chOff x="3290836" y="1133555"/>
            <a:chExt cx="4970233" cy="360331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Fibonacci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99592" y="1539369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Set of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heap-ordered trees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Maintain a pointer to the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minimum element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Set of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marked</a:t>
            </a:r>
            <a:r>
              <a:rPr lang="en-US" sz="2000" dirty="0" smtClean="0">
                <a:latin typeface="Garamond" pitchFamily="18" charset="0"/>
              </a:rPr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22771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4462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Size of a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2020193"/>
            <a:ext cx="9144000" cy="4308872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b="1" dirty="0" smtClean="0">
                <a:solidFill>
                  <a:srgbClr val="FF0000"/>
                </a:solidFill>
                <a:latin typeface="Garamond" pitchFamily="18" charset="0"/>
              </a:rPr>
              <a:t>Proof Outline: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[index shifted one position: f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← f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0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]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= 1 = 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0</a:t>
            </a:r>
            <a:endParaRPr lang="en-US" sz="2600" b="1" baseline="30000" dirty="0" smtClean="0">
              <a:solidFill>
                <a:schemeClr val="bg1"/>
              </a:solidFill>
              <a:latin typeface="Garamond" pitchFamily="18" charset="0"/>
            </a:endParaRP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= 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2 &gt;= 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1</a:t>
            </a:r>
            <a:endParaRPr lang="en-US" sz="2600" b="1" baseline="30000" dirty="0">
              <a:solidFill>
                <a:schemeClr val="bg1"/>
              </a:solidFill>
              <a:latin typeface="Garamond" pitchFamily="18" charset="0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err="1" smtClean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= S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+ S</a:t>
            </a: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k-2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baseline="-25000" dirty="0" smtClean="0">
                <a:solidFill>
                  <a:schemeClr val="bg1"/>
                </a:solidFill>
                <a:latin typeface="Garamond" pitchFamily="18" charset="0"/>
              </a:rPr>
              <a:t>                                                                     &gt;=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+ 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k-2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c= (1+√5)/2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Note that c is the solution of </a:t>
            </a:r>
            <a:r>
              <a:rPr lang="en-US" sz="2600" dirty="0" err="1" smtClean="0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baseline="30000" dirty="0" err="1" smtClean="0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= 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+ 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k-2 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(i.e., c</a:t>
            </a:r>
            <a:r>
              <a:rPr lang="en-US" sz="2600" baseline="30000" dirty="0" smtClean="0">
                <a:solidFill>
                  <a:schemeClr val="bg1"/>
                </a:solidFill>
                <a:latin typeface="Garamond" pitchFamily="18" charset="0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= c+1)</a:t>
            </a:r>
            <a:endParaRPr lang="en-US" sz="2600" dirty="0">
              <a:solidFill>
                <a:schemeClr val="bg1"/>
              </a:solidFill>
              <a:latin typeface="Garamond" pitchFamily="18" charset="0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rank = O(</a:t>
            </a:r>
            <a:r>
              <a:rPr lang="en-US" sz="2600" dirty="0" err="1" smtClean="0">
                <a:solidFill>
                  <a:schemeClr val="bg1"/>
                </a:solidFill>
                <a:latin typeface="Garamond" pitchFamily="18" charset="0"/>
              </a:rPr>
              <a:t>log</a:t>
            </a:r>
            <a:r>
              <a:rPr lang="en-US" sz="2600" baseline="-25000" dirty="0" err="1" smtClean="0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dirty="0" smtClean="0">
                <a:solidFill>
                  <a:schemeClr val="bg1"/>
                </a:solidFill>
                <a:latin typeface="Garamond" pitchFamily="18" charset="0"/>
              </a:rPr>
              <a:t> k) = O(log 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052736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000CC"/>
                </a:solidFill>
                <a:latin typeface="Trebuchet MS" pitchFamily="34" charset="0"/>
              </a:rPr>
              <a:t>S</a:t>
            </a:r>
            <a:r>
              <a:rPr lang="en-US" sz="3000" baseline="-25000" dirty="0" err="1" smtClean="0">
                <a:solidFill>
                  <a:srgbClr val="0000CC"/>
                </a:solidFill>
                <a:latin typeface="Trebuchet MS" pitchFamily="34" charset="0"/>
              </a:rPr>
              <a:t>k</a:t>
            </a:r>
            <a:r>
              <a:rPr lang="en-US" sz="3000" dirty="0" smtClean="0">
                <a:solidFill>
                  <a:srgbClr val="0000CC"/>
                </a:solidFill>
                <a:latin typeface="Trebuchet MS" pitchFamily="34" charset="0"/>
              </a:rPr>
              <a:t> &gt;= </a:t>
            </a:r>
            <a:r>
              <a:rPr lang="en-US" sz="3000" dirty="0" err="1" smtClean="0">
                <a:solidFill>
                  <a:srgbClr val="0000CC"/>
                </a:solidFill>
                <a:latin typeface="Trebuchet MS" pitchFamily="34" charset="0"/>
              </a:rPr>
              <a:t>c</a:t>
            </a:r>
            <a:r>
              <a:rPr lang="en-US" sz="3000" baseline="30000" dirty="0" err="1" smtClean="0">
                <a:solidFill>
                  <a:srgbClr val="0000CC"/>
                </a:solidFill>
                <a:latin typeface="Trebuchet MS" pitchFamily="34" charset="0"/>
              </a:rPr>
              <a:t>K</a:t>
            </a:r>
            <a:endParaRPr lang="en-US" sz="3000" baseline="30000" dirty="0">
              <a:solidFill>
                <a:srgbClr val="0000CC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Running time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23528" y="1442393"/>
            <a:ext cx="8568952" cy="1698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A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sequence </a:t>
            </a:r>
            <a:r>
              <a:rPr lang="en-US" sz="2200" dirty="0">
                <a:latin typeface="Trebuchet MS" pitchFamily="34" charset="0"/>
              </a:rPr>
              <a:t>of </a:t>
            </a:r>
            <a:r>
              <a:rPr lang="en-US" sz="2200" i="1" dirty="0" smtClean="0">
                <a:latin typeface="Trebuchet MS" pitchFamily="34" charset="0"/>
              </a:rPr>
              <a:t>a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insert</a:t>
            </a:r>
            <a:r>
              <a:rPr lang="en-US" sz="2200" dirty="0">
                <a:latin typeface="Trebuchet MS" pitchFamily="34" charset="0"/>
              </a:rPr>
              <a:t> and </a:t>
            </a:r>
            <a:r>
              <a:rPr lang="en-US" sz="2200" i="1" dirty="0" smtClean="0">
                <a:latin typeface="Trebuchet MS" pitchFamily="34" charset="0"/>
              </a:rPr>
              <a:t>b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delete-min and </a:t>
            </a:r>
            <a:r>
              <a:rPr lang="en-US" sz="2200" i="1" dirty="0" smtClean="0">
                <a:latin typeface="Trebuchet MS" pitchFamily="34" charset="0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 decrease-key</a:t>
            </a:r>
            <a:endParaRPr lang="en-US" sz="22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2200" dirty="0">
                <a:latin typeface="Trebuchet MS" pitchFamily="34" charset="0"/>
              </a:rPr>
              <a:t>operations takes time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O(a + c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+ </a:t>
            </a:r>
            <a:r>
              <a:rPr lang="en-US" sz="2200" dirty="0" smtClean="0">
                <a:solidFill>
                  <a:srgbClr val="000099"/>
                </a:solidFill>
                <a:latin typeface="Trebuchet MS" pitchFamily="34" charset="0"/>
              </a:rPr>
              <a:t>b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log n).</a:t>
            </a:r>
            <a:endParaRPr lang="en-US" sz="2000" dirty="0">
              <a:solidFill>
                <a:srgbClr val="000099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588" y="1160748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2873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908720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Notation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474292"/>
            <a:ext cx="799288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n: number of nodes in </a:t>
            </a:r>
            <a:r>
              <a:rPr lang="en-US" sz="2000" i="1" dirty="0" smtClean="0">
                <a:latin typeface="Garamond" pitchFamily="18" charset="0"/>
              </a:rPr>
              <a:t>H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degree(x) =  number of children of x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rank(n) = upper bound on the maximum degree of any node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rank(n) = O(log n)</a:t>
            </a:r>
          </a:p>
        </p:txBody>
      </p:sp>
    </p:spTree>
    <p:extLst>
      <p:ext uri="{BB962C8B-B14F-4D97-AF65-F5344CB8AC3E}">
        <p14:creationId xmlns:p14="http://schemas.microsoft.com/office/powerpoint/2010/main" val="29812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Insert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Fibonacci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Make </a:t>
            </a:r>
            <a:r>
              <a:rPr lang="en-US" sz="2000" dirty="0">
                <a:latin typeface="Garamond" pitchFamily="18" charset="0"/>
              </a:rPr>
              <a:t>a</a:t>
            </a:r>
            <a:r>
              <a:rPr lang="en-US" sz="2000" dirty="0" smtClean="0">
                <a:latin typeface="Garamond" pitchFamily="18" charset="0"/>
              </a:rPr>
              <a:t> new tree with the new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Add to the heap (usually next to the min pointer)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Update min pointer </a:t>
            </a:r>
            <a:r>
              <a:rPr lang="en-US" sz="2000" dirty="0" smtClean="0">
                <a:latin typeface="Garamond" pitchFamily="18" charset="0"/>
              </a:rPr>
              <a:t>(if required)</a:t>
            </a: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6076553" y="59976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5"/>
          <p:cNvCxnSpPr>
            <a:cxnSpLocks noChangeShapeType="1"/>
            <a:stCxn id="40" idx="0"/>
            <a:endCxn id="48" idx="4"/>
          </p:cNvCxnSpPr>
          <p:nvPr/>
        </p:nvCxnSpPr>
        <p:spPr bwMode="auto">
          <a:xfrm flipV="1">
            <a:off x="6259116" y="56769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7676753" y="52991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"/>
          <p:cNvCxnSpPr>
            <a:cxnSpLocks noChangeShapeType="1"/>
            <a:stCxn id="42" idx="0"/>
            <a:endCxn id="50" idx="5"/>
          </p:cNvCxnSpPr>
          <p:nvPr/>
        </p:nvCxnSpPr>
        <p:spPr bwMode="auto">
          <a:xfrm flipH="1" flipV="1">
            <a:off x="7210028" y="4784800"/>
            <a:ext cx="649288" cy="5064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8"/>
          <p:cNvSpPr>
            <a:spLocks noChangeAspect="1" noChangeArrowheads="1"/>
          </p:cNvSpPr>
          <p:nvPr/>
        </p:nvSpPr>
        <p:spPr bwMode="auto">
          <a:xfrm>
            <a:off x="4644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9"/>
          <p:cNvCxnSpPr>
            <a:cxnSpLocks noChangeShapeType="1"/>
            <a:stCxn id="50" idx="2"/>
            <a:endCxn id="44" idx="6"/>
          </p:cNvCxnSpPr>
          <p:nvPr/>
        </p:nvCxnSpPr>
        <p:spPr bwMode="auto">
          <a:xfrm flipH="1">
            <a:off x="5017691" y="4645100"/>
            <a:ext cx="1873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10"/>
          <p:cNvSpPr>
            <a:spLocks noChangeAspect="1" noChangeArrowheads="1"/>
          </p:cNvSpPr>
          <p:nvPr/>
        </p:nvSpPr>
        <p:spPr bwMode="auto">
          <a:xfrm>
            <a:off x="3501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7" name="AutoShape 11"/>
          <p:cNvCxnSpPr>
            <a:cxnSpLocks noChangeShapeType="1"/>
            <a:stCxn id="44" idx="2"/>
            <a:endCxn id="46" idx="6"/>
          </p:cNvCxnSpPr>
          <p:nvPr/>
        </p:nvCxnSpPr>
        <p:spPr bwMode="auto">
          <a:xfrm flipH="1">
            <a:off x="3874691" y="4645100"/>
            <a:ext cx="7620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12"/>
          <p:cNvSpPr>
            <a:spLocks noChangeAspect="1" noChangeArrowheads="1"/>
          </p:cNvSpPr>
          <p:nvPr/>
        </p:nvSpPr>
        <p:spPr bwMode="auto">
          <a:xfrm>
            <a:off x="6076553" y="5295975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Oval 13"/>
          <p:cNvSpPr>
            <a:spLocks noChangeAspect="1" noChangeArrowheads="1"/>
          </p:cNvSpPr>
          <p:nvPr/>
        </p:nvSpPr>
        <p:spPr bwMode="auto">
          <a:xfrm>
            <a:off x="6898878" y="52959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50" name="Oval 14"/>
          <p:cNvSpPr>
            <a:spLocks noChangeAspect="1" noChangeArrowheads="1"/>
          </p:cNvSpPr>
          <p:nvPr/>
        </p:nvSpPr>
        <p:spPr bwMode="auto">
          <a:xfrm>
            <a:off x="689887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1" name="Oval 15"/>
          <p:cNvSpPr>
            <a:spLocks noChangeAspect="1" noChangeArrowheads="1"/>
          </p:cNvSpPr>
          <p:nvPr/>
        </p:nvSpPr>
        <p:spPr bwMode="auto">
          <a:xfrm>
            <a:off x="1115616" y="5151512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2" name="Oval 16"/>
          <p:cNvSpPr>
            <a:spLocks noChangeAspect="1" noChangeArrowheads="1"/>
          </p:cNvSpPr>
          <p:nvPr/>
        </p:nvSpPr>
        <p:spPr bwMode="auto">
          <a:xfrm>
            <a:off x="11156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3" name="AutoShape 17"/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298178" y="4838775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61" idx="2"/>
            <a:endCxn id="52" idx="6"/>
          </p:cNvCxnSpPr>
          <p:nvPr/>
        </p:nvCxnSpPr>
        <p:spPr bwMode="auto">
          <a:xfrm flipH="1">
            <a:off x="1488678" y="4645100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19"/>
          <p:cNvSpPr>
            <a:spLocks noChangeAspect="1" noChangeArrowheads="1"/>
          </p:cNvSpPr>
          <p:nvPr/>
        </p:nvSpPr>
        <p:spPr bwMode="auto">
          <a:xfrm>
            <a:off x="1885553" y="58452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6" name="Oval 20"/>
          <p:cNvSpPr>
            <a:spLocks noChangeAspect="1" noChangeArrowheads="1"/>
          </p:cNvSpPr>
          <p:nvPr/>
        </p:nvSpPr>
        <p:spPr bwMode="auto">
          <a:xfrm>
            <a:off x="1885553" y="51594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7" name="AutoShape 21"/>
          <p:cNvCxnSpPr>
            <a:cxnSpLocks noChangeShapeType="1"/>
            <a:stCxn id="55" idx="0"/>
            <a:endCxn id="56" idx="4"/>
          </p:cNvCxnSpPr>
          <p:nvPr/>
        </p:nvCxnSpPr>
        <p:spPr bwMode="auto">
          <a:xfrm flipV="1">
            <a:off x="2068116" y="5540450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2"/>
          <p:cNvSpPr>
            <a:spLocks noChangeAspect="1" noChangeArrowheads="1"/>
          </p:cNvSpPr>
          <p:nvPr/>
        </p:nvSpPr>
        <p:spPr bwMode="auto">
          <a:xfrm>
            <a:off x="2487216" y="51594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9" name="AutoShape 23"/>
          <p:cNvCxnSpPr>
            <a:cxnSpLocks noChangeShapeType="1"/>
            <a:stCxn id="58" idx="0"/>
            <a:endCxn id="61" idx="4"/>
          </p:cNvCxnSpPr>
          <p:nvPr/>
        </p:nvCxnSpPr>
        <p:spPr bwMode="auto">
          <a:xfrm flipV="1">
            <a:off x="2669778" y="48387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24"/>
          <p:cNvCxnSpPr>
            <a:cxnSpLocks noChangeShapeType="1"/>
            <a:stCxn id="56" idx="7"/>
            <a:endCxn id="61" idx="3"/>
          </p:cNvCxnSpPr>
          <p:nvPr/>
        </p:nvCxnSpPr>
        <p:spPr bwMode="auto">
          <a:xfrm flipV="1">
            <a:off x="2196703" y="4784800"/>
            <a:ext cx="344488" cy="420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25"/>
          <p:cNvSpPr>
            <a:spLocks noChangeAspect="1" noChangeArrowheads="1"/>
          </p:cNvSpPr>
          <p:nvPr/>
        </p:nvSpPr>
        <p:spPr bwMode="auto">
          <a:xfrm>
            <a:off x="24872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2" name="AutoShape 26"/>
          <p:cNvCxnSpPr>
            <a:cxnSpLocks noChangeShapeType="1"/>
            <a:stCxn id="61" idx="6"/>
            <a:endCxn id="46" idx="2"/>
          </p:cNvCxnSpPr>
          <p:nvPr/>
        </p:nvCxnSpPr>
        <p:spPr bwMode="auto">
          <a:xfrm>
            <a:off x="2860278" y="4645100"/>
            <a:ext cx="633413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27"/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7081441" y="4838775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8"/>
          <p:cNvCxnSpPr>
            <a:cxnSpLocks noChangeShapeType="1"/>
            <a:stCxn id="48" idx="7"/>
            <a:endCxn id="50" idx="3"/>
          </p:cNvCxnSpPr>
          <p:nvPr/>
        </p:nvCxnSpPr>
        <p:spPr bwMode="auto">
          <a:xfrm flipV="1">
            <a:off x="6387703" y="4784800"/>
            <a:ext cx="56515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29"/>
          <p:cNvSpPr>
            <a:spLocks noChangeAspect="1" noChangeArrowheads="1"/>
          </p:cNvSpPr>
          <p:nvPr/>
        </p:nvSpPr>
        <p:spPr bwMode="auto">
          <a:xfrm>
            <a:off x="7676753" y="5981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6" name="AutoShape 30"/>
          <p:cNvCxnSpPr>
            <a:cxnSpLocks noChangeShapeType="1"/>
            <a:stCxn id="65" idx="0"/>
            <a:endCxn id="42" idx="4"/>
          </p:cNvCxnSpPr>
          <p:nvPr/>
        </p:nvCxnSpPr>
        <p:spPr bwMode="auto">
          <a:xfrm flipV="1">
            <a:off x="7859316" y="5680150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31"/>
          <p:cNvCxnSpPr>
            <a:cxnSpLocks noChangeShapeType="1"/>
            <a:stCxn id="50" idx="0"/>
            <a:endCxn id="68" idx="4"/>
          </p:cNvCxnSpPr>
          <p:nvPr/>
        </p:nvCxnSpPr>
        <p:spPr bwMode="auto">
          <a:xfrm flipV="1">
            <a:off x="7081441" y="4008512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Oval 32"/>
          <p:cNvSpPr>
            <a:spLocks noChangeAspect="1" noChangeArrowheads="1"/>
          </p:cNvSpPr>
          <p:nvPr/>
        </p:nvSpPr>
        <p:spPr bwMode="auto">
          <a:xfrm>
            <a:off x="6898878" y="36354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6600"/>
                </a:solidFill>
              </a:rPr>
              <a:t>min</a:t>
            </a:r>
            <a:endParaRPr lang="en-US" sz="1600" b="1"/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4154996" y="598971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  <a:endParaRPr lang="en-US" b="1">
              <a:solidFill>
                <a:srgbClr val="003399"/>
              </a:solidFill>
            </a:endParaRPr>
          </a:p>
        </p:txBody>
      </p:sp>
      <p:sp>
        <p:nvSpPr>
          <p:cNvPr id="70" name="Oval 34"/>
          <p:cNvSpPr>
            <a:spLocks noChangeAspect="1" noChangeArrowheads="1"/>
          </p:cNvSpPr>
          <p:nvPr/>
        </p:nvSpPr>
        <p:spPr bwMode="auto">
          <a:xfrm>
            <a:off x="3275856" y="3501008"/>
            <a:ext cx="365125" cy="3730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143" y="3501008"/>
            <a:ext cx="12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Trebuchet MS" pitchFamily="34" charset="0"/>
              </a:rPr>
              <a:t>Insert</a:t>
            </a:r>
            <a:endParaRPr lang="en-US" b="1" dirty="0">
              <a:solidFill>
                <a:srgbClr val="0000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Insert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Insert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Make a new tree with the new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Add to the heap (usually next to the min pointer)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Update min pointer </a:t>
            </a:r>
            <a:r>
              <a:rPr lang="en-US" sz="2000" dirty="0" smtClean="0">
                <a:latin typeface="Garamond" pitchFamily="18" charset="0"/>
              </a:rPr>
              <a:t>(if required)</a:t>
            </a: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6076553" y="59976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5"/>
          <p:cNvCxnSpPr>
            <a:cxnSpLocks noChangeShapeType="1"/>
            <a:stCxn id="40" idx="0"/>
            <a:endCxn id="48" idx="4"/>
          </p:cNvCxnSpPr>
          <p:nvPr/>
        </p:nvCxnSpPr>
        <p:spPr bwMode="auto">
          <a:xfrm flipV="1">
            <a:off x="6259116" y="56769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7676753" y="52991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"/>
          <p:cNvCxnSpPr>
            <a:cxnSpLocks noChangeShapeType="1"/>
            <a:stCxn id="42" idx="0"/>
            <a:endCxn id="50" idx="5"/>
          </p:cNvCxnSpPr>
          <p:nvPr/>
        </p:nvCxnSpPr>
        <p:spPr bwMode="auto">
          <a:xfrm flipH="1" flipV="1">
            <a:off x="7210028" y="4784800"/>
            <a:ext cx="649288" cy="5064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8"/>
          <p:cNvSpPr>
            <a:spLocks noChangeAspect="1" noChangeArrowheads="1"/>
          </p:cNvSpPr>
          <p:nvPr/>
        </p:nvSpPr>
        <p:spPr bwMode="auto">
          <a:xfrm>
            <a:off x="4644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9"/>
          <p:cNvCxnSpPr>
            <a:cxnSpLocks noChangeShapeType="1"/>
            <a:stCxn id="50" idx="2"/>
            <a:endCxn id="44" idx="6"/>
          </p:cNvCxnSpPr>
          <p:nvPr/>
        </p:nvCxnSpPr>
        <p:spPr bwMode="auto">
          <a:xfrm flipH="1">
            <a:off x="5017691" y="4645100"/>
            <a:ext cx="1873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10"/>
          <p:cNvSpPr>
            <a:spLocks noChangeAspect="1" noChangeArrowheads="1"/>
          </p:cNvSpPr>
          <p:nvPr/>
        </p:nvSpPr>
        <p:spPr bwMode="auto">
          <a:xfrm>
            <a:off x="3501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7" name="AutoShape 11"/>
          <p:cNvCxnSpPr>
            <a:cxnSpLocks noChangeShapeType="1"/>
            <a:stCxn id="44" idx="2"/>
            <a:endCxn id="46" idx="6"/>
          </p:cNvCxnSpPr>
          <p:nvPr/>
        </p:nvCxnSpPr>
        <p:spPr bwMode="auto">
          <a:xfrm flipH="1">
            <a:off x="3874691" y="4645100"/>
            <a:ext cx="7620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12"/>
          <p:cNvSpPr>
            <a:spLocks noChangeAspect="1" noChangeArrowheads="1"/>
          </p:cNvSpPr>
          <p:nvPr/>
        </p:nvSpPr>
        <p:spPr bwMode="auto">
          <a:xfrm>
            <a:off x="6076553" y="5295975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Oval 13"/>
          <p:cNvSpPr>
            <a:spLocks noChangeAspect="1" noChangeArrowheads="1"/>
          </p:cNvSpPr>
          <p:nvPr/>
        </p:nvSpPr>
        <p:spPr bwMode="auto">
          <a:xfrm>
            <a:off x="6898878" y="52959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50" name="Oval 14"/>
          <p:cNvSpPr>
            <a:spLocks noChangeAspect="1" noChangeArrowheads="1"/>
          </p:cNvSpPr>
          <p:nvPr/>
        </p:nvSpPr>
        <p:spPr bwMode="auto">
          <a:xfrm>
            <a:off x="689887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1" name="Oval 15"/>
          <p:cNvSpPr>
            <a:spLocks noChangeAspect="1" noChangeArrowheads="1"/>
          </p:cNvSpPr>
          <p:nvPr/>
        </p:nvSpPr>
        <p:spPr bwMode="auto">
          <a:xfrm>
            <a:off x="1115616" y="5151512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2" name="Oval 16"/>
          <p:cNvSpPr>
            <a:spLocks noChangeAspect="1" noChangeArrowheads="1"/>
          </p:cNvSpPr>
          <p:nvPr/>
        </p:nvSpPr>
        <p:spPr bwMode="auto">
          <a:xfrm>
            <a:off x="11156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3" name="AutoShape 17"/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298178" y="4838775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61" idx="2"/>
            <a:endCxn id="52" idx="6"/>
          </p:cNvCxnSpPr>
          <p:nvPr/>
        </p:nvCxnSpPr>
        <p:spPr bwMode="auto">
          <a:xfrm flipH="1">
            <a:off x="1488678" y="4645100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19"/>
          <p:cNvSpPr>
            <a:spLocks noChangeAspect="1" noChangeArrowheads="1"/>
          </p:cNvSpPr>
          <p:nvPr/>
        </p:nvSpPr>
        <p:spPr bwMode="auto">
          <a:xfrm>
            <a:off x="1885553" y="58452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6" name="Oval 20"/>
          <p:cNvSpPr>
            <a:spLocks noChangeAspect="1" noChangeArrowheads="1"/>
          </p:cNvSpPr>
          <p:nvPr/>
        </p:nvSpPr>
        <p:spPr bwMode="auto">
          <a:xfrm>
            <a:off x="1885553" y="51594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7" name="AutoShape 21"/>
          <p:cNvCxnSpPr>
            <a:cxnSpLocks noChangeShapeType="1"/>
            <a:stCxn id="55" idx="0"/>
            <a:endCxn id="56" idx="4"/>
          </p:cNvCxnSpPr>
          <p:nvPr/>
        </p:nvCxnSpPr>
        <p:spPr bwMode="auto">
          <a:xfrm flipV="1">
            <a:off x="2068116" y="5540450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2"/>
          <p:cNvSpPr>
            <a:spLocks noChangeAspect="1" noChangeArrowheads="1"/>
          </p:cNvSpPr>
          <p:nvPr/>
        </p:nvSpPr>
        <p:spPr bwMode="auto">
          <a:xfrm>
            <a:off x="2487216" y="51594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9" name="AutoShape 23"/>
          <p:cNvCxnSpPr>
            <a:cxnSpLocks noChangeShapeType="1"/>
            <a:stCxn id="58" idx="0"/>
            <a:endCxn id="61" idx="4"/>
          </p:cNvCxnSpPr>
          <p:nvPr/>
        </p:nvCxnSpPr>
        <p:spPr bwMode="auto">
          <a:xfrm flipV="1">
            <a:off x="2669778" y="48387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24"/>
          <p:cNvCxnSpPr>
            <a:cxnSpLocks noChangeShapeType="1"/>
            <a:stCxn id="56" idx="7"/>
            <a:endCxn id="61" idx="3"/>
          </p:cNvCxnSpPr>
          <p:nvPr/>
        </p:nvCxnSpPr>
        <p:spPr bwMode="auto">
          <a:xfrm flipV="1">
            <a:off x="2196703" y="4784800"/>
            <a:ext cx="344488" cy="420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25"/>
          <p:cNvSpPr>
            <a:spLocks noChangeAspect="1" noChangeArrowheads="1"/>
          </p:cNvSpPr>
          <p:nvPr/>
        </p:nvSpPr>
        <p:spPr bwMode="auto">
          <a:xfrm>
            <a:off x="24872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2" name="AutoShape 26"/>
          <p:cNvCxnSpPr>
            <a:cxnSpLocks noChangeShapeType="1"/>
            <a:stCxn id="61" idx="6"/>
            <a:endCxn id="46" idx="2"/>
          </p:cNvCxnSpPr>
          <p:nvPr/>
        </p:nvCxnSpPr>
        <p:spPr bwMode="auto">
          <a:xfrm>
            <a:off x="2860278" y="4645100"/>
            <a:ext cx="633413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27"/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7081441" y="4838775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8"/>
          <p:cNvCxnSpPr>
            <a:cxnSpLocks noChangeShapeType="1"/>
            <a:stCxn id="48" idx="7"/>
            <a:endCxn id="50" idx="3"/>
          </p:cNvCxnSpPr>
          <p:nvPr/>
        </p:nvCxnSpPr>
        <p:spPr bwMode="auto">
          <a:xfrm flipV="1">
            <a:off x="6387703" y="4784800"/>
            <a:ext cx="56515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29"/>
          <p:cNvSpPr>
            <a:spLocks noChangeAspect="1" noChangeArrowheads="1"/>
          </p:cNvSpPr>
          <p:nvPr/>
        </p:nvSpPr>
        <p:spPr bwMode="auto">
          <a:xfrm>
            <a:off x="7676753" y="5981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6" name="AutoShape 30"/>
          <p:cNvCxnSpPr>
            <a:cxnSpLocks noChangeShapeType="1"/>
            <a:stCxn id="65" idx="0"/>
            <a:endCxn id="42" idx="4"/>
          </p:cNvCxnSpPr>
          <p:nvPr/>
        </p:nvCxnSpPr>
        <p:spPr bwMode="auto">
          <a:xfrm flipV="1">
            <a:off x="7859316" y="5680150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31"/>
          <p:cNvCxnSpPr>
            <a:cxnSpLocks noChangeShapeType="1"/>
            <a:stCxn id="50" idx="0"/>
            <a:endCxn id="68" idx="4"/>
          </p:cNvCxnSpPr>
          <p:nvPr/>
        </p:nvCxnSpPr>
        <p:spPr bwMode="auto">
          <a:xfrm flipV="1">
            <a:off x="7081441" y="4008512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Oval 32"/>
          <p:cNvSpPr>
            <a:spLocks noChangeAspect="1" noChangeArrowheads="1"/>
          </p:cNvSpPr>
          <p:nvPr/>
        </p:nvSpPr>
        <p:spPr bwMode="auto">
          <a:xfrm>
            <a:off x="6898878" y="36354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6600"/>
                </a:solidFill>
              </a:rPr>
              <a:t>min</a:t>
            </a:r>
            <a:endParaRPr lang="en-US" sz="1600" b="1"/>
          </a:p>
        </p:txBody>
      </p:sp>
      <p:sp>
        <p:nvSpPr>
          <p:cNvPr id="70" name="Oval 34"/>
          <p:cNvSpPr>
            <a:spLocks noChangeAspect="1" noChangeArrowheads="1"/>
          </p:cNvSpPr>
          <p:nvPr/>
        </p:nvSpPr>
        <p:spPr bwMode="auto">
          <a:xfrm>
            <a:off x="5755878" y="4465712"/>
            <a:ext cx="365125" cy="3730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4154996" y="598971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  <a:endParaRPr lang="en-US" b="1">
              <a:solidFill>
                <a:srgbClr val="003399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87524" y="263691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Book Antiqua" pitchFamily="18" charset="0"/>
              </a:rPr>
              <a:t>Running time:</a:t>
            </a:r>
            <a:r>
              <a:rPr lang="en-US" sz="2600" i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Book Antiqua" pitchFamily="18" charset="0"/>
              </a:rPr>
              <a:t>O(1)</a:t>
            </a:r>
            <a:endParaRPr lang="en-US" sz="2200" baseline="-250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Union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Fibonacci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aramond" pitchFamily="18" charset="0"/>
              </a:rPr>
              <a:t>Connect </a:t>
            </a:r>
            <a:r>
              <a:rPr lang="en-US" sz="2000" dirty="0" smtClean="0">
                <a:latin typeface="Garamond" pitchFamily="18" charset="0"/>
              </a:rPr>
              <a:t>two Fibonacci heaps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Root lists are usually circular, doubly link list</a:t>
            </a:r>
          </a:p>
        </p:txBody>
      </p:sp>
      <p:sp>
        <p:nvSpPr>
          <p:cNvPr id="40" name="Oval 72"/>
          <p:cNvSpPr>
            <a:spLocks noChangeAspect="1" noChangeArrowheads="1"/>
          </p:cNvSpPr>
          <p:nvPr/>
        </p:nvSpPr>
        <p:spPr bwMode="auto">
          <a:xfrm>
            <a:off x="5967351" y="58393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73"/>
          <p:cNvCxnSpPr>
            <a:cxnSpLocks noChangeShapeType="1"/>
            <a:stCxn id="40" idx="0"/>
            <a:endCxn id="47" idx="4"/>
          </p:cNvCxnSpPr>
          <p:nvPr/>
        </p:nvCxnSpPr>
        <p:spPr bwMode="auto">
          <a:xfrm flipV="1">
            <a:off x="6149914" y="5518659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74"/>
          <p:cNvSpPr>
            <a:spLocks noChangeAspect="1" noChangeArrowheads="1"/>
          </p:cNvSpPr>
          <p:nvPr/>
        </p:nvSpPr>
        <p:spPr bwMode="auto">
          <a:xfrm>
            <a:off x="7567551" y="51408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5"/>
          <p:cNvCxnSpPr>
            <a:cxnSpLocks noChangeShapeType="1"/>
            <a:stCxn id="42" idx="0"/>
            <a:endCxn id="49" idx="5"/>
          </p:cNvCxnSpPr>
          <p:nvPr/>
        </p:nvCxnSpPr>
        <p:spPr bwMode="auto">
          <a:xfrm flipH="1" flipV="1">
            <a:off x="7100826" y="4558221"/>
            <a:ext cx="649288" cy="574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76"/>
          <p:cNvSpPr>
            <a:spLocks noChangeAspect="1" noChangeArrowheads="1"/>
          </p:cNvSpPr>
          <p:nvPr/>
        </p:nvSpPr>
        <p:spPr bwMode="auto">
          <a:xfrm>
            <a:off x="5297426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77"/>
          <p:cNvCxnSpPr>
            <a:cxnSpLocks noChangeShapeType="1"/>
          </p:cNvCxnSpPr>
          <p:nvPr/>
        </p:nvCxnSpPr>
        <p:spPr bwMode="auto">
          <a:xfrm flipH="1">
            <a:off x="5646676" y="4383596"/>
            <a:ext cx="1111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78"/>
          <p:cNvSpPr>
            <a:spLocks noChangeAspect="1" noChangeArrowheads="1"/>
          </p:cNvSpPr>
          <p:nvPr/>
        </p:nvSpPr>
        <p:spPr bwMode="auto">
          <a:xfrm>
            <a:off x="3300351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" name="Oval 79"/>
          <p:cNvSpPr>
            <a:spLocks noChangeAspect="1" noChangeArrowheads="1"/>
          </p:cNvSpPr>
          <p:nvPr/>
        </p:nvSpPr>
        <p:spPr bwMode="auto">
          <a:xfrm>
            <a:off x="5967351" y="513765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8" name="Oval 80"/>
          <p:cNvSpPr>
            <a:spLocks noChangeAspect="1" noChangeArrowheads="1"/>
          </p:cNvSpPr>
          <p:nvPr/>
        </p:nvSpPr>
        <p:spPr bwMode="auto">
          <a:xfrm>
            <a:off x="6789676" y="5137659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49" name="Oval 81"/>
          <p:cNvSpPr>
            <a:spLocks noChangeAspect="1" noChangeArrowheads="1"/>
          </p:cNvSpPr>
          <p:nvPr/>
        </p:nvSpPr>
        <p:spPr bwMode="auto">
          <a:xfrm>
            <a:off x="6789676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0" name="Oval 82"/>
          <p:cNvSpPr>
            <a:spLocks noChangeAspect="1" noChangeArrowheads="1"/>
          </p:cNvSpPr>
          <p:nvPr/>
        </p:nvSpPr>
        <p:spPr bwMode="auto">
          <a:xfrm>
            <a:off x="854014" y="4993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1" name="Oval 83"/>
          <p:cNvSpPr>
            <a:spLocks noChangeAspect="1" noChangeArrowheads="1"/>
          </p:cNvSpPr>
          <p:nvPr/>
        </p:nvSpPr>
        <p:spPr bwMode="auto">
          <a:xfrm>
            <a:off x="854014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2" name="AutoShape 84"/>
          <p:cNvCxnSpPr>
            <a:cxnSpLocks noChangeShapeType="1"/>
            <a:stCxn id="50" idx="0"/>
            <a:endCxn id="51" idx="4"/>
          </p:cNvCxnSpPr>
          <p:nvPr/>
        </p:nvCxnSpPr>
        <p:spPr bwMode="auto">
          <a:xfrm flipV="1">
            <a:off x="1036576" y="4612196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AutoShape 85"/>
          <p:cNvCxnSpPr>
            <a:cxnSpLocks noChangeShapeType="1"/>
            <a:stCxn id="60" idx="2"/>
            <a:endCxn id="51" idx="6"/>
          </p:cNvCxnSpPr>
          <p:nvPr/>
        </p:nvCxnSpPr>
        <p:spPr bwMode="auto">
          <a:xfrm flipH="1">
            <a:off x="1227076" y="4418521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Oval 86"/>
          <p:cNvSpPr>
            <a:spLocks noChangeAspect="1" noChangeArrowheads="1"/>
          </p:cNvSpPr>
          <p:nvPr/>
        </p:nvSpPr>
        <p:spPr bwMode="auto">
          <a:xfrm>
            <a:off x="1623951" y="56869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5" name="Oval 87"/>
          <p:cNvSpPr>
            <a:spLocks noChangeAspect="1" noChangeArrowheads="1"/>
          </p:cNvSpPr>
          <p:nvPr/>
        </p:nvSpPr>
        <p:spPr bwMode="auto">
          <a:xfrm>
            <a:off x="1623951" y="50011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6" name="AutoShape 88"/>
          <p:cNvCxnSpPr>
            <a:cxnSpLocks noChangeShapeType="1"/>
            <a:stCxn id="54" idx="0"/>
            <a:endCxn id="55" idx="4"/>
          </p:cNvCxnSpPr>
          <p:nvPr/>
        </p:nvCxnSpPr>
        <p:spPr bwMode="auto">
          <a:xfrm flipV="1">
            <a:off x="1806514" y="5382134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Oval 89"/>
          <p:cNvSpPr>
            <a:spLocks noChangeAspect="1" noChangeArrowheads="1"/>
          </p:cNvSpPr>
          <p:nvPr/>
        </p:nvSpPr>
        <p:spPr bwMode="auto">
          <a:xfrm>
            <a:off x="2225614" y="50011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8" name="AutoShape 90"/>
          <p:cNvCxnSpPr>
            <a:cxnSpLocks noChangeShapeType="1"/>
            <a:stCxn id="57" idx="0"/>
            <a:endCxn id="60" idx="4"/>
          </p:cNvCxnSpPr>
          <p:nvPr/>
        </p:nvCxnSpPr>
        <p:spPr bwMode="auto">
          <a:xfrm flipV="1">
            <a:off x="2408176" y="4612196"/>
            <a:ext cx="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91"/>
          <p:cNvCxnSpPr>
            <a:cxnSpLocks noChangeShapeType="1"/>
            <a:stCxn id="55" idx="7"/>
            <a:endCxn id="60" idx="3"/>
          </p:cNvCxnSpPr>
          <p:nvPr/>
        </p:nvCxnSpPr>
        <p:spPr bwMode="auto">
          <a:xfrm flipV="1">
            <a:off x="1935101" y="4558221"/>
            <a:ext cx="344488" cy="488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Oval 92"/>
          <p:cNvSpPr>
            <a:spLocks noChangeAspect="1" noChangeArrowheads="1"/>
          </p:cNvSpPr>
          <p:nvPr/>
        </p:nvSpPr>
        <p:spPr bwMode="auto">
          <a:xfrm>
            <a:off x="2225614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1" name="AutoShape 93"/>
          <p:cNvCxnSpPr>
            <a:cxnSpLocks noChangeShapeType="1"/>
            <a:stCxn id="60" idx="6"/>
            <a:endCxn id="46" idx="2"/>
          </p:cNvCxnSpPr>
          <p:nvPr/>
        </p:nvCxnSpPr>
        <p:spPr bwMode="auto">
          <a:xfrm>
            <a:off x="2598676" y="4418521"/>
            <a:ext cx="6937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94"/>
          <p:cNvCxnSpPr>
            <a:cxnSpLocks noChangeShapeType="1"/>
            <a:stCxn id="48" idx="0"/>
            <a:endCxn id="49" idx="4"/>
          </p:cNvCxnSpPr>
          <p:nvPr/>
        </p:nvCxnSpPr>
        <p:spPr bwMode="auto">
          <a:xfrm flipV="1">
            <a:off x="6972239" y="461219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95"/>
          <p:cNvCxnSpPr>
            <a:cxnSpLocks noChangeShapeType="1"/>
            <a:stCxn id="47" idx="7"/>
            <a:endCxn id="49" idx="3"/>
          </p:cNvCxnSpPr>
          <p:nvPr/>
        </p:nvCxnSpPr>
        <p:spPr bwMode="auto">
          <a:xfrm flipV="1">
            <a:off x="6278501" y="4558221"/>
            <a:ext cx="565150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96"/>
          <p:cNvSpPr>
            <a:spLocks noChangeAspect="1" noChangeArrowheads="1"/>
          </p:cNvSpPr>
          <p:nvPr/>
        </p:nvSpPr>
        <p:spPr bwMode="auto">
          <a:xfrm>
            <a:off x="7567551" y="5823459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5" name="AutoShape 97"/>
          <p:cNvCxnSpPr>
            <a:cxnSpLocks noChangeShapeType="1"/>
            <a:stCxn id="64" idx="0"/>
            <a:endCxn id="42" idx="4"/>
          </p:cNvCxnSpPr>
          <p:nvPr/>
        </p:nvCxnSpPr>
        <p:spPr bwMode="auto">
          <a:xfrm flipV="1">
            <a:off x="7750114" y="5521834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98"/>
          <p:cNvCxnSpPr>
            <a:cxnSpLocks noChangeShapeType="1"/>
            <a:stCxn id="49" idx="0"/>
            <a:endCxn id="67" idx="4"/>
          </p:cNvCxnSpPr>
          <p:nvPr/>
        </p:nvCxnSpPr>
        <p:spPr bwMode="auto">
          <a:xfrm flipV="1">
            <a:off x="6972239" y="3773996"/>
            <a:ext cx="0" cy="449263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99"/>
          <p:cNvSpPr>
            <a:spLocks noChangeAspect="1" noChangeArrowheads="1"/>
          </p:cNvSpPr>
          <p:nvPr/>
        </p:nvSpPr>
        <p:spPr bwMode="auto">
          <a:xfrm>
            <a:off x="6789676" y="3400934"/>
            <a:ext cx="365125" cy="373062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sp>
        <p:nvSpPr>
          <p:cNvPr id="68" name="Text Box 100"/>
          <p:cNvSpPr txBox="1">
            <a:spLocks noChangeArrowheads="1"/>
          </p:cNvSpPr>
          <p:nvPr/>
        </p:nvSpPr>
        <p:spPr bwMode="auto">
          <a:xfrm>
            <a:off x="2107345" y="6345324"/>
            <a:ext cx="4572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 smtClean="0"/>
              <a:t>H</a:t>
            </a:r>
            <a:r>
              <a:rPr lang="en-US" b="1" baseline="-25000" dirty="0" smtClean="0"/>
              <a:t>1</a:t>
            </a:r>
            <a:endParaRPr lang="en-US" b="1" baseline="-25000" dirty="0">
              <a:solidFill>
                <a:srgbClr val="003399"/>
              </a:solidFill>
            </a:endParaRPr>
          </a:p>
        </p:txBody>
      </p:sp>
      <p:sp>
        <p:nvSpPr>
          <p:cNvPr id="69" name="Text Box 101"/>
          <p:cNvSpPr txBox="1">
            <a:spLocks noChangeArrowheads="1"/>
          </p:cNvSpPr>
          <p:nvPr/>
        </p:nvSpPr>
        <p:spPr bwMode="auto">
          <a:xfrm>
            <a:off x="6843651" y="6345323"/>
            <a:ext cx="457200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 smtClean="0"/>
              <a:t>H</a:t>
            </a:r>
            <a:r>
              <a:rPr lang="en-US" b="1" baseline="-25000" dirty="0" smtClean="0"/>
              <a:t>2</a:t>
            </a:r>
            <a:endParaRPr lang="en-US" b="1" baseline="-25000" dirty="0">
              <a:solidFill>
                <a:srgbClr val="003399"/>
              </a:solidFill>
            </a:endParaRPr>
          </a:p>
        </p:txBody>
      </p:sp>
      <p:sp>
        <p:nvSpPr>
          <p:cNvPr id="70" name="Oval 102"/>
          <p:cNvSpPr>
            <a:spLocks noChangeAspect="1" noChangeArrowheads="1"/>
          </p:cNvSpPr>
          <p:nvPr/>
        </p:nvSpPr>
        <p:spPr bwMode="auto">
          <a:xfrm>
            <a:off x="8024751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21</a:t>
            </a:r>
          </a:p>
        </p:txBody>
      </p:sp>
      <p:cxnSp>
        <p:nvCxnSpPr>
          <p:cNvPr id="71" name="AutoShape 103"/>
          <p:cNvCxnSpPr>
            <a:cxnSpLocks noChangeShapeType="1"/>
            <a:stCxn id="49" idx="6"/>
            <a:endCxn id="70" idx="2"/>
          </p:cNvCxnSpPr>
          <p:nvPr/>
        </p:nvCxnSpPr>
        <p:spPr bwMode="auto">
          <a:xfrm>
            <a:off x="7162739" y="4418521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04"/>
          <p:cNvCxnSpPr>
            <a:cxnSpLocks noChangeShapeType="1"/>
            <a:stCxn id="46" idx="1"/>
            <a:endCxn id="51" idx="7"/>
          </p:cNvCxnSpPr>
          <p:nvPr/>
        </p:nvCxnSpPr>
        <p:spPr bwMode="auto">
          <a:xfrm rot="16200000" flipH="1" flipV="1">
            <a:off x="2258951" y="3183447"/>
            <a:ext cx="1587" cy="2189162"/>
          </a:xfrm>
          <a:prstGeom prst="curvedConnector3">
            <a:avLst>
              <a:gd name="adj1" fmla="val -1730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05"/>
          <p:cNvCxnSpPr>
            <a:cxnSpLocks noChangeShapeType="1"/>
            <a:stCxn id="70" idx="1"/>
            <a:endCxn id="44" idx="0"/>
          </p:cNvCxnSpPr>
          <p:nvPr/>
        </p:nvCxnSpPr>
        <p:spPr bwMode="auto">
          <a:xfrm rot="5400000" flipH="1">
            <a:off x="6752370" y="2950878"/>
            <a:ext cx="53975" cy="2598737"/>
          </a:xfrm>
          <a:prstGeom prst="curvedConnector3">
            <a:avLst>
              <a:gd name="adj1" fmla="val 508824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106"/>
          <p:cNvCxnSpPr>
            <a:cxnSpLocks noChangeShapeType="1"/>
            <a:stCxn id="46" idx="0"/>
            <a:endCxn id="75" idx="4"/>
          </p:cNvCxnSpPr>
          <p:nvPr/>
        </p:nvCxnSpPr>
        <p:spPr bwMode="auto">
          <a:xfrm flipV="1">
            <a:off x="3482914" y="3766059"/>
            <a:ext cx="0" cy="45720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Oval 107"/>
          <p:cNvSpPr>
            <a:spLocks noChangeAspect="1" noChangeArrowheads="1"/>
          </p:cNvSpPr>
          <p:nvPr/>
        </p:nvSpPr>
        <p:spPr bwMode="auto">
          <a:xfrm>
            <a:off x="3300351" y="3392996"/>
            <a:ext cx="365125" cy="373063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sp>
        <p:nvSpPr>
          <p:cNvPr id="76" name="Freeform 75"/>
          <p:cNvSpPr/>
          <p:nvPr/>
        </p:nvSpPr>
        <p:spPr>
          <a:xfrm>
            <a:off x="1187624" y="3865853"/>
            <a:ext cx="4144348" cy="380183"/>
          </a:xfrm>
          <a:custGeom>
            <a:avLst/>
            <a:gdLst>
              <a:gd name="connsiteX0" fmla="*/ 1807535 w 1807535"/>
              <a:gd name="connsiteY0" fmla="*/ 318991 h 329623"/>
              <a:gd name="connsiteX1" fmla="*/ 893135 w 1807535"/>
              <a:gd name="connsiteY1" fmla="*/ 14 h 329623"/>
              <a:gd name="connsiteX2" fmla="*/ 0 w 1807535"/>
              <a:gd name="connsiteY2" fmla="*/ 329623 h 32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35" h="329623">
                <a:moveTo>
                  <a:pt x="1807535" y="318991"/>
                </a:moveTo>
                <a:cubicBezTo>
                  <a:pt x="1500963" y="158616"/>
                  <a:pt x="1194391" y="-1758"/>
                  <a:pt x="893135" y="14"/>
                </a:cubicBezTo>
                <a:cubicBezTo>
                  <a:pt x="591879" y="1786"/>
                  <a:pt x="295939" y="165704"/>
                  <a:pt x="0" y="329623"/>
                </a:cubicBezTo>
              </a:path>
            </a:pathLst>
          </a:cu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632008" y="4609064"/>
            <a:ext cx="3340230" cy="396875"/>
          </a:xfrm>
          <a:custGeom>
            <a:avLst/>
            <a:gdLst>
              <a:gd name="connsiteX0" fmla="*/ 1807535 w 1807535"/>
              <a:gd name="connsiteY0" fmla="*/ 318991 h 329623"/>
              <a:gd name="connsiteX1" fmla="*/ 893135 w 1807535"/>
              <a:gd name="connsiteY1" fmla="*/ 14 h 329623"/>
              <a:gd name="connsiteX2" fmla="*/ 0 w 1807535"/>
              <a:gd name="connsiteY2" fmla="*/ 329623 h 32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35" h="329623">
                <a:moveTo>
                  <a:pt x="1807535" y="318991"/>
                </a:moveTo>
                <a:cubicBezTo>
                  <a:pt x="1500963" y="158616"/>
                  <a:pt x="1194391" y="-1758"/>
                  <a:pt x="893135" y="14"/>
                </a:cubicBezTo>
                <a:cubicBezTo>
                  <a:pt x="591879" y="1786"/>
                  <a:pt x="295939" y="165704"/>
                  <a:pt x="0" y="329623"/>
                </a:cubicBezTo>
              </a:path>
            </a:pathLst>
          </a:custGeom>
          <a:ln w="12700">
            <a:prstDash val="sys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215516" y="227687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Book Antiqua" pitchFamily="18" charset="0"/>
              </a:rPr>
              <a:t>Running time:</a:t>
            </a:r>
            <a:r>
              <a:rPr lang="en-US" sz="2600" i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Book Antiqua" pitchFamily="18" charset="0"/>
              </a:rPr>
              <a:t>O(1)</a:t>
            </a:r>
            <a:endParaRPr lang="en-US" sz="2200" baseline="-250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33380</TotalTime>
  <Words>3615</Words>
  <Application>Microsoft Office PowerPoint</Application>
  <PresentationFormat>On-screen Show (4:3)</PresentationFormat>
  <Paragraphs>930</Paragraphs>
  <Slides>51</Slides>
  <Notes>50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1814</cp:revision>
  <dcterms:created xsi:type="dcterms:W3CDTF">2010-11-23T03:59:37Z</dcterms:created>
  <dcterms:modified xsi:type="dcterms:W3CDTF">2020-11-03T14:51:34Z</dcterms:modified>
</cp:coreProperties>
</file>