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761" r:id="rId3"/>
    <p:sldId id="822" r:id="rId4"/>
    <p:sldId id="823" r:id="rId5"/>
    <p:sldId id="824" r:id="rId6"/>
    <p:sldId id="825" r:id="rId7"/>
    <p:sldId id="829" r:id="rId8"/>
    <p:sldId id="827" r:id="rId9"/>
    <p:sldId id="821" r:id="rId10"/>
    <p:sldId id="831" r:id="rId11"/>
    <p:sldId id="840" r:id="rId12"/>
    <p:sldId id="832" r:id="rId13"/>
    <p:sldId id="834" r:id="rId14"/>
    <p:sldId id="835" r:id="rId15"/>
    <p:sldId id="836" r:id="rId16"/>
    <p:sldId id="845" r:id="rId17"/>
    <p:sldId id="838" r:id="rId18"/>
    <p:sldId id="842" r:id="rId19"/>
    <p:sldId id="839" r:id="rId20"/>
    <p:sldId id="841" r:id="rId21"/>
    <p:sldId id="847" r:id="rId22"/>
    <p:sldId id="843" r:id="rId23"/>
    <p:sldId id="830" r:id="rId24"/>
    <p:sldId id="844" r:id="rId25"/>
    <p:sldId id="848" r:id="rId26"/>
    <p:sldId id="852" r:id="rId27"/>
    <p:sldId id="849" r:id="rId28"/>
    <p:sldId id="850" r:id="rId29"/>
    <p:sldId id="851" r:id="rId30"/>
    <p:sldId id="853" r:id="rId31"/>
    <p:sldId id="854" r:id="rId32"/>
    <p:sldId id="855" r:id="rId33"/>
    <p:sldId id="856" r:id="rId34"/>
    <p:sldId id="857" r:id="rId35"/>
    <p:sldId id="85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 varScale="1">
        <p:scale>
          <a:sx n="60" d="100"/>
          <a:sy n="60" d="100"/>
        </p:scale>
        <p:origin x="-14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level of difficulty</a:t>
            </a:r>
            <a:r>
              <a:rPr lang="en-US" baseline="0" dirty="0" smtClean="0"/>
              <a:t> because each problem in NPC can be reduced to others. So they define both upper bound and lower bound on the difficulty. However, NP-hard problems define a lower bound. Because it is possible that one NP-hard cannot be reduced to another NP-hard.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CSE 207: Computational Complexity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P  and NP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19423" y="3032955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Is there a problem in NP that does not belong to P?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P ≠ NP?</a:t>
            </a:r>
            <a:endParaRPr lang="en-US" sz="2400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19423" y="1988839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Is NP a subset of P? </a:t>
            </a:r>
            <a:r>
              <a:rPr lang="en-US" sz="2200" dirty="0" smtClean="0">
                <a:solidFill>
                  <a:srgbClr val="0000CC"/>
                </a:solidFill>
                <a:latin typeface="Book Antiqua" pitchFamily="18" charset="0"/>
              </a:rPr>
              <a:t>P = NP?</a:t>
            </a:r>
            <a:endParaRPr lang="en-US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What we think the world looks like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915816" y="2060848"/>
            <a:ext cx="3744416" cy="295232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NP</a:t>
            </a:r>
            <a:endParaRPr lang="en-US" sz="28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76600" y="2762926"/>
            <a:ext cx="1627448" cy="160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ook Antiqua" pitchFamily="18" charset="0"/>
              </a:rPr>
              <a:t>P</a:t>
            </a:r>
            <a:endParaRPr lang="en-US" sz="28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Complement of a problem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23528" y="1484784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For every problem X, there is a natural </a:t>
            </a:r>
            <a:r>
              <a:rPr lang="en-US" sz="2200" i="1" dirty="0" smtClean="0">
                <a:latin typeface="Book Antiqua" pitchFamily="18" charset="0"/>
              </a:rPr>
              <a:t>complementary</a:t>
            </a:r>
            <a:r>
              <a:rPr lang="en-US" sz="2200" dirty="0" smtClean="0">
                <a:latin typeface="Book Antiqua" pitchFamily="18" charset="0"/>
              </a:rPr>
              <a:t> problem X’</a:t>
            </a:r>
            <a:endParaRPr lang="en-US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5556" y="3861048"/>
            <a:ext cx="8280920" cy="400110"/>
            <a:chOff x="3290836" y="1158621"/>
            <a:chExt cx="6212790" cy="312287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SAT</a:t>
              </a:r>
              <a:r>
                <a:rPr lang="en-US" sz="2000" dirty="0" smtClean="0">
                  <a:latin typeface="Book Antiqua" pitchFamily="18" charset="0"/>
                </a:rPr>
                <a:t>:  Is a given </a:t>
              </a:r>
              <a:r>
                <a:rPr lang="en-US" sz="2000" dirty="0" err="1" smtClean="0">
                  <a:latin typeface="Book Antiqua" pitchFamily="18" charset="0"/>
                </a:rPr>
                <a:t>boolean</a:t>
              </a:r>
              <a:r>
                <a:rPr lang="en-US" sz="2000" dirty="0" smtClean="0">
                  <a:latin typeface="Book Antiqua" pitchFamily="18" charset="0"/>
                </a:rPr>
                <a:t> formula in CNF </a:t>
              </a:r>
              <a:r>
                <a:rPr lang="en-US" sz="2000" dirty="0" err="1" smtClean="0">
                  <a:solidFill>
                    <a:srgbClr val="0000CC"/>
                  </a:solidFill>
                  <a:latin typeface="Book Antiqua" pitchFamily="18" charset="0"/>
                </a:rPr>
                <a:t>satisfiable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?</a:t>
              </a:r>
              <a:endParaRPr lang="en-US" sz="2000" dirty="0">
                <a:solidFill>
                  <a:srgbClr val="0000CC"/>
                </a:solidFill>
                <a:latin typeface="Georg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556" y="4397042"/>
            <a:ext cx="8280920" cy="400110"/>
            <a:chOff x="3290836" y="1158621"/>
            <a:chExt cx="6212790" cy="31228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UN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SAT</a:t>
              </a:r>
              <a:r>
                <a:rPr lang="en-US" sz="2000" dirty="0" smtClean="0">
                  <a:latin typeface="Book Antiqua" pitchFamily="18" charset="0"/>
                </a:rPr>
                <a:t>:  Is a given </a:t>
              </a:r>
              <a:r>
                <a:rPr lang="en-US" sz="2000" dirty="0" err="1" smtClean="0">
                  <a:latin typeface="Book Antiqua" pitchFamily="18" charset="0"/>
                </a:rPr>
                <a:t>boolean</a:t>
              </a:r>
              <a:r>
                <a:rPr lang="en-US" sz="2000" dirty="0" smtClean="0">
                  <a:latin typeface="Book Antiqua" pitchFamily="18" charset="0"/>
                </a:rPr>
                <a:t> formula in CNF </a:t>
              </a:r>
              <a:r>
                <a:rPr lang="en-US" sz="2000" dirty="0" err="1" smtClean="0">
                  <a:solidFill>
                    <a:srgbClr val="FF0000"/>
                  </a:solidFill>
                  <a:latin typeface="Book Antiqua" pitchFamily="18" charset="0"/>
                </a:rPr>
                <a:t>un</a:t>
              </a:r>
              <a:r>
                <a:rPr lang="en-US" sz="2000" dirty="0" err="1" smtClean="0">
                  <a:solidFill>
                    <a:srgbClr val="0000CC"/>
                  </a:solidFill>
                  <a:latin typeface="Book Antiqua" pitchFamily="18" charset="0"/>
                </a:rPr>
                <a:t>satisfiable</a:t>
              </a:r>
              <a:r>
                <a:rPr lang="en-US" sz="2000" dirty="0" smtClean="0">
                  <a:latin typeface="Book Antiqua" pitchFamily="18" charset="0"/>
                </a:rPr>
                <a:t>?</a:t>
              </a:r>
              <a:endParaRPr lang="en-US" sz="2000" dirty="0">
                <a:latin typeface="Georgia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2766700"/>
            <a:ext cx="9144000" cy="4462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If the answer to X is “YES”, the answer to </a:t>
            </a:r>
            <a:r>
              <a:rPr lang="en-US" sz="2300" dirty="0" err="1" smtClean="0">
                <a:solidFill>
                  <a:srgbClr val="FF0000"/>
                </a:solidFill>
                <a:latin typeface="Book Antiqua" pitchFamily="18" charset="0"/>
              </a:rPr>
              <a:t>X’</a:t>
            </a:r>
            <a:r>
              <a:rPr lang="en-US" sz="2300" dirty="0" err="1" smtClean="0">
                <a:solidFill>
                  <a:schemeClr val="bg1"/>
                </a:solidFill>
                <a:latin typeface="Book Antiqua" pitchFamily="18" charset="0"/>
              </a:rPr>
              <a:t>is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 “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NO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”</a:t>
            </a:r>
            <a:endParaRPr lang="en-US" sz="225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Complement of a problem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23528" y="2110207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latin typeface="Book Antiqua" pitchFamily="18" charset="0"/>
              </a:rPr>
              <a:t>x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P =&gt; </a:t>
            </a:r>
            <a:r>
              <a:rPr lang="en-US" sz="2400" dirty="0" smtClean="0">
                <a:latin typeface="Book Antiqua" pitchFamily="18" charset="0"/>
              </a:rPr>
              <a:t>x’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P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3226331"/>
            <a:ext cx="9144000" cy="11387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We have an efficient algorithm A to solve X. </a:t>
            </a:r>
          </a:p>
          <a:p>
            <a:pPr algn="ctr"/>
            <a:r>
              <a:rPr lang="en-US" sz="2250" dirty="0" smtClean="0">
                <a:solidFill>
                  <a:schemeClr val="bg1"/>
                </a:solidFill>
                <a:latin typeface="Book Antiqua" pitchFamily="18" charset="0"/>
              </a:rPr>
              <a:t>We can design an algorithm </a:t>
            </a:r>
            <a:r>
              <a:rPr lang="en-US" sz="2250" dirty="0" smtClean="0">
                <a:solidFill>
                  <a:srgbClr val="FF0000"/>
                </a:solidFill>
                <a:latin typeface="Book Antiqua" pitchFamily="18" charset="0"/>
              </a:rPr>
              <a:t>A’ for X’</a:t>
            </a:r>
            <a:r>
              <a:rPr lang="en-US" sz="2250" dirty="0" smtClean="0">
                <a:solidFill>
                  <a:schemeClr val="bg1"/>
                </a:solidFill>
                <a:latin typeface="Book Antiqua" pitchFamily="18" charset="0"/>
              </a:rPr>
              <a:t> which </a:t>
            </a:r>
            <a:r>
              <a:rPr lang="en-US" sz="2250" dirty="0" smtClean="0">
                <a:solidFill>
                  <a:srgbClr val="FF0000"/>
                </a:solidFill>
                <a:latin typeface="Book Antiqua" pitchFamily="18" charset="0"/>
              </a:rPr>
              <a:t>runs A </a:t>
            </a:r>
          </a:p>
          <a:p>
            <a:pPr algn="ctr"/>
            <a:r>
              <a:rPr lang="en-US" sz="2250" dirty="0" smtClean="0">
                <a:solidFill>
                  <a:schemeClr val="bg1"/>
                </a:solidFill>
                <a:latin typeface="Book Antiqua" pitchFamily="18" charset="0"/>
              </a:rPr>
              <a:t>and </a:t>
            </a:r>
            <a:r>
              <a:rPr lang="en-US" sz="2250" dirty="0" smtClean="0">
                <a:solidFill>
                  <a:srgbClr val="FF0000"/>
                </a:solidFill>
                <a:latin typeface="Book Antiqua" pitchFamily="18" charset="0"/>
              </a:rPr>
              <a:t>flip the answer</a:t>
            </a:r>
            <a:endParaRPr lang="en-US" sz="225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Complement of a problem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23528" y="1592796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Is it true that x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NP </a:t>
            </a:r>
            <a:r>
              <a:rPr lang="en-US" sz="2400" dirty="0">
                <a:latin typeface="Book Antiqua" pitchFamily="18" charset="0"/>
              </a:rPr>
              <a:t>=&gt; </a:t>
            </a:r>
            <a:r>
              <a:rPr lang="en-US" sz="2400" dirty="0" smtClean="0">
                <a:latin typeface="Book Antiqua" pitchFamily="18" charset="0"/>
              </a:rPr>
              <a:t>x’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NP?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3226331"/>
            <a:ext cx="9144000" cy="800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Just because you have an efficient certifier for X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does not mean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that you can design an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efficient certifier for X’</a:t>
            </a:r>
            <a:endParaRPr lang="en-US" sz="2250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08" y="4500989"/>
            <a:ext cx="9144000" cy="800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YES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 answers verification involves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“there exist”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quantifier, whereas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NO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answer verification involves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“for all”</a:t>
            </a:r>
            <a:endParaRPr lang="en-US" sz="225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23528" y="1592796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x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NP </a:t>
            </a:r>
            <a:r>
              <a:rPr lang="en-US" sz="2400" dirty="0">
                <a:latin typeface="Book Antiqua" pitchFamily="18" charset="0"/>
              </a:rPr>
              <a:t>=&gt; </a:t>
            </a:r>
            <a:r>
              <a:rPr lang="en-US" sz="2400" dirty="0" smtClean="0">
                <a:latin typeface="Book Antiqua" pitchFamily="18" charset="0"/>
              </a:rPr>
              <a:t>x’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co-NP?</a:t>
            </a:r>
            <a:endParaRPr lang="en-US" sz="2400" dirty="0">
              <a:latin typeface="Book Antiqua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5556" y="2937138"/>
            <a:ext cx="8280920" cy="707886"/>
            <a:chOff x="3290836" y="1158621"/>
            <a:chExt cx="6212790" cy="552507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5862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ook Antiqua" pitchFamily="18" charset="0"/>
                </a:rPr>
                <a:t>c</a:t>
              </a:r>
              <a:r>
                <a:rPr lang="en-US" sz="2000" dirty="0" smtClean="0">
                  <a:latin typeface="Book Antiqua" pitchFamily="18" charset="0"/>
                </a:rPr>
                <a:t>o-NP: Set of decision problems with a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polynomial time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verification</a:t>
              </a:r>
              <a:r>
                <a:rPr lang="en-US" sz="2000" dirty="0" smtClean="0">
                  <a:latin typeface="Book Antiqua" pitchFamily="18" charset="0"/>
                </a:rPr>
                <a:t> for a “NO” answer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60140" y="3681027"/>
            <a:ext cx="7164287" cy="369332"/>
            <a:chOff x="3348245" y="1158454"/>
            <a:chExt cx="5375032" cy="288265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7592" y="1158454"/>
              <a:ext cx="5265685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Just the opposite to NP</a:t>
              </a:r>
              <a:endParaRPr lang="en-US" sz="1700" i="1" dirty="0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556" y="4649070"/>
            <a:ext cx="8280920" cy="400110"/>
            <a:chOff x="3290836" y="1158621"/>
            <a:chExt cx="6212790" cy="31228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UN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SAT</a:t>
              </a:r>
              <a:r>
                <a:rPr lang="en-US" sz="2000" dirty="0" smtClean="0">
                  <a:latin typeface="Book Antiqua" pitchFamily="18" charset="0"/>
                </a:rPr>
                <a:t>:  Is a given </a:t>
              </a:r>
              <a:r>
                <a:rPr lang="en-US" sz="2000" dirty="0">
                  <a:latin typeface="Book Antiqua" pitchFamily="18" charset="0"/>
                </a:rPr>
                <a:t>B</a:t>
              </a:r>
              <a:r>
                <a:rPr lang="en-US" sz="2000" dirty="0" smtClean="0">
                  <a:latin typeface="Book Antiqua" pitchFamily="18" charset="0"/>
                </a:rPr>
                <a:t>oolean formula </a:t>
              </a:r>
              <a:r>
                <a:rPr lang="en-US" sz="2000" dirty="0" err="1" smtClean="0">
                  <a:solidFill>
                    <a:srgbClr val="FF0000"/>
                  </a:solidFill>
                  <a:latin typeface="Book Antiqua" pitchFamily="18" charset="0"/>
                </a:rPr>
                <a:t>un</a:t>
              </a:r>
              <a:r>
                <a:rPr lang="en-US" sz="2000" dirty="0" err="1" smtClean="0">
                  <a:solidFill>
                    <a:srgbClr val="0000CC"/>
                  </a:solidFill>
                  <a:latin typeface="Book Antiqua" pitchFamily="18" charset="0"/>
                </a:rPr>
                <a:t>satisfiable</a:t>
              </a:r>
              <a:r>
                <a:rPr lang="en-US" sz="2000" dirty="0" smtClean="0">
                  <a:latin typeface="Book Antiqua" pitchFamily="18" charset="0"/>
                </a:rPr>
                <a:t>?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9632" y="5147900"/>
            <a:ext cx="7164287" cy="369332"/>
            <a:chOff x="3348245" y="1158454"/>
            <a:chExt cx="5375032" cy="288265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7592" y="1158454"/>
              <a:ext cx="5265685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UNSAT </a:t>
              </a:r>
              <a:r>
                <a:rPr lang="az-Cyrl-AZ" sz="1600" dirty="0" smtClean="0">
                  <a:latin typeface="Garamond"/>
                </a:rPr>
                <a:t>є</a:t>
              </a:r>
              <a:r>
                <a:rPr lang="en-US" sz="1600" dirty="0" smtClean="0">
                  <a:latin typeface="Garamond"/>
                </a:rPr>
                <a:t> co-NP</a:t>
              </a:r>
              <a:r>
                <a:rPr lang="en-US" sz="1700" dirty="0" smtClean="0">
                  <a:latin typeface="Book Antiqua" pitchFamily="18" charset="0"/>
                </a:rPr>
                <a:t> </a:t>
              </a:r>
              <a:endParaRPr lang="en-US" sz="1700" i="1" dirty="0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3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5556" y="1736812"/>
            <a:ext cx="8280920" cy="400110"/>
            <a:chOff x="3290836" y="1158621"/>
            <a:chExt cx="6212790" cy="31228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PRIME</a:t>
              </a:r>
              <a:r>
                <a:rPr lang="en-US" sz="2000" dirty="0" smtClean="0">
                  <a:latin typeface="Book Antiqua" pitchFamily="18" charset="0"/>
                </a:rPr>
                <a:t>:  Is a given number x prime?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9632" y="2235642"/>
            <a:ext cx="7164287" cy="369332"/>
            <a:chOff x="3348245" y="1158454"/>
            <a:chExt cx="5375032" cy="288265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7592" y="1158454"/>
              <a:ext cx="5265685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NO answer verification is easy; PRIME is in co-NP</a:t>
              </a:r>
              <a:endParaRPr lang="en-US" sz="1700" i="1" dirty="0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59632" y="2703694"/>
            <a:ext cx="7164287" cy="369332"/>
            <a:chOff x="3348245" y="1158454"/>
            <a:chExt cx="5375032" cy="288265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7592" y="1158454"/>
              <a:ext cx="5265685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YES answer verification does not seem to be easy</a:t>
              </a:r>
              <a:endParaRPr lang="en-US" sz="1700" i="1" dirty="0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556" y="3717032"/>
            <a:ext cx="8280920" cy="400110"/>
            <a:chOff x="3290836" y="1158621"/>
            <a:chExt cx="6212790" cy="31228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PRIME</a:t>
              </a:r>
              <a:r>
                <a:rPr lang="en-US" sz="2000" dirty="0">
                  <a:latin typeface="Book Antiqua" pitchFamily="18" charset="0"/>
                </a:rPr>
                <a:t> </a:t>
              </a:r>
              <a:r>
                <a:rPr lang="en-US" sz="2000" dirty="0" smtClean="0">
                  <a:latin typeface="Book Antiqua" pitchFamily="18" charset="0"/>
                </a:rPr>
                <a:t>is in P (</a:t>
              </a:r>
              <a:r>
                <a:rPr lang="en-US" sz="2000" dirty="0" err="1" smtClean="0">
                  <a:latin typeface="Book Antiqua" pitchFamily="18" charset="0"/>
                </a:rPr>
                <a:t>Agarwal</a:t>
              </a:r>
              <a:r>
                <a:rPr lang="en-US" sz="2000" dirty="0" smtClean="0">
                  <a:latin typeface="Book Antiqua" pitchFamily="18" charset="0"/>
                </a:rPr>
                <a:t>, </a:t>
              </a:r>
              <a:r>
                <a:rPr lang="en-US" sz="2000" dirty="0" err="1" smtClean="0">
                  <a:latin typeface="Book Antiqua" pitchFamily="18" charset="0"/>
                </a:rPr>
                <a:t>Kayal</a:t>
              </a:r>
              <a:r>
                <a:rPr lang="en-US" sz="2000" dirty="0" smtClean="0">
                  <a:latin typeface="Book Antiqua" pitchFamily="18" charset="0"/>
                </a:rPr>
                <a:t>, and </a:t>
              </a:r>
              <a:r>
                <a:rPr lang="en-US" sz="2000" dirty="0" err="1" smtClean="0">
                  <a:latin typeface="Book Antiqua" pitchFamily="18" charset="0"/>
                </a:rPr>
                <a:t>Saxena</a:t>
              </a:r>
              <a:r>
                <a:rPr lang="en-US" sz="2000" dirty="0" smtClean="0">
                  <a:latin typeface="Book Antiqua" pitchFamily="18" charset="0"/>
                </a:rPr>
                <a:t> (AKS))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NP and co-NP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23528" y="1592796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Does NP = co-NP?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508" y="2780928"/>
            <a:ext cx="9144000" cy="4462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We don’t know yet!</a:t>
            </a:r>
            <a:endParaRPr lang="en-US" sz="2250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23528" y="3645023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What is the relationship between P and co-NP?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" y="4869160"/>
            <a:ext cx="9144000" cy="1785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P is a subset of co-NP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x </a:t>
            </a:r>
            <a:r>
              <a:rPr lang="az-Cyrl-AZ" sz="20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P =&gt;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x </a:t>
            </a:r>
            <a:r>
              <a:rPr lang="az-Cyrl-AZ" sz="20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co-NP</a:t>
            </a:r>
            <a:endParaRPr lang="en-US" sz="2000" dirty="0">
              <a:solidFill>
                <a:srgbClr val="FF0000"/>
              </a:solidFill>
              <a:latin typeface="Book Antiqua" pitchFamily="18" charset="0"/>
            </a:endParaRPr>
          </a:p>
          <a:p>
            <a:pPr algn="ctr"/>
            <a:endParaRPr lang="en-US" sz="23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If the answer is NO for a problem and you can solve it in polynomial time, you can verify the NO answer without looking at the certificate</a:t>
            </a:r>
            <a:endParaRPr lang="en-US" sz="22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NP and co-NP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23528" y="1880828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What is the relationship between P and co-NP?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" y="3104965"/>
            <a:ext cx="9144000" cy="11233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P is a subset of co-NP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x </a:t>
            </a:r>
            <a:r>
              <a:rPr lang="az-Cyrl-AZ" sz="20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P =&gt;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x’ </a:t>
            </a:r>
            <a:r>
              <a:rPr lang="az-Cyrl-AZ" sz="20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P =&gt;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x’ </a:t>
            </a:r>
            <a:r>
              <a:rPr lang="az-Cyrl-AZ" sz="20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NP =&gt; x </a:t>
            </a:r>
            <a:r>
              <a:rPr lang="az-Cyrl-AZ" sz="20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co-NP</a:t>
            </a:r>
            <a:endParaRPr lang="en-US" sz="2000" dirty="0">
              <a:solidFill>
                <a:srgbClr val="FF0000"/>
              </a:solidFill>
              <a:latin typeface="Book Antiqua" pitchFamily="18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x </a:t>
            </a:r>
            <a:r>
              <a:rPr lang="az-Cyrl-AZ" sz="24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P =&gt; x </a:t>
            </a:r>
            <a:r>
              <a:rPr lang="az-Cyrl-AZ" sz="24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co-NP</a:t>
            </a:r>
            <a:endParaRPr lang="en-US" sz="24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What we think the world looks like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9041727">
            <a:off x="3250914" y="2768078"/>
            <a:ext cx="4064095" cy="1872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NP</a:t>
            </a:r>
            <a:endParaRPr lang="en-US" sz="28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79912" y="426774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ook Antiqua" pitchFamily="18" charset="0"/>
              </a:rPr>
              <a:t>P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 rot="13963203">
            <a:off x="1347277" y="2599195"/>
            <a:ext cx="4064095" cy="18722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co-NP</a:t>
            </a:r>
            <a:endParaRPr lang="en-US" sz="28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Computational Complexity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7544" y="1124744"/>
            <a:ext cx="8280920" cy="707886"/>
            <a:chOff x="3290836" y="1162981"/>
            <a:chExt cx="6212790" cy="552507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6298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In many search problems, we have to find the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optimal solution</a:t>
              </a:r>
              <a:r>
                <a:rPr lang="en-US" sz="2000" dirty="0" smtClean="0">
                  <a:latin typeface="Book Antiqua" pitchFamily="18" charset="0"/>
                </a:rPr>
                <a:t> from an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exponentially large number </a:t>
              </a:r>
              <a:r>
                <a:rPr lang="en-US" sz="2000" dirty="0" smtClean="0">
                  <a:latin typeface="Book Antiqua" pitchFamily="18" charset="0"/>
                </a:rPr>
                <a:t>of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possible solutions</a:t>
              </a:r>
              <a:endParaRPr lang="en-US" sz="2000" dirty="0">
                <a:solidFill>
                  <a:srgbClr val="0000CC"/>
                </a:solidFill>
                <a:latin typeface="Georgi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52128" y="1835532"/>
            <a:ext cx="6768244" cy="369332"/>
            <a:chOff x="3348245" y="1158453"/>
            <a:chExt cx="5077899" cy="28826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>
                  <a:latin typeface="Book Antiqu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Shortest path problem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2253" y="2231576"/>
            <a:ext cx="6768244" cy="369332"/>
            <a:chOff x="3348245" y="1158453"/>
            <a:chExt cx="5077899" cy="288265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dirty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Minimum spanning tree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7544" y="3007624"/>
            <a:ext cx="8280920" cy="400110"/>
            <a:chOff x="3290836" y="1158621"/>
            <a:chExt cx="6212790" cy="312287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Surprisingly</a:t>
              </a:r>
              <a:r>
                <a:rPr lang="en-US" sz="2000" dirty="0" smtClean="0">
                  <a:latin typeface="Book Antiqua" pitchFamily="18" charset="0"/>
                </a:rPr>
                <a:t>, we have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polynomial time solutions </a:t>
              </a:r>
              <a:r>
                <a:rPr lang="en-US" sz="2000" dirty="0" smtClean="0">
                  <a:latin typeface="Book Antiqua" pitchFamily="18" charset="0"/>
                </a:rPr>
                <a:t>to some of them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52128" y="3501008"/>
            <a:ext cx="6768244" cy="369332"/>
            <a:chOff x="3348245" y="1158453"/>
            <a:chExt cx="5077899" cy="288265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>
                  <a:latin typeface="Book Antiqu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These are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exceptions</a:t>
              </a:r>
              <a:r>
                <a:rPr lang="en-US" sz="1700" dirty="0" smtClean="0">
                  <a:latin typeface="Book Antiqua" pitchFamily="18" charset="0"/>
                </a:rPr>
                <a:t>!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544" y="4150460"/>
            <a:ext cx="8280920" cy="707886"/>
            <a:chOff x="3290836" y="1158621"/>
            <a:chExt cx="6212790" cy="552507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68879" y="115862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But there are many problems for which we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don’t have </a:t>
              </a:r>
              <a:r>
                <a:rPr lang="en-US" sz="2000" dirty="0" smtClean="0">
                  <a:latin typeface="Book Antiqua" pitchFamily="18" charset="0"/>
                </a:rPr>
                <a:t>any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efficient</a:t>
              </a:r>
              <a:r>
                <a:rPr lang="en-US" sz="2000" dirty="0" smtClean="0">
                  <a:latin typeface="Book Antiqua" pitchFamily="18" charset="0"/>
                </a:rPr>
                <a:t> algorithm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52128" y="5013176"/>
            <a:ext cx="6768244" cy="369332"/>
            <a:chOff x="3348245" y="1158453"/>
            <a:chExt cx="5077899" cy="288265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>
                  <a:latin typeface="Book Antiqua" pitchFamily="18" charset="0"/>
                </a:rPr>
                <a:t>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Efficient</a:t>
              </a:r>
              <a:r>
                <a:rPr lang="en-US" sz="1700" dirty="0" smtClean="0">
                  <a:latin typeface="Book Antiqua" pitchFamily="18" charset="0"/>
                </a:rPr>
                <a:t> algorithms: O(</a:t>
              </a:r>
              <a:r>
                <a:rPr lang="en-US" sz="1700" i="1" dirty="0" err="1" smtClean="0">
                  <a:latin typeface="Book Antiqua" pitchFamily="18" charset="0"/>
                </a:rPr>
                <a:t>n</a:t>
              </a:r>
              <a:r>
                <a:rPr lang="en-US" sz="1700" baseline="30000" dirty="0" err="1" smtClean="0">
                  <a:latin typeface="Book Antiqua" pitchFamily="18" charset="0"/>
                </a:rPr>
                <a:t>k</a:t>
              </a:r>
              <a:r>
                <a:rPr lang="en-US" sz="1700" dirty="0" smtClean="0">
                  <a:latin typeface="Book Antiqua" pitchFamily="18" charset="0"/>
                </a:rPr>
                <a:t>) time algorithm (that’s the norm)</a:t>
              </a:r>
              <a:endParaRPr lang="en-US" sz="1700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9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P, NP, co-NP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" y="1518753"/>
            <a:ext cx="9144000" cy="11541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Just like P and NP, the widespread belief is that</a:t>
            </a:r>
          </a:p>
          <a:p>
            <a:pPr algn="ctr"/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NP ≠ co-NP</a:t>
            </a:r>
          </a:p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But we don’t know!</a:t>
            </a:r>
            <a:endParaRPr lang="en-US" sz="2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08" y="2922909"/>
            <a:ext cx="9144000" cy="4462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Proving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NP ≠ co-NP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is even a bigger step than proving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P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≠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296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P, NP, co-NP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23528" y="4113075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x </a:t>
            </a:r>
            <a:r>
              <a:rPr lang="az-Cyrl-AZ" sz="24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P =&gt; x’ </a:t>
            </a:r>
            <a:r>
              <a:rPr lang="az-Cyrl-AZ" sz="24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P =&gt; x’ </a:t>
            </a:r>
            <a:r>
              <a:rPr lang="az-Cyrl-AZ" sz="24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NP =&gt; x </a:t>
            </a:r>
            <a:r>
              <a:rPr lang="az-Cyrl-AZ" sz="2400" dirty="0">
                <a:solidFill>
                  <a:srgbClr val="FF0000"/>
                </a:solidFill>
                <a:latin typeface="Book Antiqua" pitchFamily="18" charset="0"/>
              </a:rPr>
              <a:t>є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 co-NP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1518753"/>
            <a:ext cx="9144000" cy="11541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Just like P and NP, the widespread belief is that</a:t>
            </a:r>
          </a:p>
          <a:p>
            <a:pPr algn="ctr"/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NP ≠ co-NP</a:t>
            </a:r>
          </a:p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But we don’t know!</a:t>
            </a:r>
            <a:endParaRPr lang="en-US" sz="2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08" y="2922909"/>
            <a:ext cx="9144000" cy="4462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Proving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NP ≠ co-NP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is even a bigger step than proving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P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≠ </a:t>
            </a:r>
            <a:r>
              <a:rPr lang="en-US" sz="2300" dirty="0" smtClean="0">
                <a:solidFill>
                  <a:srgbClr val="FF0000"/>
                </a:solidFill>
                <a:latin typeface="Book Antiqua" pitchFamily="18" charset="0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15701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P, NP, co-NP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66056" y="1088740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NP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≠</a:t>
            </a:r>
            <a:r>
              <a:rPr lang="en-US" sz="2400" dirty="0" smtClean="0">
                <a:latin typeface="Book Antiqua" pitchFamily="18" charset="0"/>
              </a:rPr>
              <a:t> co-NP =&gt; P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≠</a:t>
            </a:r>
            <a:r>
              <a:rPr lang="en-US" sz="2400" dirty="0" smtClean="0">
                <a:latin typeface="Book Antiqua" pitchFamily="18" charset="0"/>
              </a:rPr>
              <a:t> NP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6056" y="2096851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latin typeface="Book Antiqua" pitchFamily="18" charset="0"/>
              </a:rPr>
              <a:t>P </a:t>
            </a:r>
            <a:r>
              <a:rPr lang="en-US" sz="2400" dirty="0" smtClean="0">
                <a:latin typeface="Book Antiqua" pitchFamily="18" charset="0"/>
              </a:rPr>
              <a:t>= NP =&gt; </a:t>
            </a:r>
            <a:r>
              <a:rPr lang="en-US" sz="2400" dirty="0">
                <a:latin typeface="Book Antiqua" pitchFamily="18" charset="0"/>
              </a:rPr>
              <a:t>NP = </a:t>
            </a:r>
            <a:r>
              <a:rPr lang="en-US" sz="2400" dirty="0" smtClean="0">
                <a:latin typeface="Book Antiqua" pitchFamily="18" charset="0"/>
              </a:rPr>
              <a:t>co-NP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08" y="3356992"/>
            <a:ext cx="9144000" cy="800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P is closed under complementation. So </a:t>
            </a:r>
            <a:r>
              <a:rPr lang="en-US" sz="2300" b="1" u="sng" dirty="0" smtClean="0">
                <a:solidFill>
                  <a:schemeClr val="bg1"/>
                </a:solidFill>
                <a:latin typeface="Book Antiqua" pitchFamily="18" charset="0"/>
              </a:rPr>
              <a:t>if P = NP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, then</a:t>
            </a:r>
          </a:p>
          <a:p>
            <a:pPr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NP = P = </a:t>
            </a:r>
            <a:r>
              <a:rPr lang="en-US" sz="2300" dirty="0" err="1" smtClean="0">
                <a:solidFill>
                  <a:schemeClr val="bg1"/>
                </a:solidFill>
                <a:latin typeface="Book Antiqua" pitchFamily="18" charset="0"/>
              </a:rPr>
              <a:t>çomplement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 of P = co-NP</a:t>
            </a:r>
            <a:endParaRPr lang="en-US" sz="23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" y="4514924"/>
            <a:ext cx="9144000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00" u="sng" dirty="0" smtClean="0">
                <a:solidFill>
                  <a:srgbClr val="FF0000"/>
                </a:solidFill>
                <a:latin typeface="Book Antiqua" pitchFamily="18" charset="0"/>
              </a:rPr>
              <a:t>NP is a subset of co-NP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x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NP 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=&gt;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x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P =&gt; 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x’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P =&gt; 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x’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NP =&gt; x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co-NP</a:t>
            </a:r>
            <a:endParaRPr lang="en-US" sz="22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sz="2300" u="sng" dirty="0">
                <a:solidFill>
                  <a:srgbClr val="FF0000"/>
                </a:solidFill>
                <a:latin typeface="Book Antiqua" pitchFamily="18" charset="0"/>
              </a:rPr>
              <a:t>c</a:t>
            </a:r>
            <a:r>
              <a:rPr lang="en-US" sz="2300" u="sng" dirty="0" smtClean="0">
                <a:solidFill>
                  <a:srgbClr val="FF0000"/>
                </a:solidFill>
                <a:latin typeface="Book Antiqua" pitchFamily="18" charset="0"/>
              </a:rPr>
              <a:t>o-NP </a:t>
            </a:r>
            <a:r>
              <a:rPr lang="en-US" sz="2300" u="sng" dirty="0">
                <a:solidFill>
                  <a:srgbClr val="FF0000"/>
                </a:solidFill>
                <a:latin typeface="Book Antiqua" pitchFamily="18" charset="0"/>
              </a:rPr>
              <a:t>is a subset of </a:t>
            </a:r>
            <a:r>
              <a:rPr lang="en-US" sz="2300" u="sng" dirty="0" smtClean="0">
                <a:solidFill>
                  <a:srgbClr val="FF0000"/>
                </a:solidFill>
                <a:latin typeface="Book Antiqua" pitchFamily="18" charset="0"/>
              </a:rPr>
              <a:t>NP</a:t>
            </a:r>
            <a:endParaRPr lang="en-US" sz="2300" u="sng" dirty="0">
              <a:solidFill>
                <a:srgbClr val="FF0000"/>
              </a:solidFill>
              <a:latin typeface="Book Antiqua" pitchFamily="18" charset="0"/>
            </a:endParaRP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x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co-NP 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=&gt;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x’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NP 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=&gt; x’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P =&gt;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x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P 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=&gt; x </a:t>
            </a:r>
            <a:r>
              <a:rPr lang="az-Cyrl-AZ" sz="2200" dirty="0">
                <a:solidFill>
                  <a:schemeClr val="bg1"/>
                </a:solidFill>
                <a:latin typeface="Book Antiqua" pitchFamily="18" charset="0"/>
              </a:rPr>
              <a:t>є</a:t>
            </a: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Book Antiqua" pitchFamily="18" charset="0"/>
              </a:rPr>
              <a:t>NP</a:t>
            </a:r>
            <a:endParaRPr lang="en-US" sz="22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Assignment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2060847"/>
            <a:ext cx="8518412" cy="18002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“It is possible that P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000" dirty="0">
                <a:latin typeface="Book Antiqua" pitchFamily="18" charset="0"/>
              </a:rPr>
              <a:t>≠</a:t>
            </a:r>
            <a:r>
              <a:rPr lang="en-US" sz="2200" dirty="0" smtClean="0">
                <a:latin typeface="Book Antiqua" pitchFamily="18" charset="0"/>
              </a:rPr>
              <a:t> NP, yet NP = co-NP”</a:t>
            </a:r>
          </a:p>
          <a:p>
            <a:pPr lvl="0" algn="ctr"/>
            <a:endParaRPr lang="en-US" sz="2200" dirty="0" smtClean="0">
              <a:latin typeface="Book Antiqua" pitchFamily="18" charset="0"/>
            </a:endParaRPr>
          </a:p>
          <a:p>
            <a:pPr lvl="0" algn="ctr"/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Do you agree with this statement? Justify your answer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044" y="1723164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Assignment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Polynomial-time Reductions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1210399"/>
            <a:ext cx="8518412" cy="10304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A </a:t>
            </a:r>
            <a:r>
              <a:rPr lang="en-US" sz="2000" dirty="0" smtClean="0">
                <a:latin typeface="Garamond"/>
              </a:rPr>
              <a:t>≤p B</a:t>
            </a:r>
          </a:p>
          <a:p>
            <a:pPr lvl="0" algn="ctr"/>
            <a:r>
              <a:rPr lang="en-US" sz="2000" dirty="0" smtClean="0">
                <a:solidFill>
                  <a:srgbClr val="000099"/>
                </a:solidFill>
                <a:latin typeface="Garamond"/>
              </a:rPr>
              <a:t>Problem A is polynomial time reducible to problem B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044" y="872716"/>
            <a:ext cx="3578932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Reduction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08" y="2816932"/>
            <a:ext cx="9144000" cy="8771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If </a:t>
            </a: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Garamond"/>
              </a:rPr>
              <a:t>≤p </a:t>
            </a:r>
            <a:r>
              <a:rPr lang="en-US" sz="2400" dirty="0" smtClean="0">
                <a:solidFill>
                  <a:schemeClr val="bg1"/>
                </a:solidFill>
                <a:latin typeface="Garamond"/>
              </a:rPr>
              <a:t>B and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 if we have a </a:t>
            </a:r>
            <a:r>
              <a:rPr lang="en-US" sz="2300" dirty="0" err="1" smtClean="0">
                <a:solidFill>
                  <a:schemeClr val="bg1"/>
                </a:solidFill>
                <a:latin typeface="Book Antiqua" pitchFamily="18" charset="0"/>
              </a:rPr>
              <a:t>blackbox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 that solves B,  then we can solve A by reducing and instance of A into an instance of B</a:t>
            </a:r>
            <a:endParaRPr lang="en-US" sz="23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3" y="4113076"/>
            <a:ext cx="7423067" cy="1692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532" y="6567155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ramond" pitchFamily="18" charset="0"/>
              </a:rPr>
              <a:t>Image credit: “Algorithms”, Das, Gupta, and </a:t>
            </a:r>
            <a:r>
              <a:rPr lang="en-US" sz="1000" dirty="0" err="1" smtClean="0">
                <a:latin typeface="Garamond" pitchFamily="18" charset="0"/>
              </a:rPr>
              <a:t>Vazirani</a:t>
            </a:r>
            <a:endParaRPr lang="en-US" sz="1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Polynomial-time Reductions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1210399"/>
            <a:ext cx="8518412" cy="10304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A </a:t>
            </a:r>
            <a:r>
              <a:rPr lang="en-US" sz="2000" dirty="0" smtClean="0">
                <a:latin typeface="Garamond"/>
              </a:rPr>
              <a:t>≤p B</a:t>
            </a:r>
          </a:p>
          <a:p>
            <a:pPr lvl="0" algn="ctr"/>
            <a:r>
              <a:rPr lang="en-US" sz="2000" dirty="0" smtClean="0">
                <a:solidFill>
                  <a:srgbClr val="000099"/>
                </a:solidFill>
                <a:latin typeface="Garamond"/>
              </a:rPr>
              <a:t>Problem A is polynomial time reducible to problem B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044" y="872716"/>
            <a:ext cx="3578932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Reduction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19772" y="4558771"/>
            <a:ext cx="4464496" cy="5984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A is at least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as hard as</a:t>
            </a:r>
            <a:r>
              <a:rPr lang="en-US" sz="2200" dirty="0" smtClean="0">
                <a:latin typeface="Book Antiqua" pitchFamily="18" charset="0"/>
              </a:rPr>
              <a:t> B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519772" y="5458871"/>
            <a:ext cx="4464496" cy="5984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>
                <a:latin typeface="Book Antiqua" pitchFamily="18" charset="0"/>
              </a:rPr>
              <a:t>B</a:t>
            </a:r>
            <a:r>
              <a:rPr lang="en-US" sz="2200" dirty="0" smtClean="0">
                <a:latin typeface="Book Antiqua" pitchFamily="18" charset="0"/>
              </a:rPr>
              <a:t> is at least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as hard as</a:t>
            </a:r>
            <a:r>
              <a:rPr lang="en-US" sz="2200" dirty="0" smtClean="0">
                <a:latin typeface="Book Antiqua" pitchFamily="18" charset="0"/>
              </a:rPr>
              <a:t> A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pic>
        <p:nvPicPr>
          <p:cNvPr id="12" name="Picture 3" descr="C:\USA\Research\presentations\tick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05" y="5545800"/>
            <a:ext cx="513151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3" y="2492896"/>
            <a:ext cx="7423067" cy="16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Polynomial-time Reductions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1210399"/>
            <a:ext cx="8518412" cy="10304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A </a:t>
            </a:r>
            <a:r>
              <a:rPr lang="en-US" sz="2000" dirty="0" smtClean="0">
                <a:latin typeface="Garamond"/>
              </a:rPr>
              <a:t>≤p B</a:t>
            </a:r>
          </a:p>
          <a:p>
            <a:pPr lvl="0" algn="ctr"/>
            <a:r>
              <a:rPr lang="en-US" sz="2000" dirty="0" smtClean="0">
                <a:solidFill>
                  <a:srgbClr val="000099"/>
                </a:solidFill>
                <a:latin typeface="Garamond"/>
              </a:rPr>
              <a:t>Problem A is polynomial time reducible to problem B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044" y="872716"/>
            <a:ext cx="3578932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Reduction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367644" y="2636912"/>
            <a:ext cx="6768752" cy="900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If you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can solve</a:t>
            </a:r>
            <a:r>
              <a:rPr lang="en-US" sz="2200" dirty="0" smtClean="0">
                <a:latin typeface="Book Antiqua" pitchFamily="18" charset="0"/>
              </a:rPr>
              <a:t> B in polynomial time,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then you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can solve </a:t>
            </a:r>
            <a:r>
              <a:rPr lang="en-US" sz="2200" dirty="0" smtClean="0">
                <a:latin typeface="Book Antiqua" pitchFamily="18" charset="0"/>
              </a:rPr>
              <a:t>A in polynomial time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367644" y="3861048"/>
            <a:ext cx="6768752" cy="900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If you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cannot solve </a:t>
            </a:r>
            <a:r>
              <a:rPr lang="en-US" sz="2200" dirty="0" smtClean="0">
                <a:latin typeface="Book Antiqua" pitchFamily="18" charset="0"/>
              </a:rPr>
              <a:t>A in polynomial time,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then you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cannot solve</a:t>
            </a:r>
            <a:r>
              <a:rPr lang="en-US" sz="2200" dirty="0" smtClean="0">
                <a:latin typeface="Book Antiqua" pitchFamily="18" charset="0"/>
              </a:rPr>
              <a:t> B in polynomial time 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08" y="5360149"/>
            <a:ext cx="9144000" cy="800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300" dirty="0" err="1" smtClean="0">
                <a:solidFill>
                  <a:schemeClr val="bg1"/>
                </a:solidFill>
                <a:latin typeface="Book Antiqua" pitchFamily="18" charset="0"/>
              </a:rPr>
              <a:t>Difficullty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flows </a:t>
            </a:r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from A to B;</a:t>
            </a:r>
          </a:p>
          <a:p>
            <a:pPr lvl="0" algn="ctr"/>
            <a:r>
              <a:rPr lang="en-US" sz="2300" dirty="0" smtClean="0">
                <a:solidFill>
                  <a:schemeClr val="bg1"/>
                </a:solidFill>
                <a:latin typeface="Book Antiqua" pitchFamily="18" charset="0"/>
              </a:rPr>
              <a:t>Efficiency flows from B to A</a:t>
            </a:r>
            <a:endParaRPr lang="en-US" sz="23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NP-hard problems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1462427"/>
            <a:ext cx="8518412" cy="12961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Problem X is an NP-hard problem if </a:t>
            </a:r>
          </a:p>
          <a:p>
            <a:pPr algn="ctr"/>
            <a:r>
              <a:rPr lang="en-US" sz="2400" dirty="0" smtClean="0">
                <a:latin typeface="Book Antiqua" pitchFamily="18" charset="0"/>
              </a:rPr>
              <a:t>for all Y</a:t>
            </a:r>
            <a:r>
              <a:rPr lang="az-Cyrl-AZ" sz="24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 smtClean="0">
                <a:latin typeface="Book Antiqua" pitchFamily="18" charset="0"/>
              </a:rPr>
              <a:t> NP, Y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Garamond"/>
              </a:rPr>
              <a:t>≤p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044" y="1124744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NP-hard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34" y="3789040"/>
            <a:ext cx="914400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A 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problem X  </a:t>
            </a:r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is </a:t>
            </a:r>
            <a:r>
              <a:rPr lang="en-US" sz="2400" b="1" i="1" dirty="0">
                <a:solidFill>
                  <a:srgbClr val="FF0000"/>
                </a:solidFill>
                <a:latin typeface="Garamond" pitchFamily="18" charset="0"/>
              </a:rPr>
              <a:t>NP-hard</a:t>
            </a:r>
            <a:r>
              <a:rPr lang="en-US" sz="2400" b="1" i="1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if a polynomial-time algorithm for 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X would </a:t>
            </a:r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imply a polynomial-time algorithm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for </a:t>
            </a:r>
            <a:r>
              <a:rPr lang="en-US" sz="2400" i="1" dirty="0">
                <a:solidFill>
                  <a:srgbClr val="FF0000"/>
                </a:solidFill>
                <a:latin typeface="Garamond" pitchFamily="18" charset="0"/>
              </a:rPr>
              <a:t>every problem in</a:t>
            </a:r>
            <a:r>
              <a:rPr lang="en-US" sz="2400" i="1" dirty="0">
                <a:solidFill>
                  <a:schemeClr val="bg1"/>
                </a:solidFill>
                <a:latin typeface="Garamond" pitchFamily="18" charset="0"/>
              </a:rPr>
              <a:t> NP</a:t>
            </a:r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.</a:t>
            </a:r>
            <a:endParaRPr lang="en-US" sz="2300" dirty="0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NP-complete problems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1786463"/>
            <a:ext cx="8518412" cy="16425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Book Antiqua" pitchFamily="18" charset="0"/>
              </a:rPr>
              <a:t>Problem X is an NP-complete problem if: </a:t>
            </a:r>
          </a:p>
          <a:p>
            <a:pPr algn="ctr"/>
            <a:r>
              <a:rPr lang="en-US" sz="2400" dirty="0" smtClean="0">
                <a:latin typeface="Book Antiqua" pitchFamily="18" charset="0"/>
              </a:rPr>
              <a:t>i) X</a:t>
            </a:r>
            <a:r>
              <a:rPr lang="az-Cyrl-AZ" sz="24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>
                <a:latin typeface="Book Antiqua" pitchFamily="18" charset="0"/>
              </a:rPr>
              <a:t> NP</a:t>
            </a:r>
            <a:endParaRPr lang="en-US" sz="2400" dirty="0" smtClean="0">
              <a:latin typeface="Book Antiqua" pitchFamily="18" charset="0"/>
            </a:endParaRPr>
          </a:p>
          <a:p>
            <a:pPr algn="ctr"/>
            <a:r>
              <a:rPr lang="en-US" sz="2400" dirty="0" smtClean="0">
                <a:latin typeface="Book Antiqua" pitchFamily="18" charset="0"/>
              </a:rPr>
              <a:t>ii) for all Y</a:t>
            </a:r>
            <a:r>
              <a:rPr lang="az-Cyrl-AZ" sz="24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az-Cyrl-AZ" sz="2400" dirty="0">
                <a:latin typeface="Book Antiqua" pitchFamily="18" charset="0"/>
              </a:rPr>
              <a:t>є</a:t>
            </a:r>
            <a:r>
              <a:rPr lang="en-US" sz="2400" dirty="0" smtClean="0">
                <a:latin typeface="Book Antiqua" pitchFamily="18" charset="0"/>
              </a:rPr>
              <a:t> NP, Y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Garamond"/>
              </a:rPr>
              <a:t>≤p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044" y="1485945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NP-complete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08" y="4041068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NP-complete problems are the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hardest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problems in NP</a:t>
            </a:r>
            <a:endParaRPr lang="en-US" sz="2300" dirty="0" smtClean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" y="5055567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NP-complete 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is a  set of problems with the “same level of” difficulty</a:t>
            </a:r>
            <a:endParaRPr lang="en-US" sz="2300" dirty="0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What we think the world looks like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9041727">
            <a:off x="3250914" y="2768078"/>
            <a:ext cx="4064095" cy="1872208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NP</a:t>
            </a:r>
            <a:endParaRPr lang="en-US" sz="28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79912" y="426774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ook Antiqua" pitchFamily="18" charset="0"/>
              </a:rPr>
              <a:t>P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 rot="13963203">
            <a:off x="1347277" y="2599195"/>
            <a:ext cx="4064095" cy="18722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co-NP</a:t>
            </a:r>
            <a:endParaRPr lang="en-US" sz="28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68044" y="1376772"/>
            <a:ext cx="2124236" cy="1296144"/>
          </a:xfrm>
          <a:prstGeom prst="ellipse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 Antiqua" pitchFamily="18" charset="0"/>
              </a:rPr>
              <a:t>NP-hard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8344" y="2024844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NP-complete</a:t>
            </a:r>
            <a:endParaRPr lang="en-US" dirty="0">
              <a:latin typeface="Georgi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20272" y="2348009"/>
            <a:ext cx="792088" cy="675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Computational Complexity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5556" y="908720"/>
            <a:ext cx="8280920" cy="707886"/>
            <a:chOff x="3290836" y="1158621"/>
            <a:chExt cx="6212790" cy="552507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68879" y="115862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There are many problems for which we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don’t have </a:t>
              </a:r>
              <a:r>
                <a:rPr lang="en-US" sz="2000" dirty="0" smtClean="0">
                  <a:latin typeface="Book Antiqua" pitchFamily="18" charset="0"/>
                </a:rPr>
                <a:t>any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efficient</a:t>
              </a:r>
              <a:r>
                <a:rPr lang="en-US" sz="2000" dirty="0" smtClean="0">
                  <a:latin typeface="Book Antiqua" pitchFamily="18" charset="0"/>
                </a:rPr>
                <a:t> algorithm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60140" y="1771437"/>
            <a:ext cx="6768244" cy="630943"/>
            <a:chOff x="3348245" y="1158453"/>
            <a:chExt cx="5077899" cy="492453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7592" y="1158453"/>
              <a:ext cx="4968552" cy="49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How do you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know</a:t>
              </a:r>
              <a:r>
                <a:rPr lang="en-US" sz="1700" dirty="0" smtClean="0">
                  <a:latin typeface="Book Antiqua" pitchFamily="18" charset="0"/>
                </a:rPr>
                <a:t> there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is no efficient solution </a:t>
              </a:r>
              <a:r>
                <a:rPr lang="en-US" sz="1700" dirty="0" smtClean="0">
                  <a:latin typeface="Book Antiqua" pitchFamily="18" charset="0"/>
                </a:rPr>
                <a:t>(like the lower bound on comparison based sorting)?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04964"/>
            <a:ext cx="4604708" cy="212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96" y="3104964"/>
            <a:ext cx="38548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068" y="5553235"/>
            <a:ext cx="394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I cannot solve it efficiently </a:t>
            </a:r>
            <a:r>
              <a:rPr lang="en-US" sz="1400" dirty="0" smtClean="0">
                <a:solidFill>
                  <a:srgbClr val="FF0000"/>
                </a:solidFill>
                <a:latin typeface="Garamond" pitchFamily="18" charset="0"/>
              </a:rPr>
              <a:t>because</a:t>
            </a:r>
            <a:r>
              <a:rPr lang="en-US" sz="1400" dirty="0" smtClean="0">
                <a:latin typeface="Garamond" pitchFamily="18" charset="0"/>
              </a:rPr>
              <a:t> I am </a:t>
            </a:r>
            <a:r>
              <a:rPr lang="en-US" sz="1400" dirty="0" smtClean="0">
                <a:solidFill>
                  <a:srgbClr val="FF0000"/>
                </a:solidFill>
                <a:latin typeface="Garamond" pitchFamily="18" charset="0"/>
              </a:rPr>
              <a:t>dumb</a:t>
            </a:r>
            <a:r>
              <a:rPr lang="en-US" sz="1400" dirty="0" smtClean="0">
                <a:latin typeface="Garamond" pitchFamily="18" charset="0"/>
              </a:rPr>
              <a:t>!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124" y="5553235"/>
            <a:ext cx="300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ramond" pitchFamily="18" charset="0"/>
              </a:rPr>
              <a:t>I cannot find an efficient solution </a:t>
            </a:r>
            <a:r>
              <a:rPr lang="en-US" sz="1400" dirty="0" smtClean="0">
                <a:solidFill>
                  <a:srgbClr val="0000CC"/>
                </a:solidFill>
                <a:latin typeface="Garamond" pitchFamily="18" charset="0"/>
              </a:rPr>
              <a:t>because</a:t>
            </a:r>
            <a:r>
              <a:rPr lang="en-US" sz="1400" dirty="0" smtClean="0">
                <a:latin typeface="Garamond" pitchFamily="18" charset="0"/>
              </a:rPr>
              <a:t> there </a:t>
            </a:r>
            <a:r>
              <a:rPr lang="en-US" sz="1400" dirty="0" smtClean="0">
                <a:solidFill>
                  <a:srgbClr val="FF0000"/>
                </a:solidFill>
                <a:latin typeface="Garamond" pitchFamily="18" charset="0"/>
              </a:rPr>
              <a:t>isn’t any</a:t>
            </a:r>
            <a:r>
              <a:rPr lang="en-US" sz="1400" dirty="0" smtClean="0">
                <a:latin typeface="Garamond" pitchFamily="18" charset="0"/>
              </a:rPr>
              <a:t>!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532" y="6567155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ramond" pitchFamily="18" charset="0"/>
              </a:rPr>
              <a:t>Image credit: “Computers and Intractability” by </a:t>
            </a:r>
            <a:r>
              <a:rPr lang="en-US" sz="1000" dirty="0" err="1" smtClean="0">
                <a:latin typeface="Garamond" pitchFamily="18" charset="0"/>
              </a:rPr>
              <a:t>Garey</a:t>
            </a:r>
            <a:r>
              <a:rPr lang="en-US" sz="1000" dirty="0" smtClean="0">
                <a:latin typeface="Garamond" pitchFamily="18" charset="0"/>
              </a:rPr>
              <a:t> and Johnson</a:t>
            </a:r>
            <a:endParaRPr lang="en-US" sz="1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Proof of NP-completeness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3528" y="1462427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Book Antiqua" pitchFamily="18" charset="0"/>
              </a:rPr>
              <a:t>You have to prove that for all problems Y</a:t>
            </a:r>
            <a:r>
              <a:rPr lang="az-Cyrl-AZ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az-Cyrl-AZ" sz="2200" dirty="0">
                <a:latin typeface="Book Antiqua" pitchFamily="18" charset="0"/>
              </a:rPr>
              <a:t>є</a:t>
            </a:r>
            <a:r>
              <a:rPr lang="en-US" sz="2200" dirty="0" smtClean="0">
                <a:latin typeface="Book Antiqua" pitchFamily="18" charset="0"/>
              </a:rPr>
              <a:t> NP, Y </a:t>
            </a:r>
            <a:r>
              <a:rPr lang="en-US" sz="2200" dirty="0">
                <a:latin typeface="Garamond"/>
              </a:rPr>
              <a:t>≤p 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044" y="1124744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NP-complete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23528" y="3262627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Book Antiqua" pitchFamily="18" charset="0"/>
              </a:rPr>
              <a:t>Alternative: Prove that a known NP-complete problem Y </a:t>
            </a:r>
            <a:r>
              <a:rPr lang="en-US" sz="2200" dirty="0">
                <a:latin typeface="Garamond"/>
              </a:rPr>
              <a:t>≤p X</a:t>
            </a:r>
          </a:p>
        </p:txBody>
      </p:sp>
    </p:spTree>
    <p:extLst>
      <p:ext uri="{BB962C8B-B14F-4D97-AF65-F5344CB8AC3E}">
        <p14:creationId xmlns:p14="http://schemas.microsoft.com/office/powerpoint/2010/main" val="773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Vertex Cover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3528" y="4413594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Given a graph G and a number k, does G contain a vertex cover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of size at most k.</a:t>
            </a:r>
            <a:endParaRPr lang="en-US" sz="2200" dirty="0">
              <a:latin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044" y="4113076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Vertex Cover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23528" y="1556792"/>
            <a:ext cx="8518412" cy="180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A vertex cover of a graph is a set S of nodes such that every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edge has at least one endpoint in S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ctr"/>
            <a:endParaRPr lang="en-US" sz="2200" dirty="0">
              <a:latin typeface="Book Antiqua" pitchFamily="18" charset="0"/>
            </a:endParaRPr>
          </a:p>
          <a:p>
            <a:pPr algn="ctr"/>
            <a:r>
              <a:rPr lang="en-US" sz="2200" dirty="0" smtClean="0">
                <a:latin typeface="Garamond"/>
              </a:rPr>
              <a:t>We </a:t>
            </a:r>
            <a:r>
              <a:rPr lang="en-US" sz="2200" dirty="0">
                <a:latin typeface="Garamond"/>
              </a:rPr>
              <a:t>try to </a:t>
            </a:r>
            <a:r>
              <a:rPr lang="en-US" sz="2200" dirty="0" smtClean="0">
                <a:latin typeface="Garamond"/>
              </a:rPr>
              <a:t>“cover” </a:t>
            </a:r>
            <a:r>
              <a:rPr lang="en-US" sz="2200" dirty="0">
                <a:latin typeface="Garamond"/>
              </a:rPr>
              <a:t>each of the edges by choosing at</a:t>
            </a:r>
          </a:p>
          <a:p>
            <a:pPr algn="ctr"/>
            <a:r>
              <a:rPr lang="en-US" sz="2200" dirty="0">
                <a:latin typeface="Garamond"/>
              </a:rPr>
              <a:t>least one of its vertices.</a:t>
            </a:r>
          </a:p>
        </p:txBody>
      </p:sp>
    </p:spTree>
    <p:extLst>
      <p:ext uri="{BB962C8B-B14F-4D97-AF65-F5344CB8AC3E}">
        <p14:creationId xmlns:p14="http://schemas.microsoft.com/office/powerpoint/2010/main" val="8967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Independent Set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3528" y="4413594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Given graph G and a number k, does G contain a set of at least k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independent vertices?</a:t>
            </a:r>
            <a:endParaRPr lang="en-US" sz="2200" dirty="0">
              <a:latin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114237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Independent Set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23528" y="1556792"/>
            <a:ext cx="8518412" cy="11881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Book Antiqua" pitchFamily="18" charset="0"/>
              </a:rPr>
              <a:t>An independent set of </a:t>
            </a:r>
            <a:r>
              <a:rPr lang="en-US" sz="2200" dirty="0">
                <a:latin typeface="Book Antiqua" pitchFamily="18" charset="0"/>
              </a:rPr>
              <a:t>a graph is a set </a:t>
            </a:r>
            <a:r>
              <a:rPr lang="en-US" sz="2200" dirty="0" smtClean="0">
                <a:latin typeface="Book Antiqua" pitchFamily="18" charset="0"/>
              </a:rPr>
              <a:t>I </a:t>
            </a:r>
            <a:r>
              <a:rPr lang="en-US" sz="2200" dirty="0">
                <a:latin typeface="Book Antiqua" pitchFamily="18" charset="0"/>
              </a:rPr>
              <a:t>of nodes such that </a:t>
            </a:r>
            <a:endParaRPr lang="en-US" sz="2200" dirty="0" smtClean="0">
              <a:latin typeface="Book Antiqua" pitchFamily="18" charset="0"/>
            </a:endParaRPr>
          </a:p>
          <a:p>
            <a:pPr algn="ctr"/>
            <a:r>
              <a:rPr lang="en-US" sz="2200" dirty="0" smtClean="0">
                <a:latin typeface="Book Antiqua" pitchFamily="18" charset="0"/>
              </a:rPr>
              <a:t>they are pairwise non-adjacent.</a:t>
            </a:r>
          </a:p>
          <a:p>
            <a:pPr algn="ctr"/>
            <a:endParaRPr lang="en-US" sz="22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Independent Set to Vertex Cover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3528" y="1462427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Given graph G and a number k, does G contain a set of at least k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independent vertices?</a:t>
            </a:r>
            <a:endParaRPr lang="en-US" sz="2200" dirty="0">
              <a:latin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163070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Independent Set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3528" y="4593614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Given a graph G and a number k, does G contain a vertex cover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of size at most k.</a:t>
            </a:r>
            <a:endParaRPr lang="en-US" sz="2200" dirty="0">
              <a:latin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044" y="4293096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Vertex Cover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427984" y="3032956"/>
            <a:ext cx="468052" cy="8640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Independent Set to Vertex Cover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3528" y="1462427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Given graph G and a number k, does G contain a set of at least k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independent vertices?</a:t>
            </a:r>
            <a:endParaRPr lang="en-US" sz="2200" dirty="0">
              <a:latin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163070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Independent Set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3528" y="4593614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Given a graph G and a number k, does G contain a vertex cover</a:t>
            </a:r>
          </a:p>
          <a:p>
            <a:pPr algn="ctr"/>
            <a:r>
              <a:rPr lang="en-US" sz="2200" dirty="0">
                <a:latin typeface="Book Antiqua" pitchFamily="18" charset="0"/>
              </a:rPr>
              <a:t>of size at most k.</a:t>
            </a:r>
            <a:endParaRPr lang="en-US" sz="2200" dirty="0">
              <a:latin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044" y="4293096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Vertex Cover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427984" y="3032956"/>
            <a:ext cx="468052" cy="8640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Independent Set to Vertex Cover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3528" y="1462427"/>
            <a:ext cx="8518412" cy="1102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</a:rPr>
              <a:t>If G = (</a:t>
            </a:r>
            <a:r>
              <a:rPr lang="en-US" sz="2200" dirty="0" smtClean="0">
                <a:latin typeface="Book Antiqua" pitchFamily="18" charset="0"/>
              </a:rPr>
              <a:t>V,E</a:t>
            </a:r>
            <a:r>
              <a:rPr lang="en-US" sz="2200" dirty="0">
                <a:latin typeface="Book Antiqua" pitchFamily="18" charset="0"/>
              </a:rPr>
              <a:t>) is a graph, then S is an independent set </a:t>
            </a:r>
            <a:r>
              <a:rPr lang="en-US" sz="2200" dirty="0" smtClean="0">
                <a:latin typeface="Book Antiqua" pitchFamily="18" charset="0"/>
              </a:rPr>
              <a:t>if and only if</a:t>
            </a:r>
            <a:endParaRPr lang="en-US" sz="2200" dirty="0">
              <a:latin typeface="Book Antiqua" pitchFamily="18" charset="0"/>
            </a:endParaRPr>
          </a:p>
          <a:p>
            <a:pPr algn="ctr"/>
            <a:r>
              <a:rPr lang="en-US" sz="2200" dirty="0" smtClean="0">
                <a:latin typeface="Book Antiqua" pitchFamily="18" charset="0"/>
              </a:rPr>
              <a:t>V-S </a:t>
            </a:r>
            <a:r>
              <a:rPr lang="en-US" sz="2200" dirty="0">
                <a:latin typeface="Book Antiqua" pitchFamily="18" charset="0"/>
              </a:rPr>
              <a:t>is a vertex cover.</a:t>
            </a:r>
            <a:endParaRPr lang="en-US" sz="2200" dirty="0">
              <a:latin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163070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Theorem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" y="3193013"/>
            <a:ext cx="7805238" cy="3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Computational Complexity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5556" y="1295651"/>
            <a:ext cx="8280920" cy="707886"/>
            <a:chOff x="3290836" y="1158621"/>
            <a:chExt cx="6212790" cy="552507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68879" y="115862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It is really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hard</a:t>
              </a:r>
              <a:r>
                <a:rPr lang="en-US" sz="2000" dirty="0" smtClean="0">
                  <a:latin typeface="Book Antiqua" pitchFamily="18" charset="0"/>
                </a:rPr>
                <a:t> to prove that there is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no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efficient</a:t>
              </a:r>
              <a:r>
                <a:rPr lang="en-US" sz="2000" dirty="0" smtClean="0">
                  <a:latin typeface="Book Antiqua" pitchFamily="18" charset="0"/>
                </a:rPr>
                <a:t> algorithm for a particular problem.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60140" y="2158368"/>
            <a:ext cx="6768244" cy="630943"/>
            <a:chOff x="3348245" y="1158453"/>
            <a:chExt cx="5077899" cy="492453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7592" y="1158453"/>
              <a:ext cx="4968552" cy="49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How do you know there is no efficient solution (like the lower bound on comparison based sorting)?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556" y="2970343"/>
            <a:ext cx="8280920" cy="400110"/>
            <a:chOff x="3290836" y="1158621"/>
            <a:chExt cx="6212790" cy="31228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What to do?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60140" y="3463438"/>
            <a:ext cx="6768244" cy="892553"/>
            <a:chOff x="3348245" y="1158454"/>
            <a:chExt cx="5077899" cy="69664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7592" y="1158454"/>
              <a:ext cx="4968552" cy="696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Show </a:t>
              </a:r>
              <a:r>
                <a:rPr lang="en-US" sz="1700" dirty="0">
                  <a:latin typeface="Book Antiqua" pitchFamily="18" charset="0"/>
                </a:rPr>
                <a:t>that the problem is </a:t>
              </a:r>
              <a:r>
                <a:rPr lang="en-US" sz="1700" dirty="0">
                  <a:solidFill>
                    <a:srgbClr val="FF0000"/>
                  </a:solidFill>
                  <a:latin typeface="Book Antiqua" pitchFamily="18" charset="0"/>
                </a:rPr>
                <a:t>as hard as</a:t>
              </a:r>
              <a:r>
                <a:rPr lang="en-US" sz="1700" dirty="0">
                  <a:latin typeface="Book Antiqua" pitchFamily="18" charset="0"/>
                </a:rPr>
                <a:t> </a:t>
              </a:r>
              <a:r>
                <a:rPr lang="en-US" sz="1700" dirty="0">
                  <a:solidFill>
                    <a:srgbClr val="0000CC"/>
                  </a:solidFill>
                  <a:latin typeface="Book Antiqua" pitchFamily="18" charset="0"/>
                </a:rPr>
                <a:t>many other problems</a:t>
              </a:r>
              <a:r>
                <a:rPr lang="en-US" sz="1700" dirty="0">
                  <a:latin typeface="Book Antiqua" pitchFamily="18" charset="0"/>
                </a:rPr>
                <a:t> that </a:t>
              </a:r>
              <a:r>
                <a:rPr lang="en-US" sz="1700" dirty="0" smtClean="0">
                  <a:latin typeface="Book Antiqua" pitchFamily="18" charset="0"/>
                </a:rPr>
                <a:t>have been </a:t>
              </a:r>
              <a:r>
                <a:rPr lang="en-US" sz="1700" dirty="0">
                  <a:latin typeface="Book Antiqua" pitchFamily="18" charset="0"/>
                </a:rPr>
                <a:t>worked on by a host of </a:t>
              </a:r>
              <a:r>
                <a:rPr lang="en-US" sz="1700" dirty="0">
                  <a:solidFill>
                    <a:srgbClr val="0000CC"/>
                  </a:solidFill>
                  <a:latin typeface="Book Antiqua" pitchFamily="18" charset="0"/>
                </a:rPr>
                <a:t>brilliant scientists</a:t>
              </a:r>
              <a:r>
                <a:rPr lang="en-US" sz="1700" dirty="0">
                  <a:latin typeface="Book Antiqua" pitchFamily="18" charset="0"/>
                </a:rPr>
                <a:t> over a very long </a:t>
              </a:r>
              <a:r>
                <a:rPr lang="en-US" sz="1700" dirty="0" smtClean="0">
                  <a:latin typeface="Book Antiqua" pitchFamily="18" charset="0"/>
                </a:rPr>
                <a:t>time, yet there is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no efficient solutions</a:t>
              </a:r>
              <a:endParaRPr lang="en-US" sz="1700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5556" y="4737338"/>
            <a:ext cx="8280920" cy="707886"/>
            <a:chOff x="3290836" y="1178424"/>
            <a:chExt cx="6212790" cy="552507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68879" y="1178424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A fundamental aspect of complexity theory is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categorizing</a:t>
              </a:r>
              <a:r>
                <a:rPr lang="en-US" sz="2000" dirty="0" smtClean="0">
                  <a:latin typeface="Book Antiqua" pitchFamily="18" charset="0"/>
                </a:rPr>
                <a:t> problems into such </a:t>
              </a:r>
              <a:r>
                <a:rPr lang="en-US" sz="2000" i="1" dirty="0" smtClean="0">
                  <a:solidFill>
                    <a:srgbClr val="0000CC"/>
                  </a:solidFill>
                  <a:latin typeface="Book Antiqua" pitchFamily="18" charset="0"/>
                </a:rPr>
                <a:t>equivalence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000" dirty="0" smtClean="0">
                  <a:latin typeface="Book Antiqua" pitchFamily="18" charset="0"/>
                </a:rPr>
                <a:t>classes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59632" y="5570364"/>
            <a:ext cx="6768244" cy="369332"/>
            <a:chOff x="3348245" y="1158453"/>
            <a:chExt cx="5077899" cy="28826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Comparing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relative difficulty </a:t>
              </a:r>
              <a:r>
                <a:rPr lang="en-US" sz="1700" dirty="0" smtClean="0">
                  <a:latin typeface="Book Antiqua" pitchFamily="18" charset="0"/>
                </a:rPr>
                <a:t>of different problems</a:t>
              </a:r>
              <a:endParaRPr lang="en-US" sz="1700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3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Computational Complexity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5556" y="1052736"/>
            <a:ext cx="8280920" cy="400110"/>
            <a:chOff x="3290836" y="1158621"/>
            <a:chExt cx="6212790" cy="312287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Decision problems </a:t>
              </a:r>
              <a:r>
                <a:rPr lang="en-US" sz="2000" dirty="0" smtClean="0">
                  <a:latin typeface="Book Antiqua" pitchFamily="18" charset="0"/>
                </a:rPr>
                <a:t>are suitable for this framework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556" y="3637112"/>
            <a:ext cx="8280920" cy="400110"/>
            <a:chOff x="3290836" y="1158621"/>
            <a:chExt cx="6212790" cy="31228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621"/>
              <a:ext cx="6034747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Conversion: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60140" y="4130206"/>
            <a:ext cx="6768244" cy="630943"/>
            <a:chOff x="3348245" y="1158454"/>
            <a:chExt cx="5077899" cy="492453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7592" y="1158454"/>
              <a:ext cx="4968552" cy="49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Georgia" pitchFamily="18" charset="0"/>
                </a:rPr>
                <a:t>Shortest path (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Optimization</a:t>
              </a:r>
              <a:r>
                <a:rPr lang="en-US" sz="1700" dirty="0" smtClean="0">
                  <a:latin typeface="Book Antiqua" pitchFamily="18" charset="0"/>
                </a:rPr>
                <a:t> problem):  Find the shortest path between two nodes </a:t>
              </a:r>
              <a:r>
                <a:rPr lang="en-US" sz="1700" i="1" dirty="0" smtClean="0">
                  <a:latin typeface="Book Antiqua" pitchFamily="18" charset="0"/>
                </a:rPr>
                <a:t>s</a:t>
              </a:r>
              <a:r>
                <a:rPr lang="en-US" sz="1700" dirty="0" smtClean="0">
                  <a:latin typeface="Book Antiqua" pitchFamily="18" charset="0"/>
                </a:rPr>
                <a:t> and </a:t>
              </a:r>
              <a:r>
                <a:rPr lang="en-US" sz="1700" i="1" dirty="0" smtClean="0">
                  <a:latin typeface="Book Antiqua" pitchFamily="18" charset="0"/>
                </a:rPr>
                <a:t>t</a:t>
              </a:r>
              <a:r>
                <a:rPr lang="en-US" sz="1700" dirty="0" smtClean="0">
                  <a:latin typeface="Book Antiqua" pitchFamily="18" charset="0"/>
                </a:rPr>
                <a:t> in a graph </a:t>
              </a:r>
              <a:r>
                <a:rPr lang="en-US" sz="1700" i="1" dirty="0" smtClean="0">
                  <a:latin typeface="Book Antiqua" pitchFamily="18" charset="0"/>
                </a:rPr>
                <a:t>G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59632" y="2492717"/>
            <a:ext cx="6768244" cy="369332"/>
            <a:chOff x="3348245" y="1158453"/>
            <a:chExt cx="5077899" cy="28826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Given a CNF Boolean formula,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is there any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 satisfying assignment</a:t>
              </a:r>
              <a:r>
                <a:rPr lang="en-US" sz="1700" dirty="0" smtClean="0">
                  <a:latin typeface="Book Antiqua" pitchFamily="18" charset="0"/>
                </a:rPr>
                <a:t>?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556" y="1669852"/>
            <a:ext cx="8280920" cy="707886"/>
            <a:chOff x="3290836" y="1158618"/>
            <a:chExt cx="6212790" cy="552505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68879" y="1158618"/>
              <a:ext cx="6034747" cy="5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ook Antiqua" pitchFamily="18" charset="0"/>
                </a:rPr>
                <a:t>A decision problem is a problem whose output is a </a:t>
              </a:r>
              <a:r>
                <a:rPr lang="en-US" sz="2000" dirty="0">
                  <a:solidFill>
                    <a:srgbClr val="0000CC"/>
                  </a:solidFill>
                  <a:latin typeface="Book Antiqua" pitchFamily="18" charset="0"/>
                </a:rPr>
                <a:t>single </a:t>
              </a:r>
              <a:r>
                <a:rPr lang="en-US" sz="2000" dirty="0" err="1">
                  <a:solidFill>
                    <a:srgbClr val="0000CC"/>
                  </a:solidFill>
                  <a:latin typeface="Book Antiqua" pitchFamily="18" charset="0"/>
                </a:rPr>
                <a:t>boolean</a:t>
              </a:r>
              <a:r>
                <a:rPr lang="en-US" sz="2000" dirty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000" dirty="0">
                  <a:latin typeface="Book Antiqua" pitchFamily="18" charset="0"/>
                </a:rPr>
                <a:t>value: </a:t>
              </a:r>
              <a:r>
                <a:rPr lang="en-US" sz="2000" dirty="0">
                  <a:solidFill>
                    <a:srgbClr val="0000CC"/>
                  </a:solidFill>
                  <a:latin typeface="Book Antiqua" pitchFamily="18" charset="0"/>
                </a:rPr>
                <a:t>YES</a:t>
              </a:r>
              <a:r>
                <a:rPr lang="en-US" sz="2000" dirty="0">
                  <a:latin typeface="Book Antiqua" pitchFamily="18" charset="0"/>
                </a:rPr>
                <a:t> or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NO</a:t>
              </a:r>
              <a:r>
                <a:rPr lang="en-US" sz="2000" dirty="0">
                  <a:latin typeface="Book Antiqua" pitchFamily="18" charset="0"/>
                </a:rPr>
                <a:t>.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59632" y="2924765"/>
            <a:ext cx="6768244" cy="369332"/>
            <a:chOff x="3348245" y="1158453"/>
            <a:chExt cx="5077899" cy="288265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(X v Y v Z) </a:t>
              </a:r>
              <a:r>
                <a:rPr lang="en-US" sz="1700" dirty="0">
                  <a:latin typeface="Book Antiqua" pitchFamily="18" charset="0"/>
                </a:rPr>
                <a:t>^ (</a:t>
              </a:r>
              <a:r>
                <a:rPr lang="en-US" sz="1700" dirty="0" smtClean="0">
                  <a:latin typeface="Book Antiqua" pitchFamily="18" charset="0"/>
                </a:rPr>
                <a:t>X’ </a:t>
              </a:r>
              <a:r>
                <a:rPr lang="en-US" sz="1700" dirty="0">
                  <a:latin typeface="Book Antiqua" pitchFamily="18" charset="0"/>
                </a:rPr>
                <a:t>v </a:t>
              </a:r>
              <a:r>
                <a:rPr lang="en-US" sz="1700" dirty="0" smtClean="0">
                  <a:latin typeface="Book Antiqua" pitchFamily="18" charset="0"/>
                </a:rPr>
                <a:t>Y’ </a:t>
              </a:r>
              <a:r>
                <a:rPr lang="en-US" sz="1700" dirty="0">
                  <a:latin typeface="Book Antiqua" pitchFamily="18" charset="0"/>
                </a:rPr>
                <a:t>v Z)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9632" y="4823392"/>
            <a:ext cx="6768244" cy="630941"/>
            <a:chOff x="3348245" y="1158454"/>
            <a:chExt cx="5077899" cy="492452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57592" y="1158454"/>
              <a:ext cx="4968552" cy="49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Georgia" pitchFamily="18" charset="0"/>
                </a:rPr>
                <a:t>Shortest path (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Decision</a:t>
              </a:r>
              <a:r>
                <a:rPr lang="en-US" sz="1700" dirty="0" smtClean="0">
                  <a:latin typeface="Book Antiqua" pitchFamily="18" charset="0"/>
                </a:rPr>
                <a:t> problem):  Is there a path </a:t>
              </a:r>
              <a:r>
                <a:rPr lang="en-US" sz="1700" i="1" dirty="0" smtClean="0">
                  <a:latin typeface="Book Antiqua" pitchFamily="18" charset="0"/>
                </a:rPr>
                <a:t>P</a:t>
              </a:r>
              <a:r>
                <a:rPr lang="en-US" sz="1700" dirty="0" smtClean="0">
                  <a:latin typeface="Book Antiqua" pitchFamily="18" charset="0"/>
                </a:rPr>
                <a:t> between </a:t>
              </a:r>
              <a:r>
                <a:rPr lang="en-US" sz="1700" i="1" dirty="0" smtClean="0">
                  <a:latin typeface="Book Antiqua" pitchFamily="18" charset="0"/>
                </a:rPr>
                <a:t>s</a:t>
              </a:r>
              <a:r>
                <a:rPr lang="en-US" sz="1700" dirty="0" smtClean="0">
                  <a:latin typeface="Book Antiqua" pitchFamily="18" charset="0"/>
                </a:rPr>
                <a:t> and </a:t>
              </a:r>
              <a:r>
                <a:rPr lang="en-US" sz="1700" i="1" dirty="0" smtClean="0">
                  <a:latin typeface="Book Antiqua" pitchFamily="18" charset="0"/>
                </a:rPr>
                <a:t>t</a:t>
              </a:r>
              <a:r>
                <a:rPr lang="en-US" sz="1700" dirty="0" smtClean="0">
                  <a:latin typeface="Book Antiqua" pitchFamily="18" charset="0"/>
                </a:rPr>
                <a:t> in</a:t>
              </a:r>
              <a:r>
                <a:rPr lang="en-US" sz="1700" i="1" dirty="0" smtClean="0">
                  <a:latin typeface="Book Antiqua" pitchFamily="18" charset="0"/>
                </a:rPr>
                <a:t> G </a:t>
              </a:r>
              <a:r>
                <a:rPr lang="en-US" sz="1700" dirty="0" smtClean="0">
                  <a:latin typeface="Book Antiqua" pitchFamily="18" charset="0"/>
                </a:rPr>
                <a:t>such that p &lt;= x?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59632" y="5534363"/>
            <a:ext cx="6768244" cy="353943"/>
            <a:chOff x="3348245" y="1158454"/>
            <a:chExt cx="5077899" cy="276254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7592" y="1158454"/>
              <a:ext cx="4968552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Georgia" pitchFamily="18" charset="0"/>
                </a:rPr>
                <a:t>Do you see why a bound (p &lt;=x) is required here?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4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  and 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5556" y="2937138"/>
            <a:ext cx="8280920" cy="707886"/>
            <a:chOff x="3290836" y="1158621"/>
            <a:chExt cx="6212790" cy="55250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62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NP: Set of decision problems with a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polynomial time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verification</a:t>
              </a:r>
              <a:r>
                <a:rPr lang="en-US" sz="2000" dirty="0" smtClean="0">
                  <a:latin typeface="Book Antiqua" pitchFamily="18" charset="0"/>
                </a:rPr>
                <a:t> for a “YES” answer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60140" y="3681027"/>
            <a:ext cx="7164287" cy="369332"/>
            <a:chOff x="3348245" y="1158454"/>
            <a:chExt cx="5375032" cy="288265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7592" y="1158454"/>
              <a:ext cx="5265685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We can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verify</a:t>
              </a:r>
              <a:r>
                <a:rPr lang="en-US" sz="1700" dirty="0" smtClean="0">
                  <a:latin typeface="Book Antiqua" pitchFamily="18" charset="0"/>
                </a:rPr>
                <a:t> a “YES” answer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if we have the solution in front of us.</a:t>
              </a:r>
              <a:endParaRPr lang="en-US" sz="1700" i="1" dirty="0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59632" y="1740878"/>
            <a:ext cx="6768244" cy="369332"/>
            <a:chOff x="3348245" y="1158453"/>
            <a:chExt cx="5077899" cy="28826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Relatively easier problems that can be solved quickly!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556" y="1196752"/>
            <a:ext cx="8280920" cy="400110"/>
            <a:chOff x="3290836" y="1158618"/>
            <a:chExt cx="6212790" cy="312286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68879" y="1158618"/>
              <a:ext cx="6034747" cy="31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P: Set of decision problems that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can be solved in polynomial time</a:t>
              </a:r>
              <a:endParaRPr lang="en-US" sz="2000" dirty="0">
                <a:solidFill>
                  <a:srgbClr val="0000CC"/>
                </a:solidFill>
                <a:latin typeface="Georgi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64246" y="4166209"/>
            <a:ext cx="7164287" cy="630943"/>
            <a:chOff x="3348245" y="1158454"/>
            <a:chExt cx="5375032" cy="492453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7592" y="1158454"/>
              <a:ext cx="5265685" cy="49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dirty="0" smtClean="0">
                  <a:latin typeface="Book Antiqua" pitchFamily="18" charset="0"/>
                </a:rPr>
                <a:t> Formally, given an input (instance) I and a solution S, we can efficiently check whether S indeed corresponds to the “YES” answer.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70265" y="4905165"/>
            <a:ext cx="7164287" cy="353943"/>
            <a:chOff x="3348245" y="1158454"/>
            <a:chExt cx="5375032" cy="276254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7592" y="1158454"/>
              <a:ext cx="5265685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dirty="0" smtClean="0">
                  <a:latin typeface="Book Antiqua" pitchFamily="18" charset="0"/>
                </a:rPr>
                <a:t>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Hard</a:t>
              </a:r>
              <a:r>
                <a:rPr lang="en-US" sz="1700" dirty="0" smtClean="0">
                  <a:latin typeface="Book Antiqua" pitchFamily="18" charset="0"/>
                </a:rPr>
                <a:t> to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find</a:t>
              </a:r>
              <a:r>
                <a:rPr lang="en-US" sz="1700" dirty="0" smtClean="0">
                  <a:latin typeface="Book Antiqua" pitchFamily="18" charset="0"/>
                </a:rPr>
                <a:t>, but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easy</a:t>
              </a:r>
              <a:r>
                <a:rPr lang="en-US" sz="1700" dirty="0" smtClean="0">
                  <a:latin typeface="Book Antiqua" pitchFamily="18" charset="0"/>
                </a:rPr>
                <a:t> to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recognize</a:t>
              </a:r>
              <a:r>
                <a:rPr lang="en-US" sz="1700" dirty="0" smtClean="0">
                  <a:latin typeface="Book Antiqua" pitchFamily="18" charset="0"/>
                </a:rPr>
                <a:t>!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  and NP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5556" y="2960948"/>
            <a:ext cx="8280920" cy="707886"/>
            <a:chOff x="3290836" y="1158621"/>
            <a:chExt cx="6212790" cy="55250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621"/>
              <a:ext cx="6034747" cy="55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What if we are </a:t>
              </a:r>
              <a:r>
                <a:rPr lang="en-US" sz="2000" dirty="0" smtClean="0">
                  <a:solidFill>
                    <a:srgbClr val="0000CC"/>
                  </a:solidFill>
                  <a:latin typeface="Book Antiqua" pitchFamily="18" charset="0"/>
                </a:rPr>
                <a:t>given an assignment </a:t>
              </a:r>
              <a:r>
                <a:rPr lang="en-US" sz="2000" dirty="0" smtClean="0">
                  <a:latin typeface="Book Antiqua" pitchFamily="18" charset="0"/>
                </a:rPr>
                <a:t>and just need to verify whether it satisfies the given Boolean formula?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59632" y="2060849"/>
            <a:ext cx="6768244" cy="630943"/>
            <a:chOff x="3348245" y="1158453"/>
            <a:chExt cx="5077899" cy="492453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7592" y="1158453"/>
              <a:ext cx="4968552" cy="49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There is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no</a:t>
              </a:r>
              <a:r>
                <a:rPr lang="en-US" sz="1700" dirty="0" smtClean="0">
                  <a:latin typeface="Book Antiqua" pitchFamily="18" charset="0"/>
                </a:rPr>
                <a:t>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efficient algorithm (to date) </a:t>
              </a:r>
              <a:r>
                <a:rPr lang="en-US" sz="1700" dirty="0" smtClean="0">
                  <a:latin typeface="Book Antiqua" pitchFamily="18" charset="0"/>
                </a:rPr>
                <a:t>to solve this decision problem.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May not be in P (but nobody knows)</a:t>
              </a:r>
              <a:endParaRPr lang="en-US" sz="1700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556" y="1196752"/>
            <a:ext cx="8280920" cy="400110"/>
            <a:chOff x="3290836" y="1158618"/>
            <a:chExt cx="6212790" cy="312286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68879" y="1158618"/>
              <a:ext cx="6034747" cy="31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Example: Is the following Boolean formula </a:t>
              </a:r>
              <a:r>
                <a:rPr lang="en-US" sz="2000" dirty="0" err="1" smtClean="0">
                  <a:latin typeface="Book Antiqua" pitchFamily="18" charset="0"/>
                </a:rPr>
                <a:t>satisfiable</a:t>
              </a:r>
              <a:r>
                <a:rPr lang="en-US" sz="2000" dirty="0" smtClean="0">
                  <a:latin typeface="Book Antiqua" pitchFamily="18" charset="0"/>
                </a:rPr>
                <a:t>?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64246" y="4245765"/>
            <a:ext cx="7164287" cy="353943"/>
            <a:chOff x="3348245" y="1158454"/>
            <a:chExt cx="5375032" cy="276254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7592" y="1158454"/>
              <a:ext cx="5265685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dirty="0" smtClean="0">
                  <a:latin typeface="Book Antiqua" pitchFamily="18" charset="0"/>
                </a:rPr>
                <a:t> We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can check </a:t>
              </a:r>
              <a:r>
                <a:rPr lang="en-US" sz="1700" dirty="0" smtClean="0">
                  <a:latin typeface="Book Antiqua" pitchFamily="18" charset="0"/>
                </a:rPr>
                <a:t>in polynomial time whether S satisfies I.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9632" y="1664804"/>
            <a:ext cx="6768244" cy="369332"/>
            <a:chOff x="3348245" y="1158453"/>
            <a:chExt cx="5077899" cy="28826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(X v Y v Z) </a:t>
              </a:r>
              <a:r>
                <a:rPr lang="en-US" sz="1700" dirty="0">
                  <a:latin typeface="Book Antiqua" pitchFamily="18" charset="0"/>
                </a:rPr>
                <a:t>^ (</a:t>
              </a:r>
              <a:r>
                <a:rPr lang="en-US" sz="1700" dirty="0" smtClean="0">
                  <a:latin typeface="Book Antiqua" pitchFamily="18" charset="0"/>
                </a:rPr>
                <a:t>X’ </a:t>
              </a:r>
              <a:r>
                <a:rPr lang="en-US" sz="1700" dirty="0">
                  <a:latin typeface="Book Antiqua" pitchFamily="18" charset="0"/>
                </a:rPr>
                <a:t>v </a:t>
              </a:r>
              <a:r>
                <a:rPr lang="en-US" sz="1700" dirty="0" smtClean="0">
                  <a:latin typeface="Book Antiqua" pitchFamily="18" charset="0"/>
                </a:rPr>
                <a:t>Y’ </a:t>
              </a:r>
              <a:r>
                <a:rPr lang="en-US" sz="1700" dirty="0">
                  <a:latin typeface="Book Antiqua" pitchFamily="18" charset="0"/>
                </a:rPr>
                <a:t>v Z)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9632" y="3825044"/>
            <a:ext cx="6768244" cy="369332"/>
            <a:chOff x="3348245" y="1158453"/>
            <a:chExt cx="5077899" cy="28826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I: (X v Y v Z) </a:t>
              </a:r>
              <a:r>
                <a:rPr lang="en-US" sz="1700" dirty="0">
                  <a:latin typeface="Book Antiqua" pitchFamily="18" charset="0"/>
                </a:rPr>
                <a:t>^ (</a:t>
              </a:r>
              <a:r>
                <a:rPr lang="en-US" sz="1700" dirty="0" smtClean="0">
                  <a:latin typeface="Book Antiqua" pitchFamily="18" charset="0"/>
                </a:rPr>
                <a:t>X’ </a:t>
              </a:r>
              <a:r>
                <a:rPr lang="en-US" sz="1700" dirty="0">
                  <a:latin typeface="Book Antiqua" pitchFamily="18" charset="0"/>
                </a:rPr>
                <a:t>v </a:t>
              </a:r>
              <a:r>
                <a:rPr lang="en-US" sz="1700" dirty="0" smtClean="0">
                  <a:latin typeface="Book Antiqua" pitchFamily="18" charset="0"/>
                </a:rPr>
                <a:t>Y’ </a:t>
              </a:r>
              <a:r>
                <a:rPr lang="en-US" sz="1700" dirty="0">
                  <a:latin typeface="Book Antiqua" pitchFamily="18" charset="0"/>
                </a:rPr>
                <a:t>v Z</a:t>
              </a:r>
              <a:r>
                <a:rPr lang="en-US" sz="1700" dirty="0" smtClean="0">
                  <a:latin typeface="Book Antiqua" pitchFamily="18" charset="0"/>
                </a:rPr>
                <a:t>); S: X = 1, Y = 0, Z = 1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70265" y="4659233"/>
            <a:ext cx="7164287" cy="353943"/>
            <a:chOff x="3348245" y="1158454"/>
            <a:chExt cx="5375032" cy="276254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7592" y="1158454"/>
              <a:ext cx="5265685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dirty="0" smtClean="0">
                  <a:latin typeface="Book Antiqua" pitchFamily="18" charset="0"/>
                </a:rPr>
                <a:t> The </a:t>
              </a:r>
              <a:r>
                <a:rPr lang="en-US" sz="1700" dirty="0" err="1" smtClean="0">
                  <a:latin typeface="Book Antiqua" pitchFamily="18" charset="0"/>
                </a:rPr>
                <a:t>satisfiability</a:t>
              </a:r>
              <a:r>
                <a:rPr lang="en-US" sz="1700" dirty="0" smtClean="0">
                  <a:latin typeface="Book Antiqua" pitchFamily="18" charset="0"/>
                </a:rPr>
                <a:t> problem is in NP!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0265" y="5049179"/>
            <a:ext cx="7164287" cy="615553"/>
            <a:chOff x="3348245" y="1158454"/>
            <a:chExt cx="5375032" cy="480442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57592" y="1158454"/>
              <a:ext cx="5265685" cy="48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dirty="0" smtClean="0">
                  <a:latin typeface="Book Antiqua" pitchFamily="18" charset="0"/>
                </a:rPr>
                <a:t> Do you see why there is </a:t>
              </a:r>
              <a:r>
                <a:rPr lang="en-US" sz="1700" dirty="0" smtClean="0">
                  <a:solidFill>
                    <a:srgbClr val="FF0000"/>
                  </a:solidFill>
                  <a:latin typeface="Book Antiqua" pitchFamily="18" charset="0"/>
                </a:rPr>
                <a:t>no</a:t>
              </a:r>
              <a:r>
                <a:rPr lang="en-US" sz="1700" dirty="0" smtClean="0">
                  <a:latin typeface="Book Antiqua" pitchFamily="18" charset="0"/>
                </a:rPr>
                <a:t>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efficient</a:t>
              </a:r>
              <a:r>
                <a:rPr lang="en-US" sz="1700" dirty="0" smtClean="0">
                  <a:latin typeface="Book Antiqua" pitchFamily="18" charset="0"/>
                </a:rPr>
                <a:t> </a:t>
              </a:r>
              <a:r>
                <a:rPr lang="en-US" sz="1700" dirty="0" smtClean="0">
                  <a:solidFill>
                    <a:srgbClr val="0000CC"/>
                  </a:solidFill>
                  <a:latin typeface="Book Antiqua" pitchFamily="18" charset="0"/>
                </a:rPr>
                <a:t>algorithm</a:t>
              </a:r>
              <a:r>
                <a:rPr lang="en-US" sz="1700" dirty="0" smtClean="0">
                  <a:latin typeface="Book Antiqua" pitchFamily="18" charset="0"/>
                </a:rPr>
                <a:t> to verify the “NO” answer?</a:t>
              </a:r>
              <a:endParaRPr lang="en-US" sz="1700" i="1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70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Optimization vs. Decisions/search problem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2" y="3878176"/>
            <a:ext cx="8280920" cy="400110"/>
            <a:chOff x="3290836" y="1158618"/>
            <a:chExt cx="6212790" cy="312286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68879" y="1158618"/>
              <a:ext cx="6034747" cy="31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Solving the optimization problem readily solves the decision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23628" y="4346228"/>
            <a:ext cx="6768244" cy="369332"/>
            <a:chOff x="3348245" y="1158453"/>
            <a:chExt cx="5077899" cy="28826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 Find the shortest path and see if it is within the budget</a:t>
              </a:r>
              <a:endParaRPr lang="en-US" sz="1700" dirty="0">
                <a:latin typeface="Book Antiqua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972597"/>
            <a:ext cx="9144000" cy="1508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0000"/>
                </a:solidFill>
                <a:latin typeface="Trebuchet MS" pitchFamily="34" charset="0"/>
              </a:rPr>
              <a:t>Turning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an optimization problem to a search problem </a:t>
            </a:r>
            <a:r>
              <a:rPr lang="en-US" sz="2300" dirty="0" smtClean="0">
                <a:solidFill>
                  <a:srgbClr val="FF0000"/>
                </a:solidFill>
                <a:latin typeface="Trebuchet MS" pitchFamily="34" charset="0"/>
              </a:rPr>
              <a:t>does not 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necessarily </a:t>
            </a:r>
            <a:r>
              <a:rPr lang="en-US" sz="2300" dirty="0" smtClean="0">
                <a:solidFill>
                  <a:srgbClr val="FF0000"/>
                </a:solidFill>
                <a:latin typeface="Trebuchet MS" pitchFamily="34" charset="0"/>
              </a:rPr>
              <a:t>change its difficulty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algn="ctr"/>
            <a:endParaRPr lang="en-US" sz="23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300" dirty="0" smtClean="0">
                <a:solidFill>
                  <a:srgbClr val="FF0000"/>
                </a:solidFill>
                <a:latin typeface="Trebuchet MS" pitchFamily="34" charset="0"/>
              </a:rPr>
              <a:t>They reduce to one another!</a:t>
            </a:r>
            <a:endParaRPr lang="en-US" sz="23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4124" y="308580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How?</a:t>
            </a:r>
            <a:endParaRPr lang="en-US" sz="2800" dirty="0">
              <a:latin typeface="Georgia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752036" y="3032956"/>
            <a:ext cx="645029" cy="730188"/>
            <a:chOff x="719572" y="4050810"/>
            <a:chExt cx="645029" cy="730188"/>
          </a:xfrm>
        </p:grpSpPr>
        <p:sp>
          <p:nvSpPr>
            <p:cNvPr id="46" name="Oval 45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0421" y="4073112"/>
              <a:ext cx="441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9552" y="4895873"/>
            <a:ext cx="8280920" cy="707886"/>
            <a:chOff x="3290836" y="1158618"/>
            <a:chExt cx="6212790" cy="552505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8879" y="1158618"/>
              <a:ext cx="6034747" cy="55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You can also know the shortest path by using the solutions to the decision problem.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23628" y="5867980"/>
            <a:ext cx="6768244" cy="369332"/>
            <a:chOff x="3348245" y="1158453"/>
            <a:chExt cx="5077899" cy="288265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57592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Do you see how?</a:t>
              </a:r>
              <a:endParaRPr lang="en-US" sz="1700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P  and NP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3528" y="1407259"/>
            <a:ext cx="8518412" cy="72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>
                <a:latin typeface="Book Antiqua" pitchFamily="18" charset="0"/>
              </a:rPr>
              <a:t>Every decision problem in P is also in NP.</a:t>
            </a:r>
            <a:endParaRPr lang="en-US" sz="24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044" y="1069576"/>
            <a:ext cx="3578932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P is a subset of NP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9552" y="2941784"/>
            <a:ext cx="8280920" cy="400110"/>
            <a:chOff x="3290836" y="1158618"/>
            <a:chExt cx="6212790" cy="31228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68879" y="1158618"/>
              <a:ext cx="6034747" cy="31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aramond"/>
                </a:rPr>
                <a:t>x </a:t>
              </a:r>
              <a:r>
                <a:rPr lang="az-Cyrl-AZ" sz="2000" dirty="0">
                  <a:latin typeface="Garamond"/>
                </a:rPr>
                <a:t>є</a:t>
              </a:r>
              <a:r>
                <a:rPr lang="en-US" sz="2000" dirty="0" smtClean="0">
                  <a:latin typeface="Garamond"/>
                </a:rPr>
                <a:t> P </a:t>
              </a:r>
              <a:r>
                <a:rPr lang="en-US" sz="2000" dirty="0">
                  <a:latin typeface="Garamond"/>
                </a:rPr>
                <a:t>=&gt; x </a:t>
              </a:r>
              <a:r>
                <a:rPr lang="az-Cyrl-AZ" sz="2000" dirty="0">
                  <a:latin typeface="Garamond"/>
                </a:rPr>
                <a:t>є</a:t>
              </a:r>
              <a:r>
                <a:rPr lang="en-US" sz="2000" dirty="0" smtClean="0">
                  <a:latin typeface="Garamond"/>
                </a:rPr>
                <a:t> NP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59632" y="3606985"/>
            <a:ext cx="6768244" cy="1154163"/>
            <a:chOff x="3348245" y="1158453"/>
            <a:chExt cx="5077899" cy="900828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7592" y="1158453"/>
              <a:ext cx="4968552" cy="90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sz="1700" dirty="0" smtClean="0">
                  <a:latin typeface="Book Antiqua" pitchFamily="18" charset="0"/>
                </a:rPr>
                <a:t>There is a polynomial time algorithm A which solves problem x. Therefore, an efficient certifier B just ignore the certificate and solves the problem from scratch. That means B will run A and returns the output of A.</a:t>
              </a:r>
              <a:endParaRPr lang="en-US" sz="1700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2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33072</TotalTime>
  <Words>2004</Words>
  <Application>Microsoft Office PowerPoint</Application>
  <PresentationFormat>On-screen Show (4:3)</PresentationFormat>
  <Paragraphs>251</Paragraphs>
  <Slides>35</Slides>
  <Notes>35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1764</cp:revision>
  <dcterms:created xsi:type="dcterms:W3CDTF">2010-11-23T03:59:37Z</dcterms:created>
  <dcterms:modified xsi:type="dcterms:W3CDTF">2020-12-02T02:59:20Z</dcterms:modified>
</cp:coreProperties>
</file>