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35" r:id="rId2"/>
    <p:sldId id="426" r:id="rId3"/>
    <p:sldId id="425" r:id="rId4"/>
    <p:sldId id="257" r:id="rId5"/>
    <p:sldId id="261" r:id="rId6"/>
    <p:sldId id="263" r:id="rId7"/>
    <p:sldId id="427" r:id="rId8"/>
    <p:sldId id="422" r:id="rId9"/>
  </p:sldIdLst>
  <p:sldSz cx="9144000" cy="6858000" type="screen4x3"/>
  <p:notesSz cx="6997700" cy="9283700"/>
  <p:custShowLst>
    <p:custShow name="Custom Show 1" id="0">
      <p:sldLst>
        <p:sld r:id="rId2"/>
        <p:sld r:id="rId5"/>
        <p:sld r:id="rId6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2" y="7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3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344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8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6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48294A3-FBA0-48E6-BAC1-C31A4FE16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9E0957-6F75-455E-8328-45C1F34BBE0F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83A5C15-38DE-4ED9-8294-23102A475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702C81A-DDDF-4D28-B5C0-A85F56BF2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48ADEE5-C4A0-4F83-9B18-036FD8CBA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2EE62E-9FF8-44D3-B807-CC851990CD6D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B978EA3-6CF9-4931-85CA-6A1AF3295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0103F9-36CF-40EF-81E1-4FD19CC95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2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7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2351" y="6613525"/>
            <a:ext cx="4828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12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723861"/>
            <a:ext cx="7772400" cy="246159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CSE215: Database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Abu Sayed Md. Latiful Hoque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Dept. of CSE, BUET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Contact: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01556346357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asmlatifulhoque@cse.buet.ac.bd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0174"/>
            <a:ext cx="7772400" cy="51352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2592B-9559-4FED-A8D5-7F4133AF6B91}"/>
              </a:ext>
            </a:extLst>
          </p:cNvPr>
          <p:cNvSpPr txBox="1"/>
          <p:nvPr/>
        </p:nvSpPr>
        <p:spPr>
          <a:xfrm>
            <a:off x="1298713" y="2226365"/>
            <a:ext cx="60694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Each lecture will have some questions to answer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have to sit in the lecture with white paper and black ball point pen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have to write the answer to the paper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Every Monday after class, you will have to upload the pdf of the answer of the questions.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These submissions will carry 50% marks of class attendance the remaining 50% will be taken from zoom attendance.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There will be 2 quizzes and 1 assignment </a:t>
            </a:r>
          </a:p>
        </p:txBody>
      </p:sp>
    </p:spTree>
    <p:extLst>
      <p:ext uri="{BB962C8B-B14F-4D97-AF65-F5344CB8AC3E}">
        <p14:creationId xmlns:p14="http://schemas.microsoft.com/office/powerpoint/2010/main" val="305772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547E-9A91-4F87-BC92-28FB67FF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B7E-3E82-494A-A4E9-BC057882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Storage</a:t>
            </a:r>
          </a:p>
          <a:p>
            <a:r>
              <a:rPr lang="en-US" sz="2000" dirty="0"/>
              <a:t>Indexing</a:t>
            </a:r>
          </a:p>
          <a:p>
            <a:r>
              <a:rPr lang="en-US" sz="2000" dirty="0"/>
              <a:t>Query processing</a:t>
            </a:r>
          </a:p>
          <a:p>
            <a:r>
              <a:rPr lang="en-US" sz="2000" dirty="0"/>
              <a:t>Transaction</a:t>
            </a:r>
          </a:p>
          <a:p>
            <a:r>
              <a:rPr lang="en-US" sz="2000" dirty="0"/>
              <a:t>Concurrency Control</a:t>
            </a:r>
          </a:p>
          <a:p>
            <a:r>
              <a:rPr lang="en-US" sz="2000" dirty="0"/>
              <a:t>Recovery</a:t>
            </a:r>
          </a:p>
          <a:p>
            <a:r>
              <a:rPr lang="en-US" sz="2000" dirty="0"/>
              <a:t>Parallel and Distributed Database Overview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4C5E313-37C7-406F-85DF-73D76888B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5" y="282575"/>
            <a:ext cx="83407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 of Physical Storage Media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8B2F7D-08DB-4ED7-9A17-6FAED6DF0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787" y="1224793"/>
            <a:ext cx="7544081" cy="446088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dirty="0"/>
              <a:t>Can differentiate storage into: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volatile storage</a:t>
            </a:r>
            <a:r>
              <a:rPr lang="en-US" altLang="en-US" b="1" dirty="0"/>
              <a:t>: </a:t>
            </a:r>
            <a:r>
              <a:rPr lang="en-US" altLang="en-US" dirty="0"/>
              <a:t>loses contents when power is switched off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non-volatile storage</a:t>
            </a:r>
            <a:r>
              <a:rPr lang="en-US" altLang="en-US" dirty="0"/>
              <a:t>: 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Contents persist even when power is switched off. 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Includes secondary and tertiary storage, as well as batter-backed up main-memory.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Factors affecting choice of storage media include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Speed with which data can be accessed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Cost per unit of data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Reliability</a:t>
            </a:r>
          </a:p>
          <a:p>
            <a:pPr lvl="1"/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ECFA860A-EB9E-4870-A0C4-E14881104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769" y="-5032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Storage Hierarchy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74C41-B5DF-439C-BA03-C6C4B5C80B13}"/>
              </a:ext>
            </a:extLst>
          </p:cNvPr>
          <p:cNvSpPr txBox="1"/>
          <p:nvPr/>
        </p:nvSpPr>
        <p:spPr>
          <a:xfrm>
            <a:off x="256031" y="586280"/>
            <a:ext cx="354691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primary storage</a:t>
            </a:r>
            <a:r>
              <a:rPr lang="en-US" altLang="en-US" sz="1800" b="1" dirty="0"/>
              <a:t>: </a:t>
            </a:r>
            <a:r>
              <a:rPr lang="en-US" altLang="en-US" sz="1800" dirty="0"/>
              <a:t>Fastest media but volatile (cache, main memory).</a:t>
            </a:r>
          </a:p>
          <a:p>
            <a:pPr>
              <a:spcAft>
                <a:spcPts val="0"/>
              </a:spcAft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secondary storage</a:t>
            </a:r>
            <a:r>
              <a:rPr lang="en-US" altLang="en-US" sz="1800" b="1" dirty="0"/>
              <a:t>:</a:t>
            </a:r>
            <a:r>
              <a:rPr lang="en-US" altLang="en-US" sz="1800" dirty="0"/>
              <a:t> next level in hierarchy, non-volatile, moderately fast access time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Also called </a:t>
            </a:r>
            <a:r>
              <a:rPr lang="en-US" altLang="en-US" sz="1800" b="1" dirty="0">
                <a:solidFill>
                  <a:srgbClr val="002060"/>
                </a:solidFill>
              </a:rPr>
              <a:t>on-line storage 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E.g., flash memory, magnetic disks</a:t>
            </a:r>
          </a:p>
          <a:p>
            <a:pPr>
              <a:spcAft>
                <a:spcPts val="0"/>
              </a:spcAft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tertiary storage</a:t>
            </a:r>
            <a:r>
              <a:rPr lang="en-US" altLang="en-US" sz="1800" b="1" dirty="0"/>
              <a:t>:</a:t>
            </a:r>
            <a:r>
              <a:rPr lang="en-US" altLang="en-US" sz="1800" dirty="0"/>
              <a:t> lowest level in hierarchy, non-volatile, slow access time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also called </a:t>
            </a:r>
            <a:r>
              <a:rPr lang="en-US" altLang="en-US" sz="1800" b="1" dirty="0">
                <a:solidFill>
                  <a:srgbClr val="002060"/>
                </a:solidFill>
              </a:rPr>
              <a:t>off-line storage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used for</a:t>
            </a:r>
            <a:r>
              <a:rPr lang="en-US" altLang="en-US" sz="1800" b="1" dirty="0">
                <a:solidFill>
                  <a:srgbClr val="002060"/>
                </a:solidFill>
              </a:rPr>
              <a:t> archival storage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e.g., magnetic tape, optical storage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BFAE78-588A-4B71-83CC-E5716BAE90F5}"/>
              </a:ext>
            </a:extLst>
          </p:cNvPr>
          <p:cNvGrpSpPr/>
          <p:nvPr/>
        </p:nvGrpSpPr>
        <p:grpSpPr>
          <a:xfrm>
            <a:off x="3953874" y="630803"/>
            <a:ext cx="5190126" cy="5003736"/>
            <a:chOff x="3953874" y="1280160"/>
            <a:chExt cx="5190126" cy="5003736"/>
          </a:xfrm>
        </p:grpSpPr>
        <p:pic>
          <p:nvPicPr>
            <p:cNvPr id="4" name="Content Placeholder 3">
              <a:extLst>
                <a:ext uri="{FF2B5EF4-FFF2-40B4-BE49-F238E27FC236}">
                  <a16:creationId xmlns:a16="http://schemas.microsoft.com/office/drawing/2014/main" id="{5A9ED51D-3D95-4D13-A964-B4D4833DA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3874" y="1486345"/>
              <a:ext cx="5190126" cy="442121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0B1C07-1D5A-45A2-98E8-30D5E387E336}"/>
                </a:ext>
              </a:extLst>
            </p:cNvPr>
            <p:cNvSpPr/>
            <p:nvPr/>
          </p:nvSpPr>
          <p:spPr bwMode="auto">
            <a:xfrm>
              <a:off x="4572000" y="1280160"/>
              <a:ext cx="4005072" cy="155448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CFB607-AFDB-4595-A22E-60E55160DD11}"/>
                </a:ext>
              </a:extLst>
            </p:cNvPr>
            <p:cNvSpPr/>
            <p:nvPr/>
          </p:nvSpPr>
          <p:spPr bwMode="auto">
            <a:xfrm>
              <a:off x="3953874" y="3022806"/>
              <a:ext cx="4934095" cy="1348295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011D7E-11C9-4183-BFC6-FADC32B60351}"/>
                </a:ext>
              </a:extLst>
            </p:cNvPr>
            <p:cNvSpPr/>
            <p:nvPr/>
          </p:nvSpPr>
          <p:spPr bwMode="auto">
            <a:xfrm>
              <a:off x="3953874" y="4559267"/>
              <a:ext cx="5190126" cy="17246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39057A-3108-4102-BD76-7C57571898C3}"/>
              </a:ext>
            </a:extLst>
          </p:cNvPr>
          <p:cNvSpPr txBox="1"/>
          <p:nvPr/>
        </p:nvSpPr>
        <p:spPr>
          <a:xfrm>
            <a:off x="247505" y="5746352"/>
            <a:ext cx="754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1-1: </a:t>
            </a:r>
            <a:r>
              <a:rPr lang="en-US" sz="1800" dirty="0"/>
              <a:t>Which part of the memory is concerned with </a:t>
            </a:r>
          </a:p>
          <a:p>
            <a:r>
              <a:rPr lang="en-US" sz="1800" dirty="0"/>
              <a:t>(a) Disk-based DBMS    (b) In Memory DBMS?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Magnetic Hard Disk Mechanism</a:t>
            </a: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125620" y="842861"/>
            <a:ext cx="416730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Read-write head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Surface of platter divided into circular </a:t>
            </a:r>
            <a:r>
              <a:rPr lang="en-US" altLang="en-US" sz="1800" b="1" dirty="0">
                <a:solidFill>
                  <a:srgbClr val="002060"/>
                </a:solidFill>
              </a:rPr>
              <a:t>tracks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Over 50K-100K tracks per platter on typical hard disks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Each track is divided into </a:t>
            </a:r>
            <a:r>
              <a:rPr lang="en-US" altLang="en-US" sz="1800" b="1" dirty="0">
                <a:solidFill>
                  <a:srgbClr val="002060"/>
                </a:solidFill>
              </a:rPr>
              <a:t>sectors</a:t>
            </a:r>
            <a:r>
              <a:rPr lang="en-US" altLang="en-US" sz="1800" b="1" dirty="0"/>
              <a:t>.</a:t>
            </a:r>
            <a:r>
              <a:rPr lang="en-US" altLang="en-US" sz="1800" dirty="0"/>
              <a:t> 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A sector is the smallest unit of data that can be read or written.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Sector size typically 512 bytes Typical sectors per track: 500 to 1000 (on inner tracks) to 1000 to 2000 (on outer tracks)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Magnetic Hard Disk Mechanism</a:t>
            </a: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129088" y="490040"/>
            <a:ext cx="4167309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dirty="0"/>
              <a:t>To read/write a sector: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disk arm swings to position head on right track;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platter spins continually;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data is read/written as sector passes under head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Head-disk assemblies multiple disk platters on a single spindle (1 to 5 usually).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one head per platter, mounted on a common arm.</a:t>
            </a:r>
          </a:p>
          <a:p>
            <a:pPr>
              <a:spcAft>
                <a:spcPts val="0"/>
              </a:spcAft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Cylinder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b="1" i="1" dirty="0"/>
              <a:t> </a:t>
            </a:r>
            <a:r>
              <a:rPr lang="en-US" altLang="en-US" sz="1800" dirty="0"/>
              <a:t>consists of </a:t>
            </a:r>
            <a:r>
              <a:rPr lang="en-US" altLang="en-US" sz="1800" i="1" dirty="0" err="1"/>
              <a:t>i</a:t>
            </a:r>
            <a:r>
              <a:rPr lang="en-US" altLang="en-US" sz="1800" baseline="30000" dirty="0" err="1"/>
              <a:t>th</a:t>
            </a:r>
            <a:r>
              <a:rPr lang="en-US" altLang="en-US" sz="1800" dirty="0"/>
              <a:t> track of all the platters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9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Magnetic Hard Disk Mechanism</a:t>
            </a: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90446-A519-4155-83DA-35FFAD3A840C}"/>
              </a:ext>
            </a:extLst>
          </p:cNvPr>
          <p:cNvSpPr txBox="1"/>
          <p:nvPr/>
        </p:nvSpPr>
        <p:spPr>
          <a:xfrm>
            <a:off x="212035" y="397565"/>
            <a:ext cx="4080894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disk storage system, the outer most track number is 1 and inner most track number is 40000 for each platter. The number of sectors per track are given as follows: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42CAA-9189-490A-920F-4DFA86FD6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170584"/>
              </p:ext>
            </p:extLst>
          </p:nvPr>
        </p:nvGraphicFramePr>
        <p:xfrm>
          <a:off x="212035" y="1958570"/>
          <a:ext cx="3962400" cy="1072262"/>
        </p:xfrm>
        <a:graphic>
          <a:graphicData uri="http://schemas.openxmlformats.org/drawingml/2006/table">
            <a:tbl>
              <a:tblPr firstRow="1" firstCol="1"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val="17541576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11434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 number range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sectors per track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8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1 - 20000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6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20001 – 40000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127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940387-D090-4E07-8546-34A7837D73F8}"/>
              </a:ext>
            </a:extLst>
          </p:cNvPr>
          <p:cNvSpPr txBox="1"/>
          <p:nvPr/>
        </p:nvSpPr>
        <p:spPr>
          <a:xfrm>
            <a:off x="212035" y="319377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size of the sector is 512 Byte. There are 2 sides in each platter and total of 5 platters in the disk.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574A9-3A26-4FE7-B6D6-B3BB62BB6127}"/>
              </a:ext>
            </a:extLst>
          </p:cNvPr>
          <p:cNvSpPr txBox="1"/>
          <p:nvPr/>
        </p:nvSpPr>
        <p:spPr>
          <a:xfrm>
            <a:off x="397565" y="4293704"/>
            <a:ext cx="3895364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1-2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storage size of one platter in GB with detailed calculations.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storage size of the disk in GB with detailed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657700757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92820</TotalTime>
  <Words>572</Words>
  <Application>Microsoft Office PowerPoint</Application>
  <PresentationFormat>On-screen Show (4:3)</PresentationFormat>
  <Paragraphs>85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</vt:lpstr>
      <vt:lpstr>Helvetica</vt:lpstr>
      <vt:lpstr>Monotype Sorts</vt:lpstr>
      <vt:lpstr>Times New Roman</vt:lpstr>
      <vt:lpstr>Webdings</vt:lpstr>
      <vt:lpstr>Wingdings</vt:lpstr>
      <vt:lpstr>2_db-5-grey</vt:lpstr>
      <vt:lpstr>CSE215: Database     Dr. Abu Sayed Md. Latiful Hoque Professor Dept. of CSE, BUET Contact: 01556346357 asmlatifulhoque@cse.buet.ac.bd</vt:lpstr>
      <vt:lpstr>Course Methodology</vt:lpstr>
      <vt:lpstr>Content</vt:lpstr>
      <vt:lpstr>Classification of Physical Storage Media</vt:lpstr>
      <vt:lpstr>Storage Hierarchy</vt:lpstr>
      <vt:lpstr>Magnetic Hard Disk Mechanism</vt:lpstr>
      <vt:lpstr>Magnetic Hard Disk Mechanism</vt:lpstr>
      <vt:lpstr>Magnetic Hard Disk Mechanism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Abu Sayed Md. Latiful Hoque</cp:lastModifiedBy>
  <cp:revision>474</cp:revision>
  <cp:lastPrinted>1999-06-28T19:27:31Z</cp:lastPrinted>
  <dcterms:created xsi:type="dcterms:W3CDTF">2009-12-21T15:40:22Z</dcterms:created>
  <dcterms:modified xsi:type="dcterms:W3CDTF">2020-10-03T04:13:08Z</dcterms:modified>
</cp:coreProperties>
</file>