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handoutMasterIdLst>
    <p:handoutMasterId r:id="rId31"/>
  </p:handoutMasterIdLst>
  <p:sldIdLst>
    <p:sldId id="335" r:id="rId2"/>
    <p:sldId id="426" r:id="rId3"/>
    <p:sldId id="425" r:id="rId4"/>
    <p:sldId id="421" r:id="rId5"/>
    <p:sldId id="423" r:id="rId6"/>
    <p:sldId id="428" r:id="rId7"/>
    <p:sldId id="424" r:id="rId8"/>
    <p:sldId id="268" r:id="rId9"/>
    <p:sldId id="270" r:id="rId10"/>
    <p:sldId id="431" r:id="rId11"/>
    <p:sldId id="271" r:id="rId12"/>
    <p:sldId id="433" r:id="rId13"/>
    <p:sldId id="269" r:id="rId14"/>
    <p:sldId id="414" r:id="rId15"/>
    <p:sldId id="275" r:id="rId16"/>
    <p:sldId id="327" r:id="rId17"/>
    <p:sldId id="273" r:id="rId18"/>
    <p:sldId id="432" r:id="rId19"/>
    <p:sldId id="329" r:id="rId20"/>
    <p:sldId id="330" r:id="rId21"/>
    <p:sldId id="331" r:id="rId22"/>
    <p:sldId id="332" r:id="rId23"/>
    <p:sldId id="420" r:id="rId24"/>
    <p:sldId id="267" r:id="rId25"/>
    <p:sldId id="325" r:id="rId26"/>
    <p:sldId id="277" r:id="rId27"/>
    <p:sldId id="417" r:id="rId28"/>
    <p:sldId id="416" r:id="rId29"/>
  </p:sldIdLst>
  <p:sldSz cx="9144000" cy="6858000" type="screen4x3"/>
  <p:notesSz cx="6997700" cy="9283700"/>
  <p:custShowLst>
    <p:custShow name="Custom Show 1" id="0">
      <p:sldLst>
        <p:sld r:id="rId2"/>
        <p:sld r:id="rId25"/>
        <p:sld r:id="rId9"/>
        <p:sld r:id="rId14"/>
        <p:sld r:id="rId10"/>
        <p:sld r:id="rId12"/>
        <p:sld r:id="rId18"/>
        <p:sld r:id="rId16"/>
        <p:sld r:id="rId17"/>
        <p:sld r:id="rId20"/>
        <p:sld r:id="rId21"/>
        <p:sld r:id="rId22"/>
        <p:sld r:id="rId23"/>
        <p:sld r:id="rId27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4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1302" y="7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-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532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3449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483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65434224-1541-4F6D-8615-BDEE44F5A6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AC1DCC-3B3E-490B-A449-40495B34789C}" type="slidenum">
              <a:rPr lang="en-US" altLang="en-US" sz="1300" smtClean="0"/>
              <a:pPr/>
              <a:t>11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C386D90-9A87-4D30-8E11-A54A5C6C20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11F6F7F1-7A05-4849-9290-DEB5F5443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404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65434224-1541-4F6D-8615-BDEE44F5A6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AC1DCC-3B3E-490B-A449-40495B34789C}" type="slidenum">
              <a:rPr lang="en-US" altLang="en-US" sz="1300" smtClean="0"/>
              <a:pPr/>
              <a:t>12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C386D90-9A87-4D30-8E11-A54A5C6C20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11F6F7F1-7A05-4849-9290-DEB5F5443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476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FFFBFD61-D515-4C27-BC04-B6726E8461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33FC15-B3FD-4131-A17E-3B00DAFF8E30}" type="slidenum">
              <a:rPr lang="en-US" altLang="en-US" sz="1300" smtClean="0"/>
              <a:pPr/>
              <a:t>13</a:t>
            </a:fld>
            <a:endParaRPr lang="en-US" altLang="en-US" sz="13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0C77BC8-D78A-45A5-8E34-399D705213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D155EB5F-C6B8-4100-A62C-D800041D9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98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65434224-1541-4F6D-8615-BDEE44F5A6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AC1DCC-3B3E-490B-A449-40495B34789C}" type="slidenum">
              <a:rPr lang="en-US" altLang="en-US" sz="1300" smtClean="0"/>
              <a:pPr/>
              <a:t>14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C386D90-9A87-4D30-8E11-A54A5C6C20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11F6F7F1-7A05-4849-9290-DEB5F5443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55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D0A35225-5E7D-47C9-941A-D0770BC587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A698D4-1384-4BA5-B733-041EDF45F76D}" type="slidenum">
              <a:rPr lang="en-US" altLang="en-US" sz="1300" smtClean="0"/>
              <a:pPr/>
              <a:t>15</a:t>
            </a:fld>
            <a:endParaRPr lang="en-US" altLang="en-US" sz="13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A4FBC79-C959-4D88-9209-626C6B4181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53DB9E80-8D28-41EF-86B7-F9C1B49EE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78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EF65BE21-C91A-4A31-B1FB-B8E99A772A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472180-291D-4D38-BFEA-8EB6CB704FCA}" type="slidenum">
              <a:rPr lang="en-US" altLang="en-US" sz="1300" smtClean="0"/>
              <a:pPr/>
              <a:t>16</a:t>
            </a:fld>
            <a:endParaRPr lang="en-US" altLang="en-US" sz="13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5C88F20-F4BE-468E-B651-F417A34B4D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1388756E-060E-48EC-86E0-7EF60BB00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225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60FB065A-78BE-4E84-93B0-7AB5724FDA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F4AF67-0335-4117-B131-93E2956BE666}" type="slidenum">
              <a:rPr lang="en-US" altLang="en-US" sz="1300" smtClean="0"/>
              <a:pPr/>
              <a:t>17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3C7BBB92-162F-46EB-B3B3-A6DC9ECF23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6438A58-9EBA-4315-9C87-584150C80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297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39BA7D76-01A0-44F2-89B1-63E0F21140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BE9A65A-C6A6-437E-860D-28B578E0FA99}" type="slidenum">
              <a:rPr lang="en-US" altLang="en-US" sz="1300" smtClean="0"/>
              <a:pPr/>
              <a:t>18</a:t>
            </a:fld>
            <a:endParaRPr lang="en-US" altLang="en-US" sz="13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7F0E3D2-8D1D-4E9E-86ED-3DCB13525B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1A6E11A-8162-4AD6-A68A-F876C2FC2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158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C30EBD12-8697-40B0-A3F2-4C4F89674A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7BF2B6-781A-4AC8-93AC-C210D5147293}" type="slidenum">
              <a:rPr lang="en-US" altLang="en-US" sz="1300" smtClean="0"/>
              <a:pPr/>
              <a:t>19</a:t>
            </a:fld>
            <a:endParaRPr lang="en-US" altLang="en-US" sz="13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87B9E07E-8C5A-4C76-B1D6-CD8E1136C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AFB2F9B7-1DD0-43BC-9F80-EFD00F7EA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499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53B6529-72A3-40F6-9F9D-1075C76843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9E53A6-478E-4DAC-B297-8D53FE5E195B}" type="slidenum">
              <a:rPr lang="en-US" altLang="en-US" sz="1300" smtClean="0"/>
              <a:pPr/>
              <a:t>20</a:t>
            </a:fld>
            <a:endParaRPr lang="en-US" altLang="en-US" sz="13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ECA636FD-8B00-4ED2-A13D-4F1D5B1444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0819B8F5-B510-40C9-8DB4-23A417041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12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2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365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E41EE66D-62D7-453A-87D5-FE8A75E92E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6C03B5-2387-48FE-8BB1-EACBDB08A90F}" type="slidenum">
              <a:rPr lang="en-US" altLang="en-US" sz="1300" smtClean="0"/>
              <a:pPr/>
              <a:t>21</a:t>
            </a:fld>
            <a:endParaRPr lang="en-US" altLang="en-US" sz="13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D4C4F2F8-6CFA-4EAB-B0CF-719E4D3767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81E986B0-8B7A-4245-A70E-2F2D1E576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609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77EA2393-26EC-4042-A04A-DD5C8A3191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389C9F-2B93-46E3-AAB6-6791B4207C05}" type="slidenum">
              <a:rPr lang="en-US" altLang="en-US" sz="1300" smtClean="0"/>
              <a:pPr/>
              <a:t>22</a:t>
            </a:fld>
            <a:endParaRPr lang="en-US" altLang="en-US" sz="13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006D4976-F940-41DF-BB71-CC254D641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E986CEB9-868E-405F-9367-6C020CB32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351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3EC9F6E7-DEF2-49C0-92BA-FB004184E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CC407D-2643-4298-A820-C84B341BD844}" type="slidenum">
              <a:rPr lang="en-US" altLang="en-US" sz="1300" smtClean="0"/>
              <a:pPr/>
              <a:t>23</a:t>
            </a:fld>
            <a:endParaRPr lang="en-US" altLang="en-US" sz="13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74E12EE-55AE-4AC3-BF16-3549D8B102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A275392-497E-4DB8-8EE4-2C3543665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666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3EC9F6E7-DEF2-49C0-92BA-FB004184E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CC407D-2643-4298-A820-C84B341BD844}" type="slidenum">
              <a:rPr lang="en-US" altLang="en-US" sz="1300" smtClean="0"/>
              <a:pPr/>
              <a:t>24</a:t>
            </a:fld>
            <a:endParaRPr lang="en-US" altLang="en-US" sz="13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74E12EE-55AE-4AC3-BF16-3549D8B102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A275392-497E-4DB8-8EE4-2C3543665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4176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5C5637C-BBA3-48D2-8C86-6B60EC57C4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5D4989-8BD1-428D-AC92-BEF58CA1327D}" type="slidenum">
              <a:rPr lang="en-US" altLang="en-US" sz="1300" smtClean="0"/>
              <a:pPr/>
              <a:t>25</a:t>
            </a:fld>
            <a:endParaRPr lang="en-US" altLang="en-US" sz="13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FF74F07-6B3E-4149-9CA8-73743248D0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92B6EF9-A8F1-4ED3-9A80-8ED45EE2F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367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81CDFE0C-A61B-43EA-B968-B08E5A92F7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CDA1365-8575-439D-A30F-DB7B7A8B3AE6}" type="slidenum">
              <a:rPr lang="en-US" altLang="en-US" sz="1300" smtClean="0"/>
              <a:pPr/>
              <a:t>26</a:t>
            </a:fld>
            <a:endParaRPr lang="en-US" altLang="en-US" sz="13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305E8670-C567-45BC-B922-25AE03A77E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96CA28A6-3A1B-4A8B-9839-0F39FE75B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910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6EEADBB4-10F9-4DF9-AA23-2602B1E168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AF9A82-DABB-4882-8E9E-D2F27043EE1B}" type="slidenum">
              <a:rPr lang="en-US" altLang="en-US" sz="1300" smtClean="0"/>
              <a:pPr/>
              <a:t>4</a:t>
            </a:fld>
            <a:endParaRPr lang="en-US" altLang="en-US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D9DC4ED-F32B-41AC-9079-8643E07E58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6AC17D1-5875-40AE-A6A7-F9DF2FEF0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48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6EEADBB4-10F9-4DF9-AA23-2602B1E168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AF9A82-DABB-4882-8E9E-D2F27043EE1B}" type="slidenum">
              <a:rPr lang="en-US" altLang="en-US" sz="1300" smtClean="0"/>
              <a:pPr/>
              <a:t>5</a:t>
            </a:fld>
            <a:endParaRPr lang="en-US" altLang="en-US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D9DC4ED-F32B-41AC-9079-8643E07E58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6AC17D1-5875-40AE-A6A7-F9DF2FEF0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6EEADBB4-10F9-4DF9-AA23-2602B1E168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AF9A82-DABB-4882-8E9E-D2F27043EE1B}" type="slidenum">
              <a:rPr lang="en-US" altLang="en-US" sz="1300" smtClean="0"/>
              <a:pPr/>
              <a:t>6</a:t>
            </a:fld>
            <a:endParaRPr lang="en-US" altLang="en-US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D9DC4ED-F32B-41AC-9079-8643E07E58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6AC17D1-5875-40AE-A6A7-F9DF2FEF0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251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6EEADBB4-10F9-4DF9-AA23-2602B1E168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AF9A82-DABB-4882-8E9E-D2F27043EE1B}" type="slidenum">
              <a:rPr lang="en-US" altLang="en-US" sz="1300" smtClean="0"/>
              <a:pPr/>
              <a:t>7</a:t>
            </a:fld>
            <a:endParaRPr lang="en-US" altLang="en-US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D9DC4ED-F32B-41AC-9079-8643E07E58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6AC17D1-5875-40AE-A6A7-F9DF2FEF0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155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39BA7D76-01A0-44F2-89B1-63E0F21140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BE9A65A-C6A6-437E-860D-28B578E0FA99}" type="slidenum">
              <a:rPr lang="en-US" altLang="en-US" sz="1300" smtClean="0"/>
              <a:pPr/>
              <a:t>8</a:t>
            </a:fld>
            <a:endParaRPr lang="en-US" altLang="en-US" sz="13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7F0E3D2-8D1D-4E9E-86ED-3DCB13525B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1A6E11A-8162-4AD6-A68A-F876C2FC2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29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E02A4683-3128-4DFE-A149-AF7747B87A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321C362-86F0-45B3-B087-EB55DFF280B9}" type="slidenum">
              <a:rPr lang="en-US" altLang="en-US" sz="1300" smtClean="0"/>
              <a:pPr/>
              <a:t>9</a:t>
            </a:fld>
            <a:endParaRPr lang="en-US" altLang="en-US" sz="13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C8EAC48-4371-407E-BAE5-E8D5CF0E6F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323BF492-B734-4B57-92DB-E4DE382AE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69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E02A4683-3128-4DFE-A149-AF7747B87A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321C362-86F0-45B3-B087-EB55DFF280B9}" type="slidenum">
              <a:rPr lang="en-US" altLang="en-US" sz="1300" smtClean="0"/>
              <a:pPr/>
              <a:t>10</a:t>
            </a:fld>
            <a:endParaRPr lang="en-US" altLang="en-US" sz="13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C8EAC48-4371-407E-BAE5-E8D5CF0E6F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323BF492-B734-4B57-92DB-E4DE382AE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15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9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62351" y="6613525"/>
            <a:ext cx="4828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12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723861"/>
            <a:ext cx="7772400" cy="2461591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CSE215: Database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Dr. Abu Sayed Md. Latiful Hoque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Dept. of CSE, BUET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Contact:</a:t>
            </a:r>
            <a:b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01556346357</a:t>
            </a:r>
            <a:b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asmlatifulhoque@cse.buet.ac.bd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07094493-EF72-410D-8543-93233D17B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2113" y="260350"/>
            <a:ext cx="8923337" cy="4572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Improvement in Performance via Parallelism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A09838-8008-44B5-8C50-53A3CD117D23}"/>
              </a:ext>
            </a:extLst>
          </p:cNvPr>
          <p:cNvSpPr txBox="1"/>
          <p:nvPr/>
        </p:nvSpPr>
        <p:spPr>
          <a:xfrm>
            <a:off x="175943" y="1558810"/>
            <a:ext cx="43960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en-US" sz="1800" b="1" dirty="0">
                <a:solidFill>
                  <a:srgbClr val="002060"/>
                </a:solidFill>
              </a:rPr>
              <a:t>Block-level striping </a:t>
            </a:r>
            <a:r>
              <a:rPr lang="en-US" altLang="en-US" sz="1800" dirty="0"/>
              <a:t>– with </a:t>
            </a:r>
            <a:r>
              <a:rPr lang="en-US" altLang="en-US" sz="1800" i="1" dirty="0"/>
              <a:t>n</a:t>
            </a:r>
            <a:r>
              <a:rPr lang="en-US" altLang="en-US" sz="1800" dirty="0"/>
              <a:t> disks, block </a:t>
            </a:r>
            <a:r>
              <a:rPr lang="en-US" altLang="en-US" sz="1800" i="1" dirty="0" err="1"/>
              <a:t>i</a:t>
            </a:r>
            <a:r>
              <a:rPr lang="en-US" altLang="en-US" sz="1800" dirty="0"/>
              <a:t> of a file goes to disk (</a:t>
            </a:r>
            <a:r>
              <a:rPr lang="en-US" altLang="en-US" sz="1800" i="1" dirty="0" err="1"/>
              <a:t>i</a:t>
            </a:r>
            <a:r>
              <a:rPr lang="en-US" altLang="en-US" sz="1800" dirty="0"/>
              <a:t> mod </a:t>
            </a:r>
            <a:r>
              <a:rPr lang="en-US" altLang="en-US" sz="1800" i="1" dirty="0"/>
              <a:t>n</a:t>
            </a:r>
            <a:r>
              <a:rPr lang="en-US" altLang="en-US" sz="1800" dirty="0"/>
              <a:t>) + 1</a:t>
            </a:r>
          </a:p>
          <a:p>
            <a:pPr>
              <a:spcAft>
                <a:spcPts val="0"/>
              </a:spcAft>
            </a:pPr>
            <a:endParaRPr lang="en-US" altLang="en-US" sz="1800" dirty="0"/>
          </a:p>
          <a:p>
            <a:pPr marL="285750" indent="-285750"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1800" dirty="0"/>
              <a:t>Requests for different blocks can run in parallel if the blocks reside on different disks</a:t>
            </a:r>
          </a:p>
          <a:p>
            <a:pPr marL="285750" indent="-285750"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marL="285750" indent="-285750"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1800" dirty="0"/>
              <a:t>A request for a long sequence of blocks can utilize all disks in parallel</a:t>
            </a:r>
          </a:p>
        </p:txBody>
      </p:sp>
      <p:sp>
        <p:nvSpPr>
          <p:cNvPr id="50178" name="TextBox 50177">
            <a:extLst>
              <a:ext uri="{FF2B5EF4-FFF2-40B4-BE49-F238E27FC236}">
                <a16:creationId xmlns:a16="http://schemas.microsoft.com/office/drawing/2014/main" id="{0A1E6D55-578D-42BF-9DD2-30C5E1E9F0EB}"/>
              </a:ext>
            </a:extLst>
          </p:cNvPr>
          <p:cNvSpPr txBox="1"/>
          <p:nvPr/>
        </p:nvSpPr>
        <p:spPr>
          <a:xfrm>
            <a:off x="5238292" y="745286"/>
            <a:ext cx="3827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Student relation</a:t>
            </a:r>
          </a:p>
          <a:p>
            <a:r>
              <a:rPr lang="en-US" sz="1800" dirty="0"/>
              <a:t>B0, B1, B2, B3, B4, B5, B6, B7, </a:t>
            </a:r>
            <a:r>
              <a:rPr lang="en-US" sz="1800" b="1" dirty="0">
                <a:solidFill>
                  <a:srgbClr val="FF0000"/>
                </a:solidFill>
              </a:rPr>
              <a:t>B8,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B9, B10, B11, B12, B13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D052B9-D179-41DD-958D-48EB086145C6}"/>
              </a:ext>
            </a:extLst>
          </p:cNvPr>
          <p:cNvGrpSpPr/>
          <p:nvPr/>
        </p:nvGrpSpPr>
        <p:grpSpPr>
          <a:xfrm>
            <a:off x="5135560" y="2572972"/>
            <a:ext cx="3391011" cy="856028"/>
            <a:chOff x="4994880" y="2572972"/>
            <a:chExt cx="3391011" cy="856028"/>
          </a:xfrm>
        </p:grpSpPr>
        <p:sp>
          <p:nvSpPr>
            <p:cNvPr id="16" name="Flowchart: Magnetic Disk 15">
              <a:extLst>
                <a:ext uri="{FF2B5EF4-FFF2-40B4-BE49-F238E27FC236}">
                  <a16:creationId xmlns:a16="http://schemas.microsoft.com/office/drawing/2014/main" id="{006D2806-280C-4422-B34D-A24EA64D4F75}"/>
                </a:ext>
              </a:extLst>
            </p:cNvPr>
            <p:cNvSpPr/>
            <p:nvPr/>
          </p:nvSpPr>
          <p:spPr bwMode="auto">
            <a:xfrm>
              <a:off x="7151944" y="2599006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8E243962-BBAA-46D9-815E-4C9C80261249}"/>
                </a:ext>
              </a:extLst>
            </p:cNvPr>
            <p:cNvSpPr/>
            <p:nvPr/>
          </p:nvSpPr>
          <p:spPr bwMode="auto">
            <a:xfrm>
              <a:off x="5455547" y="2572972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B1</a:t>
              </a:r>
            </a:p>
          </p:txBody>
        </p:sp>
        <p:sp>
          <p:nvSpPr>
            <p:cNvPr id="20" name="Flowchart: Magnetic Disk 19">
              <a:extLst>
                <a:ext uri="{FF2B5EF4-FFF2-40B4-BE49-F238E27FC236}">
                  <a16:creationId xmlns:a16="http://schemas.microsoft.com/office/drawing/2014/main" id="{AA0FD96D-AB21-4233-A1F3-8B5C58A1E640}"/>
                </a:ext>
              </a:extLst>
            </p:cNvPr>
            <p:cNvSpPr/>
            <p:nvPr/>
          </p:nvSpPr>
          <p:spPr bwMode="auto">
            <a:xfrm>
              <a:off x="5890753" y="2572972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B0</a:t>
              </a:r>
            </a:p>
          </p:txBody>
        </p:sp>
        <p:sp>
          <p:nvSpPr>
            <p:cNvPr id="22" name="Flowchart: Magnetic Disk 21">
              <a:extLst>
                <a:ext uri="{FF2B5EF4-FFF2-40B4-BE49-F238E27FC236}">
                  <a16:creationId xmlns:a16="http://schemas.microsoft.com/office/drawing/2014/main" id="{59290348-B733-403A-93CB-61A929645B79}"/>
                </a:ext>
              </a:extLst>
            </p:cNvPr>
            <p:cNvSpPr/>
            <p:nvPr/>
          </p:nvSpPr>
          <p:spPr bwMode="auto">
            <a:xfrm>
              <a:off x="6309216" y="2572972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B3</a:t>
              </a:r>
            </a:p>
          </p:txBody>
        </p:sp>
        <p:sp>
          <p:nvSpPr>
            <p:cNvPr id="24" name="Flowchart: Magnetic Disk 23">
              <a:extLst>
                <a:ext uri="{FF2B5EF4-FFF2-40B4-BE49-F238E27FC236}">
                  <a16:creationId xmlns:a16="http://schemas.microsoft.com/office/drawing/2014/main" id="{7FB21574-4FDA-447F-8CB4-DFC071229CC0}"/>
                </a:ext>
              </a:extLst>
            </p:cNvPr>
            <p:cNvSpPr/>
            <p:nvPr/>
          </p:nvSpPr>
          <p:spPr bwMode="auto">
            <a:xfrm>
              <a:off x="6744424" y="2572972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B4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26" name="Flowchart: Magnetic Disk 25">
              <a:extLst>
                <a:ext uri="{FF2B5EF4-FFF2-40B4-BE49-F238E27FC236}">
                  <a16:creationId xmlns:a16="http://schemas.microsoft.com/office/drawing/2014/main" id="{6AE7B3BD-350A-45FE-93EA-273969A30798}"/>
                </a:ext>
              </a:extLst>
            </p:cNvPr>
            <p:cNvSpPr/>
            <p:nvPr/>
          </p:nvSpPr>
          <p:spPr bwMode="auto">
            <a:xfrm>
              <a:off x="7559464" y="2572972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B6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0DA99932-32D9-4B7D-95C2-1351F38CA29E}"/>
                </a:ext>
              </a:extLst>
            </p:cNvPr>
            <p:cNvSpPr/>
            <p:nvPr/>
          </p:nvSpPr>
          <p:spPr bwMode="auto">
            <a:xfrm>
              <a:off x="8020131" y="2572972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B7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30" name="Flowchart: Magnetic Disk 29">
              <a:extLst>
                <a:ext uri="{FF2B5EF4-FFF2-40B4-BE49-F238E27FC236}">
                  <a16:creationId xmlns:a16="http://schemas.microsoft.com/office/drawing/2014/main" id="{CAF750B3-DF30-45B9-BE01-09C887AE79C6}"/>
                </a:ext>
              </a:extLst>
            </p:cNvPr>
            <p:cNvSpPr/>
            <p:nvPr/>
          </p:nvSpPr>
          <p:spPr bwMode="auto">
            <a:xfrm>
              <a:off x="4994880" y="2599006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8FE26A1-C50B-4C19-978A-D1946DDC3D3A}"/>
              </a:ext>
            </a:extLst>
          </p:cNvPr>
          <p:cNvSpPr txBox="1"/>
          <p:nvPr/>
        </p:nvSpPr>
        <p:spPr>
          <a:xfrm>
            <a:off x="5443026" y="1996247"/>
            <a:ext cx="3195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Block-level striping with 8 disks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D036BA-E149-4EAC-8433-A64112BBBCB1}"/>
              </a:ext>
            </a:extLst>
          </p:cNvPr>
          <p:cNvSpPr txBox="1"/>
          <p:nvPr/>
        </p:nvSpPr>
        <p:spPr>
          <a:xfrm>
            <a:off x="5547311" y="3794082"/>
            <a:ext cx="275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Block 7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CD159B-9B83-4057-9236-F44834CBB2A5}"/>
              </a:ext>
            </a:extLst>
          </p:cNvPr>
          <p:cNvGrpSpPr/>
          <p:nvPr/>
        </p:nvGrpSpPr>
        <p:grpSpPr>
          <a:xfrm>
            <a:off x="4408044" y="4497718"/>
            <a:ext cx="3996573" cy="1094199"/>
            <a:chOff x="4408044" y="4497718"/>
            <a:chExt cx="3996573" cy="1445320"/>
          </a:xfrm>
        </p:grpSpPr>
        <p:sp>
          <p:nvSpPr>
            <p:cNvPr id="44" name="Flowchart: Magnetic Disk 43">
              <a:extLst>
                <a:ext uri="{FF2B5EF4-FFF2-40B4-BE49-F238E27FC236}">
                  <a16:creationId xmlns:a16="http://schemas.microsoft.com/office/drawing/2014/main" id="{E3EB7C9E-CCC7-498A-8E2C-45C2DAC1E047}"/>
                </a:ext>
              </a:extLst>
            </p:cNvPr>
            <p:cNvSpPr/>
            <p:nvPr/>
          </p:nvSpPr>
          <p:spPr bwMode="auto">
            <a:xfrm>
              <a:off x="6943433" y="4541674"/>
              <a:ext cx="433116" cy="140136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B5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rPr>
                <a:t>B13</a:t>
              </a:r>
            </a:p>
          </p:txBody>
        </p:sp>
        <p:sp>
          <p:nvSpPr>
            <p:cNvPr id="45" name="Flowchart: Magnetic Disk 44">
              <a:extLst>
                <a:ext uri="{FF2B5EF4-FFF2-40B4-BE49-F238E27FC236}">
                  <a16:creationId xmlns:a16="http://schemas.microsoft.com/office/drawing/2014/main" id="{1AD79C55-BAF6-4494-80FC-46D1682A1F88}"/>
                </a:ext>
              </a:extLst>
            </p:cNvPr>
            <p:cNvSpPr/>
            <p:nvPr/>
          </p:nvSpPr>
          <p:spPr bwMode="auto">
            <a:xfrm>
              <a:off x="4934637" y="4497718"/>
              <a:ext cx="433116" cy="140136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B1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rgbClr val="FF0000"/>
                  </a:solidFill>
                  <a:latin typeface="Helvetica" charset="0"/>
                </a:rPr>
                <a:t>B9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elvetica" charset="0"/>
              </a:endParaRPr>
            </a:p>
          </p:txBody>
        </p:sp>
        <p:sp>
          <p:nvSpPr>
            <p:cNvPr id="46" name="Flowchart: Magnetic Disk 45">
              <a:extLst>
                <a:ext uri="{FF2B5EF4-FFF2-40B4-BE49-F238E27FC236}">
                  <a16:creationId xmlns:a16="http://schemas.microsoft.com/office/drawing/2014/main" id="{E4B88632-22FE-4BC6-B33F-97E2B05AADF7}"/>
                </a:ext>
              </a:extLst>
            </p:cNvPr>
            <p:cNvSpPr/>
            <p:nvPr/>
          </p:nvSpPr>
          <p:spPr bwMode="auto">
            <a:xfrm>
              <a:off x="5449988" y="4497718"/>
              <a:ext cx="433116" cy="140136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B2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rgbClr val="FF0000"/>
                  </a:solidFill>
                  <a:latin typeface="Helvetica" charset="0"/>
                </a:rPr>
                <a:t>B10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elvetica" charset="0"/>
              </a:endParaRPr>
            </a:p>
          </p:txBody>
        </p:sp>
        <p:sp>
          <p:nvSpPr>
            <p:cNvPr id="47" name="Flowchart: Magnetic Disk 46">
              <a:extLst>
                <a:ext uri="{FF2B5EF4-FFF2-40B4-BE49-F238E27FC236}">
                  <a16:creationId xmlns:a16="http://schemas.microsoft.com/office/drawing/2014/main" id="{18DD9C2A-95C1-423C-87F4-432FD9140BB3}"/>
                </a:ext>
              </a:extLst>
            </p:cNvPr>
            <p:cNvSpPr/>
            <p:nvPr/>
          </p:nvSpPr>
          <p:spPr bwMode="auto">
            <a:xfrm>
              <a:off x="5945513" y="4497718"/>
              <a:ext cx="433116" cy="140136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B3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rgbClr val="FF0000"/>
                  </a:solidFill>
                  <a:latin typeface="Helvetica" charset="0"/>
                </a:rPr>
                <a:t>B11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elvetica" charset="0"/>
              </a:endParaRPr>
            </a:p>
          </p:txBody>
        </p:sp>
        <p:sp>
          <p:nvSpPr>
            <p:cNvPr id="48" name="Flowchart: Magnetic Disk 47">
              <a:extLst>
                <a:ext uri="{FF2B5EF4-FFF2-40B4-BE49-F238E27FC236}">
                  <a16:creationId xmlns:a16="http://schemas.microsoft.com/office/drawing/2014/main" id="{6D9716D3-497C-44B8-85A3-CAE65E80869F}"/>
                </a:ext>
              </a:extLst>
            </p:cNvPr>
            <p:cNvSpPr/>
            <p:nvPr/>
          </p:nvSpPr>
          <p:spPr bwMode="auto">
            <a:xfrm>
              <a:off x="6460866" y="4497718"/>
              <a:ext cx="433116" cy="140136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B4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rPr>
                <a:t>B12</a:t>
              </a:r>
            </a:p>
          </p:txBody>
        </p:sp>
        <p:sp>
          <p:nvSpPr>
            <p:cNvPr id="49" name="Flowchart: Magnetic Disk 48">
              <a:extLst>
                <a:ext uri="{FF2B5EF4-FFF2-40B4-BE49-F238E27FC236}">
                  <a16:creationId xmlns:a16="http://schemas.microsoft.com/office/drawing/2014/main" id="{F41AB664-AC32-4666-8816-806ABE8E73BB}"/>
                </a:ext>
              </a:extLst>
            </p:cNvPr>
            <p:cNvSpPr/>
            <p:nvPr/>
          </p:nvSpPr>
          <p:spPr bwMode="auto">
            <a:xfrm>
              <a:off x="7426000" y="4497718"/>
              <a:ext cx="433116" cy="140136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B6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50" name="Flowchart: Magnetic Disk 49">
              <a:extLst>
                <a:ext uri="{FF2B5EF4-FFF2-40B4-BE49-F238E27FC236}">
                  <a16:creationId xmlns:a16="http://schemas.microsoft.com/office/drawing/2014/main" id="{F042C4D3-CD28-4030-937A-B5200232A8F9}"/>
                </a:ext>
              </a:extLst>
            </p:cNvPr>
            <p:cNvSpPr/>
            <p:nvPr/>
          </p:nvSpPr>
          <p:spPr bwMode="auto">
            <a:xfrm>
              <a:off x="7971501" y="4497718"/>
              <a:ext cx="433116" cy="140136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B7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51" name="Flowchart: Magnetic Disk 50">
              <a:extLst>
                <a:ext uri="{FF2B5EF4-FFF2-40B4-BE49-F238E27FC236}">
                  <a16:creationId xmlns:a16="http://schemas.microsoft.com/office/drawing/2014/main" id="{76C5243A-212F-4028-AE04-291D67294C8B}"/>
                </a:ext>
              </a:extLst>
            </p:cNvPr>
            <p:cNvSpPr/>
            <p:nvPr/>
          </p:nvSpPr>
          <p:spPr bwMode="auto">
            <a:xfrm>
              <a:off x="4408044" y="4497718"/>
              <a:ext cx="433116" cy="140136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Helvetica" charset="0"/>
                </a:rPr>
                <a:t>B0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rPr>
                <a:t>B8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668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0C333282-2647-4C5B-88ED-77D98738B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RAID Levels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9385B-8FFC-4DEE-A191-542C8D243AD2}"/>
              </a:ext>
            </a:extLst>
          </p:cNvPr>
          <p:cNvSpPr txBox="1"/>
          <p:nvPr/>
        </p:nvSpPr>
        <p:spPr>
          <a:xfrm>
            <a:off x="196949" y="1419788"/>
            <a:ext cx="43750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1800" dirty="0"/>
              <a:t>Different RAID organizations, or RAID levels, have differing cost, performance and reliability characteristics</a:t>
            </a:r>
          </a:p>
          <a:p>
            <a:endParaRPr lang="en-US" altLang="en-US" sz="1800" b="1" dirty="0">
              <a:solidFill>
                <a:srgbClr val="002060"/>
              </a:solidFill>
            </a:endParaRPr>
          </a:p>
          <a:p>
            <a:r>
              <a:rPr lang="en-US" altLang="en-US" sz="1800" b="1" dirty="0">
                <a:solidFill>
                  <a:srgbClr val="002060"/>
                </a:solidFill>
              </a:rPr>
              <a:t>RAID Level 0</a:t>
            </a:r>
            <a:r>
              <a:rPr lang="en-US" altLang="en-US" sz="1800" dirty="0"/>
              <a:t>:  </a:t>
            </a:r>
            <a:r>
              <a:rPr lang="en-US" altLang="en-US" sz="1800" dirty="0">
                <a:solidFill>
                  <a:srgbClr val="002060"/>
                </a:solidFill>
              </a:rPr>
              <a:t>Block striping; non-redundant</a:t>
            </a:r>
            <a:r>
              <a:rPr lang="en-US" altLang="en-US" sz="1800" dirty="0">
                <a:solidFill>
                  <a:schemeClr val="tx2"/>
                </a:solidFill>
              </a:rPr>
              <a:t>.</a:t>
            </a:r>
            <a:r>
              <a:rPr lang="en-US" altLang="en-US" sz="1800" dirty="0"/>
              <a:t> 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1800" dirty="0"/>
              <a:t>Used in high-performance applications where data loss is not critical.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3A5D4-4477-455D-A442-C86AA5EA54B3}"/>
              </a:ext>
            </a:extLst>
          </p:cNvPr>
          <p:cNvSpPr txBox="1"/>
          <p:nvPr/>
        </p:nvSpPr>
        <p:spPr>
          <a:xfrm>
            <a:off x="4755500" y="1069145"/>
            <a:ext cx="4191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Example: You need 8TB of storage and there are available of 2TB disks.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How many disks will be needed for this storage system in RAID 0?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E2D21-945A-46D9-B544-B74710B5E43E}"/>
              </a:ext>
            </a:extLst>
          </p:cNvPr>
          <p:cNvSpPr txBox="1"/>
          <p:nvPr/>
        </p:nvSpPr>
        <p:spPr>
          <a:xfrm>
            <a:off x="4631011" y="3651168"/>
            <a:ext cx="4811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You have to store student relation file (B0, B1, B2, B3, B4, B6, B7, B8, B9) into the storage system of RAID 0.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How?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229FF2-9127-46A0-AE6F-30FE28B1913D}"/>
              </a:ext>
            </a:extLst>
          </p:cNvPr>
          <p:cNvGrpSpPr/>
          <p:nvPr/>
        </p:nvGrpSpPr>
        <p:grpSpPr>
          <a:xfrm>
            <a:off x="5339796" y="4921265"/>
            <a:ext cx="2069301" cy="1311926"/>
            <a:chOff x="5527253" y="2411909"/>
            <a:chExt cx="2069301" cy="10897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66D7619-CE91-448A-821F-96F8E68B0B6D}"/>
                </a:ext>
              </a:extLst>
            </p:cNvPr>
            <p:cNvGrpSpPr/>
            <p:nvPr/>
          </p:nvGrpSpPr>
          <p:grpSpPr>
            <a:xfrm>
              <a:off x="5527253" y="2440745"/>
              <a:ext cx="1970585" cy="1060922"/>
              <a:chOff x="4950478" y="2781461"/>
              <a:chExt cx="1970585" cy="1060922"/>
            </a:xfrm>
          </p:grpSpPr>
          <p:sp>
            <p:nvSpPr>
              <p:cNvPr id="9" name="Flowchart: Magnetic Disk 8">
                <a:extLst>
                  <a:ext uri="{FF2B5EF4-FFF2-40B4-BE49-F238E27FC236}">
                    <a16:creationId xmlns:a16="http://schemas.microsoft.com/office/drawing/2014/main" id="{4EE9C7E2-671A-4E30-A006-93AB661A8539}"/>
                  </a:ext>
                </a:extLst>
              </p:cNvPr>
              <p:cNvSpPr/>
              <p:nvPr/>
            </p:nvSpPr>
            <p:spPr bwMode="auto">
              <a:xfrm>
                <a:off x="5477071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B1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B5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B9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10" name="Flowchart: Magnetic Disk 9">
                <a:extLst>
                  <a:ext uri="{FF2B5EF4-FFF2-40B4-BE49-F238E27FC236}">
                    <a16:creationId xmlns:a16="http://schemas.microsoft.com/office/drawing/2014/main" id="{FCC971F8-9175-48EB-BB96-F5A9C760C3E5}"/>
                  </a:ext>
                </a:extLst>
              </p:cNvPr>
              <p:cNvSpPr/>
              <p:nvPr/>
            </p:nvSpPr>
            <p:spPr bwMode="auto">
              <a:xfrm>
                <a:off x="5992422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B2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B6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11" name="Flowchart: Magnetic Disk 10">
                <a:extLst>
                  <a:ext uri="{FF2B5EF4-FFF2-40B4-BE49-F238E27FC236}">
                    <a16:creationId xmlns:a16="http://schemas.microsoft.com/office/drawing/2014/main" id="{2FDB43D9-BA06-413F-894B-477F4742B6EE}"/>
                  </a:ext>
                </a:extLst>
              </p:cNvPr>
              <p:cNvSpPr/>
              <p:nvPr/>
            </p:nvSpPr>
            <p:spPr bwMode="auto">
              <a:xfrm>
                <a:off x="6487947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B3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B7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15" name="Flowchart: Magnetic Disk 14">
                <a:extLst>
                  <a:ext uri="{FF2B5EF4-FFF2-40B4-BE49-F238E27FC236}">
                    <a16:creationId xmlns:a16="http://schemas.microsoft.com/office/drawing/2014/main" id="{3A53DFDA-C516-40E9-80F4-DA66AF143488}"/>
                  </a:ext>
                </a:extLst>
              </p:cNvPr>
              <p:cNvSpPr/>
              <p:nvPr/>
            </p:nvSpPr>
            <p:spPr bwMode="auto">
              <a:xfrm>
                <a:off x="4950478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B0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i="0" u="none" strike="noStrike" cap="none" normalizeH="0" baseline="0" dirty="0">
                    <a:ln>
                      <a:noFill/>
                    </a:ln>
                    <a:effectLst/>
                    <a:latin typeface="Helvetica" charset="0"/>
                  </a:rPr>
                  <a:t>B4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B8</a:t>
                </a:r>
                <a:endParaRPr kumimoji="0" lang="en-US" sz="1600" i="0" u="none" strike="noStrike" cap="none" normalizeH="0" baseline="0" dirty="0">
                  <a:ln>
                    <a:noFill/>
                  </a:ln>
                  <a:effectLst/>
                  <a:latin typeface="Helvetica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2C365A-D843-4F76-8A7D-03FD293D7B3C}"/>
                </a:ext>
              </a:extLst>
            </p:cNvPr>
            <p:cNvSpPr txBox="1"/>
            <p:nvPr/>
          </p:nvSpPr>
          <p:spPr>
            <a:xfrm>
              <a:off x="5527253" y="2411909"/>
              <a:ext cx="206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D0     D1      D2   D3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F19643-24A5-4D1E-9A24-6C58B4AC7EB9}"/>
              </a:ext>
            </a:extLst>
          </p:cNvPr>
          <p:cNvGrpSpPr/>
          <p:nvPr/>
        </p:nvGrpSpPr>
        <p:grpSpPr>
          <a:xfrm>
            <a:off x="5563647" y="2415442"/>
            <a:ext cx="2069301" cy="1089758"/>
            <a:chOff x="5527253" y="2411909"/>
            <a:chExt cx="2069301" cy="108975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D618A6-D85D-4161-9565-8553B0F6A11A}"/>
                </a:ext>
              </a:extLst>
            </p:cNvPr>
            <p:cNvGrpSpPr/>
            <p:nvPr/>
          </p:nvGrpSpPr>
          <p:grpSpPr>
            <a:xfrm>
              <a:off x="5527253" y="2440745"/>
              <a:ext cx="1970585" cy="1060922"/>
              <a:chOff x="4950478" y="2781461"/>
              <a:chExt cx="1970585" cy="1060922"/>
            </a:xfrm>
          </p:grpSpPr>
          <p:sp>
            <p:nvSpPr>
              <p:cNvPr id="23" name="Flowchart: Magnetic Disk 22">
                <a:extLst>
                  <a:ext uri="{FF2B5EF4-FFF2-40B4-BE49-F238E27FC236}">
                    <a16:creationId xmlns:a16="http://schemas.microsoft.com/office/drawing/2014/main" id="{B9017524-824F-46EB-A817-1EBF2DEA9732}"/>
                  </a:ext>
                </a:extLst>
              </p:cNvPr>
              <p:cNvSpPr/>
              <p:nvPr/>
            </p:nvSpPr>
            <p:spPr bwMode="auto">
              <a:xfrm>
                <a:off x="5477071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24" name="Flowchart: Magnetic Disk 23">
                <a:extLst>
                  <a:ext uri="{FF2B5EF4-FFF2-40B4-BE49-F238E27FC236}">
                    <a16:creationId xmlns:a16="http://schemas.microsoft.com/office/drawing/2014/main" id="{83DEBDED-7E3B-491F-B490-D3D457344054}"/>
                  </a:ext>
                </a:extLst>
              </p:cNvPr>
              <p:cNvSpPr/>
              <p:nvPr/>
            </p:nvSpPr>
            <p:spPr bwMode="auto">
              <a:xfrm>
                <a:off x="5992422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25" name="Flowchart: Magnetic Disk 24">
                <a:extLst>
                  <a:ext uri="{FF2B5EF4-FFF2-40B4-BE49-F238E27FC236}">
                    <a16:creationId xmlns:a16="http://schemas.microsoft.com/office/drawing/2014/main" id="{731A3049-075C-418A-9F07-5BF05D29AC21}"/>
                  </a:ext>
                </a:extLst>
              </p:cNvPr>
              <p:cNvSpPr/>
              <p:nvPr/>
            </p:nvSpPr>
            <p:spPr bwMode="auto">
              <a:xfrm>
                <a:off x="6487947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26" name="Flowchart: Magnetic Disk 25">
                <a:extLst>
                  <a:ext uri="{FF2B5EF4-FFF2-40B4-BE49-F238E27FC236}">
                    <a16:creationId xmlns:a16="http://schemas.microsoft.com/office/drawing/2014/main" id="{DE5269CC-F13B-410D-96EC-EDCCC15B270F}"/>
                  </a:ext>
                </a:extLst>
              </p:cNvPr>
              <p:cNvSpPr/>
              <p:nvPr/>
            </p:nvSpPr>
            <p:spPr bwMode="auto">
              <a:xfrm>
                <a:off x="4950478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Helvetica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4496B1-D3E4-4930-884A-EAE1516E391D}"/>
                </a:ext>
              </a:extLst>
            </p:cNvPr>
            <p:cNvSpPr txBox="1"/>
            <p:nvPr/>
          </p:nvSpPr>
          <p:spPr>
            <a:xfrm>
              <a:off x="5527253" y="2411909"/>
              <a:ext cx="206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D0     D1      D2   D3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E638C29-7F76-4470-A73C-D7B379AB5027}"/>
              </a:ext>
            </a:extLst>
          </p:cNvPr>
          <p:cNvSpPr txBox="1"/>
          <p:nvPr/>
        </p:nvSpPr>
        <p:spPr>
          <a:xfrm>
            <a:off x="6381740" y="727075"/>
            <a:ext cx="158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RAID Level 0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0C333282-2647-4C5B-88ED-77D98738B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RAID Levels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9385B-8FFC-4DEE-A191-542C8D243AD2}"/>
              </a:ext>
            </a:extLst>
          </p:cNvPr>
          <p:cNvSpPr txBox="1"/>
          <p:nvPr/>
        </p:nvSpPr>
        <p:spPr>
          <a:xfrm>
            <a:off x="196948" y="1069145"/>
            <a:ext cx="4375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b="1" dirty="0">
                <a:solidFill>
                  <a:srgbClr val="002060"/>
                </a:solidFill>
              </a:rPr>
              <a:t>RAID Level 1</a:t>
            </a:r>
            <a:r>
              <a:rPr lang="en-US" altLang="en-US" sz="1800" dirty="0"/>
              <a:t>:  </a:t>
            </a:r>
            <a:r>
              <a:rPr lang="en-US" altLang="en-US" sz="1800" dirty="0">
                <a:solidFill>
                  <a:srgbClr val="002060"/>
                </a:solidFill>
              </a:rPr>
              <a:t>Mirrored disks </a:t>
            </a:r>
            <a:r>
              <a:rPr lang="en-US" altLang="en-US" sz="1800" dirty="0"/>
              <a:t>with block striping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1800" dirty="0"/>
              <a:t>Offers best write performance.  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1800" dirty="0"/>
              <a:t>Popular for applications such as storing log files in a database system.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3A5D4-4477-455D-A442-C86AA5EA54B3}"/>
              </a:ext>
            </a:extLst>
          </p:cNvPr>
          <p:cNvSpPr txBox="1"/>
          <p:nvPr/>
        </p:nvSpPr>
        <p:spPr>
          <a:xfrm>
            <a:off x="4755500" y="1069145"/>
            <a:ext cx="4191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Example: You need 8TB of storage and there are available of 2TB disks.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How many disks will be needed for this storage system in RAID 1?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E2D21-945A-46D9-B544-B74710B5E43E}"/>
              </a:ext>
            </a:extLst>
          </p:cNvPr>
          <p:cNvSpPr txBox="1"/>
          <p:nvPr/>
        </p:nvSpPr>
        <p:spPr>
          <a:xfrm>
            <a:off x="4631011" y="3651168"/>
            <a:ext cx="4811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You have to store student relation file (B0, B1, B2, B3, B4, B5, B6, B7, B8, B9) into the storage system of RAID 1.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How?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229FF2-9127-46A0-AE6F-30FE28B1913D}"/>
              </a:ext>
            </a:extLst>
          </p:cNvPr>
          <p:cNvGrpSpPr/>
          <p:nvPr/>
        </p:nvGrpSpPr>
        <p:grpSpPr>
          <a:xfrm>
            <a:off x="4572000" y="4921265"/>
            <a:ext cx="2069301" cy="1311926"/>
            <a:chOff x="5527253" y="2411909"/>
            <a:chExt cx="2069301" cy="10897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66D7619-CE91-448A-821F-96F8E68B0B6D}"/>
                </a:ext>
              </a:extLst>
            </p:cNvPr>
            <p:cNvGrpSpPr/>
            <p:nvPr/>
          </p:nvGrpSpPr>
          <p:grpSpPr>
            <a:xfrm>
              <a:off x="5527253" y="2440745"/>
              <a:ext cx="1970585" cy="1060922"/>
              <a:chOff x="4950478" y="2781461"/>
              <a:chExt cx="1970585" cy="1060922"/>
            </a:xfrm>
          </p:grpSpPr>
          <p:sp>
            <p:nvSpPr>
              <p:cNvPr id="9" name="Flowchart: Magnetic Disk 8">
                <a:extLst>
                  <a:ext uri="{FF2B5EF4-FFF2-40B4-BE49-F238E27FC236}">
                    <a16:creationId xmlns:a16="http://schemas.microsoft.com/office/drawing/2014/main" id="{4EE9C7E2-671A-4E30-A006-93AB661A8539}"/>
                  </a:ext>
                </a:extLst>
              </p:cNvPr>
              <p:cNvSpPr/>
              <p:nvPr/>
            </p:nvSpPr>
            <p:spPr bwMode="auto">
              <a:xfrm>
                <a:off x="5477071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B1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B5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B9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10" name="Flowchart: Magnetic Disk 9">
                <a:extLst>
                  <a:ext uri="{FF2B5EF4-FFF2-40B4-BE49-F238E27FC236}">
                    <a16:creationId xmlns:a16="http://schemas.microsoft.com/office/drawing/2014/main" id="{FCC971F8-9175-48EB-BB96-F5A9C760C3E5}"/>
                  </a:ext>
                </a:extLst>
              </p:cNvPr>
              <p:cNvSpPr/>
              <p:nvPr/>
            </p:nvSpPr>
            <p:spPr bwMode="auto">
              <a:xfrm>
                <a:off x="5992422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B2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B6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11" name="Flowchart: Magnetic Disk 10">
                <a:extLst>
                  <a:ext uri="{FF2B5EF4-FFF2-40B4-BE49-F238E27FC236}">
                    <a16:creationId xmlns:a16="http://schemas.microsoft.com/office/drawing/2014/main" id="{2FDB43D9-BA06-413F-894B-477F4742B6EE}"/>
                  </a:ext>
                </a:extLst>
              </p:cNvPr>
              <p:cNvSpPr/>
              <p:nvPr/>
            </p:nvSpPr>
            <p:spPr bwMode="auto">
              <a:xfrm>
                <a:off x="6487947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B3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B7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15" name="Flowchart: Magnetic Disk 14">
                <a:extLst>
                  <a:ext uri="{FF2B5EF4-FFF2-40B4-BE49-F238E27FC236}">
                    <a16:creationId xmlns:a16="http://schemas.microsoft.com/office/drawing/2014/main" id="{3A53DFDA-C516-40E9-80F4-DA66AF143488}"/>
                  </a:ext>
                </a:extLst>
              </p:cNvPr>
              <p:cNvSpPr/>
              <p:nvPr/>
            </p:nvSpPr>
            <p:spPr bwMode="auto">
              <a:xfrm>
                <a:off x="4950478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B0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i="0" u="none" strike="noStrike" cap="none" normalizeH="0" baseline="0" dirty="0">
                    <a:ln>
                      <a:noFill/>
                    </a:ln>
                    <a:effectLst/>
                    <a:latin typeface="Helvetica" charset="0"/>
                  </a:rPr>
                  <a:t>B4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B8</a:t>
                </a:r>
                <a:endParaRPr kumimoji="0" lang="en-US" sz="1600" i="0" u="none" strike="noStrike" cap="none" normalizeH="0" baseline="0" dirty="0">
                  <a:ln>
                    <a:noFill/>
                  </a:ln>
                  <a:effectLst/>
                  <a:latin typeface="Helvetica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2C365A-D843-4F76-8A7D-03FD293D7B3C}"/>
                </a:ext>
              </a:extLst>
            </p:cNvPr>
            <p:cNvSpPr txBox="1"/>
            <p:nvPr/>
          </p:nvSpPr>
          <p:spPr>
            <a:xfrm>
              <a:off x="5527253" y="2411909"/>
              <a:ext cx="2069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D0     D1      D2   D3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E638C29-7F76-4470-A73C-D7B379AB5027}"/>
              </a:ext>
            </a:extLst>
          </p:cNvPr>
          <p:cNvSpPr txBox="1"/>
          <p:nvPr/>
        </p:nvSpPr>
        <p:spPr>
          <a:xfrm>
            <a:off x="6090240" y="727075"/>
            <a:ext cx="293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RAID Level 1 (Mirroring)</a:t>
            </a:r>
            <a:endParaRPr lang="en-US" b="1" dirty="0">
              <a:solidFill>
                <a:srgbClr val="0000FF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B02BF7C-CFBE-46DF-AE31-95F2A9053CA4}"/>
              </a:ext>
            </a:extLst>
          </p:cNvPr>
          <p:cNvGrpSpPr/>
          <p:nvPr/>
        </p:nvGrpSpPr>
        <p:grpSpPr>
          <a:xfrm>
            <a:off x="4626155" y="2415442"/>
            <a:ext cx="2069301" cy="1089758"/>
            <a:chOff x="4780903" y="2415442"/>
            <a:chExt cx="2069301" cy="108975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5F19643-24A5-4D1E-9A24-6C58B4AC7EB9}"/>
                </a:ext>
              </a:extLst>
            </p:cNvPr>
            <p:cNvGrpSpPr/>
            <p:nvPr/>
          </p:nvGrpSpPr>
          <p:grpSpPr>
            <a:xfrm>
              <a:off x="4780903" y="2415442"/>
              <a:ext cx="2069301" cy="1089758"/>
              <a:chOff x="5527253" y="2411909"/>
              <a:chExt cx="2069301" cy="108975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AD618A6-D85D-4161-9565-8553B0F6A11A}"/>
                  </a:ext>
                </a:extLst>
              </p:cNvPr>
              <p:cNvGrpSpPr/>
              <p:nvPr/>
            </p:nvGrpSpPr>
            <p:grpSpPr>
              <a:xfrm>
                <a:off x="5527253" y="2440745"/>
                <a:ext cx="1970585" cy="1060922"/>
                <a:chOff x="4950478" y="2781461"/>
                <a:chExt cx="1970585" cy="1060922"/>
              </a:xfrm>
            </p:grpSpPr>
            <p:sp>
              <p:nvSpPr>
                <p:cNvPr id="23" name="Flowchart: Magnetic Disk 22">
                  <a:extLst>
                    <a:ext uri="{FF2B5EF4-FFF2-40B4-BE49-F238E27FC236}">
                      <a16:creationId xmlns:a16="http://schemas.microsoft.com/office/drawing/2014/main" id="{B9017524-824F-46EB-A817-1EBF2DEA9732}"/>
                    </a:ext>
                  </a:extLst>
                </p:cNvPr>
                <p:cNvSpPr/>
                <p:nvPr/>
              </p:nvSpPr>
              <p:spPr bwMode="auto">
                <a:xfrm>
                  <a:off x="5477071" y="2781461"/>
                  <a:ext cx="433116" cy="1060922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24" name="Flowchart: Magnetic Disk 23">
                  <a:extLst>
                    <a:ext uri="{FF2B5EF4-FFF2-40B4-BE49-F238E27FC236}">
                      <a16:creationId xmlns:a16="http://schemas.microsoft.com/office/drawing/2014/main" id="{83DEBDED-7E3B-491F-B490-D3D457344054}"/>
                    </a:ext>
                  </a:extLst>
                </p:cNvPr>
                <p:cNvSpPr/>
                <p:nvPr/>
              </p:nvSpPr>
              <p:spPr bwMode="auto">
                <a:xfrm>
                  <a:off x="5992422" y="2781461"/>
                  <a:ext cx="433116" cy="1060922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25" name="Flowchart: Magnetic Disk 24">
                  <a:extLst>
                    <a:ext uri="{FF2B5EF4-FFF2-40B4-BE49-F238E27FC236}">
                      <a16:creationId xmlns:a16="http://schemas.microsoft.com/office/drawing/2014/main" id="{731A3049-075C-418A-9F07-5BF05D29AC21}"/>
                    </a:ext>
                  </a:extLst>
                </p:cNvPr>
                <p:cNvSpPr/>
                <p:nvPr/>
              </p:nvSpPr>
              <p:spPr bwMode="auto">
                <a:xfrm>
                  <a:off x="6487947" y="2781461"/>
                  <a:ext cx="433116" cy="1060922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26" name="Flowchart: Magnetic Disk 25">
                  <a:extLst>
                    <a:ext uri="{FF2B5EF4-FFF2-40B4-BE49-F238E27FC236}">
                      <a16:creationId xmlns:a16="http://schemas.microsoft.com/office/drawing/2014/main" id="{DE5269CC-F13B-410D-96EC-EDCCC15B270F}"/>
                    </a:ext>
                  </a:extLst>
                </p:cNvPr>
                <p:cNvSpPr/>
                <p:nvPr/>
              </p:nvSpPr>
              <p:spPr bwMode="auto">
                <a:xfrm>
                  <a:off x="4950478" y="2781461"/>
                  <a:ext cx="433116" cy="1060922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Helvetica" charset="0"/>
                  </a:endParaRPr>
                </a:p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Helvetica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4496B1-D3E4-4930-884A-EAE1516E391D}"/>
                  </a:ext>
                </a:extLst>
              </p:cNvPr>
              <p:cNvSpPr txBox="1"/>
              <p:nvPr/>
            </p:nvSpPr>
            <p:spPr>
              <a:xfrm>
                <a:off x="5527253" y="2411909"/>
                <a:ext cx="20693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D0     D1      D2   D3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A7586A-0B82-457D-B020-A8397AC8F2FF}"/>
                </a:ext>
              </a:extLst>
            </p:cNvPr>
            <p:cNvSpPr txBox="1"/>
            <p:nvPr/>
          </p:nvSpPr>
          <p:spPr>
            <a:xfrm>
              <a:off x="4997461" y="3001554"/>
              <a:ext cx="1586219" cy="33855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DATA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B2BC32-CE2B-40A7-A274-915508BB69A6}"/>
              </a:ext>
            </a:extLst>
          </p:cNvPr>
          <p:cNvGrpSpPr/>
          <p:nvPr/>
        </p:nvGrpSpPr>
        <p:grpSpPr>
          <a:xfrm>
            <a:off x="7002779" y="2442257"/>
            <a:ext cx="2069301" cy="1089758"/>
            <a:chOff x="6932439" y="2442257"/>
            <a:chExt cx="2069301" cy="108975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DE52E48-A8B5-4AB9-976A-2968060B37DB}"/>
                </a:ext>
              </a:extLst>
            </p:cNvPr>
            <p:cNvGrpSpPr/>
            <p:nvPr/>
          </p:nvGrpSpPr>
          <p:grpSpPr>
            <a:xfrm>
              <a:off x="6932439" y="2442257"/>
              <a:ext cx="2069301" cy="1089758"/>
              <a:chOff x="5527253" y="2411909"/>
              <a:chExt cx="2069301" cy="108975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ED44419-B155-454D-891B-F57BE335244F}"/>
                  </a:ext>
                </a:extLst>
              </p:cNvPr>
              <p:cNvGrpSpPr/>
              <p:nvPr/>
            </p:nvGrpSpPr>
            <p:grpSpPr>
              <a:xfrm>
                <a:off x="5527253" y="2440745"/>
                <a:ext cx="1970585" cy="1060922"/>
                <a:chOff x="4950478" y="2781461"/>
                <a:chExt cx="1970585" cy="1060922"/>
              </a:xfrm>
            </p:grpSpPr>
            <p:sp>
              <p:nvSpPr>
                <p:cNvPr id="30" name="Flowchart: Magnetic Disk 29">
                  <a:extLst>
                    <a:ext uri="{FF2B5EF4-FFF2-40B4-BE49-F238E27FC236}">
                      <a16:creationId xmlns:a16="http://schemas.microsoft.com/office/drawing/2014/main" id="{5D3C5DB4-84A6-4485-86A0-B1FF766BD3A4}"/>
                    </a:ext>
                  </a:extLst>
                </p:cNvPr>
                <p:cNvSpPr/>
                <p:nvPr/>
              </p:nvSpPr>
              <p:spPr bwMode="auto">
                <a:xfrm>
                  <a:off x="5477071" y="2781461"/>
                  <a:ext cx="433116" cy="1060922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31" name="Flowchart: Magnetic Disk 30">
                  <a:extLst>
                    <a:ext uri="{FF2B5EF4-FFF2-40B4-BE49-F238E27FC236}">
                      <a16:creationId xmlns:a16="http://schemas.microsoft.com/office/drawing/2014/main" id="{A8CFE0F5-3169-4B24-A564-143DD5692D72}"/>
                    </a:ext>
                  </a:extLst>
                </p:cNvPr>
                <p:cNvSpPr/>
                <p:nvPr/>
              </p:nvSpPr>
              <p:spPr bwMode="auto">
                <a:xfrm>
                  <a:off x="5992422" y="2781461"/>
                  <a:ext cx="433116" cy="1060922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32" name="Flowchart: Magnetic Disk 31">
                  <a:extLst>
                    <a:ext uri="{FF2B5EF4-FFF2-40B4-BE49-F238E27FC236}">
                      <a16:creationId xmlns:a16="http://schemas.microsoft.com/office/drawing/2014/main" id="{6886AB38-D946-4ABF-97A2-0D7528C49327}"/>
                    </a:ext>
                  </a:extLst>
                </p:cNvPr>
                <p:cNvSpPr/>
                <p:nvPr/>
              </p:nvSpPr>
              <p:spPr bwMode="auto">
                <a:xfrm>
                  <a:off x="6487947" y="2781461"/>
                  <a:ext cx="433116" cy="1060922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endParaRPr>
                </a:p>
              </p:txBody>
            </p:sp>
            <p:sp>
              <p:nvSpPr>
                <p:cNvPr id="33" name="Flowchart: Magnetic Disk 32">
                  <a:extLst>
                    <a:ext uri="{FF2B5EF4-FFF2-40B4-BE49-F238E27FC236}">
                      <a16:creationId xmlns:a16="http://schemas.microsoft.com/office/drawing/2014/main" id="{11F04335-2214-4049-801C-0E9CD36AF5CE}"/>
                    </a:ext>
                  </a:extLst>
                </p:cNvPr>
                <p:cNvSpPr/>
                <p:nvPr/>
              </p:nvSpPr>
              <p:spPr bwMode="auto">
                <a:xfrm>
                  <a:off x="4950478" y="2781461"/>
                  <a:ext cx="433116" cy="1060922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Helvetica" charset="0"/>
                  </a:endParaRPr>
                </a:p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Helvetica" charset="0"/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555687-96A8-43BE-A394-6E69699CFCE6}"/>
                  </a:ext>
                </a:extLst>
              </p:cNvPr>
              <p:cNvSpPr txBox="1"/>
              <p:nvPr/>
            </p:nvSpPr>
            <p:spPr>
              <a:xfrm>
                <a:off x="5527253" y="2411909"/>
                <a:ext cx="20693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D4     D5      D6   D7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1E64B8-CC4C-4F86-B18A-E4534AFCFF4E}"/>
                </a:ext>
              </a:extLst>
            </p:cNvPr>
            <p:cNvSpPr txBox="1"/>
            <p:nvPr/>
          </p:nvSpPr>
          <p:spPr>
            <a:xfrm>
              <a:off x="7093823" y="2943282"/>
              <a:ext cx="1586219" cy="33855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MIRROR DISK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FA4E09B-FDDD-405F-A3D9-CC0453948805}"/>
              </a:ext>
            </a:extLst>
          </p:cNvPr>
          <p:cNvGrpSpPr/>
          <p:nvPr/>
        </p:nvGrpSpPr>
        <p:grpSpPr>
          <a:xfrm>
            <a:off x="6939732" y="4955980"/>
            <a:ext cx="2069301" cy="1311926"/>
            <a:chOff x="5527253" y="2411909"/>
            <a:chExt cx="2069301" cy="108975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405B579-D02A-4BF1-8339-E8310DE5C269}"/>
                </a:ext>
              </a:extLst>
            </p:cNvPr>
            <p:cNvGrpSpPr/>
            <p:nvPr/>
          </p:nvGrpSpPr>
          <p:grpSpPr>
            <a:xfrm>
              <a:off x="5527253" y="2440745"/>
              <a:ext cx="1970585" cy="1060922"/>
              <a:chOff x="4950478" y="2781461"/>
              <a:chExt cx="1970585" cy="1060922"/>
            </a:xfrm>
          </p:grpSpPr>
          <p:sp>
            <p:nvSpPr>
              <p:cNvPr id="38" name="Flowchart: Magnetic Disk 37">
                <a:extLst>
                  <a:ext uri="{FF2B5EF4-FFF2-40B4-BE49-F238E27FC236}">
                    <a16:creationId xmlns:a16="http://schemas.microsoft.com/office/drawing/2014/main" id="{1A623C28-9F10-4A9C-AA41-680C44ABF55A}"/>
                  </a:ext>
                </a:extLst>
              </p:cNvPr>
              <p:cNvSpPr/>
              <p:nvPr/>
            </p:nvSpPr>
            <p:spPr bwMode="auto">
              <a:xfrm>
                <a:off x="5477071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B1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B5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B9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39" name="Flowchart: Magnetic Disk 38">
                <a:extLst>
                  <a:ext uri="{FF2B5EF4-FFF2-40B4-BE49-F238E27FC236}">
                    <a16:creationId xmlns:a16="http://schemas.microsoft.com/office/drawing/2014/main" id="{3A243F35-A5D6-4A38-B107-351CDDCE0250}"/>
                  </a:ext>
                </a:extLst>
              </p:cNvPr>
              <p:cNvSpPr/>
              <p:nvPr/>
            </p:nvSpPr>
            <p:spPr bwMode="auto">
              <a:xfrm>
                <a:off x="5992422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B2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B6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40" name="Flowchart: Magnetic Disk 39">
                <a:extLst>
                  <a:ext uri="{FF2B5EF4-FFF2-40B4-BE49-F238E27FC236}">
                    <a16:creationId xmlns:a16="http://schemas.microsoft.com/office/drawing/2014/main" id="{45CB8A72-3231-4452-9F03-D767F08B9A0C}"/>
                  </a:ext>
                </a:extLst>
              </p:cNvPr>
              <p:cNvSpPr/>
              <p:nvPr/>
            </p:nvSpPr>
            <p:spPr bwMode="auto">
              <a:xfrm>
                <a:off x="6487947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charset="0"/>
                  </a:rPr>
                  <a:t>B3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B7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endParaRPr>
              </a:p>
            </p:txBody>
          </p:sp>
          <p:sp>
            <p:nvSpPr>
              <p:cNvPr id="41" name="Flowchart: Magnetic Disk 40">
                <a:extLst>
                  <a:ext uri="{FF2B5EF4-FFF2-40B4-BE49-F238E27FC236}">
                    <a16:creationId xmlns:a16="http://schemas.microsoft.com/office/drawing/2014/main" id="{D0248700-3038-4C9B-9780-F861F29F7298}"/>
                  </a:ext>
                </a:extLst>
              </p:cNvPr>
              <p:cNvSpPr/>
              <p:nvPr/>
            </p:nvSpPr>
            <p:spPr bwMode="auto">
              <a:xfrm>
                <a:off x="4950478" y="2781461"/>
                <a:ext cx="433116" cy="1060922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B0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i="0" u="none" strike="noStrike" cap="none" normalizeH="0" baseline="0" dirty="0">
                    <a:ln>
                      <a:noFill/>
                    </a:ln>
                    <a:effectLst/>
                    <a:latin typeface="Helvetica" charset="0"/>
                  </a:rPr>
                  <a:t>B4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Helvetica" charset="0"/>
                  </a:rPr>
                  <a:t>B8</a:t>
                </a:r>
                <a:endParaRPr kumimoji="0" lang="en-US" sz="1600" i="0" u="none" strike="noStrike" cap="none" normalizeH="0" baseline="0" dirty="0">
                  <a:ln>
                    <a:noFill/>
                  </a:ln>
                  <a:effectLst/>
                  <a:latin typeface="Helvetica" charset="0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218AA87-0485-4D41-A3D8-D751848C631D}"/>
                </a:ext>
              </a:extLst>
            </p:cNvPr>
            <p:cNvSpPr txBox="1"/>
            <p:nvPr/>
          </p:nvSpPr>
          <p:spPr>
            <a:xfrm>
              <a:off x="5527253" y="2411909"/>
              <a:ext cx="2069301" cy="28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D4     D5      D6   D7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440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871A7640-4AB8-43B4-B165-4FA38C56F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0863" y="306388"/>
            <a:ext cx="8593137" cy="4572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Improvement of Reliability via Redundancy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361A4A9-FACE-4EBB-BECD-62A92425C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8565" y="947956"/>
            <a:ext cx="7675927" cy="535905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Redundancy</a:t>
            </a:r>
            <a:r>
              <a:rPr lang="en-US" altLang="en-US" dirty="0"/>
              <a:t> – store extra information that can be used to rebuild information lost in a disk failure</a:t>
            </a:r>
          </a:p>
          <a:p>
            <a:pPr>
              <a:spcAft>
                <a:spcPts val="0"/>
              </a:spcAft>
            </a:pPr>
            <a:r>
              <a:rPr lang="en-US" altLang="en-US" dirty="0"/>
              <a:t>E.g., </a:t>
            </a:r>
            <a:r>
              <a:rPr lang="en-US" altLang="en-US" b="1" dirty="0">
                <a:solidFill>
                  <a:srgbClr val="002060"/>
                </a:solidFill>
              </a:rPr>
              <a:t>Mirroring</a:t>
            </a:r>
            <a:r>
              <a:rPr lang="en-US" altLang="en-US" b="1" dirty="0"/>
              <a:t> </a:t>
            </a:r>
            <a:r>
              <a:rPr lang="en-US" altLang="en-US" dirty="0"/>
              <a:t>(or</a:t>
            </a:r>
            <a:r>
              <a:rPr lang="en-US" altLang="en-US" b="1" dirty="0"/>
              <a:t> shadowing</a:t>
            </a:r>
            <a:r>
              <a:rPr lang="en-US" altLang="en-US" dirty="0"/>
              <a:t>)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Duplicate every disk.  Logical disk consists of two physical disks.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Every write is carried out on both disks</a:t>
            </a:r>
          </a:p>
          <a:p>
            <a:pPr lvl="2">
              <a:spcAft>
                <a:spcPts val="0"/>
              </a:spcAft>
            </a:pPr>
            <a:r>
              <a:rPr lang="en-US" altLang="en-US" dirty="0"/>
              <a:t>Reads can take place from either disk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If one disk in a pair fails, data still available in the other</a:t>
            </a:r>
          </a:p>
          <a:p>
            <a:pPr lvl="2">
              <a:spcAft>
                <a:spcPts val="0"/>
              </a:spcAft>
            </a:pPr>
            <a:r>
              <a:rPr lang="en-US" altLang="en-US" dirty="0"/>
              <a:t>Data loss would occur only if a disk fails, and its mirror disk also fails before the system is repaired</a:t>
            </a:r>
          </a:p>
          <a:p>
            <a:pPr lvl="3">
              <a:spcAft>
                <a:spcPts val="0"/>
              </a:spcAft>
            </a:pPr>
            <a:r>
              <a:rPr lang="en-US" altLang="en-US" dirty="0"/>
              <a:t>Probability of combined event is very small </a:t>
            </a:r>
          </a:p>
          <a:p>
            <a:pPr lvl="4">
              <a:spcAft>
                <a:spcPts val="0"/>
              </a:spcAft>
            </a:pPr>
            <a:r>
              <a:rPr lang="en-US" altLang="en-US" dirty="0"/>
              <a:t>Except for dependent failure modes such as fire or building collapse or electrical power surges</a:t>
            </a:r>
          </a:p>
          <a:p>
            <a:pPr lvl="4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9976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0C333282-2647-4C5B-88ED-77D98738B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RAID Levels (Cont.)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8A51C89-8033-4F40-A276-CB7BA618B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1" y="1157789"/>
            <a:ext cx="7595473" cy="3171446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Parity blocks</a:t>
            </a:r>
            <a:r>
              <a:rPr lang="en-US" altLang="en-US" dirty="0"/>
              <a:t>: Parity block </a:t>
            </a:r>
            <a:r>
              <a:rPr lang="en-US" altLang="en-US" i="1" dirty="0"/>
              <a:t>j</a:t>
            </a:r>
            <a:r>
              <a:rPr lang="en-US" altLang="en-US" dirty="0"/>
              <a:t> stores XOR of bits from block </a:t>
            </a:r>
            <a:r>
              <a:rPr lang="en-US" altLang="en-US" i="1" dirty="0"/>
              <a:t>j </a:t>
            </a:r>
            <a:r>
              <a:rPr lang="en-US" altLang="en-US" dirty="0"/>
              <a:t> of each disk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When writing data to a block </a:t>
            </a:r>
            <a:r>
              <a:rPr lang="en-US" altLang="en-US" i="1" dirty="0"/>
              <a:t>j</a:t>
            </a:r>
            <a:r>
              <a:rPr lang="en-US" altLang="en-US" dirty="0"/>
              <a:t>, parity block </a:t>
            </a:r>
            <a:r>
              <a:rPr lang="en-US" altLang="en-US" i="1" dirty="0"/>
              <a:t>j </a:t>
            </a:r>
            <a:r>
              <a:rPr lang="en-US" altLang="en-US" dirty="0"/>
              <a:t>must also be computed and written to disk</a:t>
            </a:r>
          </a:p>
          <a:p>
            <a:pPr lvl="2">
              <a:spcAft>
                <a:spcPts val="0"/>
              </a:spcAft>
            </a:pPr>
            <a:r>
              <a:rPr lang="en-US" altLang="en-US" dirty="0"/>
              <a:t>Can be done by using old parity block, old value of current block and new value of current block (2 block reads + 2 block writes)</a:t>
            </a:r>
          </a:p>
          <a:p>
            <a:pPr lvl="2">
              <a:spcAft>
                <a:spcPts val="0"/>
              </a:spcAft>
            </a:pPr>
            <a:r>
              <a:rPr lang="en-US" altLang="en-US" dirty="0"/>
              <a:t>Or by recomputing the parity value using the new values of blocks corresponding to the parity block</a:t>
            </a:r>
          </a:p>
          <a:p>
            <a:pPr lvl="3">
              <a:spcAft>
                <a:spcPts val="0"/>
              </a:spcAft>
            </a:pPr>
            <a:r>
              <a:rPr lang="en-US" altLang="en-US" dirty="0"/>
              <a:t>More efficient for writing large amounts of data sequentially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To recover data for a block, compute XOR of bits from all other blocks in the set including the parity block</a:t>
            </a:r>
          </a:p>
          <a:p>
            <a:pPr lvl="1"/>
            <a:endParaRPr lang="en-US" altLang="en-US" dirty="0"/>
          </a:p>
          <a:p>
            <a:pPr>
              <a:buClr>
                <a:schemeClr val="hlink"/>
              </a:buClr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825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2A6E759D-8359-428A-ACB2-E64172034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RAID Levels (Cont.)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C937C857-41AF-435A-9848-5C396E32A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1" y="1166070"/>
            <a:ext cx="7578696" cy="1495068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RAID Level 5</a:t>
            </a:r>
            <a:r>
              <a:rPr lang="en-US" altLang="en-US" b="1" dirty="0"/>
              <a:t>: 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2060"/>
                </a:solidFill>
              </a:rPr>
              <a:t>Block-Interleaved Distributed Parity</a:t>
            </a:r>
            <a:r>
              <a:rPr lang="en-US" altLang="en-US" dirty="0"/>
              <a:t>; partitions data and parity among all</a:t>
            </a:r>
            <a:r>
              <a:rPr lang="en-US" altLang="en-US" i="1" dirty="0"/>
              <a:t> N</a:t>
            </a:r>
            <a:r>
              <a:rPr lang="en-US" altLang="en-US" dirty="0"/>
              <a:t> + 1 disks, rather than storing data in </a:t>
            </a:r>
            <a:r>
              <a:rPr lang="en-US" altLang="en-US" i="1" dirty="0"/>
              <a:t>N</a:t>
            </a:r>
            <a:r>
              <a:rPr lang="en-US" altLang="en-US" dirty="0"/>
              <a:t> disks and parity in 1 disk.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E.g., with 5 disks, parity block for </a:t>
            </a:r>
            <a:r>
              <a:rPr lang="en-US" altLang="en-US" i="1" dirty="0"/>
              <a:t>n</a:t>
            </a:r>
            <a:r>
              <a:rPr lang="en-US" altLang="en-US" dirty="0"/>
              <a:t>th set of blocks is stored on disk (</a:t>
            </a:r>
            <a:r>
              <a:rPr lang="en-US" altLang="en-US" i="1" dirty="0"/>
              <a:t>n mod</a:t>
            </a:r>
            <a:r>
              <a:rPr lang="en-US" altLang="en-US" dirty="0"/>
              <a:t> 5) + 1, with the data blocks stored on the other 4 disks.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A283782-0137-4DC6-B62C-4B6B6FECB1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8619" b="25063"/>
          <a:stretch/>
        </p:blipFill>
        <p:spPr>
          <a:xfrm>
            <a:off x="2052463" y="2918955"/>
            <a:ext cx="5010472" cy="121827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DA5CE1B-6400-4C66-8555-54DB7558A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94857" y="4395042"/>
            <a:ext cx="3125684" cy="160143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1CF99706-30C2-4EB7-8D65-BC5B4CEC71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RAID Levels (Cont.)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C742E74E-142C-4EF0-9F7C-EF09B92A8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198013"/>
            <a:ext cx="7648819" cy="2600264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RAID Level 5 </a:t>
            </a:r>
            <a:r>
              <a:rPr lang="en-US" altLang="en-US" dirty="0">
                <a:solidFill>
                  <a:srgbClr val="002060"/>
                </a:solidFill>
              </a:rPr>
              <a:t>(Cont.)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Block writes occur in parallel if the blocks and their parity blocks are on different disks.</a:t>
            </a:r>
          </a:p>
          <a:p>
            <a:pPr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RAID Level 6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>
                <a:solidFill>
                  <a:srgbClr val="002060"/>
                </a:solidFill>
              </a:rPr>
              <a:t>P+Q Redundancy </a:t>
            </a:r>
            <a:r>
              <a:rPr lang="en-US" altLang="en-US" dirty="0"/>
              <a:t>scheme; similar to Level 5, but stores two error correction blocks (P, Q) instead of single parity block to guard against multiple disk failures. 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 Better reliability than Level 5 at a higher cost</a:t>
            </a:r>
          </a:p>
          <a:p>
            <a:pPr lvl="2">
              <a:spcAft>
                <a:spcPts val="0"/>
              </a:spcAft>
            </a:pPr>
            <a:r>
              <a:rPr lang="en-US" altLang="en-US" dirty="0"/>
              <a:t>Becoming more important as storage sizes increase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5A42F48-4B1F-445D-8F71-290789E5F2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3230" b="452"/>
          <a:stretch/>
        </p:blipFill>
        <p:spPr>
          <a:xfrm>
            <a:off x="1949797" y="3997918"/>
            <a:ext cx="4653058" cy="113136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C62A6B55-3F6C-45AC-888D-3BC5BC005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RAID Levels (Cont.)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01A90F2-C005-4E48-BA2A-3DA0FD951D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107348"/>
            <a:ext cx="7578481" cy="4191483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en-US" b="1" dirty="0"/>
              <a:t>Other levels (not used in practice):</a:t>
            </a:r>
          </a:p>
          <a:p>
            <a:pPr lvl="1"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RAID Level 2</a:t>
            </a:r>
            <a:r>
              <a:rPr lang="en-US" altLang="en-US" dirty="0"/>
              <a:t>:  </a:t>
            </a:r>
            <a:r>
              <a:rPr lang="en-US" altLang="en-US" dirty="0">
                <a:solidFill>
                  <a:srgbClr val="002060"/>
                </a:solidFill>
              </a:rPr>
              <a:t>Memory-Style Error-Correcting-Codes </a:t>
            </a:r>
            <a:r>
              <a:rPr lang="en-US" altLang="en-US" dirty="0"/>
              <a:t>(ECC) with bit striping.</a:t>
            </a:r>
          </a:p>
          <a:p>
            <a:pPr lvl="1"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RAID Level 3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002060"/>
                </a:solidFill>
              </a:rPr>
              <a:t>Bit-Interleaved Parity</a:t>
            </a:r>
          </a:p>
          <a:p>
            <a:pPr lvl="1"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RAID Level 4</a:t>
            </a:r>
            <a:r>
              <a:rPr lang="en-US" altLang="en-US" b="1" dirty="0"/>
              <a:t>: 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2060"/>
                </a:solidFill>
              </a:rPr>
              <a:t>Block-Interleaved Parity</a:t>
            </a:r>
            <a:r>
              <a:rPr lang="en-US" altLang="en-US" dirty="0"/>
              <a:t>; uses block-level striping, and keeps a parity block on a separate </a:t>
            </a:r>
            <a:r>
              <a:rPr lang="en-US" altLang="en-US" b="1" i="1" dirty="0"/>
              <a:t>parity disk </a:t>
            </a:r>
            <a:r>
              <a:rPr lang="en-US" altLang="en-US" dirty="0"/>
              <a:t>for corresponding blocks from </a:t>
            </a:r>
            <a:r>
              <a:rPr lang="en-US" altLang="en-US" i="1" dirty="0"/>
              <a:t>N</a:t>
            </a:r>
            <a:r>
              <a:rPr lang="en-US" altLang="en-US" dirty="0"/>
              <a:t> other disks.</a:t>
            </a:r>
          </a:p>
          <a:p>
            <a:pPr lvl="2">
              <a:spcAft>
                <a:spcPts val="0"/>
              </a:spcAft>
            </a:pPr>
            <a:r>
              <a:rPr lang="en-US" altLang="en-US" dirty="0">
                <a:solidFill>
                  <a:srgbClr val="002060"/>
                </a:solidFill>
              </a:rPr>
              <a:t>RAID 5 is better than RAID 4, since with RAID 4 with random writes, parity disk gets much higher write load than other disks and becomes a bottleneck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2EC9E7E1-47A2-4E4B-B460-9EE231864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RAID FAULT TOLERANCE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0E4945A-A60A-40AF-B199-E71D7808E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139290"/>
            <a:ext cx="7612251" cy="4616741"/>
          </a:xfrm>
        </p:spPr>
        <p:txBody>
          <a:bodyPr/>
          <a:lstStyle/>
          <a:p>
            <a:pPr>
              <a:spcAft>
                <a:spcPts val="0"/>
              </a:spcAft>
            </a:pPr>
            <a:endParaRPr lang="en-US" altLang="en-US" dirty="0"/>
          </a:p>
          <a:p>
            <a:pPr>
              <a:spcAft>
                <a:spcPts val="0"/>
              </a:spcAft>
            </a:pPr>
            <a:r>
              <a:rPr lang="en-US" altLang="en-US" dirty="0"/>
              <a:t>The chance that some disk out of a set of </a:t>
            </a:r>
            <a:r>
              <a:rPr lang="en-US" altLang="en-US" i="1" dirty="0"/>
              <a:t>N</a:t>
            </a:r>
            <a:r>
              <a:rPr lang="en-US" altLang="en-US" dirty="0"/>
              <a:t> disks will fail is much higher than the chance that a specific single disk will fail.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E.g., a system with 100 disks, each with MTTF of 100,000 hours (approx.  11 years), will have a system MTTF of 1000 hours (approx. 41 days) Probability of Failure of one disk = (1/100000)*100 = 1/1000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MTTF = 1000 hours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Techniques for using redundancy to avoid data loss are critical with large numbers of disks</a:t>
            </a:r>
          </a:p>
          <a:p>
            <a:pPr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Mean time to data loss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depends on mean time to failure, </a:t>
            </a:r>
            <a:br>
              <a:rPr lang="en-US" altLang="en-US" dirty="0"/>
            </a:b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002060"/>
                </a:solidFill>
              </a:rPr>
              <a:t>mean time to repair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E.g., MTTF of 100,000 hours, mean time to repair of 10 hours gives mean time to data loss of 500*10</a:t>
            </a:r>
            <a:r>
              <a:rPr lang="en-US" altLang="en-US" baseline="30000" dirty="0"/>
              <a:t>6</a:t>
            </a:r>
            <a:r>
              <a:rPr lang="en-US" altLang="en-US" dirty="0"/>
              <a:t> hours (or 57,000 years) for a mirrored pair of disks (ignoring dependent failure modes)</a:t>
            </a:r>
          </a:p>
          <a:p>
            <a:pPr>
              <a:spcAft>
                <a:spcPts val="0"/>
              </a:spcAf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7725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1026">
            <a:extLst>
              <a:ext uri="{FF2B5EF4-FFF2-40B4-BE49-F238E27FC236}">
                <a16:creationId xmlns:a16="http://schemas.microsoft.com/office/drawing/2014/main" id="{4955EDE9-C787-4A3E-9F07-6C31C77CE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Choice of RAID Level</a:t>
            </a:r>
          </a:p>
        </p:txBody>
      </p:sp>
      <p:sp>
        <p:nvSpPr>
          <p:cNvPr id="64515" name="Rectangle 1027">
            <a:extLst>
              <a:ext uri="{FF2B5EF4-FFF2-40B4-BE49-F238E27FC236}">
                <a16:creationId xmlns:a16="http://schemas.microsoft.com/office/drawing/2014/main" id="{FAE9A1C8-33ED-46CB-831F-3CD6F0805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241571"/>
            <a:ext cx="7531221" cy="3529721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en-US" dirty="0"/>
              <a:t>Factors in choosing RAID level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altLang="en-US" dirty="0">
                <a:solidFill>
                  <a:srgbClr val="002060"/>
                </a:solidFill>
              </a:rPr>
              <a:t>Monetary cost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altLang="en-US" dirty="0">
                <a:solidFill>
                  <a:srgbClr val="002060"/>
                </a:solidFill>
              </a:rPr>
              <a:t>Performance</a:t>
            </a:r>
            <a:r>
              <a:rPr lang="en-US" altLang="en-US" dirty="0"/>
              <a:t>: Number of I/O operations per second, and bandwidth during normal operation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altLang="en-US" dirty="0">
                <a:solidFill>
                  <a:srgbClr val="002060"/>
                </a:solidFill>
              </a:rPr>
              <a:t>Performance during failure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altLang="en-US" dirty="0">
                <a:solidFill>
                  <a:srgbClr val="002060"/>
                </a:solidFill>
              </a:rPr>
              <a:t>Performance during rebuild </a:t>
            </a:r>
            <a:r>
              <a:rPr lang="en-US" altLang="en-US" dirty="0"/>
              <a:t>of failed disk</a:t>
            </a:r>
          </a:p>
          <a:p>
            <a:pPr lvl="2">
              <a:lnSpc>
                <a:spcPct val="90000"/>
              </a:lnSpc>
              <a:spcAft>
                <a:spcPts val="0"/>
              </a:spcAft>
            </a:pPr>
            <a:r>
              <a:rPr lang="en-US" altLang="en-US" dirty="0"/>
              <a:t>Including time taken to rebuild failed disk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en-US" dirty="0"/>
              <a:t>RAID 0 is used only when data safety is not important 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altLang="en-US" dirty="0"/>
              <a:t>E.g., data can be recovered quickly from other sources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0174"/>
            <a:ext cx="7772400" cy="513522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Course 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E2592B-9559-4FED-A8D5-7F4133AF6B91}"/>
              </a:ext>
            </a:extLst>
          </p:cNvPr>
          <p:cNvSpPr txBox="1"/>
          <p:nvPr/>
        </p:nvSpPr>
        <p:spPr>
          <a:xfrm>
            <a:off x="1298713" y="2226365"/>
            <a:ext cx="606949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Each lecture will have some questions to answer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You have to sit in the lecture with white paper and black ball point pen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You have to write the answer to the paper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Every Monday after class, you will have to upload the pdf of the answer of the questions.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These submissions will carry 50% marks of class attendance the remaining 50% will be taken from zoom attendance.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There will be 2 quizzes and 1 assignment </a:t>
            </a:r>
          </a:p>
        </p:txBody>
      </p:sp>
    </p:spTree>
    <p:extLst>
      <p:ext uri="{BB962C8B-B14F-4D97-AF65-F5344CB8AC3E}">
        <p14:creationId xmlns:p14="http://schemas.microsoft.com/office/powerpoint/2010/main" val="3057724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61238607-A732-44BC-AD8B-DCCCA746B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Choice of RAID Level (Cont.)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C0A05CCA-93C0-499C-9A8A-876F2EC7A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135957"/>
            <a:ext cx="7670975" cy="376429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en-US" dirty="0"/>
              <a:t>Level 1 provides much better write performance than level 5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Level 5 requires at least 2 block reads and 2 block writes to write a single block, whereas Level 1 only requires 2 block writes</a:t>
            </a:r>
          </a:p>
          <a:p>
            <a:pPr>
              <a:spcAft>
                <a:spcPts val="0"/>
              </a:spcAft>
            </a:pPr>
            <a:r>
              <a:rPr lang="en-US" altLang="en-US" dirty="0"/>
              <a:t>Level 1 had higher storage cost than level 5</a:t>
            </a:r>
          </a:p>
          <a:p>
            <a:pPr>
              <a:spcAft>
                <a:spcPts val="0"/>
              </a:spcAft>
            </a:pPr>
            <a:r>
              <a:rPr lang="en-US" altLang="en-US" dirty="0"/>
              <a:t>Level 5 is preferred for applications where writes are sequential and large (many blocks), and need large amounts of data storage</a:t>
            </a:r>
          </a:p>
          <a:p>
            <a:pPr>
              <a:spcAft>
                <a:spcPts val="0"/>
              </a:spcAft>
            </a:pPr>
            <a:r>
              <a:rPr lang="en-US" altLang="en-US" dirty="0"/>
              <a:t>RAID 1 is preferred for applications with many random/small updates</a:t>
            </a:r>
          </a:p>
          <a:p>
            <a:pPr>
              <a:spcAft>
                <a:spcPts val="0"/>
              </a:spcAft>
            </a:pPr>
            <a:r>
              <a:rPr lang="en-US" altLang="en-US" dirty="0"/>
              <a:t>Level 6 gives better data protection than RAID 5 since it can tolerate two disk (or disk block) failures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Increasing in importance since latent block failures on one disk, coupled with a failure of another disk can result in data loss with RAID 1 and RAID 5.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D093EB77-FA24-4E33-877D-E478ADAF6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Hardware Issues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CB46998D-A13F-44F8-AC2D-CE8261C46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161123"/>
            <a:ext cx="7566758" cy="486453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Software RAID</a:t>
            </a:r>
            <a:r>
              <a:rPr lang="en-US" altLang="en-US" dirty="0"/>
              <a:t>:  RAID implementations done entirely in software, with no special hardware support</a:t>
            </a:r>
          </a:p>
          <a:p>
            <a:pPr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Hardware RAID</a:t>
            </a:r>
            <a:r>
              <a:rPr lang="en-US" altLang="en-US" dirty="0"/>
              <a:t>:  RAID implementations with special hardware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Use non-volatile RAM to record writes that are being executed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Beware:  power failure during write can result in corrupted disk</a:t>
            </a:r>
          </a:p>
          <a:p>
            <a:pPr lvl="2">
              <a:spcAft>
                <a:spcPts val="0"/>
              </a:spcAft>
            </a:pPr>
            <a:r>
              <a:rPr lang="en-US" altLang="en-US" dirty="0"/>
              <a:t>E.g., failure after writing one block but before writing the second in a mirrored system</a:t>
            </a:r>
          </a:p>
          <a:p>
            <a:pPr lvl="2">
              <a:spcAft>
                <a:spcPts val="0"/>
              </a:spcAft>
            </a:pPr>
            <a:r>
              <a:rPr lang="en-US" altLang="en-US" dirty="0"/>
              <a:t>Such corrupted data must be detected when power is restored</a:t>
            </a:r>
          </a:p>
          <a:p>
            <a:pPr lvl="3">
              <a:spcAft>
                <a:spcPts val="0"/>
              </a:spcAft>
            </a:pPr>
            <a:r>
              <a:rPr lang="en-US" altLang="en-US" dirty="0"/>
              <a:t>Recovery from corruption is similar to recovery from failed disk</a:t>
            </a:r>
          </a:p>
          <a:p>
            <a:pPr lvl="3">
              <a:spcAft>
                <a:spcPts val="0"/>
              </a:spcAft>
            </a:pPr>
            <a:r>
              <a:rPr lang="en-US" altLang="en-US" dirty="0"/>
              <a:t>NV-RAM helps to efficiently detected potentially corrupted blocks</a:t>
            </a:r>
          </a:p>
          <a:p>
            <a:pPr lvl="4">
              <a:spcAft>
                <a:spcPts val="0"/>
              </a:spcAft>
            </a:pPr>
            <a:r>
              <a:rPr lang="en-US" altLang="en-US" dirty="0"/>
              <a:t>Otherwise all blocks of disk must be read and compared with mirror/parity block</a:t>
            </a:r>
          </a:p>
          <a:p>
            <a:pPr lvl="3"/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1026">
            <a:extLst>
              <a:ext uri="{FF2B5EF4-FFF2-40B4-BE49-F238E27FC236}">
                <a16:creationId xmlns:a16="http://schemas.microsoft.com/office/drawing/2014/main" id="{0BDC9287-877D-4FC6-AC76-C2FE57E1E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Hardware Issues (Cont.)</a:t>
            </a:r>
          </a:p>
        </p:txBody>
      </p:sp>
      <p:sp>
        <p:nvSpPr>
          <p:cNvPr id="70659" name="Rectangle 1027">
            <a:extLst>
              <a:ext uri="{FF2B5EF4-FFF2-40B4-BE49-F238E27FC236}">
                <a16:creationId xmlns:a16="http://schemas.microsoft.com/office/drawing/2014/main" id="{6078CE2E-9A38-48C3-BBCF-1DC82596B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73790"/>
            <a:ext cx="7721309" cy="5104271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Latent failures</a:t>
            </a:r>
            <a:r>
              <a:rPr lang="en-US" altLang="en-US" dirty="0">
                <a:solidFill>
                  <a:srgbClr val="000099"/>
                </a:solidFill>
              </a:rPr>
              <a:t>: </a:t>
            </a:r>
            <a:r>
              <a:rPr lang="en-US" altLang="en-US" dirty="0"/>
              <a:t>data successfully written earlier gets damaged</a:t>
            </a:r>
          </a:p>
          <a:p>
            <a:pPr lvl="1"/>
            <a:r>
              <a:rPr lang="en-US" altLang="en-US" dirty="0"/>
              <a:t>can result in data loss even if only one disk fails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Data scrubbing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</a:p>
          <a:p>
            <a:pPr lvl="1"/>
            <a:r>
              <a:rPr lang="en-US" altLang="en-US" dirty="0"/>
              <a:t>continually scan for latent failures, and recover from copy/parity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Hot swapping</a:t>
            </a:r>
            <a:r>
              <a:rPr lang="en-US" altLang="en-US" dirty="0"/>
              <a:t>: replacement of disk while system is running, without power down</a:t>
            </a:r>
          </a:p>
          <a:p>
            <a:pPr lvl="1"/>
            <a:r>
              <a:rPr lang="en-US" altLang="en-US" dirty="0"/>
              <a:t>Supported by some hardware RAID systems, </a:t>
            </a:r>
          </a:p>
          <a:p>
            <a:pPr lvl="1"/>
            <a:r>
              <a:rPr lang="en-US" altLang="en-US" dirty="0"/>
              <a:t>reduces time to recovery, and improves availability greatly</a:t>
            </a:r>
          </a:p>
          <a:p>
            <a:r>
              <a:rPr lang="en-US" altLang="en-US" dirty="0"/>
              <a:t>Many systems maintain </a:t>
            </a:r>
            <a:r>
              <a:rPr lang="en-US" altLang="en-US" dirty="0">
                <a:solidFill>
                  <a:srgbClr val="002060"/>
                </a:solidFill>
              </a:rPr>
              <a:t>spare disks </a:t>
            </a:r>
            <a:r>
              <a:rPr lang="en-US" altLang="en-US" dirty="0"/>
              <a:t>which are kept online, and used as replacements for failed disks immediately on detection of failure</a:t>
            </a:r>
          </a:p>
          <a:p>
            <a:pPr lvl="1"/>
            <a:r>
              <a:rPr lang="en-US" altLang="en-US" dirty="0"/>
              <a:t>Reduces time to recovery greatly</a:t>
            </a:r>
          </a:p>
          <a:p>
            <a:r>
              <a:rPr lang="en-US" altLang="en-US" dirty="0"/>
              <a:t>Many hardware RAID systems ensure that a single point of failure will not stop the functioning of the system by using </a:t>
            </a:r>
          </a:p>
          <a:p>
            <a:pPr lvl="1"/>
            <a:r>
              <a:rPr lang="en-US" altLang="en-US" dirty="0"/>
              <a:t>Redundant power supplies with battery backup</a:t>
            </a:r>
          </a:p>
          <a:p>
            <a:pPr lvl="1"/>
            <a:r>
              <a:rPr lang="en-US" altLang="en-US" dirty="0"/>
              <a:t>Multiple controllers and multiple interconnections to guard against controller/interconnection failures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7574D6EA-CBD2-4C59-B29A-32B0356A4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Optimization of Disk-Block Access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9114C09-FC0D-4CCF-8EC2-644FC4F435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122363"/>
            <a:ext cx="7707435" cy="1940306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Buffering: </a:t>
            </a:r>
            <a:r>
              <a:rPr lang="en-US" altLang="en-US" dirty="0"/>
              <a:t>in-memory buffer to cache disk blocks</a:t>
            </a:r>
          </a:p>
          <a:p>
            <a:pPr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Read-ahead: </a:t>
            </a:r>
            <a:r>
              <a:rPr lang="en-US" altLang="en-US" dirty="0"/>
              <a:t>Read extra blocks from a track in anticipation that they will be requested soon</a:t>
            </a:r>
            <a:endParaRPr lang="en-US" altLang="en-US" b="1" dirty="0"/>
          </a:p>
          <a:p>
            <a:pPr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Disk-arm-scheduling</a:t>
            </a:r>
            <a:r>
              <a:rPr lang="en-US" altLang="en-US" dirty="0"/>
              <a:t> algorithms re-order block requests so that disk arm movement is minimized </a:t>
            </a:r>
          </a:p>
          <a:p>
            <a:pPr lvl="1"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elevator algorithm</a:t>
            </a:r>
            <a:br>
              <a:rPr lang="en-US" altLang="en-US" b="1" dirty="0">
                <a:solidFill>
                  <a:srgbClr val="002060"/>
                </a:solidFill>
              </a:rPr>
            </a:br>
            <a:br>
              <a:rPr lang="en-US" altLang="en-US" b="1" dirty="0">
                <a:solidFill>
                  <a:srgbClr val="002060"/>
                </a:solidFill>
              </a:rPr>
            </a:br>
            <a:br>
              <a:rPr lang="en-US" altLang="en-US" b="1" dirty="0">
                <a:solidFill>
                  <a:srgbClr val="002060"/>
                </a:solidFill>
              </a:rPr>
            </a:br>
            <a:br>
              <a:rPr lang="en-US" altLang="en-US" b="1" dirty="0">
                <a:solidFill>
                  <a:srgbClr val="002060"/>
                </a:solidFill>
              </a:rPr>
            </a:br>
            <a:br>
              <a:rPr lang="en-US" altLang="en-US" b="1" dirty="0">
                <a:solidFill>
                  <a:srgbClr val="002060"/>
                </a:solidFill>
              </a:rPr>
            </a:br>
            <a:br>
              <a:rPr lang="en-US" altLang="en-US" b="1" dirty="0">
                <a:solidFill>
                  <a:srgbClr val="002060"/>
                </a:solidFill>
              </a:rPr>
            </a:br>
            <a:endParaRPr lang="en-US" altLang="en-US" b="1" dirty="0">
              <a:solidFill>
                <a:srgbClr val="002060"/>
              </a:solidFill>
            </a:endParaRPr>
          </a:p>
          <a:p>
            <a:endParaRPr lang="en-US" altLang="en-US" b="1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375" y="3227248"/>
            <a:ext cx="5375250" cy="113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12691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7574D6EA-CBD2-4C59-B29A-32B0356A4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Optimization of Disk-Block Access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9114C09-FC0D-4CCF-8EC2-644FC4F435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122363"/>
            <a:ext cx="7707435" cy="1940306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Buffering: </a:t>
            </a:r>
            <a:r>
              <a:rPr lang="en-US" altLang="en-US" dirty="0"/>
              <a:t>in-memory buffer to cache disk blocks</a:t>
            </a:r>
          </a:p>
          <a:p>
            <a:pPr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Read-ahead: </a:t>
            </a:r>
            <a:r>
              <a:rPr lang="en-US" altLang="en-US" dirty="0"/>
              <a:t>Read extra blocks from a track in anticipation that they will be requested soon</a:t>
            </a:r>
            <a:endParaRPr lang="en-US" altLang="en-US" b="1" dirty="0"/>
          </a:p>
          <a:p>
            <a:pPr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Disk-arm-scheduling</a:t>
            </a:r>
            <a:r>
              <a:rPr lang="en-US" altLang="en-US" dirty="0"/>
              <a:t> algorithms re-order block requests so that disk arm movement is minimized </a:t>
            </a:r>
          </a:p>
          <a:p>
            <a:pPr lvl="1"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elevator algorithm</a:t>
            </a:r>
            <a:br>
              <a:rPr lang="en-US" altLang="en-US" b="1" dirty="0">
                <a:solidFill>
                  <a:srgbClr val="002060"/>
                </a:solidFill>
              </a:rPr>
            </a:br>
            <a:br>
              <a:rPr lang="en-US" altLang="en-US" b="1" dirty="0">
                <a:solidFill>
                  <a:srgbClr val="002060"/>
                </a:solidFill>
              </a:rPr>
            </a:br>
            <a:br>
              <a:rPr lang="en-US" altLang="en-US" b="1" dirty="0">
                <a:solidFill>
                  <a:srgbClr val="002060"/>
                </a:solidFill>
              </a:rPr>
            </a:br>
            <a:br>
              <a:rPr lang="en-US" altLang="en-US" b="1" dirty="0">
                <a:solidFill>
                  <a:srgbClr val="002060"/>
                </a:solidFill>
              </a:rPr>
            </a:br>
            <a:br>
              <a:rPr lang="en-US" altLang="en-US" b="1" dirty="0">
                <a:solidFill>
                  <a:srgbClr val="002060"/>
                </a:solidFill>
              </a:rPr>
            </a:br>
            <a:br>
              <a:rPr lang="en-US" altLang="en-US" b="1" dirty="0">
                <a:solidFill>
                  <a:srgbClr val="002060"/>
                </a:solidFill>
              </a:rPr>
            </a:br>
            <a:endParaRPr lang="en-US" altLang="en-US" b="1" dirty="0">
              <a:solidFill>
                <a:srgbClr val="002060"/>
              </a:solidFill>
            </a:endParaRPr>
          </a:p>
          <a:p>
            <a:endParaRPr lang="en-US" altLang="en-US" b="1" dirty="0">
              <a:solidFill>
                <a:srgbClr val="00206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9F48B44-5E99-480C-A2EA-16B38042F754}"/>
              </a:ext>
            </a:extLst>
          </p:cNvPr>
          <p:cNvGrpSpPr/>
          <p:nvPr/>
        </p:nvGrpSpPr>
        <p:grpSpPr>
          <a:xfrm>
            <a:off x="1054161" y="3289427"/>
            <a:ext cx="7135812" cy="1613345"/>
            <a:chOff x="769938" y="4782693"/>
            <a:chExt cx="7135812" cy="1613345"/>
          </a:xfrm>
        </p:grpSpPr>
        <p:sp>
          <p:nvSpPr>
            <p:cNvPr id="38916" name="Line 4">
              <a:extLst>
                <a:ext uri="{FF2B5EF4-FFF2-40B4-BE49-F238E27FC236}">
                  <a16:creationId xmlns:a16="http://schemas.microsoft.com/office/drawing/2014/main" id="{AD57A55E-B726-472C-BD4B-FDEE50A20D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688" y="5295900"/>
              <a:ext cx="2703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8917" name="Line 5">
              <a:extLst>
                <a:ext uri="{FF2B5EF4-FFF2-40B4-BE49-F238E27FC236}">
                  <a16:creationId xmlns:a16="http://schemas.microsoft.com/office/drawing/2014/main" id="{01E4F1D4-3AAD-45F4-819A-74D847B71E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6375" y="5627688"/>
              <a:ext cx="4187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8918" name="Text Box 6">
              <a:extLst>
                <a:ext uri="{FF2B5EF4-FFF2-40B4-BE49-F238E27FC236}">
                  <a16:creationId xmlns:a16="http://schemas.microsoft.com/office/drawing/2014/main" id="{E0FCABA0-1D29-44EF-9B24-609061AC0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3050" y="4795393"/>
              <a:ext cx="4429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R1</a:t>
              </a:r>
            </a:p>
          </p:txBody>
        </p:sp>
        <p:sp>
          <p:nvSpPr>
            <p:cNvPr id="38919" name="Text Box 7">
              <a:extLst>
                <a:ext uri="{FF2B5EF4-FFF2-40B4-BE49-F238E27FC236}">
                  <a16:creationId xmlns:a16="http://schemas.microsoft.com/office/drawing/2014/main" id="{A4EAF5F1-7340-4141-844D-C0D6BF76E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5850" y="4782693"/>
              <a:ext cx="4429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R5</a:t>
              </a:r>
            </a:p>
          </p:txBody>
        </p:sp>
        <p:sp>
          <p:nvSpPr>
            <p:cNvPr id="38920" name="Text Box 8">
              <a:extLst>
                <a:ext uri="{FF2B5EF4-FFF2-40B4-BE49-F238E27FC236}">
                  <a16:creationId xmlns:a16="http://schemas.microsoft.com/office/drawing/2014/main" id="{65358D63-2B8D-4B0A-A678-42D1D4D03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5650" y="4782693"/>
              <a:ext cx="4429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R2</a:t>
              </a:r>
            </a:p>
          </p:txBody>
        </p:sp>
        <p:sp>
          <p:nvSpPr>
            <p:cNvPr id="38921" name="Text Box 9">
              <a:extLst>
                <a:ext uri="{FF2B5EF4-FFF2-40B4-BE49-F238E27FC236}">
                  <a16:creationId xmlns:a16="http://schemas.microsoft.com/office/drawing/2014/main" id="{5E0278F9-AA79-4AF8-9474-7E20D94B3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0350" y="4795393"/>
              <a:ext cx="4429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R4</a:t>
              </a:r>
            </a:p>
          </p:txBody>
        </p:sp>
        <p:sp>
          <p:nvSpPr>
            <p:cNvPr id="38922" name="Text Box 10">
              <a:extLst>
                <a:ext uri="{FF2B5EF4-FFF2-40B4-BE49-F238E27FC236}">
                  <a16:creationId xmlns:a16="http://schemas.microsoft.com/office/drawing/2014/main" id="{0EC34853-4892-4A36-BD74-7110DEB3A0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050" y="4795393"/>
              <a:ext cx="4429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R3</a:t>
              </a:r>
            </a:p>
          </p:txBody>
        </p:sp>
        <p:sp>
          <p:nvSpPr>
            <p:cNvPr id="38923" name="Text Box 11">
              <a:extLst>
                <a:ext uri="{FF2B5EF4-FFF2-40B4-BE49-F238E27FC236}">
                  <a16:creationId xmlns:a16="http://schemas.microsoft.com/office/drawing/2014/main" id="{B0C09768-821F-4C05-8E51-042756886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5900" y="4814443"/>
              <a:ext cx="4429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R6</a:t>
              </a:r>
            </a:p>
          </p:txBody>
        </p:sp>
        <p:sp>
          <p:nvSpPr>
            <p:cNvPr id="38924" name="Line 12">
              <a:extLst>
                <a:ext uri="{FF2B5EF4-FFF2-40B4-BE49-F238E27FC236}">
                  <a16:creationId xmlns:a16="http://schemas.microsoft.com/office/drawing/2014/main" id="{7259A52E-6636-4389-BD68-654A402FD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4313" y="5976938"/>
              <a:ext cx="6003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8925" name="Text Box 13">
              <a:extLst>
                <a:ext uri="{FF2B5EF4-FFF2-40B4-BE49-F238E27FC236}">
                  <a16:creationId xmlns:a16="http://schemas.microsoft.com/office/drawing/2014/main" id="{8B27EFDF-DE2E-4B8A-BA89-CE03CE410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938" y="6026150"/>
              <a:ext cx="11461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Inner track</a:t>
              </a:r>
            </a:p>
          </p:txBody>
        </p:sp>
        <p:sp>
          <p:nvSpPr>
            <p:cNvPr id="38926" name="Text Box 14">
              <a:extLst>
                <a:ext uri="{FF2B5EF4-FFF2-40B4-BE49-F238E27FC236}">
                  <a16:creationId xmlns:a16="http://schemas.microsoft.com/office/drawing/2014/main" id="{34AD64CE-0C24-4936-BB06-BA82AC25E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3538" y="6059488"/>
              <a:ext cx="11922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Outer track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908255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EC5E2ABC-4F72-4028-A94E-16E19E331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Optimization of Disk Block Access (Cont.)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8D3443F-CB61-4F36-8994-124C92EF10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088957"/>
            <a:ext cx="7696142" cy="368233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File organization</a:t>
            </a:r>
          </a:p>
          <a:p>
            <a:pPr lvl="1">
              <a:spcAft>
                <a:spcPts val="0"/>
              </a:spcAft>
            </a:pPr>
            <a:r>
              <a:rPr lang="en-US" altLang="en-US" b="1" dirty="0"/>
              <a:t> </a:t>
            </a:r>
            <a:r>
              <a:rPr lang="en-US" altLang="en-US" dirty="0"/>
              <a:t>Allocate blocks of a file in as contiguous a manner as possible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Allocation in units of </a:t>
            </a:r>
            <a:r>
              <a:rPr lang="en-US" altLang="en-US" b="1" dirty="0">
                <a:solidFill>
                  <a:schemeClr val="bg1">
                    <a:lumMod val="10000"/>
                  </a:schemeClr>
                </a:solidFill>
              </a:rPr>
              <a:t>extents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Files may get </a:t>
            </a:r>
            <a:r>
              <a:rPr lang="en-US" altLang="en-US" b="1" dirty="0">
                <a:solidFill>
                  <a:srgbClr val="002060"/>
                </a:solidFill>
              </a:rPr>
              <a:t>fragmented</a:t>
            </a:r>
            <a:endParaRPr lang="en-US" altLang="en-US" dirty="0"/>
          </a:p>
          <a:p>
            <a:pPr lvl="2">
              <a:spcAft>
                <a:spcPts val="0"/>
              </a:spcAft>
            </a:pPr>
            <a:r>
              <a:rPr lang="en-US" altLang="en-US" dirty="0"/>
              <a:t>E.g., if free blocks on disk are scattered, and newly created file has its blocks scattered over the disk</a:t>
            </a:r>
          </a:p>
          <a:p>
            <a:pPr lvl="2">
              <a:spcAft>
                <a:spcPts val="0"/>
              </a:spcAft>
            </a:pPr>
            <a:r>
              <a:rPr lang="en-US" altLang="en-US" dirty="0"/>
              <a:t>Sequential access to a fragmented file results in increased disk arm movement</a:t>
            </a:r>
          </a:p>
          <a:p>
            <a:pPr lvl="2">
              <a:spcAft>
                <a:spcPts val="0"/>
              </a:spcAft>
            </a:pPr>
            <a:r>
              <a:rPr lang="en-US" altLang="en-US" dirty="0"/>
              <a:t>Some systems have utilities to </a:t>
            </a:r>
            <a:r>
              <a:rPr lang="en-US" altLang="en-US" b="1" dirty="0">
                <a:solidFill>
                  <a:srgbClr val="002060"/>
                </a:solidFill>
              </a:rPr>
              <a:t>defragment</a:t>
            </a:r>
            <a:r>
              <a:rPr lang="en-US" altLang="en-US" dirty="0"/>
              <a:t> the file system, in order to speed up file access</a:t>
            </a:r>
            <a:endParaRPr lang="en-US" altLang="en-US" b="1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Non-volatile write buffers </a:t>
            </a:r>
          </a:p>
          <a:p>
            <a:pPr lvl="2">
              <a:spcAft>
                <a:spcPts val="600"/>
              </a:spcAft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1026">
            <a:extLst>
              <a:ext uri="{FF2B5EF4-FFF2-40B4-BE49-F238E27FC236}">
                <a16:creationId xmlns:a16="http://schemas.microsoft.com/office/drawing/2014/main" id="{6B55BA79-E73A-494D-B86E-187B751DA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Magnetic Tapes</a:t>
            </a:r>
          </a:p>
        </p:txBody>
      </p:sp>
      <p:sp>
        <p:nvSpPr>
          <p:cNvPr id="74755" name="Rectangle 1027">
            <a:extLst>
              <a:ext uri="{FF2B5EF4-FFF2-40B4-BE49-F238E27FC236}">
                <a16:creationId xmlns:a16="http://schemas.microsoft.com/office/drawing/2014/main" id="{D85E4612-ED46-415D-A8AA-E0B92A9B9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26684"/>
            <a:ext cx="7754327" cy="495208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en-US" dirty="0"/>
              <a:t>Hold large volumes of data and provide high transfer rates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Few GB for DAT (Digital Audio Tape) format, 10-40 GB with DLT (Digital Linear Tape) format, 100 GB+ with Ultrium format, and 330 GB with </a:t>
            </a:r>
            <a:r>
              <a:rPr lang="en-US" altLang="en-US" dirty="0" err="1"/>
              <a:t>Ampex</a:t>
            </a:r>
            <a:r>
              <a:rPr lang="en-US" altLang="en-US" dirty="0"/>
              <a:t> helical scan format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Transfer rates from few to 10s of MB/s</a:t>
            </a:r>
          </a:p>
          <a:p>
            <a:pPr>
              <a:spcAft>
                <a:spcPts val="0"/>
              </a:spcAft>
            </a:pPr>
            <a:r>
              <a:rPr lang="en-US" altLang="en-US" dirty="0"/>
              <a:t>Tapes are cheap, but cost of drives is very high</a:t>
            </a:r>
          </a:p>
          <a:p>
            <a:pPr>
              <a:spcAft>
                <a:spcPts val="0"/>
              </a:spcAft>
            </a:pPr>
            <a:r>
              <a:rPr lang="en-US" altLang="en-US" dirty="0"/>
              <a:t>Very slow access time in comparison to magnetic and optical disks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limited to sequential access.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Some formats (</a:t>
            </a:r>
            <a:r>
              <a:rPr lang="en-US" altLang="en-US" dirty="0" err="1"/>
              <a:t>Accelis</a:t>
            </a:r>
            <a:r>
              <a:rPr lang="en-US" altLang="en-US" dirty="0"/>
              <a:t>) provide faster seek (10s of seconds) at cost of lower capacity</a:t>
            </a:r>
          </a:p>
          <a:p>
            <a:pPr>
              <a:spcAft>
                <a:spcPts val="0"/>
              </a:spcAft>
            </a:pPr>
            <a:r>
              <a:rPr lang="en-US" altLang="en-US" dirty="0"/>
              <a:t>Used mainly for backup, for storage of infrequently used information, and as an off-line medium for transferring information from one system to another.</a:t>
            </a:r>
          </a:p>
          <a:p>
            <a:pPr>
              <a:spcAft>
                <a:spcPts val="0"/>
              </a:spcAft>
            </a:pPr>
            <a:r>
              <a:rPr lang="en-US" altLang="en-US" dirty="0"/>
              <a:t>Tape jukeboxes used for very large capacity storage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Multiple </a:t>
            </a:r>
            <a:r>
              <a:rPr lang="en-US" altLang="en-US" dirty="0" err="1"/>
              <a:t>petabyes</a:t>
            </a:r>
            <a:r>
              <a:rPr lang="en-US" altLang="en-US" dirty="0"/>
              <a:t> (10</a:t>
            </a:r>
            <a:r>
              <a:rPr lang="en-US" altLang="en-US" baseline="30000" dirty="0"/>
              <a:t>15 </a:t>
            </a:r>
            <a:r>
              <a:rPr lang="en-US" altLang="en-US" dirty="0"/>
              <a:t>bytes)</a:t>
            </a:r>
          </a:p>
        </p:txBody>
      </p:sp>
    </p:spTree>
    <p:extLst>
      <p:ext uri="{BB962C8B-B14F-4D97-AF65-F5344CB8AC3E}">
        <p14:creationId xmlns:p14="http://schemas.microsoft.com/office/powerpoint/2010/main" val="3842902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3F49-405A-4257-8C30-F15F5C78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SSD 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BA41C-E6B8-4FCD-A5F7-BB848A2A0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093789"/>
            <a:ext cx="7637419" cy="4826366"/>
          </a:xfrm>
        </p:spPr>
        <p:txBody>
          <a:bodyPr/>
          <a:lstStyle/>
          <a:p>
            <a:r>
              <a:rPr lang="en-IN" dirty="0"/>
              <a:t>Random reads/writes per second</a:t>
            </a:r>
          </a:p>
          <a:p>
            <a:pPr lvl="1"/>
            <a:r>
              <a:rPr lang="en-IN" dirty="0"/>
              <a:t>Typical 4 KB reads:  10,000 reads per second (10,000 IOPS)</a:t>
            </a:r>
          </a:p>
          <a:p>
            <a:pPr lvl="1"/>
            <a:r>
              <a:rPr lang="en-IN" dirty="0"/>
              <a:t>Typical  4KB writes: 40,000 IOPS</a:t>
            </a:r>
          </a:p>
          <a:p>
            <a:pPr lvl="1"/>
            <a:r>
              <a:rPr lang="en-IN" dirty="0"/>
              <a:t>SSDs support parallel reads</a:t>
            </a:r>
          </a:p>
          <a:p>
            <a:pPr lvl="2"/>
            <a:r>
              <a:rPr lang="en-IN" dirty="0"/>
              <a:t>Typical 4KB reads: </a:t>
            </a:r>
          </a:p>
          <a:p>
            <a:pPr lvl="3"/>
            <a:r>
              <a:rPr lang="en-IN" dirty="0"/>
              <a:t>100,000 IOPS with 32 requests in parallel (QD-32) on SATA</a:t>
            </a:r>
          </a:p>
          <a:p>
            <a:pPr lvl="3"/>
            <a:r>
              <a:rPr lang="en-IN" dirty="0"/>
              <a:t>350,000 IOPS with QD-32 on </a:t>
            </a:r>
            <a:r>
              <a:rPr lang="en-IN" dirty="0" err="1"/>
              <a:t>NVMe</a:t>
            </a:r>
            <a:r>
              <a:rPr lang="en-IN" dirty="0"/>
              <a:t> PCIe</a:t>
            </a:r>
          </a:p>
          <a:p>
            <a:pPr lvl="2"/>
            <a:r>
              <a:rPr lang="en-IN" dirty="0"/>
              <a:t>Typical 4KB writes:</a:t>
            </a:r>
          </a:p>
          <a:p>
            <a:pPr lvl="3"/>
            <a:r>
              <a:rPr lang="en-IN" dirty="0"/>
              <a:t>100,000 IOPS with QD-32, even higher on some models</a:t>
            </a:r>
          </a:p>
          <a:p>
            <a:r>
              <a:rPr lang="en-IN" dirty="0"/>
              <a:t> Data transfer rate for sequential reads/writes</a:t>
            </a:r>
          </a:p>
          <a:p>
            <a:pPr lvl="1"/>
            <a:r>
              <a:rPr lang="en-IN" dirty="0"/>
              <a:t>400 MB/sec for SATA3, 2 to 3 GB/sec using </a:t>
            </a:r>
            <a:r>
              <a:rPr lang="en-IN" dirty="0" err="1"/>
              <a:t>NVMe</a:t>
            </a:r>
            <a:r>
              <a:rPr lang="en-IN" dirty="0"/>
              <a:t> PCIe</a:t>
            </a:r>
          </a:p>
          <a:p>
            <a:r>
              <a:rPr lang="en-IN" b="1" dirty="0"/>
              <a:t>Hybrid disks</a:t>
            </a:r>
            <a:r>
              <a:rPr lang="en-IN" dirty="0"/>
              <a:t>: combine small amount of flash cache with larger magnetic disk</a:t>
            </a:r>
          </a:p>
        </p:txBody>
      </p:sp>
    </p:spTree>
    <p:extLst>
      <p:ext uri="{BB962C8B-B14F-4D97-AF65-F5344CB8AC3E}">
        <p14:creationId xmlns:p14="http://schemas.microsoft.com/office/powerpoint/2010/main" val="409108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B19D-9ABA-4BD3-844E-7CD1F0DF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Storage Class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02700-F9A5-42A6-A266-4C077076F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24233"/>
            <a:ext cx="7754865" cy="3447767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IN" dirty="0"/>
              <a:t>3D-XPoint memory technology pioneered by Intel</a:t>
            </a:r>
          </a:p>
          <a:p>
            <a:pPr>
              <a:spcAft>
                <a:spcPts val="0"/>
              </a:spcAft>
            </a:pPr>
            <a:r>
              <a:rPr lang="en-IN" dirty="0"/>
              <a:t>Available as Intel </a:t>
            </a:r>
            <a:r>
              <a:rPr lang="en-IN" dirty="0" err="1"/>
              <a:t>Optane</a:t>
            </a:r>
            <a:endParaRPr lang="en-IN" dirty="0"/>
          </a:p>
          <a:p>
            <a:pPr lvl="1">
              <a:spcAft>
                <a:spcPts val="0"/>
              </a:spcAft>
            </a:pPr>
            <a:r>
              <a:rPr lang="en-IN" dirty="0"/>
              <a:t>SSD interface shipped from 2017</a:t>
            </a:r>
          </a:p>
          <a:p>
            <a:pPr lvl="2">
              <a:spcAft>
                <a:spcPts val="0"/>
              </a:spcAft>
            </a:pPr>
            <a:r>
              <a:rPr lang="en-IN" dirty="0"/>
              <a:t>Allows lower latency than flash SSDs</a:t>
            </a:r>
          </a:p>
          <a:p>
            <a:pPr lvl="1">
              <a:spcAft>
                <a:spcPts val="0"/>
              </a:spcAft>
            </a:pPr>
            <a:r>
              <a:rPr lang="en-IN" dirty="0"/>
              <a:t>Non-volatile memory interface announced in 2018</a:t>
            </a:r>
          </a:p>
          <a:p>
            <a:pPr lvl="2">
              <a:spcAft>
                <a:spcPts val="0"/>
              </a:spcAft>
            </a:pPr>
            <a:r>
              <a:rPr lang="en-IN" dirty="0"/>
              <a:t>Supports direct access to words, at speeds comparable to main-memory speeds</a:t>
            </a:r>
          </a:p>
        </p:txBody>
      </p:sp>
    </p:spTree>
    <p:extLst>
      <p:ext uri="{BB962C8B-B14F-4D97-AF65-F5344CB8AC3E}">
        <p14:creationId xmlns:p14="http://schemas.microsoft.com/office/powerpoint/2010/main" val="346832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547E-9A91-4F87-BC92-28FB67FF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0EB7E-3E82-494A-A4E9-BC0578820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Storage</a:t>
            </a:r>
          </a:p>
          <a:p>
            <a:r>
              <a:rPr lang="en-US" sz="2000" dirty="0"/>
              <a:t>Indexing</a:t>
            </a:r>
          </a:p>
          <a:p>
            <a:r>
              <a:rPr lang="en-US" sz="2000" dirty="0"/>
              <a:t>Query processing</a:t>
            </a:r>
          </a:p>
          <a:p>
            <a:r>
              <a:rPr lang="en-US" sz="2000" dirty="0"/>
              <a:t>Transaction</a:t>
            </a:r>
          </a:p>
          <a:p>
            <a:r>
              <a:rPr lang="en-US" sz="2000" dirty="0"/>
              <a:t>Concurrency Control</a:t>
            </a:r>
          </a:p>
          <a:p>
            <a:r>
              <a:rPr lang="en-US" sz="2000" dirty="0"/>
              <a:t>Recovery</a:t>
            </a:r>
          </a:p>
          <a:p>
            <a:r>
              <a:rPr lang="en-US" sz="2000" dirty="0"/>
              <a:t>Parallel and Distributed Database Overview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1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3FDDECEE-4421-4D3A-935D-A39AA4A05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1072" y="20104"/>
            <a:ext cx="4292928" cy="939872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Performance Measures of Disks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3" name="Text Box 7">
            <a:extLst>
              <a:ext uri="{FF2B5EF4-FFF2-40B4-BE49-F238E27FC236}">
                <a16:creationId xmlns:a16="http://schemas.microsoft.com/office/drawing/2014/main" id="{383A3D0D-A7FB-452B-9B5E-1F5395298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8857" y="5275672"/>
            <a:ext cx="455605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b="1" dirty="0"/>
              <a:t>Schematic diagram of magnetic disk drive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BAC2392-ACCA-4691-9D6C-021EBB44F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380" y="1490490"/>
            <a:ext cx="4641620" cy="3611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22B6FD-D27E-478A-8AC8-4FD8210239E7}"/>
              </a:ext>
            </a:extLst>
          </p:cNvPr>
          <p:cNvSpPr txBox="1"/>
          <p:nvPr/>
        </p:nvSpPr>
        <p:spPr>
          <a:xfrm>
            <a:off x="291548" y="859078"/>
            <a:ext cx="4167309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Access time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– the time it takes from when a read or write request is issued to when data transfer begins. </a:t>
            </a:r>
          </a:p>
          <a:p>
            <a:pPr>
              <a:spcAft>
                <a:spcPts val="0"/>
              </a:spcAft>
            </a:pPr>
            <a:r>
              <a:rPr lang="en-US" altLang="en-US" sz="1600" b="1" dirty="0">
                <a:solidFill>
                  <a:srgbClr val="002060"/>
                </a:solidFill>
              </a:rPr>
              <a:t>= Seek time + Rotational Latency</a:t>
            </a:r>
          </a:p>
          <a:p>
            <a:pPr>
              <a:spcAft>
                <a:spcPts val="0"/>
              </a:spcAft>
            </a:pPr>
            <a:endParaRPr lang="en-US" altLang="en-US" sz="1600" b="1" dirty="0">
              <a:solidFill>
                <a:srgbClr val="002060"/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en-US" sz="1600" b="1" dirty="0">
                <a:solidFill>
                  <a:srgbClr val="002060"/>
                </a:solidFill>
              </a:rPr>
              <a:t>Seek time</a:t>
            </a:r>
            <a:r>
              <a:rPr lang="en-US" altLang="en-US" sz="1600" dirty="0">
                <a:solidFill>
                  <a:srgbClr val="002060"/>
                </a:solidFill>
              </a:rPr>
              <a:t> </a:t>
            </a:r>
            <a:r>
              <a:rPr lang="en-US" altLang="en-US" sz="1600" dirty="0"/>
              <a:t>– </a:t>
            </a:r>
            <a:r>
              <a:rPr lang="en-US" altLang="en-US" dirty="0"/>
              <a:t>time it takes to reposition the arm over the correct track. </a:t>
            </a:r>
          </a:p>
          <a:p>
            <a:pPr>
              <a:spcAft>
                <a:spcPts val="0"/>
              </a:spcAft>
            </a:pPr>
            <a:r>
              <a:rPr lang="en-US" altLang="en-US" dirty="0"/>
              <a:t> Average seek time is 1/2 the worst case seek time.</a:t>
            </a:r>
          </a:p>
          <a:p>
            <a:pPr>
              <a:spcAft>
                <a:spcPts val="0"/>
              </a:spcAft>
            </a:pPr>
            <a:r>
              <a:rPr lang="en-US" altLang="en-US" dirty="0"/>
              <a:t>4 to 10 milliseconds on typical disks</a:t>
            </a:r>
          </a:p>
          <a:p>
            <a:pPr>
              <a:spcAft>
                <a:spcPts val="0"/>
              </a:spcAft>
            </a:pPr>
            <a:endParaRPr lang="en-US" altLang="en-US" b="1" dirty="0">
              <a:solidFill>
                <a:srgbClr val="002060"/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Rotational latency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– time it takes for the sector to be accessed to appear under the head. </a:t>
            </a:r>
          </a:p>
          <a:p>
            <a:pPr>
              <a:spcAft>
                <a:spcPts val="0"/>
              </a:spcAft>
            </a:pPr>
            <a:r>
              <a:rPr lang="en-US" altLang="en-US" dirty="0"/>
              <a:t>4 to 11 milliseconds on typical disks (5400 to 15000 </a:t>
            </a:r>
            <a:r>
              <a:rPr lang="en-US" altLang="en-US" dirty="0" err="1"/>
              <a:t>r.p.m</a:t>
            </a:r>
            <a:r>
              <a:rPr lang="en-US" altLang="en-US" dirty="0"/>
              <a:t>.)</a:t>
            </a:r>
          </a:p>
          <a:p>
            <a:pPr>
              <a:spcAft>
                <a:spcPts val="0"/>
              </a:spcAft>
            </a:pPr>
            <a:r>
              <a:rPr lang="en-US" altLang="en-US" dirty="0"/>
              <a:t>Average latency is 1/2 of the above latency.</a:t>
            </a:r>
          </a:p>
          <a:p>
            <a:pPr>
              <a:spcAft>
                <a:spcPts val="0"/>
              </a:spcAft>
            </a:pPr>
            <a:r>
              <a:rPr lang="en-US" altLang="en-US" dirty="0"/>
              <a:t>Overall latency is 5 to 20 msec depending on disk model</a:t>
            </a:r>
          </a:p>
          <a:p>
            <a:pPr>
              <a:spcAft>
                <a:spcPts val="0"/>
              </a:spcAft>
            </a:pPr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4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3FDDECEE-4421-4D3A-935D-A39AA4A05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1072" y="20104"/>
            <a:ext cx="4292928" cy="939872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Performance Measures of Disks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3" name="Text Box 7">
            <a:extLst>
              <a:ext uri="{FF2B5EF4-FFF2-40B4-BE49-F238E27FC236}">
                <a16:creationId xmlns:a16="http://schemas.microsoft.com/office/drawing/2014/main" id="{383A3D0D-A7FB-452B-9B5E-1F5395298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8857" y="5275672"/>
            <a:ext cx="455605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b="1" dirty="0"/>
              <a:t>Schematic diagram of magnetic disk drive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BAC2392-ACCA-4691-9D6C-021EBB44F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380" y="1490490"/>
            <a:ext cx="4641620" cy="3611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22B6FD-D27E-478A-8AC8-4FD8210239E7}"/>
              </a:ext>
            </a:extLst>
          </p:cNvPr>
          <p:cNvSpPr txBox="1"/>
          <p:nvPr/>
        </p:nvSpPr>
        <p:spPr>
          <a:xfrm>
            <a:off x="291548" y="1259188"/>
            <a:ext cx="4167309" cy="4370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2060"/>
                </a:solidFill>
              </a:rPr>
              <a:t>Disk block </a:t>
            </a:r>
            <a:r>
              <a:rPr lang="en-IN" dirty="0"/>
              <a:t>is a logical unit for storage allocation and retrieval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dirty="0"/>
              <a:t>4 to 16 kilobytes typically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en-US" dirty="0"/>
              <a:t>Smaller blocks: more transfers from disk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altLang="en-US" dirty="0"/>
              <a:t>Larger blocks:  more space wasted due to partially filled blocks</a:t>
            </a:r>
            <a:endParaRPr lang="en-IN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IN" b="1" dirty="0">
              <a:solidFill>
                <a:srgbClr val="002060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2060"/>
                </a:solidFill>
              </a:rPr>
              <a:t>Sequential access pattern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dirty="0"/>
              <a:t>Successive requests are for successive disk blocks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dirty="0"/>
              <a:t>Disk seek required only for first block</a:t>
            </a:r>
          </a:p>
        </p:txBody>
      </p:sp>
    </p:spTree>
    <p:extLst>
      <p:ext uri="{BB962C8B-B14F-4D97-AF65-F5344CB8AC3E}">
        <p14:creationId xmlns:p14="http://schemas.microsoft.com/office/powerpoint/2010/main" val="344533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3FDDECEE-4421-4D3A-935D-A39AA4A05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1072" y="20104"/>
            <a:ext cx="4292928" cy="939872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Performance Measures of Disks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3" name="Text Box 7">
            <a:extLst>
              <a:ext uri="{FF2B5EF4-FFF2-40B4-BE49-F238E27FC236}">
                <a16:creationId xmlns:a16="http://schemas.microsoft.com/office/drawing/2014/main" id="{383A3D0D-A7FB-452B-9B5E-1F5395298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8857" y="5275672"/>
            <a:ext cx="455605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b="1" dirty="0"/>
              <a:t>Schematic diagram of magnetic disk drive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BAC2392-ACCA-4691-9D6C-021EBB44F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380" y="1490490"/>
            <a:ext cx="4641620" cy="3611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22B6FD-D27E-478A-8AC8-4FD8210239E7}"/>
              </a:ext>
            </a:extLst>
          </p:cNvPr>
          <p:cNvSpPr txBox="1"/>
          <p:nvPr/>
        </p:nvSpPr>
        <p:spPr>
          <a:xfrm>
            <a:off x="291548" y="1228385"/>
            <a:ext cx="4167309" cy="372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2060"/>
                </a:solidFill>
              </a:rPr>
              <a:t>Random access pattern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dirty="0"/>
              <a:t>Successive requests are for blocks that can be anywhere on disk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dirty="0"/>
              <a:t>Each access requires a seek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dirty="0"/>
              <a:t>Transfer rates are low since a lot of time is wasted in seeks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2060"/>
                </a:solidFill>
              </a:rPr>
              <a:t>I/O operations per second (IOPS)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dirty="0"/>
              <a:t>Number of random block reads that a disk can support per second</a:t>
            </a:r>
          </a:p>
          <a:p>
            <a:pPr marL="742950" lvl="1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IN" dirty="0"/>
              <a:t>50 to 200 IOPS on current generation magnetic disks</a:t>
            </a:r>
          </a:p>
        </p:txBody>
      </p:sp>
    </p:spTree>
    <p:extLst>
      <p:ext uri="{BB962C8B-B14F-4D97-AF65-F5344CB8AC3E}">
        <p14:creationId xmlns:p14="http://schemas.microsoft.com/office/powerpoint/2010/main" val="47507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3FDDECEE-4421-4D3A-935D-A39AA4A05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1072" y="20104"/>
            <a:ext cx="4292928" cy="939872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Performance Measures of Disks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BAC2392-ACCA-4691-9D6C-021EBB44F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9406" y="865207"/>
            <a:ext cx="3756259" cy="29227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27F915-B23A-4F62-8E7D-D1F66A390BE3}"/>
              </a:ext>
            </a:extLst>
          </p:cNvPr>
          <p:cNvSpPr txBox="1"/>
          <p:nvPr/>
        </p:nvSpPr>
        <p:spPr>
          <a:xfrm>
            <a:off x="87167" y="1468210"/>
            <a:ext cx="5271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relations and the corresponding size are given below. The relations are stored consecutively in the disk platter starting from track number 1 and platter number 1.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7BEA59-49A2-4809-8686-BA6130861F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4912905"/>
              </p:ext>
            </p:extLst>
          </p:nvPr>
        </p:nvGraphicFramePr>
        <p:xfrm>
          <a:off x="268335" y="2822956"/>
          <a:ext cx="3098317" cy="1212088"/>
        </p:xfrm>
        <a:graphic>
          <a:graphicData uri="http://schemas.openxmlformats.org/drawingml/2006/table">
            <a:tbl>
              <a:tblPr firstRow="1" firstCol="1" bandRow="1"/>
              <a:tblGrid>
                <a:gridCol w="1785729">
                  <a:extLst>
                    <a:ext uri="{9D8B030D-6E8A-4147-A177-3AD203B41FA5}">
                      <a16:colId xmlns:a16="http://schemas.microsoft.com/office/drawing/2014/main" val="3342752720"/>
                    </a:ext>
                  </a:extLst>
                </a:gridCol>
                <a:gridCol w="1312588">
                  <a:extLst>
                    <a:ext uri="{9D8B030D-6E8A-4147-A177-3AD203B41FA5}">
                      <a16:colId xmlns:a16="http://schemas.microsoft.com/office/drawing/2014/main" val="9335818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Relation name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Size (GB)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855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10.24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712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10.24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839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sale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10.24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94246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0E0F5F9-82EF-4EFA-971A-45250E2E8274}"/>
              </a:ext>
            </a:extLst>
          </p:cNvPr>
          <p:cNvSpPr txBox="1"/>
          <p:nvPr/>
        </p:nvSpPr>
        <p:spPr>
          <a:xfrm>
            <a:off x="172276" y="4143313"/>
            <a:ext cx="4134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following queries Q1 – Q3 are executed consecutively.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27AA36-D4A1-474E-ABAA-C4223EA416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337972"/>
              </p:ext>
            </p:extLst>
          </p:nvPr>
        </p:nvGraphicFramePr>
        <p:xfrm>
          <a:off x="172277" y="4854168"/>
          <a:ext cx="4134679" cy="1212088"/>
        </p:xfrm>
        <a:graphic>
          <a:graphicData uri="http://schemas.openxmlformats.org/drawingml/2006/table">
            <a:tbl>
              <a:tblPr firstRow="1" firstCol="1" bandRow="1"/>
              <a:tblGrid>
                <a:gridCol w="768626">
                  <a:extLst>
                    <a:ext uri="{9D8B030D-6E8A-4147-A177-3AD203B41FA5}">
                      <a16:colId xmlns:a16="http://schemas.microsoft.com/office/drawing/2014/main" val="526721249"/>
                    </a:ext>
                  </a:extLst>
                </a:gridCol>
                <a:gridCol w="3366053">
                  <a:extLst>
                    <a:ext uri="{9D8B030D-6E8A-4147-A177-3AD203B41FA5}">
                      <a16:colId xmlns:a16="http://schemas.microsoft.com/office/drawing/2014/main" val="20650072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Query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SQL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967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Q1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* FROM SALE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888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Q2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* FROM CUSTOMER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900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Q3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* FROM PRODUCT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4122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B146D9-5DA6-4F98-B6F0-692553E446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619505"/>
              </p:ext>
            </p:extLst>
          </p:nvPr>
        </p:nvGraphicFramePr>
        <p:xfrm>
          <a:off x="258415" y="656869"/>
          <a:ext cx="3962400" cy="811341"/>
        </p:xfrm>
        <a:graphic>
          <a:graphicData uri="http://schemas.openxmlformats.org/drawingml/2006/table">
            <a:tbl>
              <a:tblPr firstRow="1" firstCol="1" bandRow="1"/>
              <a:tblGrid>
                <a:gridCol w="1981200">
                  <a:extLst>
                    <a:ext uri="{9D8B030D-6E8A-4147-A177-3AD203B41FA5}">
                      <a16:colId xmlns:a16="http://schemas.microsoft.com/office/drawing/2014/main" val="175415767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2114341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Track number range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Size (GB)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589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1 - 20000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20.48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364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20001 – 40000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10.24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9127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AA9FBE5-0869-44F4-A18A-50702B637F49}"/>
              </a:ext>
            </a:extLst>
          </p:cNvPr>
          <p:cNvSpPr txBox="1"/>
          <p:nvPr/>
        </p:nvSpPr>
        <p:spPr>
          <a:xfrm>
            <a:off x="353753" y="210046"/>
            <a:ext cx="3697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disk storage size as follows:</a:t>
            </a:r>
          </a:p>
        </p:txBody>
      </p:sp>
    </p:spTree>
    <p:extLst>
      <p:ext uri="{BB962C8B-B14F-4D97-AF65-F5344CB8AC3E}">
        <p14:creationId xmlns:p14="http://schemas.microsoft.com/office/powerpoint/2010/main" val="138121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2EC9E7E1-47A2-4E4B-B460-9EE231864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RAID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0E4945A-A60A-40AF-B199-E71D7808E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139290"/>
            <a:ext cx="7612251" cy="4616741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RAID: Redundant Arrays of Independent Disks </a:t>
            </a:r>
            <a:endParaRPr lang="en-US" altLang="en-US" dirty="0">
              <a:solidFill>
                <a:srgbClr val="002060"/>
              </a:solidFill>
            </a:endParaRPr>
          </a:p>
          <a:p>
            <a:pPr lvl="1">
              <a:spcAft>
                <a:spcPts val="0"/>
              </a:spcAft>
            </a:pPr>
            <a:r>
              <a:rPr lang="en-US" altLang="en-US" dirty="0"/>
              <a:t>disk organization techniques that manage a large numbers of disks, providing a view of a single disk of </a:t>
            </a:r>
          </a:p>
          <a:p>
            <a:pPr lvl="1">
              <a:spcAft>
                <a:spcPts val="0"/>
              </a:spcAft>
            </a:pPr>
            <a:endParaRPr lang="en-US" altLang="en-US" dirty="0"/>
          </a:p>
          <a:p>
            <a:pPr lvl="2"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high capacity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002060"/>
                </a:solidFill>
              </a:rPr>
              <a:t>high speed  </a:t>
            </a:r>
            <a:r>
              <a:rPr lang="en-US" altLang="en-US" dirty="0"/>
              <a:t>by using multiple disks in parallel,</a:t>
            </a:r>
          </a:p>
          <a:p>
            <a:pPr marL="857250" lvl="2" indent="0">
              <a:spcAft>
                <a:spcPts val="0"/>
              </a:spcAft>
              <a:buNone/>
            </a:pPr>
            <a:r>
              <a:rPr lang="en-US" altLang="en-US" dirty="0"/>
              <a:t>  </a:t>
            </a:r>
          </a:p>
          <a:p>
            <a:pPr lvl="2"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high reliability </a:t>
            </a:r>
            <a:r>
              <a:rPr lang="en-US" altLang="en-US" dirty="0"/>
              <a:t>by storing data redundantly, so that data can be recovered even if  a disk fails </a:t>
            </a:r>
          </a:p>
          <a:p>
            <a:pPr>
              <a:spcAft>
                <a:spcPts val="0"/>
              </a:spcAft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07094493-EF72-410D-8543-93233D17B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2113" y="260350"/>
            <a:ext cx="8923337" cy="4572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Improvement in Performance via Parallelism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A09838-8008-44B5-8C50-53A3CD117D23}"/>
              </a:ext>
            </a:extLst>
          </p:cNvPr>
          <p:cNvSpPr txBox="1"/>
          <p:nvPr/>
        </p:nvSpPr>
        <p:spPr>
          <a:xfrm>
            <a:off x="46102" y="863809"/>
            <a:ext cx="50266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en-US" sz="1800" dirty="0"/>
              <a:t>Two main goals of parallelism in a disk system: </a:t>
            </a:r>
          </a:p>
          <a:p>
            <a:pPr marL="285750" indent="-285750"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1800" dirty="0"/>
              <a:t>Load balance multiple small accesses to increase throughput</a:t>
            </a:r>
          </a:p>
          <a:p>
            <a:pPr marL="285750" indent="-285750"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1800" dirty="0"/>
              <a:t>Parallelize large accesses to reduce response time.</a:t>
            </a:r>
          </a:p>
          <a:p>
            <a:pPr marL="285750" indent="-285750"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1800" dirty="0"/>
              <a:t>Improve transfer rate by striping data across multiple disks.</a:t>
            </a:r>
          </a:p>
          <a:p>
            <a:pPr>
              <a:spcAft>
                <a:spcPts val="0"/>
              </a:spcAft>
            </a:pPr>
            <a:endParaRPr lang="en-US" altLang="en-US" sz="1800" b="1" dirty="0">
              <a:solidFill>
                <a:srgbClr val="002060"/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en-US" sz="1800" b="1" dirty="0">
                <a:solidFill>
                  <a:srgbClr val="002060"/>
                </a:solidFill>
              </a:rPr>
              <a:t>Bit-level striping</a:t>
            </a:r>
            <a:r>
              <a:rPr lang="en-US" altLang="en-US" sz="1800" dirty="0">
                <a:solidFill>
                  <a:srgbClr val="002060"/>
                </a:solidFill>
              </a:rPr>
              <a:t> </a:t>
            </a:r>
            <a:r>
              <a:rPr lang="en-US" altLang="en-US" sz="1800" dirty="0"/>
              <a:t>– split the bits of each byte across multiple disks. In an array of eight disks, write bit </a:t>
            </a:r>
            <a:r>
              <a:rPr lang="en-US" altLang="en-US" sz="1800" i="1" dirty="0" err="1"/>
              <a:t>i</a:t>
            </a:r>
            <a:r>
              <a:rPr lang="en-US" altLang="en-US" sz="1800" dirty="0"/>
              <a:t> of each byte to disk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.</a:t>
            </a:r>
          </a:p>
          <a:p>
            <a:pPr>
              <a:spcAft>
                <a:spcPts val="0"/>
              </a:spcAft>
            </a:pPr>
            <a:endParaRPr lang="en-US" altLang="en-US" sz="1800" dirty="0"/>
          </a:p>
          <a:p>
            <a:pPr marL="285750" indent="-285750"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1800" dirty="0"/>
              <a:t>Each access can read data at eight times the rate of a single disk. </a:t>
            </a:r>
          </a:p>
          <a:p>
            <a:pPr marL="285750" indent="-285750"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1800" dirty="0"/>
              <a:t>But seek/access time worse than for a single disk. (Find </a:t>
            </a:r>
            <a:r>
              <a:rPr lang="en-US" altLang="en-US" sz="1800" dirty="0" err="1"/>
              <a:t>i</a:t>
            </a:r>
            <a:r>
              <a:rPr lang="en-US" altLang="en-US" sz="1800" baseline="30000" dirty="0" err="1"/>
              <a:t>th</a:t>
            </a:r>
            <a:r>
              <a:rPr lang="en-US" altLang="en-US" sz="1800" dirty="0"/>
              <a:t> Byte?)</a:t>
            </a:r>
          </a:p>
          <a:p>
            <a:pPr marL="285750" indent="-285750"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1800" dirty="0"/>
              <a:t>Bit level striping is not used much any more</a:t>
            </a:r>
          </a:p>
          <a:p>
            <a:pPr>
              <a:spcAft>
                <a:spcPts val="0"/>
              </a:spcAft>
            </a:pPr>
            <a:endParaRPr lang="en-US" altLang="en-US" sz="1800" b="1" dirty="0">
              <a:solidFill>
                <a:srgbClr val="002060"/>
              </a:solidFill>
            </a:endParaRPr>
          </a:p>
        </p:txBody>
      </p:sp>
      <p:grpSp>
        <p:nvGrpSpPr>
          <p:cNvPr id="50180" name="Group 50179">
            <a:extLst>
              <a:ext uri="{FF2B5EF4-FFF2-40B4-BE49-F238E27FC236}">
                <a16:creationId xmlns:a16="http://schemas.microsoft.com/office/drawing/2014/main" id="{C1B0691C-9EEA-49E8-BA71-DCB2009DA2B2}"/>
              </a:ext>
            </a:extLst>
          </p:cNvPr>
          <p:cNvGrpSpPr/>
          <p:nvPr/>
        </p:nvGrpSpPr>
        <p:grpSpPr>
          <a:xfrm>
            <a:off x="5455547" y="2572972"/>
            <a:ext cx="3365550" cy="856028"/>
            <a:chOff x="5570803" y="3372729"/>
            <a:chExt cx="3365550" cy="856028"/>
          </a:xfrm>
        </p:grpSpPr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FE457ED0-E75E-4A1A-95CF-E4C6BB3A8025}"/>
                </a:ext>
              </a:extLst>
            </p:cNvPr>
            <p:cNvSpPr/>
            <p:nvPr/>
          </p:nvSpPr>
          <p:spPr bwMode="auto">
            <a:xfrm>
              <a:off x="7267200" y="3398763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</a:t>
              </a:r>
            </a:p>
          </p:txBody>
        </p:sp>
        <p:sp>
          <p:nvSpPr>
            <p:cNvPr id="3" name="Flowchart: Magnetic Disk 2">
              <a:extLst>
                <a:ext uri="{FF2B5EF4-FFF2-40B4-BE49-F238E27FC236}">
                  <a16:creationId xmlns:a16="http://schemas.microsoft.com/office/drawing/2014/main" id="{6A56302D-B10E-4722-B763-37C400A32298}"/>
                </a:ext>
              </a:extLst>
            </p:cNvPr>
            <p:cNvSpPr/>
            <p:nvPr/>
          </p:nvSpPr>
          <p:spPr bwMode="auto">
            <a:xfrm>
              <a:off x="5570803" y="3372729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</a:t>
              </a:r>
            </a:p>
          </p:txBody>
        </p:sp>
        <p:sp>
          <p:nvSpPr>
            <p:cNvPr id="17" name="Flowchart: Magnetic Disk 16">
              <a:extLst>
                <a:ext uri="{FF2B5EF4-FFF2-40B4-BE49-F238E27FC236}">
                  <a16:creationId xmlns:a16="http://schemas.microsoft.com/office/drawing/2014/main" id="{775FE9E2-FD95-4D92-BE08-16215514A2B3}"/>
                </a:ext>
              </a:extLst>
            </p:cNvPr>
            <p:cNvSpPr/>
            <p:nvPr/>
          </p:nvSpPr>
          <p:spPr bwMode="auto">
            <a:xfrm>
              <a:off x="6006009" y="3372729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0</a:t>
              </a:r>
            </a:p>
          </p:txBody>
        </p: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DC7984E-533A-4073-BFF9-E14228F5BA67}"/>
                </a:ext>
              </a:extLst>
            </p:cNvPr>
            <p:cNvSpPr/>
            <p:nvPr/>
          </p:nvSpPr>
          <p:spPr bwMode="auto">
            <a:xfrm>
              <a:off x="6424472" y="3372729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</a:t>
              </a:r>
            </a:p>
          </p:txBody>
        </p:sp>
        <p:sp>
          <p:nvSpPr>
            <p:cNvPr id="23" name="Flowchart: Magnetic Disk 22">
              <a:extLst>
                <a:ext uri="{FF2B5EF4-FFF2-40B4-BE49-F238E27FC236}">
                  <a16:creationId xmlns:a16="http://schemas.microsoft.com/office/drawing/2014/main" id="{A8D3EDA2-EEF3-4D4A-AEB7-F0805057004C}"/>
                </a:ext>
              </a:extLst>
            </p:cNvPr>
            <p:cNvSpPr/>
            <p:nvPr/>
          </p:nvSpPr>
          <p:spPr bwMode="auto">
            <a:xfrm>
              <a:off x="6859680" y="3372729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0</a:t>
              </a:r>
            </a:p>
          </p:txBody>
        </p:sp>
        <p:sp>
          <p:nvSpPr>
            <p:cNvPr id="25" name="Flowchart: Magnetic Disk 24">
              <a:extLst>
                <a:ext uri="{FF2B5EF4-FFF2-40B4-BE49-F238E27FC236}">
                  <a16:creationId xmlns:a16="http://schemas.microsoft.com/office/drawing/2014/main" id="{C3DF662A-E551-473C-AD07-297B5A025961}"/>
                </a:ext>
              </a:extLst>
            </p:cNvPr>
            <p:cNvSpPr/>
            <p:nvPr/>
          </p:nvSpPr>
          <p:spPr bwMode="auto">
            <a:xfrm>
              <a:off x="7674720" y="3372729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5E311D38-9A16-4FBC-9C8A-7A1446D46BA6}"/>
                </a:ext>
              </a:extLst>
            </p:cNvPr>
            <p:cNvSpPr/>
            <p:nvPr/>
          </p:nvSpPr>
          <p:spPr bwMode="auto">
            <a:xfrm>
              <a:off x="8135387" y="3372729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</a:t>
              </a:r>
            </a:p>
          </p:txBody>
        </p:sp>
        <p:sp>
          <p:nvSpPr>
            <p:cNvPr id="29" name="Flowchart: Magnetic Disk 28">
              <a:extLst>
                <a:ext uri="{FF2B5EF4-FFF2-40B4-BE49-F238E27FC236}">
                  <a16:creationId xmlns:a16="http://schemas.microsoft.com/office/drawing/2014/main" id="{FC65FCFF-2ED1-4191-85A8-F5FFE8ED3621}"/>
                </a:ext>
              </a:extLst>
            </p:cNvPr>
            <p:cNvSpPr/>
            <p:nvPr/>
          </p:nvSpPr>
          <p:spPr bwMode="auto">
            <a:xfrm>
              <a:off x="8570593" y="3372729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</a:t>
              </a:r>
            </a:p>
          </p:txBody>
        </p:sp>
      </p:grpSp>
      <p:sp>
        <p:nvSpPr>
          <p:cNvPr id="50177" name="TextBox 50176">
            <a:extLst>
              <a:ext uri="{FF2B5EF4-FFF2-40B4-BE49-F238E27FC236}">
                <a16:creationId xmlns:a16="http://schemas.microsoft.com/office/drawing/2014/main" id="{A2CE6EDE-A799-4D6C-96B5-3C36A207FD18}"/>
              </a:ext>
            </a:extLst>
          </p:cNvPr>
          <p:cNvSpPr txBox="1"/>
          <p:nvPr/>
        </p:nvSpPr>
        <p:spPr>
          <a:xfrm>
            <a:off x="5455547" y="1209921"/>
            <a:ext cx="382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Student relation</a:t>
            </a:r>
          </a:p>
          <a:p>
            <a:r>
              <a:rPr lang="en-US" sz="1800" dirty="0"/>
              <a:t>10101111</a:t>
            </a:r>
            <a:r>
              <a:rPr lang="en-US" sz="1800" dirty="0">
                <a:solidFill>
                  <a:srgbClr val="FF0000"/>
                </a:solidFill>
              </a:rPr>
              <a:t>00000000</a:t>
            </a:r>
            <a:r>
              <a:rPr lang="en-US" sz="1800" dirty="0"/>
              <a:t>11111111…</a:t>
            </a:r>
          </a:p>
        </p:txBody>
      </p:sp>
      <p:sp>
        <p:nvSpPr>
          <p:cNvPr id="50181" name="TextBox 50180">
            <a:extLst>
              <a:ext uri="{FF2B5EF4-FFF2-40B4-BE49-F238E27FC236}">
                <a16:creationId xmlns:a16="http://schemas.microsoft.com/office/drawing/2014/main" id="{C1B24696-2F30-425D-9060-FD0D00853E7B}"/>
              </a:ext>
            </a:extLst>
          </p:cNvPr>
          <p:cNvSpPr txBox="1"/>
          <p:nvPr/>
        </p:nvSpPr>
        <p:spPr>
          <a:xfrm>
            <a:off x="5443026" y="1996247"/>
            <a:ext cx="275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Storing 1</a:t>
            </a:r>
            <a:r>
              <a:rPr lang="en-US" baseline="30000" dirty="0"/>
              <a:t>st</a:t>
            </a:r>
            <a:r>
              <a:rPr lang="en-US" dirty="0"/>
              <a:t> byte</a:t>
            </a:r>
          </a:p>
        </p:txBody>
      </p:sp>
      <p:sp>
        <p:nvSpPr>
          <p:cNvPr id="50182" name="TextBox 50181">
            <a:extLst>
              <a:ext uri="{FF2B5EF4-FFF2-40B4-BE49-F238E27FC236}">
                <a16:creationId xmlns:a16="http://schemas.microsoft.com/office/drawing/2014/main" id="{3F363B6A-3943-494E-9053-CE38DD43D96C}"/>
              </a:ext>
            </a:extLst>
          </p:cNvPr>
          <p:cNvSpPr txBox="1"/>
          <p:nvPr/>
        </p:nvSpPr>
        <p:spPr>
          <a:xfrm>
            <a:off x="5547311" y="3794082"/>
            <a:ext cx="275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Storing 2</a:t>
            </a:r>
            <a:r>
              <a:rPr lang="en-US" baseline="30000" dirty="0"/>
              <a:t>nd</a:t>
            </a:r>
            <a:r>
              <a:rPr lang="en-US" dirty="0"/>
              <a:t> byte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17A207C-E2F3-43B9-8325-1B43FA30AC9B}"/>
              </a:ext>
            </a:extLst>
          </p:cNvPr>
          <p:cNvGrpSpPr/>
          <p:nvPr/>
        </p:nvGrpSpPr>
        <p:grpSpPr>
          <a:xfrm>
            <a:off x="5272667" y="4434233"/>
            <a:ext cx="3365550" cy="856028"/>
            <a:chOff x="5570803" y="3372729"/>
            <a:chExt cx="3365550" cy="856028"/>
          </a:xfrm>
        </p:grpSpPr>
        <p:sp>
          <p:nvSpPr>
            <p:cNvPr id="44" name="Flowchart: Magnetic Disk 43">
              <a:extLst>
                <a:ext uri="{FF2B5EF4-FFF2-40B4-BE49-F238E27FC236}">
                  <a16:creationId xmlns:a16="http://schemas.microsoft.com/office/drawing/2014/main" id="{4E2CB257-D060-4EAC-896B-99AD6C427F59}"/>
                </a:ext>
              </a:extLst>
            </p:cNvPr>
            <p:cNvSpPr/>
            <p:nvPr/>
          </p:nvSpPr>
          <p:spPr bwMode="auto">
            <a:xfrm>
              <a:off x="7267200" y="3398763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</a:t>
              </a: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rPr>
                <a:t>0</a:t>
              </a:r>
            </a:p>
          </p:txBody>
        </p:sp>
        <p:sp>
          <p:nvSpPr>
            <p:cNvPr id="45" name="Flowchart: Magnetic Disk 44">
              <a:extLst>
                <a:ext uri="{FF2B5EF4-FFF2-40B4-BE49-F238E27FC236}">
                  <a16:creationId xmlns:a16="http://schemas.microsoft.com/office/drawing/2014/main" id="{90A3FB90-0138-4028-B1A5-239C89224CE7}"/>
                </a:ext>
              </a:extLst>
            </p:cNvPr>
            <p:cNvSpPr/>
            <p:nvPr/>
          </p:nvSpPr>
          <p:spPr bwMode="auto">
            <a:xfrm>
              <a:off x="5570803" y="3372729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</a:t>
              </a: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rPr>
                <a:t>0</a:t>
              </a:r>
            </a:p>
          </p:txBody>
        </p:sp>
        <p:sp>
          <p:nvSpPr>
            <p:cNvPr id="46" name="Flowchart: Magnetic Disk 45">
              <a:extLst>
                <a:ext uri="{FF2B5EF4-FFF2-40B4-BE49-F238E27FC236}">
                  <a16:creationId xmlns:a16="http://schemas.microsoft.com/office/drawing/2014/main" id="{05000672-4CD5-483A-9F8A-5A5A03C42467}"/>
                </a:ext>
              </a:extLst>
            </p:cNvPr>
            <p:cNvSpPr/>
            <p:nvPr/>
          </p:nvSpPr>
          <p:spPr bwMode="auto">
            <a:xfrm>
              <a:off x="6006009" y="3372729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0</a:t>
              </a: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rPr>
                <a:t>0</a:t>
              </a:r>
            </a:p>
          </p:txBody>
        </p:sp>
        <p:sp>
          <p:nvSpPr>
            <p:cNvPr id="47" name="Flowchart: Magnetic Disk 46">
              <a:extLst>
                <a:ext uri="{FF2B5EF4-FFF2-40B4-BE49-F238E27FC236}">
                  <a16:creationId xmlns:a16="http://schemas.microsoft.com/office/drawing/2014/main" id="{6FB97893-F9EB-47E8-95C2-D4EA2178FCD9}"/>
                </a:ext>
              </a:extLst>
            </p:cNvPr>
            <p:cNvSpPr/>
            <p:nvPr/>
          </p:nvSpPr>
          <p:spPr bwMode="auto">
            <a:xfrm>
              <a:off x="6424472" y="3372729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</a:t>
              </a: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rPr>
                <a:t>0</a:t>
              </a:r>
            </a:p>
          </p:txBody>
        </p:sp>
        <p:sp>
          <p:nvSpPr>
            <p:cNvPr id="48" name="Flowchart: Magnetic Disk 47">
              <a:extLst>
                <a:ext uri="{FF2B5EF4-FFF2-40B4-BE49-F238E27FC236}">
                  <a16:creationId xmlns:a16="http://schemas.microsoft.com/office/drawing/2014/main" id="{F5142404-3A6D-4B64-BC20-0307CA9D9EB0}"/>
                </a:ext>
              </a:extLst>
            </p:cNvPr>
            <p:cNvSpPr/>
            <p:nvPr/>
          </p:nvSpPr>
          <p:spPr bwMode="auto">
            <a:xfrm>
              <a:off x="6859680" y="3372729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0</a:t>
              </a: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rPr>
                <a:t>0</a:t>
              </a:r>
            </a:p>
          </p:txBody>
        </p:sp>
        <p:sp>
          <p:nvSpPr>
            <p:cNvPr id="49" name="Flowchart: Magnetic Disk 48">
              <a:extLst>
                <a:ext uri="{FF2B5EF4-FFF2-40B4-BE49-F238E27FC236}">
                  <a16:creationId xmlns:a16="http://schemas.microsoft.com/office/drawing/2014/main" id="{8F67E888-F3A3-4E94-B717-16E01E676650}"/>
                </a:ext>
              </a:extLst>
            </p:cNvPr>
            <p:cNvSpPr/>
            <p:nvPr/>
          </p:nvSpPr>
          <p:spPr bwMode="auto">
            <a:xfrm>
              <a:off x="7674720" y="3372729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</a:t>
              </a: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rPr>
                <a:t>0</a:t>
              </a:r>
            </a:p>
          </p:txBody>
        </p:sp>
        <p:sp>
          <p:nvSpPr>
            <p:cNvPr id="50" name="Flowchart: Magnetic Disk 49">
              <a:extLst>
                <a:ext uri="{FF2B5EF4-FFF2-40B4-BE49-F238E27FC236}">
                  <a16:creationId xmlns:a16="http://schemas.microsoft.com/office/drawing/2014/main" id="{CF8B8422-9B14-489D-8A6B-99FEFE29F99B}"/>
                </a:ext>
              </a:extLst>
            </p:cNvPr>
            <p:cNvSpPr/>
            <p:nvPr/>
          </p:nvSpPr>
          <p:spPr bwMode="auto">
            <a:xfrm>
              <a:off x="8135387" y="3372729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</a:t>
              </a: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rPr>
                <a:t>0</a:t>
              </a:r>
            </a:p>
          </p:txBody>
        </p:sp>
        <p:sp>
          <p:nvSpPr>
            <p:cNvPr id="51" name="Flowchart: Magnetic Disk 50">
              <a:extLst>
                <a:ext uri="{FF2B5EF4-FFF2-40B4-BE49-F238E27FC236}">
                  <a16:creationId xmlns:a16="http://schemas.microsoft.com/office/drawing/2014/main" id="{9587A54B-D9EB-4E63-A29C-C68A47FD5E27}"/>
                </a:ext>
              </a:extLst>
            </p:cNvPr>
            <p:cNvSpPr/>
            <p:nvPr/>
          </p:nvSpPr>
          <p:spPr bwMode="auto">
            <a:xfrm>
              <a:off x="8570593" y="3372729"/>
              <a:ext cx="365760" cy="82999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1</a:t>
              </a: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7" grpId="0"/>
      <p:bldP spid="50181" grpId="0"/>
      <p:bldP spid="50182" grpId="0"/>
    </p:bld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92968</TotalTime>
  <Words>2665</Words>
  <Application>Microsoft Office PowerPoint</Application>
  <PresentationFormat>On-screen Show (4:3)</PresentationFormat>
  <Paragraphs>365</Paragraphs>
  <Slides>28</Slides>
  <Notes>25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  <vt:variant>
        <vt:lpstr>Custom Shows</vt:lpstr>
      </vt:variant>
      <vt:variant>
        <vt:i4>1</vt:i4>
      </vt:variant>
    </vt:vector>
  </HeadingPairs>
  <TitlesOfParts>
    <vt:vector size="38" baseType="lpstr">
      <vt:lpstr>Arial</vt:lpstr>
      <vt:lpstr>Calibri</vt:lpstr>
      <vt:lpstr>Courier New</vt:lpstr>
      <vt:lpstr>Helvetica</vt:lpstr>
      <vt:lpstr>Monotype Sorts</vt:lpstr>
      <vt:lpstr>Times New Roman</vt:lpstr>
      <vt:lpstr>Webdings</vt:lpstr>
      <vt:lpstr>Wingdings</vt:lpstr>
      <vt:lpstr>2_db-5-grey</vt:lpstr>
      <vt:lpstr>CSE215: Database     Dr. Abu Sayed Md. Latiful Hoque Professor Dept. of CSE, BUET Contact: 01556346357 asmlatifulhoque@cse.buet.ac.bd</vt:lpstr>
      <vt:lpstr>Course Methodology</vt:lpstr>
      <vt:lpstr>Content</vt:lpstr>
      <vt:lpstr>Performance Measures of Disks</vt:lpstr>
      <vt:lpstr>Performance Measures of Disks</vt:lpstr>
      <vt:lpstr>Performance Measures of Disks</vt:lpstr>
      <vt:lpstr>Performance Measures of Disks</vt:lpstr>
      <vt:lpstr>RAID</vt:lpstr>
      <vt:lpstr>Improvement in Performance via Parallelism</vt:lpstr>
      <vt:lpstr>Improvement in Performance via Parallelism</vt:lpstr>
      <vt:lpstr>RAID Levels</vt:lpstr>
      <vt:lpstr>RAID Levels</vt:lpstr>
      <vt:lpstr>Improvement of Reliability via Redundancy</vt:lpstr>
      <vt:lpstr>RAID Levels (Cont.)</vt:lpstr>
      <vt:lpstr>RAID Levels (Cont.)</vt:lpstr>
      <vt:lpstr>RAID Levels (Cont.)</vt:lpstr>
      <vt:lpstr>RAID Levels (Cont.)</vt:lpstr>
      <vt:lpstr>RAID FAULT TOLERANCE</vt:lpstr>
      <vt:lpstr>Choice of RAID Level</vt:lpstr>
      <vt:lpstr>Choice of RAID Level (Cont.)</vt:lpstr>
      <vt:lpstr>Hardware Issues</vt:lpstr>
      <vt:lpstr>Hardware Issues (Cont.)</vt:lpstr>
      <vt:lpstr>Optimization of Disk-Block Access</vt:lpstr>
      <vt:lpstr>Optimization of Disk-Block Access</vt:lpstr>
      <vt:lpstr>Optimization of Disk Block Access (Cont.)</vt:lpstr>
      <vt:lpstr>Magnetic Tapes</vt:lpstr>
      <vt:lpstr>SSD Performance Metrics</vt:lpstr>
      <vt:lpstr>Storage Class Memory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Abu Sayed Md. Latiful Hoque</cp:lastModifiedBy>
  <cp:revision>497</cp:revision>
  <cp:lastPrinted>1999-06-28T19:27:31Z</cp:lastPrinted>
  <dcterms:created xsi:type="dcterms:W3CDTF">2009-12-21T15:40:22Z</dcterms:created>
  <dcterms:modified xsi:type="dcterms:W3CDTF">2020-10-05T03:42:01Z</dcterms:modified>
</cp:coreProperties>
</file>