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handoutMasterIdLst>
    <p:handoutMasterId r:id="rId37"/>
  </p:handoutMasterIdLst>
  <p:sldIdLst>
    <p:sldId id="335" r:id="rId2"/>
    <p:sldId id="282" r:id="rId3"/>
    <p:sldId id="422" r:id="rId4"/>
    <p:sldId id="435" r:id="rId5"/>
    <p:sldId id="438" r:id="rId6"/>
    <p:sldId id="436" r:id="rId7"/>
    <p:sldId id="439" r:id="rId8"/>
    <p:sldId id="440" r:id="rId9"/>
    <p:sldId id="441" r:id="rId10"/>
    <p:sldId id="283" r:id="rId11"/>
    <p:sldId id="423" r:id="rId12"/>
    <p:sldId id="424" r:id="rId13"/>
    <p:sldId id="290" r:id="rId14"/>
    <p:sldId id="291" r:id="rId15"/>
    <p:sldId id="425" r:id="rId16"/>
    <p:sldId id="295" r:id="rId17"/>
    <p:sldId id="426" r:id="rId18"/>
    <p:sldId id="297" r:id="rId19"/>
    <p:sldId id="296" r:id="rId20"/>
    <p:sldId id="396" r:id="rId21"/>
    <p:sldId id="407" r:id="rId22"/>
    <p:sldId id="427" r:id="rId23"/>
    <p:sldId id="300" r:id="rId24"/>
    <p:sldId id="408" r:id="rId25"/>
    <p:sldId id="432" r:id="rId26"/>
    <p:sldId id="400" r:id="rId27"/>
    <p:sldId id="428" r:id="rId28"/>
    <p:sldId id="401" r:id="rId29"/>
    <p:sldId id="402" r:id="rId30"/>
    <p:sldId id="411" r:id="rId31"/>
    <p:sldId id="433" r:id="rId32"/>
    <p:sldId id="420" r:id="rId33"/>
    <p:sldId id="417" r:id="rId34"/>
    <p:sldId id="429" r:id="rId35"/>
  </p:sldIdLst>
  <p:sldSz cx="9144000" cy="6858000" type="screen4x3"/>
  <p:notesSz cx="7077075" cy="9363075"/>
  <p:custShowLst>
    <p:custShow name="Custom Show 1" id="0">
      <p:sldLst>
        <p:sld r:id="rId2"/>
        <p:sld r:id="rId3"/>
        <p:sld r:id="rId11"/>
        <p:sld r:id="rId14"/>
        <p:sld r:id="rId15"/>
        <p:sld r:id="rId17"/>
        <p:sld r:id="rId19"/>
        <p:sld r:id="rId20"/>
        <p:sld r:id="rId21"/>
        <p:sld r:id="rId22"/>
        <p:sld r:id="rId24"/>
        <p:sld r:id="rId25"/>
        <p:sld r:id="rId27"/>
        <p:sld r:id="rId29"/>
        <p:sld r:id="rId3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3719888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extLst>
      <p:ext uri="{BB962C8B-B14F-4D97-AF65-F5344CB8AC3E}">
        <p14:creationId xmlns:p14="http://schemas.microsoft.com/office/powerpoint/2010/main" val="809789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219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10</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890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11</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12</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13</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714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14</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230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16</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8687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18</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871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19</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6424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20</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6129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23</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379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25</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26</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28</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29</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30</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8120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779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510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7</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7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8</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067336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9</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0985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515250" y="6613525"/>
            <a:ext cx="377026"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 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3" name="TextBox 2">
            <a:extLst>
              <a:ext uri="{FF2B5EF4-FFF2-40B4-BE49-F238E27FC236}">
                <a16:creationId xmlns:a16="http://schemas.microsoft.com/office/drawing/2014/main" id="{48EF1938-EBCF-4D73-95AD-CDD1D0B3975F}"/>
              </a:ext>
            </a:extLst>
          </p:cNvPr>
          <p:cNvSpPr txBox="1"/>
          <p:nvPr/>
        </p:nvSpPr>
        <p:spPr>
          <a:xfrm>
            <a:off x="98474" y="1125415"/>
            <a:ext cx="5416061" cy="5078313"/>
          </a:xfrm>
          <a:prstGeom prst="rect">
            <a:avLst/>
          </a:prstGeom>
          <a:noFill/>
        </p:spPr>
        <p:txBody>
          <a:bodyPr wrap="square" rtlCol="0">
            <a:spAutoFit/>
          </a:bodyPr>
          <a:lstStyle/>
          <a:p>
            <a:pPr marL="285750" indent="-285750">
              <a:spcAft>
                <a:spcPts val="1200"/>
              </a:spcAft>
              <a:buClr>
                <a:srgbClr val="FF0000"/>
              </a:buClr>
              <a:buFont typeface="Wingdings" panose="05000000000000000000" pitchFamily="2" charset="2"/>
              <a:buChar char="Ø"/>
            </a:pPr>
            <a:r>
              <a:rPr lang="en-US" altLang="en-US" sz="1800" dirty="0"/>
              <a:t>The database is stored as a collection of </a:t>
            </a:r>
            <a:r>
              <a:rPr lang="en-US" altLang="en-US" sz="1800" i="1" dirty="0"/>
              <a:t>files</a:t>
            </a:r>
            <a:r>
              <a:rPr lang="en-US" altLang="en-US" sz="1800" dirty="0"/>
              <a:t>.  </a:t>
            </a:r>
          </a:p>
          <a:p>
            <a:pPr marL="285750" indent="-285750">
              <a:spcAft>
                <a:spcPts val="1200"/>
              </a:spcAft>
              <a:buClr>
                <a:srgbClr val="FF0000"/>
              </a:buClr>
              <a:buFont typeface="Wingdings" panose="05000000000000000000" pitchFamily="2" charset="2"/>
              <a:buChar char="Ø"/>
            </a:pPr>
            <a:r>
              <a:rPr lang="en-US" altLang="en-US" sz="1800" dirty="0"/>
              <a:t>Each file is a sequence of </a:t>
            </a:r>
            <a:r>
              <a:rPr lang="en-US" altLang="en-US" sz="1800" i="1" dirty="0"/>
              <a:t>records. </a:t>
            </a:r>
          </a:p>
          <a:p>
            <a:pPr marL="285750" indent="-285750">
              <a:spcAft>
                <a:spcPts val="1200"/>
              </a:spcAft>
              <a:buClr>
                <a:srgbClr val="FF0000"/>
              </a:buClr>
              <a:buFont typeface="Wingdings" panose="05000000000000000000" pitchFamily="2" charset="2"/>
              <a:buChar char="Ø"/>
            </a:pPr>
            <a:r>
              <a:rPr lang="en-US" altLang="en-US" sz="1800" i="1" dirty="0"/>
              <a:t> </a:t>
            </a:r>
            <a:r>
              <a:rPr lang="en-US" altLang="en-US" sz="1800" dirty="0"/>
              <a:t>A record is a sequence of fields.</a:t>
            </a:r>
          </a:p>
          <a:p>
            <a:pPr marL="285750" indent="-285750">
              <a:spcAft>
                <a:spcPts val="1200"/>
              </a:spcAft>
              <a:buClr>
                <a:srgbClr val="FF0000"/>
              </a:buClr>
              <a:buFont typeface="Wingdings" panose="05000000000000000000" pitchFamily="2" charset="2"/>
              <a:buChar char="Ø"/>
            </a:pPr>
            <a:endParaRPr lang="en-US" altLang="en-US" sz="1800" dirty="0"/>
          </a:p>
          <a:p>
            <a:pPr>
              <a:spcAft>
                <a:spcPts val="1200"/>
              </a:spcAft>
              <a:buClr>
                <a:srgbClr val="FF0000"/>
              </a:buClr>
            </a:pPr>
            <a:r>
              <a:rPr lang="en-US" altLang="en-US" sz="1800" dirty="0"/>
              <a:t>One approach</a:t>
            </a:r>
          </a:p>
          <a:p>
            <a:pPr marL="742950" lvl="1" indent="-285750">
              <a:spcAft>
                <a:spcPts val="1200"/>
              </a:spcAft>
              <a:buClr>
                <a:srgbClr val="FF0000"/>
              </a:buClr>
              <a:buFont typeface="Courier New" panose="02070309020205020404" pitchFamily="49" charset="0"/>
              <a:buChar char="o"/>
            </a:pPr>
            <a:r>
              <a:rPr lang="en-US" altLang="en-US" sz="1800" dirty="0"/>
              <a:t>Assume record size is fixed</a:t>
            </a:r>
          </a:p>
          <a:p>
            <a:pPr marL="742950" lvl="1" indent="-285750">
              <a:spcAft>
                <a:spcPts val="1200"/>
              </a:spcAft>
              <a:buClr>
                <a:srgbClr val="FF0000"/>
              </a:buClr>
              <a:buFont typeface="Courier New" panose="02070309020205020404" pitchFamily="49" charset="0"/>
              <a:buChar char="o"/>
            </a:pPr>
            <a:r>
              <a:rPr lang="en-US" altLang="en-US" sz="1800" dirty="0"/>
              <a:t>Each file has records of one particular type only</a:t>
            </a:r>
          </a:p>
          <a:p>
            <a:pPr marL="742950" lvl="1" indent="-285750">
              <a:spcAft>
                <a:spcPts val="1200"/>
              </a:spcAft>
              <a:buClr>
                <a:srgbClr val="FF0000"/>
              </a:buClr>
              <a:buFont typeface="Courier New" panose="02070309020205020404" pitchFamily="49" charset="0"/>
              <a:buChar char="o"/>
            </a:pPr>
            <a:r>
              <a:rPr lang="en-US" altLang="en-US" sz="1800" dirty="0"/>
              <a:t>Different files are used for different relations</a:t>
            </a:r>
          </a:p>
          <a:p>
            <a:pPr marL="742950" lvl="1" indent="-285750">
              <a:spcAft>
                <a:spcPts val="1200"/>
              </a:spcAft>
              <a:buClr>
                <a:srgbClr val="FF0000"/>
              </a:buClr>
              <a:buFont typeface="Courier New" panose="02070309020205020404" pitchFamily="49" charset="0"/>
              <a:buChar char="o"/>
            </a:pPr>
            <a:r>
              <a:rPr lang="en-US" altLang="en-US" sz="1800" dirty="0"/>
              <a:t>This case is easiest to implement; will consider variable length records later</a:t>
            </a:r>
          </a:p>
          <a:p>
            <a:pPr marL="285750" indent="-285750">
              <a:spcAft>
                <a:spcPts val="1200"/>
              </a:spcAft>
              <a:buClr>
                <a:srgbClr val="FF0000"/>
              </a:buClr>
              <a:buFont typeface="Wingdings" panose="05000000000000000000" pitchFamily="2" charset="2"/>
              <a:buChar char="Ø"/>
            </a:pPr>
            <a:r>
              <a:rPr lang="en-US" altLang="en-US" sz="1800" dirty="0"/>
              <a:t> We assume that records are smaller than a disk block</a:t>
            </a:r>
          </a:p>
        </p:txBody>
      </p:sp>
      <p:pic>
        <p:nvPicPr>
          <p:cNvPr id="2" name="Content Placeholder 4">
            <a:extLst>
              <a:ext uri="{FF2B5EF4-FFF2-40B4-BE49-F238E27FC236}">
                <a16:creationId xmlns:a16="http://schemas.microsoft.com/office/drawing/2014/main" id="{C97B2348-F568-47D8-B6EE-D3D26F97B4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5374553" y="1862310"/>
            <a:ext cx="3769447" cy="241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2B01023-115D-4D3E-813A-3AC0593BFC51}"/>
              </a:ext>
            </a:extLst>
          </p:cNvPr>
          <p:cNvSpPr txBox="1"/>
          <p:nvPr/>
        </p:nvSpPr>
        <p:spPr>
          <a:xfrm>
            <a:off x="6175717" y="956603"/>
            <a:ext cx="2180492" cy="338554"/>
          </a:xfrm>
          <a:prstGeom prst="rect">
            <a:avLst/>
          </a:prstGeom>
          <a:noFill/>
        </p:spPr>
        <p:txBody>
          <a:bodyPr wrap="square" rtlCol="0">
            <a:spAutoFit/>
          </a:bodyPr>
          <a:lstStyle/>
          <a:p>
            <a:r>
              <a:rPr lang="en-US" i="1" dirty="0"/>
              <a:t>Instructor</a:t>
            </a:r>
            <a:r>
              <a:rPr lang="en-US" dirty="0"/>
              <a:t> relation</a:t>
            </a:r>
          </a:p>
        </p:txBody>
      </p:sp>
      <p:graphicFrame>
        <p:nvGraphicFramePr>
          <p:cNvPr id="6" name="Table 6">
            <a:extLst>
              <a:ext uri="{FF2B5EF4-FFF2-40B4-BE49-F238E27FC236}">
                <a16:creationId xmlns:a16="http://schemas.microsoft.com/office/drawing/2014/main" id="{43A1D3C0-FA3D-4905-87AF-0FFB4EF4E82F}"/>
              </a:ext>
            </a:extLst>
          </p:cNvPr>
          <p:cNvGraphicFramePr>
            <a:graphicFrameLocks noGrp="1"/>
          </p:cNvGraphicFramePr>
          <p:nvPr>
            <p:extLst>
              <p:ext uri="{D42A27DB-BD31-4B8C-83A1-F6EECF244321}">
                <p14:modId xmlns:p14="http://schemas.microsoft.com/office/powerpoint/2010/main" val="451719473"/>
              </p:ext>
            </p:extLst>
          </p:nvPr>
        </p:nvGraphicFramePr>
        <p:xfrm>
          <a:off x="6049108" y="1468880"/>
          <a:ext cx="3094892" cy="370840"/>
        </p:xfrm>
        <a:graphic>
          <a:graphicData uri="http://schemas.openxmlformats.org/drawingml/2006/table">
            <a:tbl>
              <a:tblPr firstRow="1" bandRow="1">
                <a:tableStyleId>{C4B1156A-380E-4F78-BDF5-A606A8083BF9}</a:tableStyleId>
              </a:tblPr>
              <a:tblGrid>
                <a:gridCol w="773723">
                  <a:extLst>
                    <a:ext uri="{9D8B030D-6E8A-4147-A177-3AD203B41FA5}">
                      <a16:colId xmlns:a16="http://schemas.microsoft.com/office/drawing/2014/main" val="4161535510"/>
                    </a:ext>
                  </a:extLst>
                </a:gridCol>
                <a:gridCol w="773723">
                  <a:extLst>
                    <a:ext uri="{9D8B030D-6E8A-4147-A177-3AD203B41FA5}">
                      <a16:colId xmlns:a16="http://schemas.microsoft.com/office/drawing/2014/main" val="1736039446"/>
                    </a:ext>
                  </a:extLst>
                </a:gridCol>
                <a:gridCol w="773723">
                  <a:extLst>
                    <a:ext uri="{9D8B030D-6E8A-4147-A177-3AD203B41FA5}">
                      <a16:colId xmlns:a16="http://schemas.microsoft.com/office/drawing/2014/main" val="4141139900"/>
                    </a:ext>
                  </a:extLst>
                </a:gridCol>
                <a:gridCol w="773723">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 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3671567" y="3143963"/>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859B2BE-B936-4F9B-A861-7CD4551E81C4}"/>
              </a:ext>
            </a:extLst>
          </p:cNvPr>
          <p:cNvSpPr txBox="1"/>
          <p:nvPr/>
        </p:nvSpPr>
        <p:spPr>
          <a:xfrm>
            <a:off x="661182" y="1041009"/>
            <a:ext cx="7849772" cy="1477328"/>
          </a:xfrm>
          <a:prstGeom prst="rect">
            <a:avLst/>
          </a:prstGeom>
          <a:noFill/>
        </p:spPr>
        <p:txBody>
          <a:bodyPr wrap="square" rtlCol="0">
            <a:spAutoFit/>
          </a:bodyPr>
          <a:lstStyle/>
          <a:p>
            <a:r>
              <a:rPr lang="en-US" altLang="en-US" sz="1800" b="1" dirty="0"/>
              <a:t>Simple approach:</a:t>
            </a:r>
          </a:p>
          <a:p>
            <a:pPr marL="742950" lvl="1" indent="-285750">
              <a:buFont typeface="Wingdings" panose="05000000000000000000" pitchFamily="2" charset="2"/>
              <a:buChar char="Ø"/>
            </a:pPr>
            <a:r>
              <a:rPr lang="en-US" altLang="en-US" sz="1800" dirty="0"/>
              <a:t>Store record </a:t>
            </a:r>
            <a:r>
              <a:rPr lang="en-US" altLang="en-US" sz="1800" i="1" dirty="0" err="1"/>
              <a:t>i</a:t>
            </a:r>
            <a:r>
              <a:rPr lang="en-US" altLang="en-US" sz="1800" dirty="0"/>
              <a:t> starting from byte </a:t>
            </a:r>
            <a:r>
              <a:rPr lang="en-US" altLang="en-US" sz="1800" i="1" dirty="0">
                <a:sym typeface="Greek Symbols" pitchFamily="18" charset="2"/>
              </a:rPr>
              <a:t>n </a:t>
            </a:r>
            <a:r>
              <a:rPr lang="en-US" altLang="en-US" sz="1800" i="1" dirty="0">
                <a:sym typeface="Symbol" panose="05050102010706020507" pitchFamily="18" charset="2"/>
              </a:rPr>
              <a:t> (</a:t>
            </a:r>
            <a:r>
              <a:rPr lang="en-US" altLang="en-US" sz="1800" i="1" dirty="0" err="1">
                <a:sym typeface="Symbol" panose="05050102010706020507" pitchFamily="18" charset="2"/>
              </a:rPr>
              <a:t>i</a:t>
            </a:r>
            <a:r>
              <a:rPr lang="en-US" altLang="en-US" sz="1800" i="1" dirty="0">
                <a:sym typeface="Symbol" panose="05050102010706020507" pitchFamily="18" charset="2"/>
              </a:rPr>
              <a:t> – </a:t>
            </a:r>
            <a:r>
              <a:rPr lang="en-US" altLang="en-US" sz="1800" dirty="0">
                <a:sym typeface="Symbol" panose="05050102010706020507" pitchFamily="18" charset="2"/>
              </a:rPr>
              <a:t>1), where </a:t>
            </a:r>
            <a:r>
              <a:rPr lang="en-US" altLang="en-US" sz="1800" i="1" dirty="0">
                <a:sym typeface="Symbol" panose="05050102010706020507" pitchFamily="18" charset="2"/>
              </a:rPr>
              <a:t>n </a:t>
            </a:r>
            <a:r>
              <a:rPr lang="en-US" altLang="en-US" sz="1800" dirty="0">
                <a:sym typeface="Symbol" panose="05050102010706020507" pitchFamily="18" charset="2"/>
              </a:rPr>
              <a:t>is the size of each record.</a:t>
            </a:r>
          </a:p>
          <a:p>
            <a:pPr marL="742950" lvl="1" indent="-285750">
              <a:buFont typeface="Wingdings" panose="05000000000000000000" pitchFamily="2" charset="2"/>
              <a:buChar char="Ø"/>
            </a:pPr>
            <a:r>
              <a:rPr lang="en-US" altLang="en-US" sz="1800" dirty="0">
                <a:sym typeface="Symbol" panose="05050102010706020507" pitchFamily="18" charset="2"/>
              </a:rPr>
              <a:t>Record access is simple but </a:t>
            </a:r>
            <a:r>
              <a:rPr lang="en-US" altLang="en-US" sz="1800" b="1" dirty="0">
                <a:solidFill>
                  <a:srgbClr val="0000FF"/>
                </a:solidFill>
                <a:sym typeface="Symbol" panose="05050102010706020507" pitchFamily="18" charset="2"/>
              </a:rPr>
              <a:t>records may cross blocks (</a:t>
            </a:r>
            <a:r>
              <a:rPr lang="en-US" altLang="en-US" sz="1800" b="1" dirty="0">
                <a:solidFill>
                  <a:srgbClr val="FF0000"/>
                </a:solidFill>
                <a:sym typeface="Symbol" panose="05050102010706020507" pitchFamily="18" charset="2"/>
              </a:rPr>
              <a:t>???</a:t>
            </a:r>
            <a:r>
              <a:rPr lang="en-US" altLang="en-US" sz="1800" b="1" dirty="0">
                <a:solidFill>
                  <a:srgbClr val="0000FF"/>
                </a:solidFill>
                <a:sym typeface="Symbol" panose="05050102010706020507" pitchFamily="18" charset="2"/>
              </a:rPr>
              <a:t>)</a:t>
            </a:r>
          </a:p>
          <a:p>
            <a:pPr lvl="2"/>
            <a:r>
              <a:rPr lang="en-US" altLang="en-US" sz="1800" dirty="0">
                <a:sym typeface="Symbol" panose="05050102010706020507" pitchFamily="18" charset="2"/>
              </a:rPr>
              <a:t>Modification: do not allow records to cross block boundaries</a:t>
            </a:r>
          </a:p>
        </p:txBody>
      </p:sp>
      <p:sp>
        <p:nvSpPr>
          <p:cNvPr id="3" name="TextBox 2">
            <a:extLst>
              <a:ext uri="{FF2B5EF4-FFF2-40B4-BE49-F238E27FC236}">
                <a16:creationId xmlns:a16="http://schemas.microsoft.com/office/drawing/2014/main" id="{3D9AF6D8-68D1-4553-8AA2-0CB4241D3F22}"/>
              </a:ext>
            </a:extLst>
          </p:cNvPr>
          <p:cNvSpPr txBox="1"/>
          <p:nvPr/>
        </p:nvSpPr>
        <p:spPr>
          <a:xfrm>
            <a:off x="140678" y="2518337"/>
            <a:ext cx="3291839" cy="1754326"/>
          </a:xfrm>
          <a:prstGeom prst="rect">
            <a:avLst/>
          </a:prstGeom>
          <a:noFill/>
        </p:spPr>
        <p:txBody>
          <a:bodyPr wrap="square" rtlCol="0">
            <a:spAutoFit/>
          </a:bodyPr>
          <a:lstStyle/>
          <a:p>
            <a:r>
              <a:rPr lang="en-US" sz="1800" b="1" dirty="0"/>
              <a:t>Searching a record:</a:t>
            </a:r>
          </a:p>
          <a:p>
            <a:endParaRPr lang="en-US" sz="1800" dirty="0"/>
          </a:p>
          <a:p>
            <a:r>
              <a:rPr lang="en-US" sz="1800" dirty="0"/>
              <a:t>Record size = 70 byte. The disk head position is 00 (track 0 and sector 0).</a:t>
            </a:r>
          </a:p>
          <a:p>
            <a:r>
              <a:rPr lang="en-US" sz="1800" dirty="0"/>
              <a:t>Find the location of 5</a:t>
            </a:r>
            <a:r>
              <a:rPr lang="en-US" sz="1800" baseline="30000" dirty="0"/>
              <a:t>th</a:t>
            </a:r>
            <a:r>
              <a:rPr lang="en-US" sz="1800" dirty="0"/>
              <a:t> record</a:t>
            </a:r>
            <a:r>
              <a:rPr lang="en-US" dirty="0"/>
              <a:t>.</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extLst>
              <p:ext uri="{D42A27DB-BD31-4B8C-83A1-F6EECF244321}">
                <p14:modId xmlns:p14="http://schemas.microsoft.com/office/powerpoint/2010/main" val="3884978401"/>
              </p:ext>
            </p:extLst>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0678" y="4395774"/>
            <a:ext cx="3291839" cy="923330"/>
          </a:xfrm>
          <a:prstGeom prst="rect">
            <a:avLst/>
          </a:prstGeom>
          <a:noFill/>
        </p:spPr>
        <p:txBody>
          <a:bodyPr wrap="square" rtlCol="0">
            <a:spAutoFit/>
          </a:bodyPr>
          <a:lstStyle/>
          <a:p>
            <a:r>
              <a:rPr lang="en-US" sz="1800" b="1" dirty="0">
                <a:solidFill>
                  <a:srgbClr val="FF0000"/>
                </a:solidFill>
              </a:rPr>
              <a:t>Record location </a:t>
            </a:r>
          </a:p>
          <a:p>
            <a:r>
              <a:rPr lang="en-US" sz="1800" b="1" dirty="0">
                <a:solidFill>
                  <a:srgbClr val="FF0000"/>
                </a:solidFill>
              </a:rPr>
              <a:t>= 70 * (5-1)</a:t>
            </a:r>
          </a:p>
          <a:p>
            <a:r>
              <a:rPr lang="en-US" sz="1800" b="1" dirty="0">
                <a:solidFill>
                  <a:srgbClr val="FF0000"/>
                </a:solidFill>
              </a:rPr>
              <a:t>= 280</a:t>
            </a:r>
            <a:r>
              <a:rPr lang="en-US" dirty="0"/>
              <a:t> </a:t>
            </a:r>
          </a:p>
        </p:txBody>
      </p:sp>
    </p:spTree>
    <p:extLst>
      <p:ext uri="{BB962C8B-B14F-4D97-AF65-F5344CB8AC3E}">
        <p14:creationId xmlns:p14="http://schemas.microsoft.com/office/powerpoint/2010/main" val="28568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separately</a:t>
            </a:r>
          </a:p>
          <a:p>
            <a:r>
              <a:rPr lang="en-IN" dirty="0"/>
              <a:t>Example</a:t>
            </a:r>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(Query Processing)</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3671567" y="3143963"/>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77328"/>
          </a:xfrm>
          <a:prstGeom prst="rect">
            <a:avLst/>
          </a:prstGeom>
          <a:noFill/>
        </p:spPr>
        <p:txBody>
          <a:bodyPr wrap="square" rtlCol="0">
            <a:spAutoFit/>
          </a:bodyPr>
          <a:lstStyle/>
          <a:p>
            <a:r>
              <a:rPr lang="en-US" altLang="en-US" sz="1800" b="1" dirty="0"/>
              <a:t>Simple approach:</a:t>
            </a:r>
          </a:p>
          <a:p>
            <a:pPr marL="742950" lvl="1" indent="-285750">
              <a:buFont typeface="Wingdings" panose="05000000000000000000" pitchFamily="2" charset="2"/>
              <a:buChar char="Ø"/>
            </a:pPr>
            <a:r>
              <a:rPr lang="en-US" altLang="en-US" sz="1800" dirty="0"/>
              <a:t>Store record </a:t>
            </a:r>
            <a:r>
              <a:rPr lang="en-US" altLang="en-US" sz="1800" i="1" dirty="0" err="1"/>
              <a:t>i</a:t>
            </a:r>
            <a:r>
              <a:rPr lang="en-US" altLang="en-US" sz="1800" dirty="0"/>
              <a:t> starting from byte </a:t>
            </a:r>
            <a:r>
              <a:rPr lang="en-US" altLang="en-US" sz="1800" i="1" dirty="0">
                <a:sym typeface="Greek Symbols" pitchFamily="18" charset="2"/>
              </a:rPr>
              <a:t>n </a:t>
            </a:r>
            <a:r>
              <a:rPr lang="en-US" altLang="en-US" sz="1800" i="1" dirty="0">
                <a:sym typeface="Symbol" panose="05050102010706020507" pitchFamily="18" charset="2"/>
              </a:rPr>
              <a:t> (</a:t>
            </a:r>
            <a:r>
              <a:rPr lang="en-US" altLang="en-US" sz="1800" i="1" dirty="0" err="1">
                <a:sym typeface="Symbol" panose="05050102010706020507" pitchFamily="18" charset="2"/>
              </a:rPr>
              <a:t>i</a:t>
            </a:r>
            <a:r>
              <a:rPr lang="en-US" altLang="en-US" sz="1800" i="1" dirty="0">
                <a:sym typeface="Symbol" panose="05050102010706020507" pitchFamily="18" charset="2"/>
              </a:rPr>
              <a:t> – </a:t>
            </a:r>
            <a:r>
              <a:rPr lang="en-US" altLang="en-US" sz="1800" dirty="0">
                <a:sym typeface="Symbol" panose="05050102010706020507" pitchFamily="18" charset="2"/>
              </a:rPr>
              <a:t>1), where </a:t>
            </a:r>
            <a:r>
              <a:rPr lang="en-US" altLang="en-US" sz="1800" i="1" dirty="0">
                <a:sym typeface="Symbol" panose="05050102010706020507" pitchFamily="18" charset="2"/>
              </a:rPr>
              <a:t>n </a:t>
            </a:r>
            <a:r>
              <a:rPr lang="en-US" altLang="en-US" sz="1800" dirty="0">
                <a:sym typeface="Symbol" panose="05050102010706020507" pitchFamily="18" charset="2"/>
              </a:rPr>
              <a:t>is the size of each record.</a:t>
            </a:r>
          </a:p>
          <a:p>
            <a:pPr marL="742950" lvl="1" indent="-285750">
              <a:buFont typeface="Wingdings" panose="05000000000000000000" pitchFamily="2" charset="2"/>
              <a:buChar char="Ø"/>
            </a:pPr>
            <a:r>
              <a:rPr lang="en-US" altLang="en-US" sz="1800" dirty="0">
                <a:sym typeface="Symbol" panose="05050102010706020507" pitchFamily="18" charset="2"/>
              </a:rPr>
              <a:t>Record access is simple but </a:t>
            </a:r>
            <a:r>
              <a:rPr lang="en-US" altLang="en-US" sz="1800" b="1" dirty="0">
                <a:solidFill>
                  <a:srgbClr val="0000FF"/>
                </a:solidFill>
                <a:sym typeface="Symbol" panose="05050102010706020507" pitchFamily="18" charset="2"/>
              </a:rPr>
              <a:t>records may cross blocks (</a:t>
            </a:r>
            <a:r>
              <a:rPr lang="en-US" altLang="en-US" sz="1800" b="1" dirty="0">
                <a:solidFill>
                  <a:srgbClr val="FF0000"/>
                </a:solidFill>
                <a:sym typeface="Symbol" panose="05050102010706020507" pitchFamily="18" charset="2"/>
              </a:rPr>
              <a:t>???</a:t>
            </a:r>
            <a:r>
              <a:rPr lang="en-US" altLang="en-US" sz="1800" b="1" dirty="0">
                <a:solidFill>
                  <a:srgbClr val="0000FF"/>
                </a:solidFill>
                <a:sym typeface="Symbol" panose="05050102010706020507" pitchFamily="18" charset="2"/>
              </a:rPr>
              <a:t>)</a:t>
            </a:r>
          </a:p>
          <a:p>
            <a:pPr lvl="2"/>
            <a:r>
              <a:rPr lang="en-US" altLang="en-US" sz="1800" dirty="0">
                <a:sym typeface="Symbol" panose="05050102010706020507" pitchFamily="18" charset="2"/>
              </a:rPr>
              <a:t>Modification: do not allow records to cross block boundaries</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7662" y="2264311"/>
            <a:ext cx="3418448" cy="4524315"/>
          </a:xfrm>
          <a:prstGeom prst="rect">
            <a:avLst/>
          </a:prstGeom>
          <a:noFill/>
        </p:spPr>
        <p:txBody>
          <a:bodyPr wrap="square" rtlCol="0">
            <a:spAutoFit/>
          </a:bodyPr>
          <a:lstStyle/>
          <a:p>
            <a:r>
              <a:rPr lang="en-US" sz="1800" b="1" dirty="0">
                <a:solidFill>
                  <a:srgbClr val="0000FF"/>
                </a:solidFill>
              </a:rPr>
              <a:t>Example</a:t>
            </a:r>
            <a:endParaRPr lang="en-US" sz="1800" dirty="0">
              <a:solidFill>
                <a:srgbClr val="0000FF"/>
              </a:solidFill>
            </a:endParaRPr>
          </a:p>
          <a:p>
            <a:r>
              <a:rPr lang="en-US" sz="1800" dirty="0"/>
              <a:t>Given block size = 512bytes. Record size = 100 bytes. </a:t>
            </a:r>
          </a:p>
          <a:p>
            <a:r>
              <a:rPr lang="en-US" sz="1800" dirty="0">
                <a:solidFill>
                  <a:srgbClr val="0000FF"/>
                </a:solidFill>
              </a:rPr>
              <a:t>Select * from instructor where id = 76766</a:t>
            </a:r>
          </a:p>
          <a:p>
            <a:r>
              <a:rPr lang="en-US" sz="1800" dirty="0"/>
              <a:t>Current head position in track 1000 and instructor location is track 0 and sector 0.</a:t>
            </a:r>
          </a:p>
          <a:p>
            <a:pPr marL="342900" indent="-342900">
              <a:buFont typeface="+mj-lt"/>
              <a:buAutoNum type="alphaLcPeriod"/>
            </a:pPr>
            <a:r>
              <a:rPr lang="en-US" sz="1800" dirty="0"/>
              <a:t>Explain how record crosses block?</a:t>
            </a:r>
          </a:p>
          <a:p>
            <a:pPr marL="342900" indent="-342900">
              <a:buFont typeface="+mj-lt"/>
              <a:buAutoNum type="alphaLcPeriod"/>
            </a:pPr>
            <a:r>
              <a:rPr lang="en-US" sz="1800" dirty="0"/>
              <a:t>What is the block number of id = 76766?</a:t>
            </a:r>
          </a:p>
          <a:p>
            <a:pPr marL="342900" indent="-342900">
              <a:buFont typeface="+mj-lt"/>
              <a:buAutoNum type="alphaLcPeriod"/>
            </a:pPr>
            <a:r>
              <a:rPr lang="en-US" sz="1800" dirty="0"/>
              <a:t>Explain how this query will be executed?</a:t>
            </a:r>
          </a:p>
          <a:p>
            <a:pPr marL="342900" indent="-342900">
              <a:buFont typeface="+mj-lt"/>
              <a:buAutoNum type="alphaLcPeriod"/>
            </a:pPr>
            <a:r>
              <a:rPr lang="en-US" sz="1800" dirty="0"/>
              <a:t>Find the number of block transfer for this query.</a:t>
            </a:r>
          </a:p>
        </p:txBody>
      </p:sp>
    </p:spTree>
    <p:extLst>
      <p:ext uri="{BB962C8B-B14F-4D97-AF65-F5344CB8AC3E}">
        <p14:creationId xmlns:p14="http://schemas.microsoft.com/office/powerpoint/2010/main" val="252852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(Query Processing)</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3671567" y="3143963"/>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77328"/>
          </a:xfrm>
          <a:prstGeom prst="rect">
            <a:avLst/>
          </a:prstGeom>
          <a:noFill/>
        </p:spPr>
        <p:txBody>
          <a:bodyPr wrap="square" rtlCol="0">
            <a:spAutoFit/>
          </a:bodyPr>
          <a:lstStyle/>
          <a:p>
            <a:r>
              <a:rPr lang="en-US" altLang="en-US" sz="1800" b="1" dirty="0"/>
              <a:t>Simple approach:</a:t>
            </a:r>
          </a:p>
          <a:p>
            <a:pPr marL="742950" lvl="1" indent="-285750">
              <a:buFont typeface="Wingdings" panose="05000000000000000000" pitchFamily="2" charset="2"/>
              <a:buChar char="Ø"/>
            </a:pPr>
            <a:r>
              <a:rPr lang="en-US" altLang="en-US" sz="1800" dirty="0"/>
              <a:t>Store record </a:t>
            </a:r>
            <a:r>
              <a:rPr lang="en-US" altLang="en-US" sz="1800" i="1" dirty="0" err="1"/>
              <a:t>i</a:t>
            </a:r>
            <a:r>
              <a:rPr lang="en-US" altLang="en-US" sz="1800" dirty="0"/>
              <a:t> starting from byte </a:t>
            </a:r>
            <a:r>
              <a:rPr lang="en-US" altLang="en-US" sz="1800" i="1" dirty="0">
                <a:sym typeface="Greek Symbols" pitchFamily="18" charset="2"/>
              </a:rPr>
              <a:t>n </a:t>
            </a:r>
            <a:r>
              <a:rPr lang="en-US" altLang="en-US" sz="1800" i="1" dirty="0">
                <a:sym typeface="Symbol" panose="05050102010706020507" pitchFamily="18" charset="2"/>
              </a:rPr>
              <a:t> (</a:t>
            </a:r>
            <a:r>
              <a:rPr lang="en-US" altLang="en-US" sz="1800" i="1" dirty="0" err="1">
                <a:sym typeface="Symbol" panose="05050102010706020507" pitchFamily="18" charset="2"/>
              </a:rPr>
              <a:t>i</a:t>
            </a:r>
            <a:r>
              <a:rPr lang="en-US" altLang="en-US" sz="1800" i="1" dirty="0">
                <a:sym typeface="Symbol" panose="05050102010706020507" pitchFamily="18" charset="2"/>
              </a:rPr>
              <a:t> – </a:t>
            </a:r>
            <a:r>
              <a:rPr lang="en-US" altLang="en-US" sz="1800" dirty="0">
                <a:sym typeface="Symbol" panose="05050102010706020507" pitchFamily="18" charset="2"/>
              </a:rPr>
              <a:t>1), where </a:t>
            </a:r>
            <a:r>
              <a:rPr lang="en-US" altLang="en-US" sz="1800" i="1" dirty="0">
                <a:sym typeface="Symbol" panose="05050102010706020507" pitchFamily="18" charset="2"/>
              </a:rPr>
              <a:t>n </a:t>
            </a:r>
            <a:r>
              <a:rPr lang="en-US" altLang="en-US" sz="1800" dirty="0">
                <a:sym typeface="Symbol" panose="05050102010706020507" pitchFamily="18" charset="2"/>
              </a:rPr>
              <a:t>is the size of each record.</a:t>
            </a:r>
          </a:p>
          <a:p>
            <a:pPr marL="742950" lvl="1" indent="-285750">
              <a:buFont typeface="Wingdings" panose="05000000000000000000" pitchFamily="2" charset="2"/>
              <a:buChar char="Ø"/>
            </a:pPr>
            <a:r>
              <a:rPr lang="en-US" altLang="en-US" sz="1800" dirty="0">
                <a:sym typeface="Symbol" panose="05050102010706020507" pitchFamily="18" charset="2"/>
              </a:rPr>
              <a:t>Record access is simple but </a:t>
            </a:r>
            <a:r>
              <a:rPr lang="en-US" altLang="en-US" sz="1800" b="1" dirty="0">
                <a:solidFill>
                  <a:srgbClr val="0000FF"/>
                </a:solidFill>
                <a:sym typeface="Symbol" panose="05050102010706020507" pitchFamily="18" charset="2"/>
              </a:rPr>
              <a:t>records may cross blocks (</a:t>
            </a:r>
            <a:r>
              <a:rPr lang="en-US" altLang="en-US" sz="1800" b="1" dirty="0">
                <a:solidFill>
                  <a:srgbClr val="FF0000"/>
                </a:solidFill>
                <a:sym typeface="Symbol" panose="05050102010706020507" pitchFamily="18" charset="2"/>
              </a:rPr>
              <a:t>???</a:t>
            </a:r>
            <a:r>
              <a:rPr lang="en-US" altLang="en-US" sz="1800" b="1" dirty="0">
                <a:solidFill>
                  <a:srgbClr val="0000FF"/>
                </a:solidFill>
                <a:sym typeface="Symbol" panose="05050102010706020507" pitchFamily="18" charset="2"/>
              </a:rPr>
              <a:t>)</a:t>
            </a:r>
          </a:p>
          <a:p>
            <a:pPr lvl="2"/>
            <a:r>
              <a:rPr lang="en-US" altLang="en-US" sz="1800" dirty="0">
                <a:sym typeface="Symbol" panose="05050102010706020507" pitchFamily="18" charset="2"/>
              </a:rPr>
              <a:t>Modification: do not allow records to cross block boundaries</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7662" y="2264311"/>
            <a:ext cx="3418448" cy="4524315"/>
          </a:xfrm>
          <a:prstGeom prst="rect">
            <a:avLst/>
          </a:prstGeom>
          <a:noFill/>
        </p:spPr>
        <p:txBody>
          <a:bodyPr wrap="square" rtlCol="0">
            <a:spAutoFit/>
          </a:bodyPr>
          <a:lstStyle/>
          <a:p>
            <a:r>
              <a:rPr lang="en-US" sz="1800" b="1" dirty="0">
                <a:solidFill>
                  <a:srgbClr val="FF0000"/>
                </a:solidFill>
              </a:rPr>
              <a:t>Question 5:1</a:t>
            </a:r>
            <a:endParaRPr lang="en-US" sz="1800" dirty="0">
              <a:solidFill>
                <a:srgbClr val="FF0000"/>
              </a:solidFill>
            </a:endParaRPr>
          </a:p>
          <a:p>
            <a:r>
              <a:rPr lang="en-US" sz="1800" dirty="0"/>
              <a:t>Given block size = 350bytes. Record size = 100 bytes. </a:t>
            </a:r>
          </a:p>
          <a:p>
            <a:r>
              <a:rPr lang="en-US" sz="1800" dirty="0">
                <a:solidFill>
                  <a:srgbClr val="0000FF"/>
                </a:solidFill>
              </a:rPr>
              <a:t>Select * from instructor where id = 98345</a:t>
            </a:r>
          </a:p>
          <a:p>
            <a:r>
              <a:rPr lang="en-US" sz="1800" dirty="0"/>
              <a:t>Current head position in track 1000 and instructor location is track 0 and sector 0.</a:t>
            </a:r>
          </a:p>
          <a:p>
            <a:r>
              <a:rPr lang="en-US" sz="1800" dirty="0"/>
              <a:t>Records does not crosses block boundary.</a:t>
            </a:r>
          </a:p>
          <a:p>
            <a:pPr marL="342900" indent="-342900">
              <a:buFont typeface="+mj-lt"/>
              <a:buAutoNum type="alphaLcPeriod"/>
            </a:pPr>
            <a:r>
              <a:rPr lang="en-US" sz="1800" dirty="0"/>
              <a:t>What is the block number of id = 76766?</a:t>
            </a:r>
          </a:p>
          <a:p>
            <a:pPr marL="342900" indent="-342900">
              <a:buFont typeface="+mj-lt"/>
              <a:buAutoNum type="alphaLcPeriod"/>
            </a:pPr>
            <a:r>
              <a:rPr lang="en-US" sz="1800" dirty="0"/>
              <a:t>Explain how this query will be executed?</a:t>
            </a:r>
          </a:p>
          <a:p>
            <a:pPr marL="342900" indent="-342900">
              <a:buFont typeface="+mj-lt"/>
              <a:buAutoNum type="alphaLcPeriod"/>
            </a:pPr>
            <a:r>
              <a:rPr lang="en-US" sz="1800" dirty="0"/>
              <a:t>Find the number of block transfer for this query.</a:t>
            </a:r>
          </a:p>
        </p:txBody>
      </p:sp>
    </p:spTree>
    <p:extLst>
      <p:ext uri="{BB962C8B-B14F-4D97-AF65-F5344CB8AC3E}">
        <p14:creationId xmlns:p14="http://schemas.microsoft.com/office/powerpoint/2010/main" val="102081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(Deletion of Records)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3671567" y="3143963"/>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31161"/>
          </a:xfrm>
          <a:prstGeom prst="rect">
            <a:avLst/>
          </a:prstGeom>
          <a:noFill/>
        </p:spPr>
        <p:txBody>
          <a:bodyPr wrap="square" rtlCol="0">
            <a:spAutoFit/>
          </a:bodyPr>
          <a:lstStyle/>
          <a:p>
            <a:pPr>
              <a:spcAft>
                <a:spcPts val="600"/>
              </a:spcAft>
            </a:pPr>
            <a:r>
              <a:rPr lang="en-US" altLang="en-US" sz="1800" dirty="0"/>
              <a:t>Deletion of record </a:t>
            </a:r>
            <a:r>
              <a:rPr lang="en-US" altLang="en-US" sz="1800" i="1" dirty="0"/>
              <a:t>i:  </a:t>
            </a:r>
            <a:r>
              <a:rPr lang="en-US" altLang="en-US" sz="1800" dirty="0"/>
              <a:t>alternatives</a:t>
            </a:r>
            <a:r>
              <a:rPr lang="en-US" altLang="en-US" sz="1800" i="1" dirty="0"/>
              <a:t>:</a:t>
            </a:r>
          </a:p>
          <a:p>
            <a:pPr marL="342900" indent="-342900">
              <a:spcAft>
                <a:spcPts val="600"/>
              </a:spcAft>
              <a:buFont typeface="+mj-lt"/>
              <a:buAutoNum type="alphaLcPeriod"/>
            </a:pPr>
            <a:r>
              <a:rPr lang="en-US" altLang="en-US" sz="1800" b="1" dirty="0"/>
              <a:t>move records </a:t>
            </a:r>
            <a:r>
              <a:rPr lang="en-US" altLang="en-US" sz="1800" b="1" i="1" dirty="0" err="1"/>
              <a:t>i</a:t>
            </a:r>
            <a:r>
              <a:rPr lang="en-US" altLang="en-US" sz="1800" b="1" dirty="0"/>
              <a:t> + 1, . . ., </a:t>
            </a:r>
            <a:r>
              <a:rPr lang="en-US" altLang="en-US" sz="1800" b="1" i="1" dirty="0"/>
              <a:t>n</a:t>
            </a:r>
            <a:r>
              <a:rPr lang="en-US" altLang="en-US" sz="1800" b="1" dirty="0"/>
              <a:t>  to </a:t>
            </a:r>
            <a:r>
              <a:rPr lang="en-US" altLang="en-US" sz="1800" b="1" i="1" dirty="0" err="1"/>
              <a:t>i</a:t>
            </a:r>
            <a:r>
              <a:rPr lang="en-US" altLang="en-US" sz="1800" b="1" i="1" dirty="0"/>
              <a:t>, . . . , n </a:t>
            </a:r>
            <a:r>
              <a:rPr lang="en-US" altLang="en-US" sz="1800" b="1" i="1" dirty="0">
                <a:sym typeface="Symbol" panose="05050102010706020507" pitchFamily="18" charset="2"/>
              </a:rPr>
              <a:t>– </a:t>
            </a:r>
            <a:r>
              <a:rPr lang="en-US" altLang="en-US" sz="1800" b="1" dirty="0">
                <a:sym typeface="Symbol" panose="05050102010706020507" pitchFamily="18" charset="2"/>
              </a:rPr>
              <a:t>1</a:t>
            </a:r>
          </a:p>
          <a:p>
            <a:pPr marL="342900" indent="-342900">
              <a:spcAft>
                <a:spcPts val="600"/>
              </a:spcAft>
              <a:buFont typeface="+mj-lt"/>
              <a:buAutoNum type="alphaLcPeriod"/>
            </a:pPr>
            <a:r>
              <a:rPr lang="en-US" altLang="en-US" sz="1800" dirty="0">
                <a:sym typeface="Symbol" panose="05050102010706020507" pitchFamily="18" charset="2"/>
              </a:rPr>
              <a:t>move record </a:t>
            </a:r>
            <a:r>
              <a:rPr lang="en-US" altLang="en-US" sz="1800" i="1" dirty="0">
                <a:sym typeface="Symbol" panose="05050102010706020507" pitchFamily="18" charset="2"/>
              </a:rPr>
              <a:t>n </a:t>
            </a:r>
            <a:r>
              <a:rPr lang="en-US" altLang="en-US" sz="1800" dirty="0">
                <a:sym typeface="Symbol" panose="05050102010706020507" pitchFamily="18" charset="2"/>
              </a:rPr>
              <a:t> to </a:t>
            </a:r>
            <a:r>
              <a:rPr lang="en-US" altLang="en-US" sz="1800" i="1" dirty="0" err="1">
                <a:sym typeface="Symbol" panose="05050102010706020507" pitchFamily="18" charset="2"/>
              </a:rPr>
              <a:t>i</a:t>
            </a:r>
            <a:endParaRPr lang="en-US" altLang="en-US" sz="1800" dirty="0">
              <a:sym typeface="Symbol" panose="05050102010706020507" pitchFamily="18" charset="2"/>
            </a:endParaRPr>
          </a:p>
          <a:p>
            <a:pPr marL="342900" indent="-342900">
              <a:spcAft>
                <a:spcPts val="600"/>
              </a:spcAft>
              <a:buFont typeface="+mj-lt"/>
              <a:buAutoNum type="alphaLcPeriod"/>
            </a:pPr>
            <a:r>
              <a:rPr lang="en-US" altLang="en-US" sz="1800" dirty="0">
                <a:sym typeface="Symbol" panose="05050102010706020507" pitchFamily="18" charset="2"/>
              </a:rPr>
              <a:t>do not move records, but link all free records on a </a:t>
            </a:r>
            <a:r>
              <a:rPr lang="en-US" altLang="en-US" sz="1800" i="1" dirty="0">
                <a:sym typeface="Symbol" panose="05050102010706020507" pitchFamily="18" charset="2"/>
              </a:rPr>
              <a:t>free list</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7662" y="3143963"/>
            <a:ext cx="3418448" cy="2262158"/>
          </a:xfrm>
          <a:prstGeom prst="rect">
            <a:avLst/>
          </a:prstGeom>
          <a:noFill/>
        </p:spPr>
        <p:txBody>
          <a:bodyPr wrap="square" rtlCol="0">
            <a:spAutoFit/>
          </a:bodyPr>
          <a:lstStyle/>
          <a:p>
            <a:r>
              <a:rPr lang="en-US" sz="1800" b="1" dirty="0">
                <a:solidFill>
                  <a:srgbClr val="0000FF"/>
                </a:solidFill>
              </a:rPr>
              <a:t>Example</a:t>
            </a:r>
            <a:endParaRPr lang="en-US" sz="1800" dirty="0">
              <a:solidFill>
                <a:srgbClr val="0000FF"/>
              </a:solidFill>
            </a:endParaRPr>
          </a:p>
          <a:p>
            <a:pPr>
              <a:spcAft>
                <a:spcPts val="600"/>
              </a:spcAft>
            </a:pPr>
            <a:endParaRPr lang="en-US" sz="1800" b="1" dirty="0"/>
          </a:p>
          <a:p>
            <a:pPr>
              <a:spcAft>
                <a:spcPts val="600"/>
              </a:spcAft>
            </a:pPr>
            <a:r>
              <a:rPr lang="en-US" sz="1800" b="1" dirty="0"/>
              <a:t>Delete from instructor where id = 22222</a:t>
            </a:r>
          </a:p>
          <a:p>
            <a:pPr>
              <a:spcAft>
                <a:spcPts val="600"/>
              </a:spcAft>
            </a:pPr>
            <a:endParaRPr lang="en-US" sz="1800" dirty="0"/>
          </a:p>
          <a:p>
            <a:pPr>
              <a:spcAft>
                <a:spcPts val="600"/>
              </a:spcAft>
            </a:pPr>
            <a:r>
              <a:rPr lang="en-US" sz="1800" dirty="0"/>
              <a:t>Explain how the deletion will be performed </a:t>
            </a:r>
            <a:r>
              <a:rPr lang="en-US" sz="1800" dirty="0">
                <a:solidFill>
                  <a:srgbClr val="0000FF"/>
                </a:solidFill>
              </a:rPr>
              <a:t>using alternative a?</a:t>
            </a:r>
          </a:p>
        </p:txBody>
      </p:sp>
    </p:spTree>
    <p:extLst>
      <p:ext uri="{BB962C8B-B14F-4D97-AF65-F5344CB8AC3E}">
        <p14:creationId xmlns:p14="http://schemas.microsoft.com/office/powerpoint/2010/main" val="401628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(Deletion of Records)</a:t>
            </a:r>
          </a:p>
        </p:txBody>
      </p:sp>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31161"/>
          </a:xfrm>
          <a:prstGeom prst="rect">
            <a:avLst/>
          </a:prstGeom>
          <a:noFill/>
        </p:spPr>
        <p:txBody>
          <a:bodyPr wrap="square" rtlCol="0">
            <a:spAutoFit/>
          </a:bodyPr>
          <a:lstStyle/>
          <a:p>
            <a:pPr>
              <a:spcAft>
                <a:spcPts val="600"/>
              </a:spcAft>
            </a:pPr>
            <a:r>
              <a:rPr lang="en-US" altLang="en-US" sz="1800" dirty="0"/>
              <a:t>Deletion of record </a:t>
            </a:r>
            <a:r>
              <a:rPr lang="en-US" altLang="en-US" sz="1800" i="1" dirty="0"/>
              <a:t>i:  </a:t>
            </a:r>
            <a:r>
              <a:rPr lang="en-US" altLang="en-US" sz="1800" dirty="0"/>
              <a:t>alternatives</a:t>
            </a:r>
            <a:r>
              <a:rPr lang="en-US" altLang="en-US" sz="1800" i="1" dirty="0"/>
              <a:t>:</a:t>
            </a:r>
          </a:p>
          <a:p>
            <a:pPr marL="342900" indent="-342900">
              <a:spcAft>
                <a:spcPts val="600"/>
              </a:spcAft>
              <a:buFont typeface="+mj-lt"/>
              <a:buAutoNum type="alphaLcPeriod"/>
            </a:pPr>
            <a:r>
              <a:rPr lang="en-US" altLang="en-US" sz="1800" b="1" dirty="0"/>
              <a:t>move records </a:t>
            </a:r>
            <a:r>
              <a:rPr lang="en-US" altLang="en-US" sz="1800" b="1" i="1" dirty="0" err="1"/>
              <a:t>i</a:t>
            </a:r>
            <a:r>
              <a:rPr lang="en-US" altLang="en-US" sz="1800" b="1" dirty="0"/>
              <a:t> + 1, . . ., </a:t>
            </a:r>
            <a:r>
              <a:rPr lang="en-US" altLang="en-US" sz="1800" b="1" i="1" dirty="0"/>
              <a:t>n</a:t>
            </a:r>
            <a:r>
              <a:rPr lang="en-US" altLang="en-US" sz="1800" b="1" dirty="0"/>
              <a:t>  to </a:t>
            </a:r>
            <a:r>
              <a:rPr lang="en-US" altLang="en-US" sz="1800" b="1" i="1" dirty="0" err="1"/>
              <a:t>i</a:t>
            </a:r>
            <a:r>
              <a:rPr lang="en-US" altLang="en-US" sz="1800" b="1" i="1" dirty="0"/>
              <a:t>, . . . , n </a:t>
            </a:r>
            <a:r>
              <a:rPr lang="en-US" altLang="en-US" sz="1800" b="1" i="1" dirty="0">
                <a:sym typeface="Symbol" panose="05050102010706020507" pitchFamily="18" charset="2"/>
              </a:rPr>
              <a:t>– </a:t>
            </a:r>
            <a:r>
              <a:rPr lang="en-US" altLang="en-US" sz="1800" b="1" dirty="0">
                <a:sym typeface="Symbol" panose="05050102010706020507" pitchFamily="18" charset="2"/>
              </a:rPr>
              <a:t>1</a:t>
            </a:r>
          </a:p>
          <a:p>
            <a:pPr marL="342900" indent="-342900">
              <a:spcAft>
                <a:spcPts val="600"/>
              </a:spcAft>
              <a:buFont typeface="+mj-lt"/>
              <a:buAutoNum type="alphaLcPeriod"/>
            </a:pPr>
            <a:r>
              <a:rPr lang="en-US" altLang="en-US" sz="1800" dirty="0">
                <a:sym typeface="Symbol" panose="05050102010706020507" pitchFamily="18" charset="2"/>
              </a:rPr>
              <a:t>move record </a:t>
            </a:r>
            <a:r>
              <a:rPr lang="en-US" altLang="en-US" sz="1800" i="1" dirty="0">
                <a:sym typeface="Symbol" panose="05050102010706020507" pitchFamily="18" charset="2"/>
              </a:rPr>
              <a:t>n </a:t>
            </a:r>
            <a:r>
              <a:rPr lang="en-US" altLang="en-US" sz="1800" dirty="0">
                <a:sym typeface="Symbol" panose="05050102010706020507" pitchFamily="18" charset="2"/>
              </a:rPr>
              <a:t> to </a:t>
            </a:r>
            <a:r>
              <a:rPr lang="en-US" altLang="en-US" sz="1800" i="1" dirty="0" err="1">
                <a:sym typeface="Symbol" panose="05050102010706020507" pitchFamily="18" charset="2"/>
              </a:rPr>
              <a:t>i</a:t>
            </a:r>
            <a:endParaRPr lang="en-US" altLang="en-US" sz="1800" dirty="0">
              <a:sym typeface="Symbol" panose="05050102010706020507" pitchFamily="18" charset="2"/>
            </a:endParaRPr>
          </a:p>
          <a:p>
            <a:pPr marL="342900" indent="-342900">
              <a:spcAft>
                <a:spcPts val="600"/>
              </a:spcAft>
              <a:buFont typeface="+mj-lt"/>
              <a:buAutoNum type="alphaLcPeriod"/>
            </a:pPr>
            <a:r>
              <a:rPr lang="en-US" altLang="en-US" sz="1800" dirty="0">
                <a:sym typeface="Symbol" panose="05050102010706020507" pitchFamily="18" charset="2"/>
              </a:rPr>
              <a:t>do not move records, but link all free records on a </a:t>
            </a:r>
            <a:r>
              <a:rPr lang="en-US" altLang="en-US" sz="1800" i="1" dirty="0">
                <a:sym typeface="Symbol" panose="05050102010706020507" pitchFamily="18" charset="2"/>
              </a:rPr>
              <a:t>free list</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7662" y="3143963"/>
            <a:ext cx="3418448" cy="2262158"/>
          </a:xfrm>
          <a:prstGeom prst="rect">
            <a:avLst/>
          </a:prstGeom>
          <a:noFill/>
        </p:spPr>
        <p:txBody>
          <a:bodyPr wrap="square" rtlCol="0">
            <a:spAutoFit/>
          </a:bodyPr>
          <a:lstStyle/>
          <a:p>
            <a:r>
              <a:rPr lang="en-US" sz="1800" b="1" dirty="0">
                <a:solidFill>
                  <a:srgbClr val="0000FF"/>
                </a:solidFill>
              </a:rPr>
              <a:t>Example</a:t>
            </a:r>
            <a:endParaRPr lang="en-US" sz="1800" dirty="0">
              <a:solidFill>
                <a:srgbClr val="0000FF"/>
              </a:solidFill>
            </a:endParaRPr>
          </a:p>
          <a:p>
            <a:pPr>
              <a:spcAft>
                <a:spcPts val="600"/>
              </a:spcAft>
            </a:pPr>
            <a:endParaRPr lang="en-US" sz="1800" b="1" dirty="0"/>
          </a:p>
          <a:p>
            <a:pPr>
              <a:spcAft>
                <a:spcPts val="600"/>
              </a:spcAft>
            </a:pPr>
            <a:r>
              <a:rPr lang="en-US" sz="1800" b="1" dirty="0"/>
              <a:t>Delete from instructor where id = 22222</a:t>
            </a:r>
          </a:p>
          <a:p>
            <a:pPr>
              <a:spcAft>
                <a:spcPts val="600"/>
              </a:spcAft>
            </a:pPr>
            <a:endParaRPr lang="en-US" sz="1800" dirty="0"/>
          </a:p>
          <a:p>
            <a:pPr>
              <a:spcAft>
                <a:spcPts val="600"/>
              </a:spcAft>
            </a:pPr>
            <a:r>
              <a:rPr lang="en-US" sz="1800" dirty="0"/>
              <a:t>Explain how the deletion will be performed using </a:t>
            </a:r>
            <a:r>
              <a:rPr lang="en-US" sz="1800" dirty="0">
                <a:solidFill>
                  <a:srgbClr val="0000FF"/>
                </a:solidFill>
              </a:rPr>
              <a:t>alternative a?</a:t>
            </a:r>
          </a:p>
        </p:txBody>
      </p:sp>
      <p:pic>
        <p:nvPicPr>
          <p:cNvPr id="3" name="Graphic 2">
            <a:extLst>
              <a:ext uri="{FF2B5EF4-FFF2-40B4-BE49-F238E27FC236}">
                <a16:creationId xmlns:a16="http://schemas.microsoft.com/office/drawing/2014/main" id="{F370106D-D923-496C-94D4-C755CE5372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3871" y="3143963"/>
            <a:ext cx="5131679" cy="2998452"/>
          </a:xfrm>
          <a:prstGeom prst="rect">
            <a:avLst/>
          </a:prstGeom>
        </p:spPr>
      </p:pic>
      <p:sp>
        <p:nvSpPr>
          <p:cNvPr id="6" name="Rectangle 5">
            <a:extLst>
              <a:ext uri="{FF2B5EF4-FFF2-40B4-BE49-F238E27FC236}">
                <a16:creationId xmlns:a16="http://schemas.microsoft.com/office/drawing/2014/main" id="{1CDCF09E-B548-4103-8A3B-EE269148ADAB}"/>
              </a:ext>
            </a:extLst>
          </p:cNvPr>
          <p:cNvSpPr/>
          <p:nvPr/>
        </p:nvSpPr>
        <p:spPr bwMode="auto">
          <a:xfrm>
            <a:off x="3713871" y="3671668"/>
            <a:ext cx="5131679" cy="56257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67799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(Deletion of Records)</a:t>
            </a:r>
          </a:p>
        </p:txBody>
      </p:sp>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31161"/>
          </a:xfrm>
          <a:prstGeom prst="rect">
            <a:avLst/>
          </a:prstGeom>
          <a:noFill/>
        </p:spPr>
        <p:txBody>
          <a:bodyPr wrap="square" rtlCol="0">
            <a:spAutoFit/>
          </a:bodyPr>
          <a:lstStyle/>
          <a:p>
            <a:pPr>
              <a:spcAft>
                <a:spcPts val="600"/>
              </a:spcAft>
            </a:pPr>
            <a:r>
              <a:rPr lang="en-US" altLang="en-US" sz="1800" dirty="0"/>
              <a:t>Deletion of record </a:t>
            </a:r>
            <a:r>
              <a:rPr lang="en-US" altLang="en-US" sz="1800" i="1" dirty="0"/>
              <a:t>i:  </a:t>
            </a:r>
            <a:r>
              <a:rPr lang="en-US" altLang="en-US" sz="1800" dirty="0"/>
              <a:t>alternatives</a:t>
            </a:r>
            <a:r>
              <a:rPr lang="en-US" altLang="en-US" sz="1800" i="1" dirty="0"/>
              <a:t>:</a:t>
            </a:r>
          </a:p>
          <a:p>
            <a:pPr marL="342900" indent="-342900">
              <a:spcAft>
                <a:spcPts val="600"/>
              </a:spcAft>
              <a:buFont typeface="+mj-lt"/>
              <a:buAutoNum type="alphaLcPeriod"/>
            </a:pPr>
            <a:r>
              <a:rPr lang="en-US" altLang="en-US" sz="1800" b="1" dirty="0"/>
              <a:t>move records </a:t>
            </a:r>
            <a:r>
              <a:rPr lang="en-US" altLang="en-US" sz="1800" b="1" i="1" dirty="0" err="1"/>
              <a:t>i</a:t>
            </a:r>
            <a:r>
              <a:rPr lang="en-US" altLang="en-US" sz="1800" b="1" dirty="0"/>
              <a:t> + 1, . . ., </a:t>
            </a:r>
            <a:r>
              <a:rPr lang="en-US" altLang="en-US" sz="1800" b="1" i="1" dirty="0"/>
              <a:t>n</a:t>
            </a:r>
            <a:r>
              <a:rPr lang="en-US" altLang="en-US" sz="1800" b="1" dirty="0"/>
              <a:t>  to </a:t>
            </a:r>
            <a:r>
              <a:rPr lang="en-US" altLang="en-US" sz="1800" b="1" i="1" dirty="0" err="1"/>
              <a:t>i</a:t>
            </a:r>
            <a:r>
              <a:rPr lang="en-US" altLang="en-US" sz="1800" b="1" i="1" dirty="0"/>
              <a:t>, . . . , n </a:t>
            </a:r>
            <a:r>
              <a:rPr lang="en-US" altLang="en-US" sz="1800" b="1" i="1" dirty="0">
                <a:sym typeface="Symbol" panose="05050102010706020507" pitchFamily="18" charset="2"/>
              </a:rPr>
              <a:t>– </a:t>
            </a:r>
            <a:r>
              <a:rPr lang="en-US" altLang="en-US" sz="1800" b="1" dirty="0">
                <a:sym typeface="Symbol" panose="05050102010706020507" pitchFamily="18" charset="2"/>
              </a:rPr>
              <a:t>1</a:t>
            </a:r>
          </a:p>
          <a:p>
            <a:pPr marL="342900" indent="-342900">
              <a:spcAft>
                <a:spcPts val="600"/>
              </a:spcAft>
              <a:buFont typeface="+mj-lt"/>
              <a:buAutoNum type="alphaLcPeriod"/>
            </a:pPr>
            <a:r>
              <a:rPr lang="en-US" altLang="en-US" sz="1800" dirty="0">
                <a:sym typeface="Symbol" panose="05050102010706020507" pitchFamily="18" charset="2"/>
              </a:rPr>
              <a:t>move record </a:t>
            </a:r>
            <a:r>
              <a:rPr lang="en-US" altLang="en-US" sz="1800" i="1" dirty="0">
                <a:sym typeface="Symbol" panose="05050102010706020507" pitchFamily="18" charset="2"/>
              </a:rPr>
              <a:t>n </a:t>
            </a:r>
            <a:r>
              <a:rPr lang="en-US" altLang="en-US" sz="1800" dirty="0">
                <a:sym typeface="Symbol" panose="05050102010706020507" pitchFamily="18" charset="2"/>
              </a:rPr>
              <a:t> to </a:t>
            </a:r>
            <a:r>
              <a:rPr lang="en-US" altLang="en-US" sz="1800" i="1" dirty="0" err="1">
                <a:sym typeface="Symbol" panose="05050102010706020507" pitchFamily="18" charset="2"/>
              </a:rPr>
              <a:t>i</a:t>
            </a:r>
            <a:endParaRPr lang="en-US" altLang="en-US" sz="1800" dirty="0">
              <a:sym typeface="Symbol" panose="05050102010706020507" pitchFamily="18" charset="2"/>
            </a:endParaRPr>
          </a:p>
          <a:p>
            <a:pPr marL="342900" indent="-342900">
              <a:spcAft>
                <a:spcPts val="600"/>
              </a:spcAft>
              <a:buFont typeface="+mj-lt"/>
              <a:buAutoNum type="alphaLcPeriod"/>
            </a:pPr>
            <a:r>
              <a:rPr lang="en-US" altLang="en-US" sz="1800" dirty="0">
                <a:sym typeface="Symbol" panose="05050102010706020507" pitchFamily="18" charset="2"/>
              </a:rPr>
              <a:t>do not move records, but link all free records on a </a:t>
            </a:r>
            <a:r>
              <a:rPr lang="en-US" altLang="en-US" sz="1800" i="1" dirty="0">
                <a:sym typeface="Symbol" panose="05050102010706020507" pitchFamily="18" charset="2"/>
              </a:rPr>
              <a:t>free list</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47662" y="3143963"/>
            <a:ext cx="3418448" cy="2262158"/>
          </a:xfrm>
          <a:prstGeom prst="rect">
            <a:avLst/>
          </a:prstGeom>
          <a:noFill/>
        </p:spPr>
        <p:txBody>
          <a:bodyPr wrap="square" rtlCol="0">
            <a:spAutoFit/>
          </a:bodyPr>
          <a:lstStyle/>
          <a:p>
            <a:r>
              <a:rPr lang="en-US" sz="1800" b="1" dirty="0">
                <a:solidFill>
                  <a:srgbClr val="0000FF"/>
                </a:solidFill>
              </a:rPr>
              <a:t>Example</a:t>
            </a:r>
            <a:endParaRPr lang="en-US" sz="1800" dirty="0">
              <a:solidFill>
                <a:srgbClr val="0000FF"/>
              </a:solidFill>
            </a:endParaRPr>
          </a:p>
          <a:p>
            <a:pPr>
              <a:spcAft>
                <a:spcPts val="600"/>
              </a:spcAft>
            </a:pPr>
            <a:endParaRPr lang="en-US" sz="1800" b="1" dirty="0"/>
          </a:p>
          <a:p>
            <a:pPr>
              <a:spcAft>
                <a:spcPts val="600"/>
              </a:spcAft>
            </a:pPr>
            <a:r>
              <a:rPr lang="en-US" sz="1800" b="1" dirty="0"/>
              <a:t>Delete from instructor where id = 22222</a:t>
            </a:r>
          </a:p>
          <a:p>
            <a:pPr>
              <a:spcAft>
                <a:spcPts val="600"/>
              </a:spcAft>
            </a:pPr>
            <a:endParaRPr lang="en-US" sz="1800" dirty="0"/>
          </a:p>
          <a:p>
            <a:pPr>
              <a:spcAft>
                <a:spcPts val="600"/>
              </a:spcAft>
            </a:pPr>
            <a:r>
              <a:rPr lang="en-US" sz="1800" dirty="0"/>
              <a:t>Explain how the deletion will be performed using </a:t>
            </a:r>
            <a:r>
              <a:rPr lang="en-US" sz="1800" dirty="0">
                <a:solidFill>
                  <a:srgbClr val="0000FF"/>
                </a:solidFill>
              </a:rPr>
              <a:t>alternative b?</a:t>
            </a:r>
          </a:p>
        </p:txBody>
      </p:sp>
      <p:pic>
        <p:nvPicPr>
          <p:cNvPr id="5" name="Graphic 4">
            <a:extLst>
              <a:ext uri="{FF2B5EF4-FFF2-40B4-BE49-F238E27FC236}">
                <a16:creationId xmlns:a16="http://schemas.microsoft.com/office/drawing/2014/main" id="{7BF3CFF1-91C1-4D51-B104-695D975C59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3362" y="3172744"/>
            <a:ext cx="5152188" cy="2994134"/>
          </a:xfrm>
          <a:prstGeom prst="rect">
            <a:avLst/>
          </a:prstGeom>
        </p:spPr>
      </p:pic>
      <p:sp>
        <p:nvSpPr>
          <p:cNvPr id="6" name="Rectangle 5">
            <a:extLst>
              <a:ext uri="{FF2B5EF4-FFF2-40B4-BE49-F238E27FC236}">
                <a16:creationId xmlns:a16="http://schemas.microsoft.com/office/drawing/2014/main" id="{1CDCF09E-B548-4103-8A3B-EE269148ADAB}"/>
              </a:ext>
            </a:extLst>
          </p:cNvPr>
          <p:cNvSpPr/>
          <p:nvPr/>
        </p:nvSpPr>
        <p:spPr bwMode="auto">
          <a:xfrm>
            <a:off x="3713871" y="3729715"/>
            <a:ext cx="5131679" cy="56257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303282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Fixed-Length Records </a:t>
            </a:r>
            <a:r>
              <a:rPr lang="en-US" altLang="en-US" dirty="0">
                <a:solidFill>
                  <a:srgbClr val="0000FF"/>
                </a:solidFill>
                <a:effectLst>
                  <a:outerShdw blurRad="38100" dist="38100" dir="2700000" algn="tl">
                    <a:srgbClr val="C0C0C0"/>
                  </a:outerShdw>
                </a:effectLst>
              </a:rPr>
              <a:t>(Deletion of Records)</a:t>
            </a:r>
          </a:p>
        </p:txBody>
      </p:sp>
      <p:sp>
        <p:nvSpPr>
          <p:cNvPr id="2" name="TextBox 1">
            <a:extLst>
              <a:ext uri="{FF2B5EF4-FFF2-40B4-BE49-F238E27FC236}">
                <a16:creationId xmlns:a16="http://schemas.microsoft.com/office/drawing/2014/main" id="{0859B2BE-B936-4F9B-A861-7CD4551E81C4}"/>
              </a:ext>
            </a:extLst>
          </p:cNvPr>
          <p:cNvSpPr txBox="1"/>
          <p:nvPr/>
        </p:nvSpPr>
        <p:spPr>
          <a:xfrm>
            <a:off x="647114" y="757029"/>
            <a:ext cx="7849772" cy="1431161"/>
          </a:xfrm>
          <a:prstGeom prst="rect">
            <a:avLst/>
          </a:prstGeom>
          <a:noFill/>
        </p:spPr>
        <p:txBody>
          <a:bodyPr wrap="square" rtlCol="0">
            <a:spAutoFit/>
          </a:bodyPr>
          <a:lstStyle/>
          <a:p>
            <a:pPr>
              <a:spcAft>
                <a:spcPts val="600"/>
              </a:spcAft>
            </a:pPr>
            <a:r>
              <a:rPr lang="en-US" altLang="en-US" sz="1800" dirty="0"/>
              <a:t>Deletion of record </a:t>
            </a:r>
            <a:r>
              <a:rPr lang="en-US" altLang="en-US" sz="1800" i="1" dirty="0"/>
              <a:t>i:  </a:t>
            </a:r>
            <a:r>
              <a:rPr lang="en-US" altLang="en-US" sz="1800" dirty="0"/>
              <a:t>alternatives</a:t>
            </a:r>
            <a:r>
              <a:rPr lang="en-US" altLang="en-US" sz="1800" i="1" dirty="0"/>
              <a:t>:</a:t>
            </a:r>
          </a:p>
          <a:p>
            <a:pPr marL="342900" indent="-342900">
              <a:spcAft>
                <a:spcPts val="600"/>
              </a:spcAft>
              <a:buFont typeface="+mj-lt"/>
              <a:buAutoNum type="alphaLcPeriod"/>
            </a:pPr>
            <a:r>
              <a:rPr lang="en-US" altLang="en-US" sz="1800" b="1" dirty="0"/>
              <a:t>move records </a:t>
            </a:r>
            <a:r>
              <a:rPr lang="en-US" altLang="en-US" sz="1800" b="1" i="1" dirty="0" err="1"/>
              <a:t>i</a:t>
            </a:r>
            <a:r>
              <a:rPr lang="en-US" altLang="en-US" sz="1800" b="1" dirty="0"/>
              <a:t> + 1, . . ., </a:t>
            </a:r>
            <a:r>
              <a:rPr lang="en-US" altLang="en-US" sz="1800" b="1" i="1" dirty="0"/>
              <a:t>n</a:t>
            </a:r>
            <a:r>
              <a:rPr lang="en-US" altLang="en-US" sz="1800" b="1" dirty="0"/>
              <a:t>  to </a:t>
            </a:r>
            <a:r>
              <a:rPr lang="en-US" altLang="en-US" sz="1800" b="1" i="1" dirty="0" err="1"/>
              <a:t>i</a:t>
            </a:r>
            <a:r>
              <a:rPr lang="en-US" altLang="en-US" sz="1800" b="1" i="1" dirty="0"/>
              <a:t>, . . . , n </a:t>
            </a:r>
            <a:r>
              <a:rPr lang="en-US" altLang="en-US" sz="1800" b="1" i="1" dirty="0">
                <a:sym typeface="Symbol" panose="05050102010706020507" pitchFamily="18" charset="2"/>
              </a:rPr>
              <a:t>– </a:t>
            </a:r>
            <a:r>
              <a:rPr lang="en-US" altLang="en-US" sz="1800" b="1" dirty="0">
                <a:sym typeface="Symbol" panose="05050102010706020507" pitchFamily="18" charset="2"/>
              </a:rPr>
              <a:t>1</a:t>
            </a:r>
          </a:p>
          <a:p>
            <a:pPr marL="342900" indent="-342900">
              <a:spcAft>
                <a:spcPts val="600"/>
              </a:spcAft>
              <a:buFont typeface="+mj-lt"/>
              <a:buAutoNum type="alphaLcPeriod"/>
            </a:pPr>
            <a:r>
              <a:rPr lang="en-US" altLang="en-US" sz="1800" dirty="0">
                <a:sym typeface="Symbol" panose="05050102010706020507" pitchFamily="18" charset="2"/>
              </a:rPr>
              <a:t>move record </a:t>
            </a:r>
            <a:r>
              <a:rPr lang="en-US" altLang="en-US" sz="1800" i="1" dirty="0">
                <a:sym typeface="Symbol" panose="05050102010706020507" pitchFamily="18" charset="2"/>
              </a:rPr>
              <a:t>n </a:t>
            </a:r>
            <a:r>
              <a:rPr lang="en-US" altLang="en-US" sz="1800" dirty="0">
                <a:sym typeface="Symbol" panose="05050102010706020507" pitchFamily="18" charset="2"/>
              </a:rPr>
              <a:t> to </a:t>
            </a:r>
            <a:r>
              <a:rPr lang="en-US" altLang="en-US" sz="1800" i="1" dirty="0" err="1">
                <a:sym typeface="Symbol" panose="05050102010706020507" pitchFamily="18" charset="2"/>
              </a:rPr>
              <a:t>i</a:t>
            </a:r>
            <a:endParaRPr lang="en-US" altLang="en-US" sz="1800" dirty="0">
              <a:sym typeface="Symbol" panose="05050102010706020507" pitchFamily="18" charset="2"/>
            </a:endParaRPr>
          </a:p>
          <a:p>
            <a:pPr marL="342900" indent="-342900">
              <a:spcAft>
                <a:spcPts val="600"/>
              </a:spcAft>
              <a:buFont typeface="+mj-lt"/>
              <a:buAutoNum type="alphaLcPeriod"/>
            </a:pPr>
            <a:r>
              <a:rPr lang="en-US" altLang="en-US" sz="1800" dirty="0">
                <a:sym typeface="Symbol" panose="05050102010706020507" pitchFamily="18" charset="2"/>
              </a:rPr>
              <a:t>do not move records, but link all free records on a </a:t>
            </a:r>
            <a:r>
              <a:rPr lang="en-US" altLang="en-US" sz="1800" i="1" dirty="0">
                <a:sym typeface="Symbol" panose="05050102010706020507" pitchFamily="18" charset="2"/>
              </a:rPr>
              <a:t>free list</a:t>
            </a:r>
          </a:p>
        </p:txBody>
      </p:sp>
      <p:graphicFrame>
        <p:nvGraphicFramePr>
          <p:cNvPr id="4" name="Table 6">
            <a:extLst>
              <a:ext uri="{FF2B5EF4-FFF2-40B4-BE49-F238E27FC236}">
                <a16:creationId xmlns:a16="http://schemas.microsoft.com/office/drawing/2014/main" id="{B74DA74E-10FF-476C-BC1E-F2F508F3CAE2}"/>
              </a:ext>
            </a:extLst>
          </p:cNvPr>
          <p:cNvGraphicFramePr>
            <a:graphicFrameLocks noGrp="1"/>
          </p:cNvGraphicFramePr>
          <p:nvPr/>
        </p:nvGraphicFramePr>
        <p:xfrm>
          <a:off x="4572000" y="2773123"/>
          <a:ext cx="4273552" cy="370840"/>
        </p:xfrm>
        <a:graphic>
          <a:graphicData uri="http://schemas.openxmlformats.org/drawingml/2006/table">
            <a:tbl>
              <a:tblPr firstRow="1" bandRow="1">
                <a:tableStyleId>{C4B1156A-380E-4F78-BDF5-A606A8083BF9}</a:tableStyleId>
              </a:tblPr>
              <a:tblGrid>
                <a:gridCol w="1068388">
                  <a:extLst>
                    <a:ext uri="{9D8B030D-6E8A-4147-A177-3AD203B41FA5}">
                      <a16:colId xmlns:a16="http://schemas.microsoft.com/office/drawing/2014/main" val="4161535510"/>
                    </a:ext>
                  </a:extLst>
                </a:gridCol>
                <a:gridCol w="1068388">
                  <a:extLst>
                    <a:ext uri="{9D8B030D-6E8A-4147-A177-3AD203B41FA5}">
                      <a16:colId xmlns:a16="http://schemas.microsoft.com/office/drawing/2014/main" val="1736039446"/>
                    </a:ext>
                  </a:extLst>
                </a:gridCol>
                <a:gridCol w="1068388">
                  <a:extLst>
                    <a:ext uri="{9D8B030D-6E8A-4147-A177-3AD203B41FA5}">
                      <a16:colId xmlns:a16="http://schemas.microsoft.com/office/drawing/2014/main" val="4141139900"/>
                    </a:ext>
                  </a:extLst>
                </a:gridCol>
                <a:gridCol w="1068388">
                  <a:extLst>
                    <a:ext uri="{9D8B030D-6E8A-4147-A177-3AD203B41FA5}">
                      <a16:colId xmlns:a16="http://schemas.microsoft.com/office/drawing/2014/main" val="1332131543"/>
                    </a:ext>
                  </a:extLst>
                </a:gridCol>
              </a:tblGrid>
              <a:tr h="370840">
                <a:tc>
                  <a:txBody>
                    <a:bodyPr/>
                    <a:lstStyle/>
                    <a:p>
                      <a:r>
                        <a:rPr lang="en-US" sz="1400" dirty="0"/>
                        <a:t>ID</a:t>
                      </a:r>
                    </a:p>
                  </a:txBody>
                  <a:tcPr/>
                </a:tc>
                <a:tc>
                  <a:txBody>
                    <a:bodyPr/>
                    <a:lstStyle/>
                    <a:p>
                      <a:r>
                        <a:rPr lang="en-US" sz="1400" dirty="0"/>
                        <a:t>Name</a:t>
                      </a:r>
                    </a:p>
                  </a:txBody>
                  <a:tcPr/>
                </a:tc>
                <a:tc>
                  <a:txBody>
                    <a:bodyPr/>
                    <a:lstStyle/>
                    <a:p>
                      <a:r>
                        <a:rPr lang="en-US" sz="1400" dirty="0"/>
                        <a:t>Dept.</a:t>
                      </a:r>
                    </a:p>
                  </a:txBody>
                  <a:tcPr/>
                </a:tc>
                <a:tc>
                  <a:txBody>
                    <a:bodyPr/>
                    <a:lstStyle/>
                    <a:p>
                      <a:r>
                        <a:rPr lang="en-US" sz="1400" dirty="0"/>
                        <a:t>Salary</a:t>
                      </a:r>
                    </a:p>
                  </a:txBody>
                  <a:tcPr/>
                </a:tc>
                <a:extLst>
                  <a:ext uri="{0D108BD9-81ED-4DB2-BD59-A6C34878D82A}">
                    <a16:rowId xmlns:a16="http://schemas.microsoft.com/office/drawing/2014/main" val="3533348286"/>
                  </a:ext>
                </a:extLst>
              </a:tr>
            </a:tbl>
          </a:graphicData>
        </a:graphic>
      </p:graphicFrame>
      <p:sp>
        <p:nvSpPr>
          <p:cNvPr id="8" name="TextBox 7">
            <a:extLst>
              <a:ext uri="{FF2B5EF4-FFF2-40B4-BE49-F238E27FC236}">
                <a16:creationId xmlns:a16="http://schemas.microsoft.com/office/drawing/2014/main" id="{AED9C15A-4376-4E25-B03C-2D6FA3F984C4}"/>
              </a:ext>
            </a:extLst>
          </p:cNvPr>
          <p:cNvSpPr txBox="1"/>
          <p:nvPr/>
        </p:nvSpPr>
        <p:spPr>
          <a:xfrm>
            <a:off x="119527" y="2414521"/>
            <a:ext cx="3418448" cy="3877985"/>
          </a:xfrm>
          <a:prstGeom prst="rect">
            <a:avLst/>
          </a:prstGeom>
          <a:noFill/>
        </p:spPr>
        <p:txBody>
          <a:bodyPr wrap="square" rtlCol="0">
            <a:spAutoFit/>
          </a:bodyPr>
          <a:lstStyle/>
          <a:p>
            <a:r>
              <a:rPr lang="en-US" sz="1800" b="1" dirty="0">
                <a:solidFill>
                  <a:srgbClr val="0000FF"/>
                </a:solidFill>
              </a:rPr>
              <a:t>Example</a:t>
            </a:r>
            <a:endParaRPr lang="en-US" sz="1800" dirty="0">
              <a:solidFill>
                <a:srgbClr val="0000FF"/>
              </a:solidFill>
            </a:endParaRPr>
          </a:p>
          <a:p>
            <a:pPr>
              <a:spcAft>
                <a:spcPts val="600"/>
              </a:spcAft>
            </a:pPr>
            <a:endParaRPr lang="en-US" sz="1800" b="1" dirty="0"/>
          </a:p>
          <a:p>
            <a:pPr>
              <a:spcAft>
                <a:spcPts val="600"/>
              </a:spcAft>
            </a:pPr>
            <a:r>
              <a:rPr lang="en-US" sz="1800" b="1" dirty="0"/>
              <a:t>Delete from instructor where id = 12121 (record 1)</a:t>
            </a:r>
          </a:p>
          <a:p>
            <a:pPr>
              <a:spcAft>
                <a:spcPts val="600"/>
              </a:spcAft>
            </a:pPr>
            <a:endParaRPr lang="en-US" sz="1800" dirty="0"/>
          </a:p>
          <a:p>
            <a:pPr>
              <a:spcAft>
                <a:spcPts val="600"/>
              </a:spcAft>
            </a:pPr>
            <a:r>
              <a:rPr lang="en-US" sz="1800" b="1" dirty="0"/>
              <a:t>Delete from instructor where id = 32343 (record 4)</a:t>
            </a:r>
          </a:p>
          <a:p>
            <a:pPr>
              <a:spcAft>
                <a:spcPts val="600"/>
              </a:spcAft>
            </a:pPr>
            <a:endParaRPr lang="en-US" sz="1800" dirty="0"/>
          </a:p>
          <a:p>
            <a:pPr>
              <a:spcAft>
                <a:spcPts val="600"/>
              </a:spcAft>
            </a:pPr>
            <a:r>
              <a:rPr lang="en-US" sz="1800" b="1" dirty="0"/>
              <a:t>Delete from instructor where id = 45565 (record 6)</a:t>
            </a:r>
            <a:endParaRPr lang="en-US" sz="1800" dirty="0"/>
          </a:p>
          <a:p>
            <a:pPr>
              <a:spcAft>
                <a:spcPts val="600"/>
              </a:spcAft>
            </a:pPr>
            <a:r>
              <a:rPr lang="en-US" sz="1800" dirty="0"/>
              <a:t>Explain how the deletion will be performed using </a:t>
            </a:r>
            <a:r>
              <a:rPr lang="en-US" sz="1800" dirty="0">
                <a:solidFill>
                  <a:srgbClr val="0000FF"/>
                </a:solidFill>
              </a:rPr>
              <a:t>alternative c?</a:t>
            </a:r>
          </a:p>
        </p:txBody>
      </p:sp>
      <p:pic>
        <p:nvPicPr>
          <p:cNvPr id="3" name="Graphic 2">
            <a:extLst>
              <a:ext uri="{FF2B5EF4-FFF2-40B4-BE49-F238E27FC236}">
                <a16:creationId xmlns:a16="http://schemas.microsoft.com/office/drawing/2014/main" id="{D75BFA84-4B01-4BAD-97E6-D2AF4FC17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58674" y="3128922"/>
            <a:ext cx="5933966" cy="3729077"/>
          </a:xfrm>
          <a:prstGeom prst="rect">
            <a:avLst/>
          </a:prstGeom>
        </p:spPr>
      </p:pic>
    </p:spTree>
    <p:extLst>
      <p:ext uri="{BB962C8B-B14F-4D97-AF65-F5344CB8AC3E}">
        <p14:creationId xmlns:p14="http://schemas.microsoft.com/office/powerpoint/2010/main" val="374032954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91218</TotalTime>
  <Words>2653</Words>
  <Application>Microsoft Office PowerPoint</Application>
  <PresentationFormat>On-screen Show (4:3)</PresentationFormat>
  <Paragraphs>339</Paragraphs>
  <Slides>34</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34</vt:i4>
      </vt:variant>
      <vt:variant>
        <vt:lpstr>Custom Shows</vt:lpstr>
      </vt:variant>
      <vt:variant>
        <vt:i4>1</vt:i4>
      </vt:variant>
    </vt:vector>
  </HeadingPairs>
  <TitlesOfParts>
    <vt:vector size="43" baseType="lpstr">
      <vt:lpstr>Arial</vt:lpstr>
      <vt:lpstr>Courier New</vt:lpstr>
      <vt:lpstr>Helvetica</vt:lpstr>
      <vt:lpstr>Monotype Sorts</vt:lpstr>
      <vt:lpstr>Times New Roman</vt:lpstr>
      <vt:lpstr>Webdings</vt:lpstr>
      <vt:lpstr>Wingdings</vt:lpstr>
      <vt:lpstr>2_db-5-grey</vt:lpstr>
      <vt:lpstr>Data Storage Structures</vt:lpstr>
      <vt:lpstr>File Organization</vt:lpstr>
      <vt:lpstr>Fixed-Length Records</vt:lpstr>
      <vt:lpstr>Fixed-Length Records (Query Processing)</vt:lpstr>
      <vt:lpstr>Fixed-Length Records (Query Processing)</vt:lpstr>
      <vt:lpstr>Fixed-Length Records (Deletion of Records)</vt:lpstr>
      <vt:lpstr>Fixed-Length Records (Deletion of Records)</vt:lpstr>
      <vt:lpstr>Fixed-Length Records (Deletion of Records)</vt:lpstr>
      <vt:lpstr>Fixed-Length Records (Deletion of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Abu Sayed Md. Latiful Hoque</cp:lastModifiedBy>
  <cp:revision>436</cp:revision>
  <cp:lastPrinted>2019-06-25T14:52:50Z</cp:lastPrinted>
  <dcterms:created xsi:type="dcterms:W3CDTF">2009-12-21T15:40:22Z</dcterms:created>
  <dcterms:modified xsi:type="dcterms:W3CDTF">2020-10-17T02:44:27Z</dcterms:modified>
</cp:coreProperties>
</file>