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handoutMasterIdLst>
    <p:handoutMasterId r:id="rId17"/>
  </p:handoutMasterIdLst>
  <p:sldIdLst>
    <p:sldId id="335" r:id="rId2"/>
    <p:sldId id="396" r:id="rId3"/>
    <p:sldId id="407" r:id="rId4"/>
    <p:sldId id="300" r:id="rId5"/>
    <p:sldId id="448" r:id="rId6"/>
    <p:sldId id="408" r:id="rId7"/>
    <p:sldId id="433" r:id="rId8"/>
    <p:sldId id="420" r:id="rId9"/>
    <p:sldId id="449" r:id="rId10"/>
    <p:sldId id="450" r:id="rId11"/>
    <p:sldId id="451" r:id="rId12"/>
    <p:sldId id="452" r:id="rId13"/>
    <p:sldId id="417" r:id="rId14"/>
    <p:sldId id="429" r:id="rId15"/>
  </p:sldIdLst>
  <p:sldSz cx="9144000" cy="6858000" type="screen4x3"/>
  <p:notesSz cx="7077075" cy="9363075"/>
  <p:custShowLst>
    <p:custShow name="Custom Show 1" id="0">
      <p:sldLst>
        <p:sld r:id="rId2"/>
        <p:sld r:id="rId3"/>
        <p:sld r:id="rId4"/>
        <p:sld r:id="rId5"/>
        <p:sld r:id="rId7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0" y="7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29" tIns="46965" rIns="93929" bIns="46965" numCol="1" anchor="t" anchorCtr="0" compatLnSpc="1">
            <a:prstTxWarp prst="textNoShape">
              <a:avLst/>
            </a:prstTxWarp>
          </a:bodyPr>
          <a:lstStyle>
            <a:lvl1pPr defTabSz="939299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0557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29" tIns="46965" rIns="93929" bIns="46965" numCol="1" anchor="t" anchorCtr="0" compatLnSpc="1">
            <a:prstTxWarp prst="textNoShape">
              <a:avLst/>
            </a:prstTxWarp>
          </a:bodyPr>
          <a:lstStyle>
            <a:lvl1pPr algn="r" defTabSz="939299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29" tIns="46965" rIns="93929" bIns="46965" numCol="1" anchor="b" anchorCtr="0" compatLnSpc="1">
            <a:prstTxWarp prst="textNoShape">
              <a:avLst/>
            </a:prstTxWarp>
          </a:bodyPr>
          <a:lstStyle>
            <a:lvl1pPr defTabSz="939299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29" tIns="46965" rIns="93929" bIns="46965" numCol="1" anchor="b" anchorCtr="0" compatLnSpc="1">
            <a:prstTxWarp prst="textNoShape">
              <a:avLst/>
            </a:prstTxWarp>
          </a:bodyPr>
          <a:lstStyle>
            <a:lvl1pPr algn="r" defTabSz="939299">
              <a:defRPr sz="1300"/>
            </a:lvl1pPr>
          </a:lstStyle>
          <a:p>
            <a:pPr>
              <a:defRPr/>
            </a:pPr>
            <a:fld id="{2DD85D57-D072-497C-B6E5-F4EE62B9FB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9888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29" tIns="46965" rIns="93929" bIns="46965" numCol="1" anchor="t" anchorCtr="0" compatLnSpc="1">
            <a:prstTxWarp prst="textNoShape">
              <a:avLst/>
            </a:prstTxWarp>
          </a:bodyPr>
          <a:lstStyle>
            <a:lvl1pPr defTabSz="939299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0557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29" tIns="46965" rIns="93929" bIns="46965" numCol="1" anchor="t" anchorCtr="0" compatLnSpc="1">
            <a:prstTxWarp prst="textNoShape">
              <a:avLst/>
            </a:prstTxWarp>
          </a:bodyPr>
          <a:lstStyle>
            <a:lvl1pPr algn="r" defTabSz="939299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3A29B64-D91B-4C81-9763-F804CDF4A87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703263"/>
            <a:ext cx="4683125" cy="3511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2434" y="4447781"/>
            <a:ext cx="5192210" cy="421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29" tIns="46965" rIns="93929" bIns="469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29" tIns="46965" rIns="93929" bIns="46965" numCol="1" anchor="b" anchorCtr="0" compatLnSpc="1">
            <a:prstTxWarp prst="textNoShape">
              <a:avLst/>
            </a:prstTxWarp>
          </a:bodyPr>
          <a:lstStyle>
            <a:lvl1pPr defTabSz="939299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29" tIns="46965" rIns="93929" bIns="46965" numCol="1" anchor="b" anchorCtr="0" compatLnSpc="1">
            <a:prstTxWarp prst="textNoShape">
              <a:avLst/>
            </a:prstTxWarp>
          </a:bodyPr>
          <a:lstStyle>
            <a:lvl1pPr algn="r" defTabSz="939299">
              <a:defRPr sz="1300"/>
            </a:lvl1pPr>
          </a:lstStyle>
          <a:p>
            <a:pPr>
              <a:defRPr/>
            </a:pPr>
            <a:fld id="{2142A56F-3E85-4E7D-B4E7-9E6403CDE2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9789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5F24E86D-6723-44FE-8711-F8670374FF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FE9A57-6A9E-40FA-9838-E464D38B3A34}" type="slidenum">
              <a:rPr lang="en-US" altLang="en-US" sz="130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8700275-52A8-4345-9228-079FD65CB8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5152C2E6-B2E3-4412-80F6-E82683846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219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38BC8F74-5338-4D8C-9492-03A34375EF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1F6D00-35F2-4B2B-8113-369B74D92DAB}" type="slidenum">
              <a:rPr lang="en-US" altLang="en-US" sz="1300"/>
              <a:pPr/>
              <a:t>2</a:t>
            </a:fld>
            <a:endParaRPr lang="en-US" altLang="en-US" sz="1300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60F81C1A-4945-4A61-BFAE-5BB6BAE73D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A55348B0-634F-4915-A069-EA540582EB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295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A16E65DD-EF4C-40F9-B8A2-FC5391BB5F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5B977A4-0CF7-49CC-8CC4-1EEE95D117D8}" type="slidenum">
              <a:rPr lang="en-US" altLang="en-US" sz="1300"/>
              <a:pPr/>
              <a:t>4</a:t>
            </a:fld>
            <a:endParaRPr lang="en-US" altLang="en-US" sz="1300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E386D52D-B7F3-486C-8A04-B930DD0986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EE369836-416C-4229-8A8C-48ECA010C7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694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A16E65DD-EF4C-40F9-B8A2-FC5391BB5F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5B977A4-0CF7-49CC-8CC4-1EEE95D117D8}" type="slidenum">
              <a:rPr lang="en-US" altLang="en-US" sz="1300"/>
              <a:pPr/>
              <a:t>5</a:t>
            </a:fld>
            <a:endParaRPr lang="en-US" altLang="en-US" sz="1300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E386D52D-B7F3-486C-8A04-B930DD0986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EE369836-416C-4229-8A8C-48ECA010C7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763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D1855DD-42F7-4673-8C8A-FABC1C3C1B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AC49C3D8-E326-414D-BA9C-243E694C01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08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59350B-1AE9-4A98-9789-0A3801BD2D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A592D-06D1-4335-9885-C76101E982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09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B28524-8AC4-4458-AAD1-C4223972BCE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5E8B3-FD31-41B6-9315-34F8ECD716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3159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F6940A-5EB3-4E43-837D-85F46C6F6D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4979C-6AB0-44D1-9772-4F19E45F10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06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20000"/>
              <a:buFont typeface="Wingdings" panose="05000000000000000000" pitchFamily="2" charset="2"/>
              <a:buChar char="§"/>
              <a:defRPr/>
            </a:lvl1pPr>
            <a:lvl2pPr marL="800100" indent="-342900">
              <a:buSzPct val="110000"/>
              <a:buFont typeface="Arial" panose="020B0604020202020204" pitchFamily="34" charset="0"/>
              <a:buChar char="•"/>
              <a:defRPr/>
            </a:lvl2pPr>
            <a:lvl3pPr marL="1085850" indent="-228600">
              <a:buFont typeface="Wingdings" panose="05000000000000000000" pitchFamily="2" charset="2"/>
              <a:buChar char="§"/>
              <a:defRPr/>
            </a:lvl3pPr>
            <a:lvl4pPr marL="1428750" indent="-228600">
              <a:buFont typeface="Arial" panose="020B0604020202020204" pitchFamily="34" charset="0"/>
              <a:buChar char="•"/>
              <a:defRPr/>
            </a:lvl4pPr>
            <a:lvl5pPr marL="177165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E2AF77-2F8F-413B-811B-93BB032E72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70663" y="6257199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84508-4F00-4F0B-AACD-78A429CB4E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923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E12E5A-52A0-49A3-90D9-67F6A8904E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D96D1-8274-4B5D-8DFC-F883A6F146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97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9F38EDD-F66A-45D6-8FD3-616B47D509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FD2D0-2B20-464D-B9A5-A4F8EFBB30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261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9AEAD15-CC4E-4DDB-BCB4-BFD6B09414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2850B-7953-43C3-84E7-6C4CDDE344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05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6290DBB-0BCD-459F-8E4F-FA120878EA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89094-62D5-4D43-96BD-D3CB3B0121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14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FEF0AAB0-38F5-434C-B2C0-AABEF56E6D3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0F6F2-DE47-4EBC-8416-864F9C93A5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037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219F498-DC72-46C9-809D-A3E9B9733C9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C50A1-0700-4943-9F0D-0C1C7AD36C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4A3BEA6-AB75-48BD-9865-B5CCFF6E47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02FA7-47FF-4F4C-9EE7-33C697A225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084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48A0A33-DAF4-4E01-9EFC-4F1B17F7A3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59FFB63-CDCC-491F-AF2C-DD10F76023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5250" y="6613525"/>
            <a:ext cx="37702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.</a:t>
            </a:r>
            <a:fld id="{465E19B2-DA7E-4A4D-A955-3117C9F14C62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70B0BAF4-3624-4F5B-83AF-93EB8F0247B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 Storage Structures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ADB3-35F6-4B68-B765-D70C1EF9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Columnar Representation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8808D-A718-4B7A-8519-32D98D6AC9AD}"/>
              </a:ext>
            </a:extLst>
          </p:cNvPr>
          <p:cNvSpPr txBox="1"/>
          <p:nvPr/>
        </p:nvSpPr>
        <p:spPr>
          <a:xfrm>
            <a:off x="478302" y="843677"/>
            <a:ext cx="866569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Drawbacks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sz="1800" dirty="0"/>
              <a:t>Cost of tuple deletion and update </a:t>
            </a:r>
            <a:r>
              <a:rPr lang="en-IN" sz="1800" b="1" dirty="0">
                <a:solidFill>
                  <a:srgbClr val="FF0000"/>
                </a:solidFill>
              </a:rPr>
              <a:t>(What?)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IN" sz="1800" b="1" dirty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r>
              <a:rPr lang="en-IN" sz="1800" dirty="0"/>
              <a:t>Delete from instructor where dept-name = ‘History’</a:t>
            </a:r>
          </a:p>
          <a:p>
            <a:pPr>
              <a:spcAft>
                <a:spcPts val="600"/>
              </a:spcAft>
            </a:pPr>
            <a:endParaRPr lang="en-IN" sz="1800" dirty="0"/>
          </a:p>
          <a:p>
            <a:pPr>
              <a:spcAft>
                <a:spcPts val="600"/>
              </a:spcAft>
            </a:pPr>
            <a:r>
              <a:rPr lang="en-IN" sz="1800" dirty="0"/>
              <a:t>Find tuple-id of ‘History’ from dept-name column ( tuple-id = 5, 8)</a:t>
            </a:r>
          </a:p>
          <a:p>
            <a:pPr>
              <a:spcAft>
                <a:spcPts val="600"/>
              </a:spcAft>
            </a:pPr>
            <a:r>
              <a:rPr lang="en-IN" sz="1800" dirty="0"/>
              <a:t>Delete tuple-id = 5, 8 from all 4 columns</a:t>
            </a:r>
          </a:p>
          <a:p>
            <a:pPr>
              <a:spcAft>
                <a:spcPts val="600"/>
              </a:spcAft>
            </a:pPr>
            <a:endParaRPr lang="en-IN" sz="1800" dirty="0"/>
          </a:p>
          <a:p>
            <a:pPr>
              <a:spcAft>
                <a:spcPts val="600"/>
              </a:spcAft>
            </a:pPr>
            <a:r>
              <a:rPr lang="en-IN" sz="1800" dirty="0"/>
              <a:t>Similar is update</a:t>
            </a:r>
          </a:p>
          <a:p>
            <a:pPr>
              <a:spcAft>
                <a:spcPts val="600"/>
              </a:spcAft>
            </a:pPr>
            <a:endParaRPr lang="en-IN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81AFBF-B112-4ACB-B6A2-8D106A233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605" y="4167664"/>
            <a:ext cx="4112231" cy="215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08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ADB3-35F6-4B68-B765-D70C1EF9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Columnar Representation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8808D-A718-4B7A-8519-32D98D6AC9AD}"/>
              </a:ext>
            </a:extLst>
          </p:cNvPr>
          <p:cNvSpPr txBox="1"/>
          <p:nvPr/>
        </p:nvSpPr>
        <p:spPr>
          <a:xfrm>
            <a:off x="478302" y="843677"/>
            <a:ext cx="866569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Drawbacks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sz="1800" dirty="0"/>
              <a:t>Cost of decompression </a:t>
            </a:r>
            <a:r>
              <a:rPr lang="en-IN" sz="1800" b="1" dirty="0">
                <a:solidFill>
                  <a:srgbClr val="FF0000"/>
                </a:solidFill>
              </a:rPr>
              <a:t>(What?) </a:t>
            </a:r>
          </a:p>
          <a:p>
            <a:pPr>
              <a:spcAft>
                <a:spcPts val="600"/>
              </a:spcAft>
            </a:pPr>
            <a:r>
              <a:rPr lang="en-IN" sz="1800" dirty="0"/>
              <a:t>Columns are stored in compressed format. Every query requires decompression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sz="1800" dirty="0"/>
              <a:t>Columnar representation found to be more efficient for decision support than row-oriented representation </a:t>
            </a:r>
            <a:r>
              <a:rPr lang="en-IN" sz="1800" b="1" dirty="0">
                <a:solidFill>
                  <a:srgbClr val="FF0000"/>
                </a:solidFill>
              </a:rPr>
              <a:t>(Why?)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IN" sz="1800" dirty="0"/>
          </a:p>
          <a:p>
            <a:pPr>
              <a:spcAft>
                <a:spcPts val="1200"/>
              </a:spcAft>
            </a:pPr>
            <a:r>
              <a:rPr lang="en-IN" sz="1800" dirty="0"/>
              <a:t>Data Warehouse (DW) is used for decision support</a:t>
            </a:r>
          </a:p>
          <a:p>
            <a:pPr>
              <a:spcAft>
                <a:spcPts val="1200"/>
              </a:spcAft>
            </a:pPr>
            <a:r>
              <a:rPr lang="en-IN" sz="1800" dirty="0"/>
              <a:t>DW uses only few attributes, no update and only data insert. </a:t>
            </a:r>
          </a:p>
          <a:p>
            <a:pPr>
              <a:spcAft>
                <a:spcPts val="1200"/>
              </a:spcAft>
            </a:pPr>
            <a:r>
              <a:rPr lang="en-IN" sz="1800" dirty="0"/>
              <a:t>So column storage is efficient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81AFBF-B112-4ACB-B6A2-8D106A233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875" y="4702166"/>
            <a:ext cx="4112231" cy="215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13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ADB3-35F6-4B68-B765-D70C1EF9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Columnar Representation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8808D-A718-4B7A-8519-32D98D6AC9AD}"/>
              </a:ext>
            </a:extLst>
          </p:cNvPr>
          <p:cNvSpPr txBox="1"/>
          <p:nvPr/>
        </p:nvSpPr>
        <p:spPr>
          <a:xfrm>
            <a:off x="478302" y="843677"/>
            <a:ext cx="866569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Drawbacks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sz="1800" dirty="0"/>
              <a:t>Traditional row-oriented representation preferable for transaction processing </a:t>
            </a:r>
            <a:r>
              <a:rPr lang="en-IN" sz="1800" b="1" dirty="0">
                <a:solidFill>
                  <a:srgbClr val="FF0000"/>
                </a:solidFill>
              </a:rPr>
              <a:t>(Why?) </a:t>
            </a:r>
          </a:p>
          <a:p>
            <a:pPr>
              <a:spcAft>
                <a:spcPts val="600"/>
              </a:spcAft>
            </a:pPr>
            <a:r>
              <a:rPr lang="en-IN" sz="1800" dirty="0"/>
              <a:t>Transaction processing requires frequent update and deletion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sz="1800" dirty="0"/>
              <a:t>Some databases support both representations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sz="1800" dirty="0"/>
              <a:t>Called </a:t>
            </a:r>
            <a:r>
              <a:rPr lang="en-IN" sz="1800" b="1" dirty="0">
                <a:solidFill>
                  <a:srgbClr val="002060"/>
                </a:solidFill>
              </a:rPr>
              <a:t>hybrid row/column stores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81AFBF-B112-4ACB-B6A2-8D106A233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875" y="4702166"/>
            <a:ext cx="4112231" cy="215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41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E60B0322-7A57-4754-9928-37753E43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0" y="852963"/>
            <a:ext cx="3743560" cy="566181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FDD51DF-BD16-4414-AF17-B95B25D9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Columnar File Representation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947E03-AE49-4DD7-B9F1-237C959C7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89" y="1093788"/>
            <a:ext cx="3170470" cy="4903787"/>
          </a:xfrm>
        </p:spPr>
        <p:txBody>
          <a:bodyPr/>
          <a:lstStyle/>
          <a:p>
            <a:r>
              <a:rPr lang="en-IN" sz="1800" dirty="0"/>
              <a:t>ORC (Optimized Row Columnar) and Parquet: file formats with columnar storage inside file</a:t>
            </a:r>
          </a:p>
          <a:p>
            <a:r>
              <a:rPr lang="en-IN" sz="1800" dirty="0"/>
              <a:t>Very popular for big-data applications</a:t>
            </a:r>
          </a:p>
          <a:p>
            <a:r>
              <a:rPr lang="en-IN" sz="1800" dirty="0"/>
              <a:t>Orc file format shown on right:</a:t>
            </a:r>
          </a:p>
        </p:txBody>
      </p:sp>
    </p:spTree>
    <p:extLst>
      <p:ext uri="{BB962C8B-B14F-4D97-AF65-F5344CB8AC3E}">
        <p14:creationId xmlns:p14="http://schemas.microsoft.com/office/powerpoint/2010/main" val="1147453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97EA2-3C95-4A58-AB93-7E3B52553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654" y="100003"/>
            <a:ext cx="8077200" cy="685796"/>
          </a:xfrm>
        </p:spPr>
        <p:txBody>
          <a:bodyPr/>
          <a:lstStyle/>
          <a:p>
            <a:r>
              <a:rPr lang="en-IN" sz="2600" dirty="0"/>
              <a:t>Storage Organization in Main-Memory Databases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6F9F0-775D-4579-A597-103CBDD9A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233435"/>
            <a:ext cx="3803649" cy="4920791"/>
          </a:xfrm>
        </p:spPr>
        <p:txBody>
          <a:bodyPr/>
          <a:lstStyle/>
          <a:p>
            <a:r>
              <a:rPr lang="en-IN" sz="1800" dirty="0"/>
              <a:t>Can store records directly in memory without a buffer manager</a:t>
            </a:r>
          </a:p>
          <a:p>
            <a:r>
              <a:rPr lang="en-IN" sz="1800" dirty="0"/>
              <a:t>Column-oriented storage can be used in-memory for decision support applications</a:t>
            </a:r>
          </a:p>
          <a:p>
            <a:pPr lvl="1"/>
            <a:r>
              <a:rPr lang="en-IN" sz="1800" dirty="0"/>
              <a:t>Compression reduces memory requirement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8CA4233-73BE-4551-8FC7-EAE70BAF2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3487" y="1328735"/>
            <a:ext cx="3082597" cy="50279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E049F4-F9DA-444B-8C06-9FDF959F3E27}"/>
              </a:ext>
            </a:extLst>
          </p:cNvPr>
          <p:cNvSpPr txBox="1"/>
          <p:nvPr/>
        </p:nvSpPr>
        <p:spPr>
          <a:xfrm>
            <a:off x="5373858" y="2405575"/>
            <a:ext cx="365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5E8E83-B27D-4B6D-9D6D-3224CB817F49}"/>
              </a:ext>
            </a:extLst>
          </p:cNvPr>
          <p:cNvSpPr txBox="1"/>
          <p:nvPr/>
        </p:nvSpPr>
        <p:spPr>
          <a:xfrm>
            <a:off x="5373858" y="2667185"/>
            <a:ext cx="365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V2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8BD200-CBF7-4A8A-9440-F1591DDAF195}"/>
              </a:ext>
            </a:extLst>
          </p:cNvPr>
          <p:cNvSpPr txBox="1"/>
          <p:nvPr/>
        </p:nvSpPr>
        <p:spPr>
          <a:xfrm>
            <a:off x="5373858" y="3079316"/>
            <a:ext cx="365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V3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AAFC84-70C7-4B4A-BEBD-B64C5E176BB0}"/>
              </a:ext>
            </a:extLst>
          </p:cNvPr>
          <p:cNvSpPr txBox="1"/>
          <p:nvPr/>
        </p:nvSpPr>
        <p:spPr>
          <a:xfrm>
            <a:off x="768350" y="4164037"/>
            <a:ext cx="3367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 values of V1, V2, V3, V4 are 1000, 2000, 3000, 4000 respectively.</a:t>
            </a:r>
          </a:p>
          <a:p>
            <a:endParaRPr lang="en-US" sz="1800" dirty="0"/>
          </a:p>
          <a:p>
            <a:r>
              <a:rPr lang="en-US" sz="1800" dirty="0"/>
              <a:t>Find 2500</a:t>
            </a:r>
            <a:r>
              <a:rPr lang="en-US" sz="1800" baseline="30000" dirty="0"/>
              <a:t>th</a:t>
            </a:r>
            <a:r>
              <a:rPr lang="en-US" sz="1800" dirty="0"/>
              <a:t> tuple?</a:t>
            </a:r>
          </a:p>
        </p:txBody>
      </p:sp>
    </p:spTree>
    <p:extLst>
      <p:ext uri="{BB962C8B-B14F-4D97-AF65-F5344CB8AC3E}">
        <p14:creationId xmlns:p14="http://schemas.microsoft.com/office/powerpoint/2010/main" val="192792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>
            <a:extLst>
              <a:ext uri="{FF2B5EF4-FFF2-40B4-BE49-F238E27FC236}">
                <a16:creationId xmlns:a16="http://schemas.microsoft.com/office/drawing/2014/main" id="{1E0CDBBC-71C6-47C5-B89E-1BDF28D18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Multitable Clustering File Organization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C767BF78-D2D9-436C-985A-ECF7147D7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3" y="1016000"/>
            <a:ext cx="6784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Store several relations in one file using a </a:t>
            </a:r>
            <a:r>
              <a:rPr lang="en-US" altLang="en-US" sz="1800" b="1" dirty="0" err="1">
                <a:solidFill>
                  <a:srgbClr val="002060"/>
                </a:solidFill>
              </a:rPr>
              <a:t>multitable</a:t>
            </a:r>
            <a:r>
              <a:rPr lang="en-US" altLang="en-US" sz="1800" b="1" dirty="0">
                <a:solidFill>
                  <a:srgbClr val="002060"/>
                </a:solidFill>
              </a:rPr>
              <a:t> clustering </a:t>
            </a:r>
            <a:r>
              <a:rPr lang="en-US" altLang="en-US" sz="1800" dirty="0"/>
              <a:t>file organization</a:t>
            </a:r>
          </a:p>
        </p:txBody>
      </p:sp>
      <p:sp>
        <p:nvSpPr>
          <p:cNvPr id="98311" name="Text Box 7">
            <a:extLst>
              <a:ext uri="{FF2B5EF4-FFF2-40B4-BE49-F238E27FC236}">
                <a16:creationId xmlns:a16="http://schemas.microsoft.com/office/drawing/2014/main" id="{A8C408CC-5E78-4F76-950F-93004534D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35954"/>
            <a:ext cx="1339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i="1" dirty="0"/>
              <a:t>department</a:t>
            </a:r>
          </a:p>
        </p:txBody>
      </p:sp>
      <p:sp>
        <p:nvSpPr>
          <p:cNvPr id="98312" name="Text Box 8">
            <a:extLst>
              <a:ext uri="{FF2B5EF4-FFF2-40B4-BE49-F238E27FC236}">
                <a16:creationId xmlns:a16="http://schemas.microsoft.com/office/drawing/2014/main" id="{997D0B1D-B44C-4ECF-9498-1849597FB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" y="3245643"/>
            <a:ext cx="112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i="1" dirty="0"/>
              <a:t>instructor</a:t>
            </a:r>
          </a:p>
        </p:txBody>
      </p:sp>
      <p:sp>
        <p:nvSpPr>
          <p:cNvPr id="98313" name="Text Box 9">
            <a:extLst>
              <a:ext uri="{FF2B5EF4-FFF2-40B4-BE49-F238E27FC236}">
                <a16:creationId xmlns:a16="http://schemas.microsoft.com/office/drawing/2014/main" id="{406E2E2B-92DC-4A3F-9645-D094BDCFA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4738688"/>
            <a:ext cx="22034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 err="1"/>
              <a:t>multitable</a:t>
            </a:r>
            <a:r>
              <a:rPr kumimoji="0" lang="en-US" altLang="en-US" sz="1800" dirty="0"/>
              <a:t> clustering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of</a:t>
            </a:r>
            <a:r>
              <a:rPr kumimoji="0" lang="en-US" altLang="en-US" sz="1800" i="1" dirty="0"/>
              <a:t> department </a:t>
            </a:r>
            <a:r>
              <a:rPr kumimoji="0" lang="en-US" altLang="en-US" sz="1800" dirty="0"/>
              <a:t>and</a:t>
            </a:r>
            <a:r>
              <a:rPr kumimoji="0" lang="en-US" altLang="en-US" sz="1800" i="1" dirty="0"/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i="1" dirty="0"/>
              <a:t>instructor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FFF8798-6E6B-47E8-8BB9-C2576E506B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" b="33413"/>
          <a:stretch/>
        </p:blipFill>
        <p:spPr>
          <a:xfrm>
            <a:off x="1980194" y="1582632"/>
            <a:ext cx="3383855" cy="1256022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0C245B3-E503-4226-969D-8E82216262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20736" y="2904062"/>
            <a:ext cx="3633856" cy="141658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804855E-3CEB-48E5-B9FA-BCC8F0829A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86119" y="4638390"/>
            <a:ext cx="4155860" cy="16775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4DA8EE-E88E-41D3-BBB0-13325432007F}"/>
              </a:ext>
            </a:extLst>
          </p:cNvPr>
          <p:cNvSpPr txBox="1"/>
          <p:nvPr/>
        </p:nvSpPr>
        <p:spPr>
          <a:xfrm>
            <a:off x="5470993" y="1657350"/>
            <a:ext cx="3673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ID, building</a:t>
            </a:r>
          </a:p>
          <a:p>
            <a:r>
              <a:rPr lang="en-US" dirty="0"/>
              <a:t>FROM instructor </a:t>
            </a:r>
            <a:r>
              <a:rPr lang="en-US" dirty="0" err="1"/>
              <a:t>i</a:t>
            </a:r>
            <a:r>
              <a:rPr lang="en-US" dirty="0"/>
              <a:t>, department d</a:t>
            </a:r>
          </a:p>
          <a:p>
            <a:r>
              <a:rPr lang="en-US" dirty="0"/>
              <a:t>WHERE </a:t>
            </a:r>
            <a:r>
              <a:rPr lang="en-US" dirty="0" err="1"/>
              <a:t>i.dept_name</a:t>
            </a:r>
            <a:r>
              <a:rPr lang="en-US" dirty="0"/>
              <a:t> = </a:t>
            </a:r>
            <a:r>
              <a:rPr lang="en-US" dirty="0" err="1"/>
              <a:t>d.dept_name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CC819-D5E7-4E5B-A1FA-D3C4A17A7BC4}"/>
              </a:ext>
            </a:extLst>
          </p:cNvPr>
          <p:cNvSpPr txBox="1"/>
          <p:nvPr/>
        </p:nvSpPr>
        <p:spPr>
          <a:xfrm>
            <a:off x="6020972" y="3123028"/>
            <a:ext cx="312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Explain how the above query is processed using 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>
                <a:solidFill>
                  <a:srgbClr val="0000FF"/>
                </a:solidFill>
              </a:rPr>
              <a:t>Single table file organization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>
                <a:solidFill>
                  <a:srgbClr val="0000FF"/>
                </a:solidFill>
              </a:rPr>
              <a:t>Multi-table file organization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2761E86C-52C6-4666-890C-618804EBC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9804" y="117475"/>
            <a:ext cx="8077200" cy="609600"/>
          </a:xfrm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Multitable Clustering File Organization (cont.)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5DE76852-4504-41F8-A327-27C6F05B72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268413"/>
            <a:ext cx="7707313" cy="228282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altLang="en-US" sz="1800" dirty="0"/>
              <a:t>good for queries involving </a:t>
            </a:r>
            <a:r>
              <a:rPr lang="en-US" altLang="en-US" sz="1800" i="1" dirty="0"/>
              <a:t>department </a:t>
            </a:r>
            <a:r>
              <a:rPr lang="en-US" altLang="en-US" sz="1800" dirty="0"/>
              <a:t> </a:t>
            </a:r>
            <a:r>
              <a:rPr lang="en-IN" sz="1800" dirty="0"/>
              <a:t>⨝</a:t>
            </a:r>
            <a:r>
              <a:rPr lang="en-US" altLang="en-US" sz="1800" dirty="0"/>
              <a:t> </a:t>
            </a:r>
            <a:r>
              <a:rPr lang="en-US" altLang="en-US" sz="1800" i="1" dirty="0"/>
              <a:t>instructor</a:t>
            </a:r>
            <a:r>
              <a:rPr lang="en-US" altLang="en-US" sz="1800" dirty="0"/>
              <a:t>, and for queries involving one single department and its instructors</a:t>
            </a:r>
          </a:p>
          <a:p>
            <a:pPr>
              <a:spcAft>
                <a:spcPts val="1200"/>
              </a:spcAft>
            </a:pPr>
            <a:r>
              <a:rPr lang="en-US" altLang="en-US" sz="1800" dirty="0"/>
              <a:t>bad for queries involving only </a:t>
            </a:r>
            <a:r>
              <a:rPr lang="en-US" altLang="en-US" sz="1800" i="1" dirty="0"/>
              <a:t>department</a:t>
            </a:r>
          </a:p>
          <a:p>
            <a:pPr>
              <a:spcAft>
                <a:spcPts val="1200"/>
              </a:spcAft>
            </a:pPr>
            <a:r>
              <a:rPr lang="en-US" altLang="en-US" sz="1800" dirty="0"/>
              <a:t>results in variable size records</a:t>
            </a:r>
          </a:p>
          <a:p>
            <a:pPr>
              <a:spcAft>
                <a:spcPts val="1200"/>
              </a:spcAft>
            </a:pPr>
            <a:r>
              <a:rPr lang="en-US" altLang="en-US" sz="1800" dirty="0"/>
              <a:t>Can add pointer chains to link records of a particular relation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3280A63-15AA-43F9-A155-8EDF5EAC6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762" y="3681787"/>
            <a:ext cx="4155860" cy="1677595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93FF463-7F04-4910-8242-178DA310B1F8}"/>
              </a:ext>
            </a:extLst>
          </p:cNvPr>
          <p:cNvSpPr/>
          <p:nvPr/>
        </p:nvSpPr>
        <p:spPr bwMode="auto">
          <a:xfrm>
            <a:off x="4923692" y="3938954"/>
            <a:ext cx="407963" cy="956603"/>
          </a:xfrm>
          <a:custGeom>
            <a:avLst/>
            <a:gdLst>
              <a:gd name="connsiteX0" fmla="*/ 28136 w 407963"/>
              <a:gd name="connsiteY0" fmla="*/ 0 h 956603"/>
              <a:gd name="connsiteX1" fmla="*/ 98474 w 407963"/>
              <a:gd name="connsiteY1" fmla="*/ 28135 h 956603"/>
              <a:gd name="connsiteX2" fmla="*/ 140677 w 407963"/>
              <a:gd name="connsiteY2" fmla="*/ 42203 h 956603"/>
              <a:gd name="connsiteX3" fmla="*/ 168813 w 407963"/>
              <a:gd name="connsiteY3" fmla="*/ 70338 h 956603"/>
              <a:gd name="connsiteX4" fmla="*/ 211016 w 407963"/>
              <a:gd name="connsiteY4" fmla="*/ 84406 h 956603"/>
              <a:gd name="connsiteX5" fmla="*/ 253219 w 407963"/>
              <a:gd name="connsiteY5" fmla="*/ 112541 h 956603"/>
              <a:gd name="connsiteX6" fmla="*/ 337625 w 407963"/>
              <a:gd name="connsiteY6" fmla="*/ 154744 h 956603"/>
              <a:gd name="connsiteX7" fmla="*/ 351693 w 407963"/>
              <a:gd name="connsiteY7" fmla="*/ 196948 h 956603"/>
              <a:gd name="connsiteX8" fmla="*/ 379828 w 407963"/>
              <a:gd name="connsiteY8" fmla="*/ 239151 h 956603"/>
              <a:gd name="connsiteX9" fmla="*/ 407963 w 407963"/>
              <a:gd name="connsiteY9" fmla="*/ 323557 h 956603"/>
              <a:gd name="connsiteX10" fmla="*/ 393896 w 407963"/>
              <a:gd name="connsiteY10" fmla="*/ 534572 h 956603"/>
              <a:gd name="connsiteX11" fmla="*/ 379828 w 407963"/>
              <a:gd name="connsiteY11" fmla="*/ 576775 h 956603"/>
              <a:gd name="connsiteX12" fmla="*/ 351693 w 407963"/>
              <a:gd name="connsiteY12" fmla="*/ 717452 h 956603"/>
              <a:gd name="connsiteX13" fmla="*/ 295422 w 407963"/>
              <a:gd name="connsiteY13" fmla="*/ 829994 h 956603"/>
              <a:gd name="connsiteX14" fmla="*/ 253219 w 407963"/>
              <a:gd name="connsiteY14" fmla="*/ 844061 h 956603"/>
              <a:gd name="connsiteX15" fmla="*/ 225083 w 407963"/>
              <a:gd name="connsiteY15" fmla="*/ 872197 h 956603"/>
              <a:gd name="connsiteX16" fmla="*/ 140677 w 407963"/>
              <a:gd name="connsiteY16" fmla="*/ 900332 h 956603"/>
              <a:gd name="connsiteX17" fmla="*/ 98474 w 407963"/>
              <a:gd name="connsiteY17" fmla="*/ 914400 h 956603"/>
              <a:gd name="connsiteX18" fmla="*/ 42203 w 407963"/>
              <a:gd name="connsiteY18" fmla="*/ 942535 h 956603"/>
              <a:gd name="connsiteX19" fmla="*/ 0 w 407963"/>
              <a:gd name="connsiteY19" fmla="*/ 956603 h 95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7963" h="956603">
                <a:moveTo>
                  <a:pt x="28136" y="0"/>
                </a:moveTo>
                <a:cubicBezTo>
                  <a:pt x="51582" y="9378"/>
                  <a:pt x="74830" y="19268"/>
                  <a:pt x="98474" y="28135"/>
                </a:cubicBezTo>
                <a:cubicBezTo>
                  <a:pt x="112358" y="33342"/>
                  <a:pt x="127961" y="34574"/>
                  <a:pt x="140677" y="42203"/>
                </a:cubicBezTo>
                <a:cubicBezTo>
                  <a:pt x="152050" y="49027"/>
                  <a:pt x="157440" y="63514"/>
                  <a:pt x="168813" y="70338"/>
                </a:cubicBezTo>
                <a:cubicBezTo>
                  <a:pt x="181529" y="77967"/>
                  <a:pt x="197753" y="77774"/>
                  <a:pt x="211016" y="84406"/>
                </a:cubicBezTo>
                <a:cubicBezTo>
                  <a:pt x="226138" y="91967"/>
                  <a:pt x="238097" y="104980"/>
                  <a:pt x="253219" y="112541"/>
                </a:cubicBezTo>
                <a:cubicBezTo>
                  <a:pt x="369704" y="170784"/>
                  <a:pt x="216677" y="74113"/>
                  <a:pt x="337625" y="154744"/>
                </a:cubicBezTo>
                <a:cubicBezTo>
                  <a:pt x="342314" y="168812"/>
                  <a:pt x="345061" y="183685"/>
                  <a:pt x="351693" y="196948"/>
                </a:cubicBezTo>
                <a:cubicBezTo>
                  <a:pt x="359254" y="212070"/>
                  <a:pt x="372961" y="223701"/>
                  <a:pt x="379828" y="239151"/>
                </a:cubicBezTo>
                <a:cubicBezTo>
                  <a:pt x="391873" y="266252"/>
                  <a:pt x="407963" y="323557"/>
                  <a:pt x="407963" y="323557"/>
                </a:cubicBezTo>
                <a:cubicBezTo>
                  <a:pt x="403274" y="393895"/>
                  <a:pt x="401681" y="464509"/>
                  <a:pt x="393896" y="534572"/>
                </a:cubicBezTo>
                <a:cubicBezTo>
                  <a:pt x="392258" y="549310"/>
                  <a:pt x="383045" y="562299"/>
                  <a:pt x="379828" y="576775"/>
                </a:cubicBezTo>
                <a:cubicBezTo>
                  <a:pt x="358103" y="674534"/>
                  <a:pt x="375713" y="637385"/>
                  <a:pt x="351693" y="717452"/>
                </a:cubicBezTo>
                <a:cubicBezTo>
                  <a:pt x="339376" y="758508"/>
                  <a:pt x="335577" y="805901"/>
                  <a:pt x="295422" y="829994"/>
                </a:cubicBezTo>
                <a:cubicBezTo>
                  <a:pt x="282707" y="837623"/>
                  <a:pt x="267287" y="839372"/>
                  <a:pt x="253219" y="844061"/>
                </a:cubicBezTo>
                <a:cubicBezTo>
                  <a:pt x="243840" y="853440"/>
                  <a:pt x="236946" y="866265"/>
                  <a:pt x="225083" y="872197"/>
                </a:cubicBezTo>
                <a:cubicBezTo>
                  <a:pt x="198557" y="885460"/>
                  <a:pt x="168812" y="890954"/>
                  <a:pt x="140677" y="900332"/>
                </a:cubicBezTo>
                <a:cubicBezTo>
                  <a:pt x="126609" y="905021"/>
                  <a:pt x="111737" y="907769"/>
                  <a:pt x="98474" y="914400"/>
                </a:cubicBezTo>
                <a:cubicBezTo>
                  <a:pt x="79717" y="923778"/>
                  <a:pt x="61478" y="934274"/>
                  <a:pt x="42203" y="942535"/>
                </a:cubicBezTo>
                <a:cubicBezTo>
                  <a:pt x="28573" y="948376"/>
                  <a:pt x="0" y="956603"/>
                  <a:pt x="0" y="95660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>
            <a:extLst>
              <a:ext uri="{FF2B5EF4-FFF2-40B4-BE49-F238E27FC236}">
                <a16:creationId xmlns:a16="http://schemas.microsoft.com/office/drawing/2014/main" id="{6C427681-FE92-4716-B0D6-3C1132EC37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Data Dictionary Storage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5F8AF8E1-0BFE-4988-B8AF-22B99F21E0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151" y="1779588"/>
            <a:ext cx="3657600" cy="4527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dirty="0"/>
              <a:t>Information about relations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names of relations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names, types and lengths of attributes of each relation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names and definitions of views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integrity constraints</a:t>
            </a:r>
          </a:p>
          <a:p>
            <a:pPr lvl="1">
              <a:lnSpc>
                <a:spcPct val="90000"/>
              </a:lnSpc>
            </a:pPr>
            <a:endParaRPr lang="en-US" alt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Question 7-1: </a:t>
            </a:r>
            <a:r>
              <a:rPr lang="en-US" altLang="en-US" sz="1800" dirty="0">
                <a:solidFill>
                  <a:srgbClr val="0000FF"/>
                </a:solidFill>
              </a:rPr>
              <a:t>In DBMS, you cannot create two tables or two views with the same name for the same user.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How is it implemented?</a:t>
            </a:r>
          </a:p>
        </p:txBody>
      </p:sp>
      <p:sp>
        <p:nvSpPr>
          <p:cNvPr id="102404" name="Text Box 6">
            <a:extLst>
              <a:ext uri="{FF2B5EF4-FFF2-40B4-BE49-F238E27FC236}">
                <a16:creationId xmlns:a16="http://schemas.microsoft.com/office/drawing/2014/main" id="{38943F03-FAEF-41D0-8332-F8979FE58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30166"/>
            <a:ext cx="66786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The</a:t>
            </a:r>
            <a:r>
              <a:rPr kumimoji="0" lang="en-US" altLang="en-US" sz="1800" dirty="0">
                <a:solidFill>
                  <a:srgbClr val="000099"/>
                </a:solidFill>
              </a:rPr>
              <a:t> </a:t>
            </a:r>
            <a:r>
              <a:rPr kumimoji="0" lang="en-US" altLang="en-US" sz="1800" b="1" dirty="0">
                <a:solidFill>
                  <a:srgbClr val="002060"/>
                </a:solidFill>
              </a:rPr>
              <a:t>Data dictionary</a:t>
            </a:r>
            <a:r>
              <a:rPr kumimoji="0" lang="en-US" altLang="en-US" sz="1800" dirty="0">
                <a:solidFill>
                  <a:srgbClr val="002060"/>
                </a:solidFill>
              </a:rPr>
              <a:t> </a:t>
            </a:r>
            <a:r>
              <a:rPr kumimoji="0" lang="en-US" altLang="en-US" sz="1800" dirty="0"/>
              <a:t>(also called </a:t>
            </a:r>
            <a:r>
              <a:rPr kumimoji="0" lang="en-US" altLang="en-US" sz="1800" b="1" dirty="0">
                <a:solidFill>
                  <a:srgbClr val="002060"/>
                </a:solidFill>
              </a:rPr>
              <a:t>system catalog</a:t>
            </a:r>
            <a:r>
              <a:rPr kumimoji="0" lang="en-US" altLang="en-US" sz="1800" dirty="0"/>
              <a:t>) stores </a:t>
            </a:r>
            <a:r>
              <a:rPr kumimoji="0" lang="en-US" altLang="en-US" sz="1800" b="1" dirty="0">
                <a:solidFill>
                  <a:srgbClr val="002060"/>
                </a:solidFill>
              </a:rPr>
              <a:t>metadata</a:t>
            </a:r>
            <a:r>
              <a:rPr kumimoji="0" lang="en-US" altLang="en-US" sz="1800" dirty="0"/>
              <a:t>; that is, data about data, such as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4562B1F8-100F-4A8A-9B3A-26167BE7D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312" y="1779588"/>
            <a:ext cx="4557537" cy="378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84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>
            <a:extLst>
              <a:ext uri="{FF2B5EF4-FFF2-40B4-BE49-F238E27FC236}">
                <a16:creationId xmlns:a16="http://schemas.microsoft.com/office/drawing/2014/main" id="{6C427681-FE92-4716-B0D6-3C1132EC37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Data Dictionary Storage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5F8AF8E1-0BFE-4988-B8AF-22B99F21E0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150" y="1779588"/>
            <a:ext cx="3854547" cy="4527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dirty="0"/>
              <a:t>User and accounting information, including passwords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Statistical and descriptive data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number of tuples in each relation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Physical file organization information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How relation is stored (sequential/hash/…)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Physical location of relation </a:t>
            </a:r>
          </a:p>
        </p:txBody>
      </p:sp>
      <p:sp>
        <p:nvSpPr>
          <p:cNvPr id="102404" name="Text Box 6">
            <a:extLst>
              <a:ext uri="{FF2B5EF4-FFF2-40B4-BE49-F238E27FC236}">
                <a16:creationId xmlns:a16="http://schemas.microsoft.com/office/drawing/2014/main" id="{38943F03-FAEF-41D0-8332-F8979FE58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30166"/>
            <a:ext cx="66786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The</a:t>
            </a:r>
            <a:r>
              <a:rPr kumimoji="0" lang="en-US" altLang="en-US" sz="1800" dirty="0">
                <a:solidFill>
                  <a:srgbClr val="000099"/>
                </a:solidFill>
              </a:rPr>
              <a:t> </a:t>
            </a:r>
            <a:r>
              <a:rPr kumimoji="0" lang="en-US" altLang="en-US" sz="1800" b="1" dirty="0">
                <a:solidFill>
                  <a:srgbClr val="002060"/>
                </a:solidFill>
              </a:rPr>
              <a:t>Data dictionary</a:t>
            </a:r>
            <a:r>
              <a:rPr kumimoji="0" lang="en-US" altLang="en-US" sz="1800" dirty="0">
                <a:solidFill>
                  <a:srgbClr val="002060"/>
                </a:solidFill>
              </a:rPr>
              <a:t> </a:t>
            </a:r>
            <a:r>
              <a:rPr kumimoji="0" lang="en-US" altLang="en-US" sz="1800" dirty="0"/>
              <a:t>(also called </a:t>
            </a:r>
            <a:r>
              <a:rPr kumimoji="0" lang="en-US" altLang="en-US" sz="1800" b="1" dirty="0">
                <a:solidFill>
                  <a:srgbClr val="002060"/>
                </a:solidFill>
              </a:rPr>
              <a:t>system catalog</a:t>
            </a:r>
            <a:r>
              <a:rPr kumimoji="0" lang="en-US" altLang="en-US" sz="1800" dirty="0"/>
              <a:t>) stores </a:t>
            </a:r>
            <a:r>
              <a:rPr kumimoji="0" lang="en-US" altLang="en-US" sz="1800" b="1" dirty="0">
                <a:solidFill>
                  <a:srgbClr val="002060"/>
                </a:solidFill>
              </a:rPr>
              <a:t>metadata</a:t>
            </a:r>
            <a:r>
              <a:rPr kumimoji="0" lang="en-US" altLang="en-US" sz="1800" dirty="0"/>
              <a:t>; that is, data about data, such as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4562B1F8-100F-4A8A-9B3A-26167BE7D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312" y="1779588"/>
            <a:ext cx="4557537" cy="378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06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EE94F84B-01EE-4596-897A-63559CB1C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2654" y="174627"/>
            <a:ext cx="8104188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Relational Representation of System Metadata</a:t>
            </a:r>
          </a:p>
        </p:txBody>
      </p:sp>
      <p:pic>
        <p:nvPicPr>
          <p:cNvPr id="104451" name="Picture 4">
            <a:extLst>
              <a:ext uri="{FF2B5EF4-FFF2-40B4-BE49-F238E27FC236}">
                <a16:creationId xmlns:a16="http://schemas.microsoft.com/office/drawing/2014/main" id="{31E46661-04BA-487C-A994-B5995C026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88" y="1522767"/>
            <a:ext cx="4864100" cy="403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2" name="Rectangle 6">
            <a:extLst>
              <a:ext uri="{FF2B5EF4-FFF2-40B4-BE49-F238E27FC236}">
                <a16:creationId xmlns:a16="http://schemas.microsoft.com/office/drawing/2014/main" id="{3D2E2374-DDB3-4BA5-963B-D3E9013818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0505" y="1384300"/>
            <a:ext cx="2838654" cy="4873625"/>
          </a:xfrm>
          <a:noFill/>
        </p:spPr>
        <p:txBody>
          <a:bodyPr/>
          <a:lstStyle/>
          <a:p>
            <a:r>
              <a:rPr lang="en-US" altLang="en-US" sz="1800" dirty="0"/>
              <a:t>Relational representation on disk</a:t>
            </a:r>
          </a:p>
          <a:p>
            <a:r>
              <a:rPr lang="en-US" altLang="en-US" sz="1800" dirty="0"/>
              <a:t>Specialized data structures designed for efficient access, in memory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305990-6933-4CAA-A823-DA7D3F08997A}"/>
              </a:ext>
            </a:extLst>
          </p:cNvPr>
          <p:cNvSpPr txBox="1"/>
          <p:nvPr/>
        </p:nvSpPr>
        <p:spPr>
          <a:xfrm>
            <a:off x="393896" y="4276578"/>
            <a:ext cx="32496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600" dirty="0">
                <a:solidFill>
                  <a:srgbClr val="FF0000"/>
                </a:solidFill>
              </a:rPr>
              <a:t>Question 7-2: </a:t>
            </a:r>
            <a:r>
              <a:rPr lang="en-US" altLang="en-US" sz="1600" dirty="0">
                <a:solidFill>
                  <a:srgbClr val="0000FF"/>
                </a:solidFill>
              </a:rPr>
              <a:t>In DBMS, you cannot create two attributes or two indices with the same name for the same table.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600" dirty="0">
                <a:solidFill>
                  <a:srgbClr val="FF0000"/>
                </a:solidFill>
              </a:rPr>
              <a:t>How is it implemented?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18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00DC2C-F71E-4568-A8BF-BDADAE1B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Column-Oriented Storage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A81589-CC18-45D0-B88D-818E683EF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Also known as </a:t>
            </a:r>
            <a:r>
              <a:rPr lang="en-IN" b="1" dirty="0">
                <a:solidFill>
                  <a:srgbClr val="002060"/>
                </a:solidFill>
              </a:rPr>
              <a:t>columnar</a:t>
            </a:r>
            <a:r>
              <a:rPr lang="en-IN" b="1" dirty="0"/>
              <a:t> </a:t>
            </a:r>
            <a:r>
              <a:rPr lang="en-IN" b="1" dirty="0">
                <a:solidFill>
                  <a:srgbClr val="002060"/>
                </a:solidFill>
              </a:rPr>
              <a:t>representation</a:t>
            </a:r>
          </a:p>
          <a:p>
            <a:r>
              <a:rPr lang="en-IN" dirty="0"/>
              <a:t>Store each attribute of a relation separately</a:t>
            </a:r>
          </a:p>
          <a:p>
            <a:r>
              <a:rPr lang="en-IN" dirty="0"/>
              <a:t>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3" y="2216020"/>
            <a:ext cx="5720412" cy="299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80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ADB3-35F6-4B68-B765-D70C1EF9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Columnar Representation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8808D-A718-4B7A-8519-32D98D6AC9AD}"/>
              </a:ext>
            </a:extLst>
          </p:cNvPr>
          <p:cNvSpPr txBox="1"/>
          <p:nvPr/>
        </p:nvSpPr>
        <p:spPr>
          <a:xfrm>
            <a:off x="630360" y="727075"/>
            <a:ext cx="83531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Benefits: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Reduced IO if only some attributes are accessed </a:t>
            </a:r>
            <a:r>
              <a:rPr lang="en-IN" sz="1800" b="1" dirty="0">
                <a:solidFill>
                  <a:srgbClr val="FF0000"/>
                </a:solidFill>
              </a:rPr>
              <a:t>(How?) </a:t>
            </a:r>
          </a:p>
          <a:p>
            <a:r>
              <a:rPr lang="en-US" sz="1800" dirty="0"/>
              <a:t>SELECT id, salary FROM instructor </a:t>
            </a:r>
            <a:endParaRPr lang="en-IN" sz="1800" b="1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1800" dirty="0"/>
              <a:t>Improved CPU cache performance </a:t>
            </a:r>
            <a:r>
              <a:rPr lang="en-IN" sz="1800" b="1" dirty="0">
                <a:solidFill>
                  <a:srgbClr val="FF0000"/>
                </a:solidFill>
              </a:rPr>
              <a:t>(How?)</a:t>
            </a:r>
            <a:r>
              <a:rPr lang="en-IN" sz="1800" dirty="0"/>
              <a:t>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1800" dirty="0"/>
              <a:t>Improved compression </a:t>
            </a:r>
            <a:r>
              <a:rPr lang="en-IN" sz="1800" b="1" dirty="0">
                <a:solidFill>
                  <a:srgbClr val="FF0000"/>
                </a:solidFill>
              </a:rPr>
              <a:t>(How?)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1800" b="1" dirty="0">
                <a:solidFill>
                  <a:srgbClr val="002060"/>
                </a:solidFill>
              </a:rPr>
              <a:t>Vector processing </a:t>
            </a:r>
            <a:r>
              <a:rPr lang="en-IN" sz="1800" dirty="0"/>
              <a:t>on modern CPU architectures (Parallel CPU operation on multiple elements of an array.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747399-8B6E-4E1B-9B42-36F8E354D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794" y="3520196"/>
            <a:ext cx="5720412" cy="299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31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ADB3-35F6-4B68-B765-D70C1EF9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Columnar Representation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8808D-A718-4B7A-8519-32D98D6AC9AD}"/>
              </a:ext>
            </a:extLst>
          </p:cNvPr>
          <p:cNvSpPr txBox="1"/>
          <p:nvPr/>
        </p:nvSpPr>
        <p:spPr>
          <a:xfrm>
            <a:off x="478302" y="843677"/>
            <a:ext cx="8665698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Drawbacks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sz="1800" dirty="0"/>
              <a:t>Cost of </a:t>
            </a:r>
            <a:r>
              <a:rPr lang="en-IN" sz="1800" dirty="0">
                <a:solidFill>
                  <a:srgbClr val="0000FF"/>
                </a:solidFill>
              </a:rPr>
              <a:t>tuple reconstruction </a:t>
            </a:r>
            <a:r>
              <a:rPr lang="en-IN" sz="1800" dirty="0"/>
              <a:t>from columnar representation </a:t>
            </a:r>
            <a:r>
              <a:rPr lang="en-IN" sz="1800" b="1" dirty="0">
                <a:solidFill>
                  <a:srgbClr val="FF0000"/>
                </a:solidFill>
              </a:rPr>
              <a:t>(What?)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IN" sz="1800" b="1" dirty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r>
              <a:rPr lang="en-IN" sz="1800" dirty="0"/>
              <a:t>Select * from instructor where id = 32343</a:t>
            </a:r>
          </a:p>
          <a:p>
            <a:pPr>
              <a:spcAft>
                <a:spcPts val="600"/>
              </a:spcAft>
            </a:pPr>
            <a:r>
              <a:rPr lang="en-IN" sz="1800" dirty="0"/>
              <a:t>How will this query be executed using columnar storage?</a:t>
            </a:r>
          </a:p>
          <a:p>
            <a:pPr>
              <a:spcAft>
                <a:spcPts val="600"/>
              </a:spcAft>
            </a:pPr>
            <a:r>
              <a:rPr lang="en-IN" sz="1800" dirty="0"/>
              <a:t>Search id column and find 32343 and the tuple-id (here it is 5)</a:t>
            </a:r>
          </a:p>
          <a:p>
            <a:pPr>
              <a:spcAft>
                <a:spcPts val="600"/>
              </a:spcAft>
            </a:pPr>
            <a:r>
              <a:rPr lang="en-IN" sz="1800" dirty="0"/>
              <a:t>Query result = 32343, 5</a:t>
            </a:r>
            <a:r>
              <a:rPr lang="en-IN" sz="1800" baseline="30000" dirty="0"/>
              <a:t>th</a:t>
            </a:r>
            <a:r>
              <a:rPr lang="en-IN" sz="1800" dirty="0"/>
              <a:t> value of name column, 5</a:t>
            </a:r>
            <a:r>
              <a:rPr lang="en-IN" sz="1800" baseline="30000" dirty="0"/>
              <a:t>th</a:t>
            </a:r>
            <a:r>
              <a:rPr lang="en-IN" sz="1800" dirty="0"/>
              <a:t> value of dept-name column,    5</a:t>
            </a:r>
            <a:r>
              <a:rPr lang="en-IN" sz="1800" baseline="30000" dirty="0"/>
              <a:t>th</a:t>
            </a:r>
            <a:r>
              <a:rPr lang="en-IN" sz="1800" dirty="0"/>
              <a:t> value of salary column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81AFBF-B112-4ACB-B6A2-8D106A233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661" y="3573194"/>
            <a:ext cx="5246176" cy="275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13209"/>
      </p:ext>
    </p:extLst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91644</TotalTime>
  <Words>660</Words>
  <Application>Microsoft Office PowerPoint</Application>
  <PresentationFormat>On-screen Show (4:3)</PresentationFormat>
  <Paragraphs>107</Paragraphs>
  <Slides>14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1</vt:i4>
      </vt:variant>
    </vt:vector>
  </HeadingPairs>
  <TitlesOfParts>
    <vt:vector size="22" baseType="lpstr">
      <vt:lpstr>Arial</vt:lpstr>
      <vt:lpstr>Helvetica</vt:lpstr>
      <vt:lpstr>Monotype Sorts</vt:lpstr>
      <vt:lpstr>Times New Roman</vt:lpstr>
      <vt:lpstr>Webdings</vt:lpstr>
      <vt:lpstr>Wingdings</vt:lpstr>
      <vt:lpstr>2_db-5-grey</vt:lpstr>
      <vt:lpstr>Data Storage Structures</vt:lpstr>
      <vt:lpstr>Multitable Clustering File Organization</vt:lpstr>
      <vt:lpstr>Multitable Clustering File Organization (cont.)</vt:lpstr>
      <vt:lpstr>Data Dictionary Storage</vt:lpstr>
      <vt:lpstr>Data Dictionary Storage</vt:lpstr>
      <vt:lpstr>Relational Representation of System Metadata</vt:lpstr>
      <vt:lpstr>Column-Oriented Storage</vt:lpstr>
      <vt:lpstr>Columnar Representation</vt:lpstr>
      <vt:lpstr>Columnar Representation</vt:lpstr>
      <vt:lpstr>Columnar Representation</vt:lpstr>
      <vt:lpstr>Columnar Representation</vt:lpstr>
      <vt:lpstr>Columnar Representation</vt:lpstr>
      <vt:lpstr>Columnar File Representation</vt:lpstr>
      <vt:lpstr>Storage Organization in Main-Memory Databases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Abu Sayed Md. Latiful Hoque</cp:lastModifiedBy>
  <cp:revision>471</cp:revision>
  <cp:lastPrinted>2019-06-25T14:52:50Z</cp:lastPrinted>
  <dcterms:created xsi:type="dcterms:W3CDTF">2009-12-21T15:40:22Z</dcterms:created>
  <dcterms:modified xsi:type="dcterms:W3CDTF">2020-10-31T02:55:25Z</dcterms:modified>
</cp:coreProperties>
</file>