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47"/>
  </p:notesMasterIdLst>
  <p:handoutMasterIdLst>
    <p:handoutMasterId r:id="rId48"/>
  </p:handoutMasterIdLst>
  <p:sldIdLst>
    <p:sldId id="346" r:id="rId2"/>
    <p:sldId id="256" r:id="rId3"/>
    <p:sldId id="257" r:id="rId4"/>
    <p:sldId id="258" r:id="rId5"/>
    <p:sldId id="259" r:id="rId6"/>
    <p:sldId id="365" r:id="rId7"/>
    <p:sldId id="335" r:id="rId8"/>
    <p:sldId id="262" r:id="rId9"/>
    <p:sldId id="354" r:id="rId10"/>
    <p:sldId id="366" r:id="rId11"/>
    <p:sldId id="263" r:id="rId12"/>
    <p:sldId id="368" r:id="rId13"/>
    <p:sldId id="268" r:id="rId14"/>
    <p:sldId id="372" r:id="rId15"/>
    <p:sldId id="370" r:id="rId16"/>
    <p:sldId id="369" r:id="rId17"/>
    <p:sldId id="373" r:id="rId18"/>
    <p:sldId id="381" r:id="rId19"/>
    <p:sldId id="382" r:id="rId20"/>
    <p:sldId id="350" r:id="rId21"/>
    <p:sldId id="374" r:id="rId22"/>
    <p:sldId id="377" r:id="rId23"/>
    <p:sldId id="375" r:id="rId24"/>
    <p:sldId id="378" r:id="rId25"/>
    <p:sldId id="383" r:id="rId26"/>
    <p:sldId id="270" r:id="rId27"/>
    <p:sldId id="379" r:id="rId28"/>
    <p:sldId id="380" r:id="rId29"/>
    <p:sldId id="392" r:id="rId30"/>
    <p:sldId id="393" r:id="rId31"/>
    <p:sldId id="394" r:id="rId32"/>
    <p:sldId id="271" r:id="rId33"/>
    <p:sldId id="384" r:id="rId34"/>
    <p:sldId id="395" r:id="rId35"/>
    <p:sldId id="396" r:id="rId36"/>
    <p:sldId id="385" r:id="rId37"/>
    <p:sldId id="397" r:id="rId38"/>
    <p:sldId id="386" r:id="rId39"/>
    <p:sldId id="387" r:id="rId40"/>
    <p:sldId id="398" r:id="rId41"/>
    <p:sldId id="272" r:id="rId42"/>
    <p:sldId id="389" r:id="rId43"/>
    <p:sldId id="390" r:id="rId44"/>
    <p:sldId id="399" r:id="rId45"/>
    <p:sldId id="391" r:id="rId4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xmlns="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xmlns="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xmlns="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xmlns="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98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090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919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90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54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1019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81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1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4351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364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082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457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44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FDF6E270-062A-4B6B-9E73-A7EE028C7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9F3026B-AB87-4F2D-894D-708EB8DEF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F984C1A4-2D0A-4235-82CF-89A1FC1FB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83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040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115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18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2548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9934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327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648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579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71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950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71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688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688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692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250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207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915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335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350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379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56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4375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75037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002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804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14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5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72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81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xmlns="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Query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xmlns="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76657" cy="520205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sz="2000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</a:t>
            </a:r>
            <a:r>
              <a:rPr lang="en-US" altLang="en-US" sz="2000" i="1" dirty="0">
                <a:ea typeface="MS PGothic" panose="020B0600070205080204" pitchFamily="34" charset="-128"/>
              </a:rPr>
              <a:t>b *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dirty="0">
                <a:ea typeface="MS PGothic" panose="020B0600070205080204" pitchFamily="34" charset="-128"/>
              </a:rPr>
              <a:t> + S *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</a:p>
          <a:p>
            <a:endParaRPr lang="en-US" altLang="en-US" sz="2000" i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sz="2000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= 4 </a:t>
            </a:r>
            <a:r>
              <a:rPr lang="en-US" altLang="en-US" sz="2000" dirty="0" err="1">
                <a:ea typeface="MS PGothic" panose="020B0600070205080204" pitchFamily="34" charset="-128"/>
              </a:rPr>
              <a:t>msec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=0.1 </a:t>
            </a:r>
            <a:r>
              <a:rPr lang="en-US" altLang="en-US" sz="2000" dirty="0" err="1">
                <a:ea typeface="MS PGothic" panose="020B0600070205080204" pitchFamily="34" charset="-128"/>
              </a:rPr>
              <a:t>msec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SSD: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= 20-90 microsec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220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xmlns="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 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2369" y="1198753"/>
            <a:ext cx="835318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Algorithm </a:t>
            </a:r>
            <a:r>
              <a:rPr lang="en-US" altLang="en-US" sz="2000" b="1" dirty="0">
                <a:ea typeface="MS PGothic" panose="020B0600070205080204" pitchFamily="34" charset="-128"/>
              </a:rPr>
              <a:t>A1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sz="2000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Example: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The size of the given student relation is 2000 blocks. The seek time is 5ms and block transfer time is 0.1 </a:t>
            </a:r>
            <a:r>
              <a:rPr lang="en-US" altLang="en-US" sz="2000" dirty="0" err="1">
                <a:ea typeface="MS PGothic" panose="020B0600070205080204" pitchFamily="34" charset="-128"/>
              </a:rPr>
              <a:t>ms.</a:t>
            </a:r>
            <a:r>
              <a:rPr lang="en-US" altLang="en-US" sz="2000" dirty="0">
                <a:ea typeface="MS PGothic" panose="020B0600070205080204" pitchFamily="34" charset="-128"/>
              </a:rPr>
              <a:t> Find the estimated query cost for the following query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	SELECT * FROM STUDENT WHERE </a:t>
            </a:r>
            <a:r>
              <a:rPr lang="en-US" altLang="en-US" sz="2000" dirty="0" err="1">
                <a:ea typeface="MS PGothic" panose="020B0600070205080204" pitchFamily="34" charset="-128"/>
              </a:rPr>
              <a:t>cgpa</a:t>
            </a:r>
            <a:r>
              <a:rPr lang="en-US" altLang="en-US" sz="2000" dirty="0">
                <a:ea typeface="MS PGothic" panose="020B0600070205080204" pitchFamily="34" charset="-128"/>
              </a:rPr>
              <a:t> &gt; 3.5 or name = ‘Rafique’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Given student(id, name, CGPA, street, city)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Answer:</a:t>
            </a:r>
            <a:r>
              <a:rPr lang="en-US" altLang="en-US" sz="2000" dirty="0">
                <a:ea typeface="MS PGothic" panose="020B0600070205080204" pitchFamily="34" charset="-128"/>
              </a:rPr>
              <a:t> The query requires 1 seek and full file scan to find all students with </a:t>
            </a:r>
            <a:r>
              <a:rPr lang="en-US" altLang="en-US" sz="2000" dirty="0" err="1">
                <a:ea typeface="MS PGothic" panose="020B0600070205080204" pitchFamily="34" charset="-128"/>
              </a:rPr>
              <a:t>cgpa</a:t>
            </a:r>
            <a:r>
              <a:rPr lang="en-US" altLang="en-US" sz="2000" dirty="0">
                <a:ea typeface="MS PGothic" panose="020B0600070205080204" pitchFamily="34" charset="-128"/>
              </a:rPr>
              <a:t> &gt; 3.5. So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 = </a:t>
            </a:r>
            <a:r>
              <a:rPr lang="en-US" altLang="en-US" sz="2000" dirty="0">
                <a:ea typeface="MS PGothic" panose="020B0600070205080204" pitchFamily="34" charset="-128"/>
              </a:rPr>
              <a:t>2000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Total cost = 1 × 5 + 2000 × 0.1 = 5 + 200 = 205ms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For full scan</a:t>
            </a:r>
            <a:r>
              <a:rPr lang="en-US" altLang="en-US" sz="2000" dirty="0">
                <a:ea typeface="MS PGothic" panose="020B0600070205080204" pitchFamily="34" charset="-128"/>
              </a:rPr>
              <a:t>, cost estimate = 1 seek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block transfers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xmlns="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 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891197"/>
            <a:ext cx="7523391" cy="553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Algorithm </a:t>
            </a:r>
            <a:r>
              <a:rPr lang="en-US" altLang="en-US" b="1" dirty="0">
                <a:ea typeface="MS PGothic" panose="020B0600070205080204" pitchFamily="34" charset="-128"/>
              </a:rPr>
              <a:t>A1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Question 15-1: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The size of the given student relation is 2000 blocks. The seek time is 5ms and block transfer time is 0.1 </a:t>
            </a:r>
            <a:r>
              <a:rPr lang="en-US" altLang="en-US" dirty="0" err="1">
                <a:ea typeface="MS PGothic" panose="020B0600070205080204" pitchFamily="34" charset="-128"/>
              </a:rPr>
              <a:t>ms.</a:t>
            </a:r>
            <a:r>
              <a:rPr lang="en-US" altLang="en-US" dirty="0">
                <a:ea typeface="MS PGothic" panose="020B0600070205080204" pitchFamily="34" charset="-128"/>
              </a:rPr>
              <a:t> Find the estimated query cost for the following query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	SELECT * FROM STUDENT WHERE id &lt;1801111042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The student relation is physically sorted on id. The number of blocks with    id &lt;1801111042 is 800.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For partial scan</a:t>
            </a:r>
            <a:r>
              <a:rPr lang="en-US" altLang="en-US" dirty="0">
                <a:ea typeface="MS PGothic" panose="020B0600070205080204" pitchFamily="34" charset="-128"/>
              </a:rPr>
              <a:t>, cost estimate (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</a:rPr>
              <a:t>average</a:t>
            </a:r>
            <a:r>
              <a:rPr lang="en-US" altLang="en-US" dirty="0">
                <a:ea typeface="MS PGothic" panose="020B0600070205080204" pitchFamily="34" charset="-128"/>
              </a:rPr>
              <a:t>) = 1 seek + 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/2) block transfers 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</a:rPr>
              <a:t>Linear search can be applied regardless of selection condition or ordering of records in the file, or availability of indices</a:t>
            </a:r>
          </a:p>
        </p:txBody>
      </p:sp>
    </p:spTree>
    <p:extLst>
      <p:ext uri="{BB962C8B-B14F-4D97-AF65-F5344CB8AC3E}">
        <p14:creationId xmlns:p14="http://schemas.microsoft.com/office/powerpoint/2010/main" val="1546600280"/>
      </p:ext>
    </p:extLst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14422"/>
            <a:ext cx="3403577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20837"/>
            <a:ext cx="4023360" cy="4712676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sz="2000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selection condition must be on </a:t>
            </a: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search-key of index</a:t>
            </a:r>
            <a:r>
              <a:rPr lang="en-US" altLang="en-US" sz="2000" dirty="0">
                <a:ea typeface="MS PGothic" panose="020B0600070205080204" pitchFamily="34" charset="-128"/>
              </a:rPr>
              <a:t>.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Question: Given the relation 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Instructor (id, name, dept, salary)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Seek cost = 4ms, block cost = 0.1ms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Find the cost of query: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SELECT *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FROM INSTRUCTOR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WHERE id = 83821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7B65DB-CD31-45BC-BF2E-B9792B66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463501"/>
            <a:ext cx="4810125" cy="4467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1B90AF-DA8C-47E2-A4A7-5739C91DFF92}"/>
              </a:ext>
            </a:extLst>
          </p:cNvPr>
          <p:cNvSpPr txBox="1"/>
          <p:nvPr/>
        </p:nvSpPr>
        <p:spPr>
          <a:xfrm>
            <a:off x="2658795" y="4930726"/>
            <a:ext cx="6485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cost = cost of index and cost of data</a:t>
            </a:r>
          </a:p>
          <a:p>
            <a:r>
              <a:rPr lang="en-US" dirty="0"/>
              <a:t>Index cost = root cost (1 block + 1 seek) + leaf cost (1 block + 1 seek)</a:t>
            </a:r>
          </a:p>
          <a:p>
            <a:r>
              <a:rPr lang="en-US" dirty="0"/>
              <a:t>                 = 2 blocks + 2 seeks</a:t>
            </a:r>
          </a:p>
          <a:p>
            <a:r>
              <a:rPr lang="en-US" dirty="0"/>
              <a:t>Data cost = 1 block + 1 seek </a:t>
            </a:r>
          </a:p>
          <a:p>
            <a:r>
              <a:rPr lang="en-US" dirty="0"/>
              <a:t>Total cost = 3 blocks + 3 seeks = 3*0.1 + 3*4 = 12.3 </a:t>
            </a:r>
            <a:r>
              <a:rPr lang="en-US" dirty="0" err="1"/>
              <a:t>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162656"/>
            <a:ext cx="7617041" cy="4970857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selection condition must be on </a:t>
            </a:r>
            <a:r>
              <a:rPr lang="en-US" altLang="en-US" dirty="0">
                <a:solidFill>
                  <a:srgbClr val="0000FF"/>
                </a:solidFill>
                <a:ea typeface="MS PGothic" panose="020B0600070205080204" pitchFamily="34" charset="-128"/>
              </a:rPr>
              <a:t>search-key of index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pPr marL="400050" lvl="1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Given the SQL</a:t>
            </a:r>
          </a:p>
          <a:p>
            <a:pPr marL="400050" lvl="1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	SELECT * FROM STUDENT WHERE id =  1520303042</a:t>
            </a:r>
          </a:p>
          <a:p>
            <a:pPr marL="400050" lvl="1" indent="0"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Clustering B+ tree index on id</a:t>
            </a:r>
          </a:p>
          <a:p>
            <a:pPr marL="400050" lvl="1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ea typeface="MS PGothic" panose="020B0600070205080204" pitchFamily="34" charset="-128"/>
              </a:rPr>
              <a:t>Example</a:t>
            </a:r>
            <a:r>
              <a:rPr lang="en-US" altLang="en-US" sz="2000" dirty="0">
                <a:ea typeface="MS PGothic" panose="020B0600070205080204" pitchFamily="34" charset="-128"/>
              </a:rPr>
              <a:t>: How many records will be returned? Given the height of the index B+ tree is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, find the cost of the query.</a:t>
            </a:r>
          </a:p>
          <a:p>
            <a:endParaRPr lang="en-US" altLang="en-US" b="1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A2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en-US" altLang="en-US" sz="2000" dirty="0">
                <a:ea typeface="MS PGothic" panose="020B0600070205080204" pitchFamily="34" charset="-128"/>
              </a:rPr>
              <a:t>).  </a:t>
            </a:r>
            <a:r>
              <a:rPr lang="en-US" altLang="en-US" sz="2000" b="1" u="sng" dirty="0">
                <a:solidFill>
                  <a:srgbClr val="FF0000"/>
                </a:solidFill>
                <a:ea typeface="MS PGothic" panose="020B0600070205080204" pitchFamily="34" charset="-128"/>
              </a:rPr>
              <a:t>Retrieve a single record </a:t>
            </a:r>
            <a:r>
              <a:rPr lang="en-US" altLang="en-US" sz="2000" dirty="0">
                <a:ea typeface="MS PGothic" panose="020B0600070205080204" pitchFamily="34" charset="-128"/>
              </a:rPr>
              <a:t>that satisfies the corresponding equality condition  </a:t>
            </a: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cost of index traversal + cost of data block</a:t>
            </a:r>
          </a:p>
          <a:p>
            <a:pPr marL="457200" lvl="1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             =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+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5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3AB128-25EE-4C9F-91CE-FCC43A30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" y="0"/>
            <a:ext cx="4851639" cy="6858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EF566D-F04B-43C3-91DA-08825CA78C43}"/>
              </a:ext>
            </a:extLst>
          </p:cNvPr>
          <p:cNvSpPr txBox="1"/>
          <p:nvPr/>
        </p:nvSpPr>
        <p:spPr>
          <a:xfrm>
            <a:off x="4994032" y="0"/>
            <a:ext cx="414208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Index Search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Each node in different location in disk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1800" dirty="0"/>
              <a:t>Total Number of seek = h</a:t>
            </a:r>
            <a:r>
              <a:rPr lang="en-US" sz="1800" baseline="-25000" dirty="0"/>
              <a:t>i</a:t>
            </a:r>
            <a:r>
              <a:rPr lang="en-US" sz="1800" dirty="0"/>
              <a:t>  , </a:t>
            </a:r>
          </a:p>
          <a:p>
            <a:r>
              <a:rPr lang="en-US" sz="1800" dirty="0"/>
              <a:t>Total number of block transfer = h</a:t>
            </a:r>
            <a:r>
              <a:rPr lang="en-US" sz="1800" baseline="-25000" dirty="0"/>
              <a:t>i </a:t>
            </a:r>
            <a:endParaRPr lang="en-US" sz="1800" dirty="0"/>
          </a:p>
          <a:p>
            <a:r>
              <a:rPr lang="en-US" sz="1800" dirty="0"/>
              <a:t>Estimated time = h</a:t>
            </a:r>
            <a:r>
              <a:rPr lang="en-US" sz="1800" baseline="-25000" dirty="0"/>
              <a:t>i</a:t>
            </a:r>
            <a:r>
              <a:rPr lang="en-US" sz="1800" dirty="0"/>
              <a:t> * T</a:t>
            </a:r>
            <a:r>
              <a:rPr lang="en-US" sz="1800" baseline="-25000" dirty="0"/>
              <a:t>S</a:t>
            </a:r>
            <a:r>
              <a:rPr lang="en-US" sz="1800" dirty="0"/>
              <a:t> + hi*T</a:t>
            </a:r>
            <a:r>
              <a:rPr lang="en-US" sz="1800" baseline="-25000" dirty="0"/>
              <a:t>T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4179D9-5EE7-43AE-9B15-A868FFD83BBC}"/>
              </a:ext>
            </a:extLst>
          </p:cNvPr>
          <p:cNvSpPr txBox="1"/>
          <p:nvPr/>
        </p:nvSpPr>
        <p:spPr>
          <a:xfrm>
            <a:off x="4994032" y="2936631"/>
            <a:ext cx="414208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Search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1800" dirty="0"/>
              <a:t>Total number of seek = 1, </a:t>
            </a:r>
          </a:p>
          <a:p>
            <a:r>
              <a:rPr lang="en-US" sz="1800" dirty="0"/>
              <a:t>Total number of block transfer = 1</a:t>
            </a:r>
          </a:p>
          <a:p>
            <a:r>
              <a:rPr lang="en-US" sz="1800" dirty="0"/>
              <a:t>Estimated time = T</a:t>
            </a:r>
            <a:r>
              <a:rPr lang="en-US" sz="1800" baseline="-25000" dirty="0"/>
              <a:t>S</a:t>
            </a:r>
            <a:r>
              <a:rPr lang="en-US" sz="1800" dirty="0"/>
              <a:t> +T</a:t>
            </a:r>
            <a:r>
              <a:rPr lang="en-US" sz="1800" baseline="-25000" dirty="0"/>
              <a:t>T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D051D9-8DF0-48E9-A3B5-B40234168053}"/>
              </a:ext>
            </a:extLst>
          </p:cNvPr>
          <p:cNvSpPr txBox="1"/>
          <p:nvPr/>
        </p:nvSpPr>
        <p:spPr>
          <a:xfrm>
            <a:off x="4994032" y="4931899"/>
            <a:ext cx="414208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Index and Data Search</a:t>
            </a:r>
          </a:p>
          <a:p>
            <a:endParaRPr lang="en-US" sz="1800" dirty="0"/>
          </a:p>
          <a:p>
            <a:r>
              <a:rPr lang="en-US" sz="1800" dirty="0"/>
              <a:t>Total Estimated time </a:t>
            </a:r>
          </a:p>
          <a:p>
            <a:r>
              <a:rPr lang="en-US" sz="1800" dirty="0"/>
              <a:t>= (h</a:t>
            </a:r>
            <a:r>
              <a:rPr lang="en-US" sz="1800" baseline="-25000" dirty="0"/>
              <a:t>i</a:t>
            </a:r>
            <a:r>
              <a:rPr lang="en-US" sz="1800" dirty="0"/>
              <a:t> * T</a:t>
            </a:r>
            <a:r>
              <a:rPr lang="en-US" sz="1800" baseline="-25000" dirty="0"/>
              <a:t>S</a:t>
            </a:r>
            <a:r>
              <a:rPr lang="en-US" sz="1800" dirty="0"/>
              <a:t> + hi*T</a:t>
            </a:r>
            <a:r>
              <a:rPr lang="en-US" sz="1800" baseline="-25000" dirty="0"/>
              <a:t>T</a:t>
            </a:r>
            <a:r>
              <a:rPr lang="en-US" sz="1800" dirty="0"/>
              <a:t> )+ (T</a:t>
            </a:r>
            <a:r>
              <a:rPr lang="en-US" sz="1800" baseline="-25000" dirty="0"/>
              <a:t>S</a:t>
            </a:r>
            <a:r>
              <a:rPr lang="en-US" sz="1800" dirty="0"/>
              <a:t> +T</a:t>
            </a:r>
            <a:r>
              <a:rPr lang="en-US" sz="1800" baseline="-25000" dirty="0"/>
              <a:t>T</a:t>
            </a:r>
            <a:r>
              <a:rPr lang="en-US" sz="18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07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A3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sz="2000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* b</a:t>
            </a:r>
          </a:p>
          <a:p>
            <a:pPr lvl="1"/>
            <a:endParaRPr lang="en-US" altLang="en-US" sz="2000" i="1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ea typeface="MS PGothic" panose="020B0600070205080204" pitchFamily="34" charset="-128"/>
              </a:rPr>
              <a:t>Example: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The relation </a:t>
            </a: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student(id, name, CGPA, street, city, NID)</a:t>
            </a:r>
            <a:r>
              <a:rPr lang="en-US" altLang="en-US" sz="2000" dirty="0">
                <a:ea typeface="MS PGothic" panose="020B0600070205080204" pitchFamily="34" charset="-128"/>
              </a:rPr>
              <a:t> is given. There is a clustering B+ tree index on city attribute of student relation and there are 200 cities. The height of the index is 2 and there are 400 students living in Uttara city. The record size is 400 byte and block size is 4KB. 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Find the query cost for the following query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SELECT * FROM STUDENT WHERE CITY = ‘UTTARA’</a:t>
            </a:r>
          </a:p>
          <a:p>
            <a:endParaRPr lang="en-US" altLang="en-US" sz="2000" i="1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74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538" y="694251"/>
            <a:ext cx="3170604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812" y="1134522"/>
            <a:ext cx="4041616" cy="3565756"/>
          </a:xfrm>
        </p:spPr>
        <p:txBody>
          <a:bodyPr/>
          <a:lstStyle/>
          <a:p>
            <a:pPr lvl="1"/>
            <a:endParaRPr lang="en-US" altLang="en-US" sz="2000" i="1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ea typeface="MS PGothic" panose="020B0600070205080204" pitchFamily="34" charset="-128"/>
              </a:rPr>
              <a:t>Example: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The relation </a:t>
            </a: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student(id, name, CGPA, street, city, NID)</a:t>
            </a:r>
            <a:r>
              <a:rPr lang="en-US" altLang="en-US" sz="2000" dirty="0">
                <a:ea typeface="MS PGothic" panose="020B0600070205080204" pitchFamily="34" charset="-128"/>
              </a:rPr>
              <a:t> is given. There is a clustering B+ tree index on city attribute of student relation and there are 200 cities. The height of the index is 2 and there are 400 students living in Uttara city. The record size is 400 byte and block size is 4KB. 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Seek time = 10ms, block transfer time = 0.2ms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Find the query cost for the following query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SELECT * FROM STUDENT WHERE CITY = ‘UTTARA’</a:t>
            </a:r>
          </a:p>
          <a:p>
            <a:endParaRPr lang="en-US" altLang="en-US" sz="2000" i="1" dirty="0"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4AB40E-5D0B-4CE7-ADFA-641EC3E0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92" y="0"/>
            <a:ext cx="485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538" y="694251"/>
            <a:ext cx="3170604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2" y="1162657"/>
            <a:ext cx="3610890" cy="3565756"/>
          </a:xfrm>
        </p:spPr>
        <p:txBody>
          <a:bodyPr/>
          <a:lstStyle/>
          <a:p>
            <a:pPr lvl="1"/>
            <a:endParaRPr lang="en-US" altLang="en-US" sz="2000" i="1" dirty="0">
              <a:ea typeface="MS PGothic" panose="020B0600070205080204" pitchFamily="34" charset="-128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Total cost =</a:t>
            </a:r>
          </a:p>
          <a:p>
            <a:pPr marL="0" indent="0">
              <a:buNone/>
            </a:pPr>
            <a:r>
              <a:rPr lang="en-US" altLang="en-US" sz="2000" i="1" dirty="0">
                <a:ea typeface="MS PGothic" panose="020B0600070205080204" pitchFamily="34" charset="-128"/>
              </a:rPr>
              <a:t>Index cost + data cost</a:t>
            </a:r>
          </a:p>
          <a:p>
            <a:pPr marL="0" indent="0">
              <a:buNone/>
            </a:pPr>
            <a:r>
              <a:rPr lang="en-US" altLang="en-US" sz="2000" i="1" dirty="0">
                <a:ea typeface="MS PGothic" panose="020B0600070205080204" pitchFamily="34" charset="-128"/>
              </a:rPr>
              <a:t>= 2 * (10+0.2) + 1 * 10 + 40 * 0.2</a:t>
            </a:r>
          </a:p>
          <a:p>
            <a:pPr marL="0" indent="0">
              <a:buNone/>
            </a:pPr>
            <a:r>
              <a:rPr lang="en-US" altLang="en-US" sz="2000" i="1" dirty="0">
                <a:ea typeface="MS PGothic" panose="020B0600070205080204" pitchFamily="34" charset="-128"/>
              </a:rPr>
              <a:t>= 20.4 + 10+ 8</a:t>
            </a:r>
          </a:p>
          <a:p>
            <a:pPr marL="0" indent="0">
              <a:buNone/>
            </a:pPr>
            <a:r>
              <a:rPr lang="en-US" altLang="en-US" sz="2000" i="1" dirty="0">
                <a:ea typeface="MS PGothic" panose="020B0600070205080204" pitchFamily="34" charset="-128"/>
              </a:rPr>
              <a:t>=</a:t>
            </a:r>
          </a:p>
          <a:p>
            <a:pPr marL="0" indent="0">
              <a:buNone/>
            </a:pPr>
            <a:endParaRPr lang="en-US" altLang="en-US" sz="2000" i="1" dirty="0"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4AB40E-5D0B-4CE7-ADFA-641EC3E0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92" y="0"/>
            <a:ext cx="485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727075"/>
            <a:ext cx="7617041" cy="3565756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A3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sz="2000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* b</a:t>
            </a:r>
          </a:p>
          <a:p>
            <a:pPr lvl="1"/>
            <a:endParaRPr lang="en-US" altLang="en-US" sz="2000" i="1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ea typeface="MS PGothic" panose="020B0600070205080204" pitchFamily="34" charset="-128"/>
              </a:rPr>
              <a:t>Question 15-2: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The relation </a:t>
            </a: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student(id, name, CGPA, street, city, NID)</a:t>
            </a:r>
            <a:r>
              <a:rPr lang="en-US" altLang="en-US" sz="2000" dirty="0">
                <a:ea typeface="MS PGothic" panose="020B0600070205080204" pitchFamily="34" charset="-128"/>
              </a:rPr>
              <a:t> is given. There is a clustering B+ tree index on name attribute of student relation and there are 2000 unique names. The height of the index is 4 and there are 20 students whose name is Abdullah. The record size is 400 bytes and block size is 4KB. Seek time = 10ms, block transfer time = 0.2ms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Find the query cost for the following query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SELECT * FROM STUDENT WHERE name = ‘Abdullah’</a:t>
            </a:r>
          </a:p>
          <a:p>
            <a:endParaRPr lang="en-US" altLang="en-US" sz="2000" i="1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0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B83E7B48-50DD-40B1-82EB-DB0F7EE9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Query Processing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B04C8AB1-093B-4BD3-B57D-1117443AE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509376" cy="3096524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Overview 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Measures of Query Cost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Selection Operation  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Sorting 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Join Operation 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Other Operations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Evaluation of Expressions</a:t>
            </a:r>
          </a:p>
        </p:txBody>
      </p:sp>
    </p:spTree>
  </p:cSld>
  <p:clrMapOvr>
    <a:masterClrMapping/>
  </p:clrMapOvr>
  <p:transition advTm="50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62657"/>
            <a:ext cx="4360985" cy="5577867"/>
          </a:xfrm>
          <a:ln>
            <a:noFill/>
          </a:ln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A4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sz="2000" i="1" dirty="0">
                <a:ea typeface="MS PGothic" panose="020B0600070205080204" pitchFamily="34" charset="-128"/>
              </a:rPr>
              <a:t>Cost = (h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of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Cost = 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>
                <a:ea typeface="MS PGothic" panose="020B0600070205080204" pitchFamily="34" charset="-128"/>
              </a:rPr>
              <a:t>n)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Can be very expensive!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D32CB-503C-45C0-92BF-0F47C42882B6}"/>
              </a:ext>
            </a:extLst>
          </p:cNvPr>
          <p:cNvSpPr txBox="1"/>
          <p:nvPr/>
        </p:nvSpPr>
        <p:spPr>
          <a:xfrm>
            <a:off x="4572001" y="1162657"/>
            <a:ext cx="457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What is secondary index?</a:t>
            </a: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Student relation is physically sorted order in disk on id. There is an index on id. 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What type of index on id? Why?</a:t>
            </a: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Answer: This is primary index because the file is sorted with the same attribute (id) as the index (id).</a:t>
            </a: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Other than the primary index of a relation, all indices of the relation are the secondary index. </a:t>
            </a: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There is an index on district attribute. What type of index is it?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62657"/>
            <a:ext cx="4360985" cy="5577867"/>
          </a:xfrm>
          <a:ln>
            <a:noFill/>
          </a:ln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A4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</a:t>
            </a:r>
            <a:r>
              <a:rPr lang="en-US" altLang="en-US" sz="2000" b="1" dirty="0">
                <a:solidFill>
                  <a:srgbClr val="FF0000"/>
                </a:solidFill>
                <a:ea typeface="MS PGothic" panose="020B0600070205080204" pitchFamily="34" charset="-128"/>
              </a:rPr>
              <a:t>key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/non-key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sz="2000" i="1" dirty="0">
                <a:ea typeface="MS PGothic" panose="020B0600070205080204" pitchFamily="34" charset="-128"/>
              </a:rPr>
              <a:t>Cost = (h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D32CB-503C-45C0-92BF-0F47C42882B6}"/>
              </a:ext>
            </a:extLst>
          </p:cNvPr>
          <p:cNvSpPr txBox="1"/>
          <p:nvPr/>
        </p:nvSpPr>
        <p:spPr>
          <a:xfrm>
            <a:off x="4572001" y="1162657"/>
            <a:ext cx="457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00FF"/>
                </a:solidFill>
              </a:rPr>
              <a:t>Example: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/>
              <a:t>There is a</a:t>
            </a:r>
            <a:r>
              <a:rPr lang="en-US" altLang="en-US" sz="2000" dirty="0">
                <a:ea typeface="MS PGothic" panose="020B0600070205080204" pitchFamily="34" charset="-128"/>
              </a:rPr>
              <a:t> B+ tree index on NID attribute of student relation. The height of the index is 4. </a:t>
            </a:r>
            <a:r>
              <a:rPr lang="en-US" altLang="en-US" sz="2000" dirty="0"/>
              <a:t>Seek cost is 10ms and block transfer cost is 0.2 </a:t>
            </a:r>
            <a:r>
              <a:rPr lang="en-US" altLang="en-US" sz="2000" dirty="0" err="1"/>
              <a:t>ms.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Q1. Find the query cost for the following query using the above index.</a:t>
            </a: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SELECT * FROM student WHERE NID = 999888331</a:t>
            </a:r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b="1" dirty="0">
                <a:solidFill>
                  <a:srgbClr val="FF0000"/>
                </a:solidFill>
              </a:rPr>
              <a:t>Q2</a:t>
            </a:r>
            <a:r>
              <a:rPr lang="en-US" altLang="en-US" sz="2000" b="1" dirty="0">
                <a:solidFill>
                  <a:srgbClr val="0000FF"/>
                </a:solidFill>
              </a:rPr>
              <a:t>:</a:t>
            </a:r>
            <a:r>
              <a:rPr lang="en-US" altLang="en-US" sz="2000" dirty="0"/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Find the query cost for the above query without using the index. Total number of blocks of student relation is 2000. The NID 999888331 is in 500</a:t>
            </a:r>
            <a:r>
              <a:rPr lang="en-US" altLang="en-US" sz="2000" baseline="30000" dirty="0">
                <a:ea typeface="MS PGothic" panose="020B0600070205080204" pitchFamily="34" charset="-128"/>
              </a:rPr>
              <a:t>th</a:t>
            </a:r>
            <a:r>
              <a:rPr lang="en-US" altLang="en-US" sz="2000" dirty="0">
                <a:ea typeface="MS PGothic" panose="020B0600070205080204" pitchFamily="34" charset="-128"/>
              </a:rPr>
              <a:t>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8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03" y="369868"/>
            <a:ext cx="4207955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D32CB-503C-45C0-92BF-0F47C42882B6}"/>
              </a:ext>
            </a:extLst>
          </p:cNvPr>
          <p:cNvSpPr txBox="1"/>
          <p:nvPr/>
        </p:nvSpPr>
        <p:spPr>
          <a:xfrm>
            <a:off x="42203" y="1007912"/>
            <a:ext cx="4079631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</a:rPr>
              <a:t>Example</a:t>
            </a:r>
            <a:r>
              <a:rPr lang="en-US" altLang="en-US" sz="2000" b="1" dirty="0">
                <a:solidFill>
                  <a:srgbClr val="0000FF"/>
                </a:solidFill>
                <a:ea typeface="MS PGothic" panose="020B0600070205080204" pitchFamily="34" charset="-128"/>
              </a:rPr>
              <a:t>: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Given B+ tree index on NID attribute of student relation. The height of the index is 4. </a:t>
            </a:r>
            <a:r>
              <a:rPr lang="en-US" altLang="en-US" sz="2000" dirty="0"/>
              <a:t>Seek cost is 10ms and block transfer cost is 0.2 </a:t>
            </a:r>
            <a:r>
              <a:rPr lang="en-US" altLang="en-US" sz="2000" dirty="0" err="1"/>
              <a:t>ms.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Q1. Find the query cost for the following query using the above index.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SELECT * FROM student WHERE NID = 999888331</a:t>
            </a:r>
            <a:endParaRPr lang="en-US" altLang="en-US" sz="20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Q2. </a:t>
            </a: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Find the query cost for the above query without using the index. Total number of blocks of student relation is 2000. The NID 999888331 is in 500</a:t>
            </a:r>
            <a:r>
              <a:rPr lang="en-US" altLang="en-US" sz="2000" baseline="30000" dirty="0">
                <a:solidFill>
                  <a:srgbClr val="0000FF"/>
                </a:solidFill>
                <a:ea typeface="MS PGothic" panose="020B0600070205080204" pitchFamily="34" charset="-128"/>
              </a:rPr>
              <a:t>th</a:t>
            </a: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 block.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3347E9-021E-40CC-BE67-65219FF2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834" y="-894885"/>
            <a:ext cx="485163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932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62657"/>
            <a:ext cx="4360985" cy="557786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A4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</a:t>
            </a:r>
            <a:r>
              <a:rPr lang="en-US" altLang="en-US" sz="2000" b="1" dirty="0">
                <a:solidFill>
                  <a:srgbClr val="FF0000"/>
                </a:solidFill>
                <a:ea typeface="MS PGothic" panose="020B0600070205080204" pitchFamily="34" charset="-128"/>
              </a:rPr>
              <a:t>non-key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of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Cost = 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>
                <a:ea typeface="MS PGothic" panose="020B0600070205080204" pitchFamily="34" charset="-128"/>
              </a:rPr>
              <a:t>n)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Can be very expensive!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D32CB-503C-45C0-92BF-0F47C42882B6}"/>
              </a:ext>
            </a:extLst>
          </p:cNvPr>
          <p:cNvSpPr txBox="1"/>
          <p:nvPr/>
        </p:nvSpPr>
        <p:spPr>
          <a:xfrm>
            <a:off x="4572001" y="1162657"/>
            <a:ext cx="457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Example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Given B+ tree index on district attribute of student relation and there are 64 districts. The height of the index is 1 and there are 800 students from Comilla. Each of the records </a:t>
            </a:r>
            <a:r>
              <a:rPr lang="en-US" altLang="en-US" sz="2000" dirty="0"/>
              <a:t>is in different block. Seek cost is 10ms and block transfer cost is 0.2 </a:t>
            </a:r>
            <a:r>
              <a:rPr lang="en-US" altLang="en-US" sz="2000" dirty="0" err="1"/>
              <a:t>ms.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Q1: Find the query cost for the following query</a:t>
            </a: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SELECT * FROM student WHERE district = ‘Comilla’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Q2: Find the query cost without using the index.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(This requires full scan of the relation. Why?)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3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9868"/>
            <a:ext cx="4093699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D32CB-503C-45C0-92BF-0F47C42882B6}"/>
              </a:ext>
            </a:extLst>
          </p:cNvPr>
          <p:cNvSpPr txBox="1"/>
          <p:nvPr/>
        </p:nvSpPr>
        <p:spPr>
          <a:xfrm>
            <a:off x="0" y="979468"/>
            <a:ext cx="4206240" cy="587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00FF"/>
                </a:solidFill>
              </a:rPr>
              <a:t>Example</a:t>
            </a:r>
            <a:r>
              <a:rPr lang="en-US" altLang="en-US" sz="2000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Given B+ tree index on district attribute of student relation and there are 64 districts. The height of the index is 1 and there are 800 students from Comilla. Each of the records </a:t>
            </a:r>
            <a:r>
              <a:rPr lang="en-US" altLang="en-US" sz="2000" dirty="0"/>
              <a:t>is in different block. Seek cost is 10ms and block transfer cost is 0.2 </a:t>
            </a:r>
            <a:r>
              <a:rPr lang="en-US" altLang="en-US" sz="2000" dirty="0" err="1"/>
              <a:t>ms.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Q1: Find the query cost for the following query using the index.</a:t>
            </a:r>
          </a:p>
          <a:p>
            <a:pPr marL="0" indent="0"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SELECT * FROM student WHERE district = ‘Comilla’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Q2: Find the query cost without using the index.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(This requires full scan of the relation. Why?)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01ECA4-5718-433F-932A-9A20CCD4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61" y="0"/>
            <a:ext cx="485163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68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9868"/>
            <a:ext cx="4093699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AD32CB-503C-45C0-92BF-0F47C42882B6}"/>
              </a:ext>
            </a:extLst>
          </p:cNvPr>
          <p:cNvSpPr txBox="1"/>
          <p:nvPr/>
        </p:nvSpPr>
        <p:spPr>
          <a:xfrm>
            <a:off x="0" y="979468"/>
            <a:ext cx="420624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Question 16-1</a:t>
            </a:r>
            <a:r>
              <a:rPr lang="en-US" altLang="en-US" sz="1800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</a:rPr>
              <a:t>Given B+ tree index on </a:t>
            </a:r>
            <a:r>
              <a:rPr lang="en-US" altLang="en-US" sz="1800" dirty="0">
                <a:solidFill>
                  <a:srgbClr val="0000FF"/>
                </a:solidFill>
              </a:rPr>
              <a:t>city</a:t>
            </a:r>
            <a:r>
              <a:rPr lang="en-US" altLang="en-US" sz="1800" dirty="0">
                <a:ea typeface="MS PGothic" panose="020B0600070205080204" pitchFamily="34" charset="-128"/>
              </a:rPr>
              <a:t> attribute of student relation and there are </a:t>
            </a:r>
            <a:r>
              <a:rPr lang="en-US" altLang="en-US" sz="1800" dirty="0"/>
              <a:t>500</a:t>
            </a:r>
            <a:r>
              <a:rPr lang="en-US" altLang="en-US" sz="1800" dirty="0">
                <a:ea typeface="MS PGothic" panose="020B0600070205080204" pitchFamily="34" charset="-128"/>
              </a:rPr>
              <a:t> cities. The height of the index is 2 and there are </a:t>
            </a:r>
            <a:r>
              <a:rPr lang="en-US" altLang="en-US" sz="1800" dirty="0"/>
              <a:t>3</a:t>
            </a:r>
            <a:r>
              <a:rPr lang="en-US" altLang="en-US" sz="1800" dirty="0">
                <a:ea typeface="MS PGothic" panose="020B0600070205080204" pitchFamily="34" charset="-128"/>
              </a:rPr>
              <a:t>0 students from city </a:t>
            </a:r>
            <a:r>
              <a:rPr lang="en-US" altLang="en-US" sz="1800" dirty="0"/>
              <a:t>Bhola</a:t>
            </a:r>
            <a:r>
              <a:rPr lang="en-US" altLang="en-US" sz="1800" dirty="0">
                <a:ea typeface="MS PGothic" panose="020B0600070205080204" pitchFamily="34" charset="-128"/>
              </a:rPr>
              <a:t>. Each of the records </a:t>
            </a:r>
            <a:r>
              <a:rPr lang="en-US" altLang="en-US" sz="1800" dirty="0"/>
              <a:t>is in different block and no block is consecutive. Seek cost is 10ms and block transfer cost is 0.1 </a:t>
            </a:r>
            <a:r>
              <a:rPr lang="en-US" altLang="en-US" sz="1800" dirty="0" err="1"/>
              <a:t>ms.</a:t>
            </a:r>
            <a:r>
              <a:rPr lang="en-US" altLang="en-US" sz="1800" dirty="0"/>
              <a:t> The number of blocks of student relation is 2000.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/>
              <a:t>a. </a:t>
            </a:r>
            <a:r>
              <a:rPr lang="en-US" altLang="en-US" sz="1800" dirty="0">
                <a:ea typeface="MS PGothic" panose="020B0600070205080204" pitchFamily="34" charset="-128"/>
              </a:rPr>
              <a:t>Find the query cost for the following query using the index.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SELECT * FROM student WHERE </a:t>
            </a:r>
            <a:r>
              <a:rPr lang="en-US" altLang="en-US" sz="1800" dirty="0"/>
              <a:t>city</a:t>
            </a:r>
            <a:r>
              <a:rPr lang="en-US" altLang="en-US" sz="1800" dirty="0">
                <a:ea typeface="MS PGothic" panose="020B0600070205080204" pitchFamily="34" charset="-128"/>
              </a:rPr>
              <a:t> = ‘</a:t>
            </a:r>
            <a:r>
              <a:rPr lang="en-US" altLang="en-US" sz="1800" dirty="0"/>
              <a:t>Bhola</a:t>
            </a:r>
            <a:r>
              <a:rPr lang="en-US" altLang="en-US" sz="1800" dirty="0">
                <a:ea typeface="MS PGothic" panose="020B0600070205080204" pitchFamily="34" charset="-128"/>
              </a:rPr>
              <a:t>’</a:t>
            </a:r>
          </a:p>
          <a:p>
            <a:pPr marL="0" indent="0">
              <a:buNone/>
            </a:pPr>
            <a:r>
              <a:rPr lang="en-US" altLang="en-US" sz="1800" dirty="0"/>
              <a:t>b. </a:t>
            </a:r>
            <a:r>
              <a:rPr lang="en-US" altLang="en-US" sz="1800" dirty="0">
                <a:ea typeface="MS PGothic" panose="020B0600070205080204" pitchFamily="34" charset="-128"/>
              </a:rPr>
              <a:t>Find the query cost without using the index.</a:t>
            </a:r>
          </a:p>
          <a:p>
            <a:pPr marL="0" indent="0">
              <a:buNone/>
            </a:pPr>
            <a:r>
              <a:rPr lang="en-US" altLang="en-US" sz="1800" dirty="0"/>
              <a:t>c. Find cost of a if Bhola would have 5 students.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/>
              <a:t>d. Compare and explain the cost of a, b and c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01ECA4-5718-433F-932A-9A20CCD4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61" y="0"/>
            <a:ext cx="485163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02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xmlns="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3026"/>
            <a:ext cx="3606017" cy="562915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kumimoji="0" lang="en-US" altLang="en-US" sz="2000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ea typeface="MS PGothic" panose="020B0600070205080204" pitchFamily="34" charset="-128"/>
              </a:rPr>
              <a:t>A5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r>
              <a:rPr lang="en-US" altLang="en-US" sz="2000" dirty="0">
                <a:ea typeface="MS PGothic" panose="020B0600070205080204" pitchFamily="34" charset="-128"/>
              </a:rPr>
              <a:t> (Relation is sorted on A)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514350" lvl="1" indent="0">
              <a:lnSpc>
                <a:spcPct val="90000"/>
              </a:lnSpc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For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marL="514350" lvl="1" indent="0">
              <a:lnSpc>
                <a:spcPct val="90000"/>
              </a:lnSpc>
              <a:buNone/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0DBD45-7592-48C7-B01F-710BFB5C755D}"/>
              </a:ext>
            </a:extLst>
          </p:cNvPr>
          <p:cNvSpPr txBox="1"/>
          <p:nvPr/>
        </p:nvSpPr>
        <p:spPr>
          <a:xfrm>
            <a:off x="3606017" y="1111366"/>
            <a:ext cx="553798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Example: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Given clustering index on id of student relation. </a:t>
            </a:r>
          </a:p>
          <a:p>
            <a:endParaRPr lang="en-US" sz="2000" dirty="0"/>
          </a:p>
          <a:p>
            <a:r>
              <a:rPr lang="en-US" sz="2000" dirty="0"/>
              <a:t>Q1. Find all students with id &lt;= 1500001042. The id 1500001042 is the first tuple of student relation. </a:t>
            </a:r>
          </a:p>
          <a:p>
            <a:r>
              <a:rPr lang="en-US" dirty="0"/>
              <a:t>SELECT * FROM student WHERE id &lt;= 1500001042</a:t>
            </a:r>
          </a:p>
          <a:p>
            <a:endParaRPr lang="en-US" sz="2000" dirty="0"/>
          </a:p>
          <a:p>
            <a:r>
              <a:rPr lang="en-US" sz="2000" dirty="0"/>
              <a:t>Q2. Find all students with id &lt;= 1800001042. The id 1800001042 is in 1200</a:t>
            </a:r>
            <a:r>
              <a:rPr lang="en-US" sz="2000" baseline="30000" dirty="0"/>
              <a:t>th</a:t>
            </a:r>
            <a:r>
              <a:rPr lang="en-US" sz="2000" dirty="0"/>
              <a:t> block of student relation.</a:t>
            </a:r>
          </a:p>
          <a:p>
            <a:r>
              <a:rPr lang="en-US" dirty="0"/>
              <a:t>SELECT * FROM student WHERE id &lt;= 1800001042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Find the query cost of Q1 and Q2. Here no need to use</a:t>
            </a:r>
            <a:r>
              <a:rPr lang="en-US" sz="2000" dirty="0">
                <a:solidFill>
                  <a:srgbClr val="FF0000"/>
                </a:solidFill>
              </a:rPr>
              <a:t> index (why?)</a:t>
            </a:r>
            <a:r>
              <a:rPr lang="en-US" sz="2000" dirty="0">
                <a:solidFill>
                  <a:srgbClr val="0000FF"/>
                </a:solidFill>
              </a:rPr>
              <a:t>. </a:t>
            </a:r>
            <a:r>
              <a:rPr lang="en-US" altLang="en-US" sz="2000" dirty="0">
                <a:solidFill>
                  <a:srgbClr val="0000FF"/>
                </a:solidFill>
              </a:rPr>
              <a:t>Seek cost is 10ms and block transfer cost is 0.2 </a:t>
            </a:r>
            <a:r>
              <a:rPr lang="en-US" altLang="en-US" sz="2000" dirty="0" err="1">
                <a:solidFill>
                  <a:srgbClr val="0000FF"/>
                </a:solidFill>
              </a:rPr>
              <a:t>ms.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0DBD45-7592-48C7-B01F-710BFB5C755D}"/>
              </a:ext>
            </a:extLst>
          </p:cNvPr>
          <p:cNvSpPr txBox="1"/>
          <p:nvPr/>
        </p:nvSpPr>
        <p:spPr>
          <a:xfrm>
            <a:off x="1" y="900351"/>
            <a:ext cx="521911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Example: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Given clustering index on id of student relation. </a:t>
            </a:r>
          </a:p>
          <a:p>
            <a:endParaRPr lang="en-US" sz="2000" dirty="0"/>
          </a:p>
          <a:p>
            <a:r>
              <a:rPr lang="en-US" sz="2000" dirty="0"/>
              <a:t>Q1. Find all students with id &lt;= 1500001042. The id 1500001042 is the first tuple of student relation. </a:t>
            </a:r>
          </a:p>
          <a:p>
            <a:r>
              <a:rPr lang="en-US" dirty="0"/>
              <a:t>SELECT * FROM student WHERE id &lt;= 1500001042</a:t>
            </a:r>
          </a:p>
          <a:p>
            <a:endParaRPr lang="en-US" sz="2000" dirty="0"/>
          </a:p>
          <a:p>
            <a:r>
              <a:rPr lang="en-US" sz="2000" dirty="0"/>
              <a:t>Q2. Find all students with id &lt;= 1800001042. The id 1800001042 is in 1200</a:t>
            </a:r>
            <a:r>
              <a:rPr lang="en-US" sz="2000" baseline="30000" dirty="0"/>
              <a:t>th</a:t>
            </a:r>
            <a:r>
              <a:rPr lang="en-US" sz="2000" dirty="0"/>
              <a:t> block of student relation.</a:t>
            </a:r>
          </a:p>
          <a:p>
            <a:r>
              <a:rPr lang="en-US" dirty="0"/>
              <a:t>SELECT * FROM student WHERE id &lt;= 1800001042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Find the query cost of Q1 and Q2. Here no need to use</a:t>
            </a:r>
            <a:r>
              <a:rPr lang="en-US" sz="2000" dirty="0">
                <a:solidFill>
                  <a:srgbClr val="FF0000"/>
                </a:solidFill>
              </a:rPr>
              <a:t> index (why?)</a:t>
            </a:r>
            <a:r>
              <a:rPr lang="en-US" sz="2000" dirty="0">
                <a:solidFill>
                  <a:srgbClr val="0000FF"/>
                </a:solidFill>
              </a:rPr>
              <a:t>. </a:t>
            </a:r>
            <a:r>
              <a:rPr lang="en-US" altLang="en-US" sz="2000" dirty="0">
                <a:solidFill>
                  <a:srgbClr val="0000FF"/>
                </a:solidFill>
              </a:rPr>
              <a:t>Seek cost is 10ms and block transfer cost is 0.2 </a:t>
            </a:r>
            <a:r>
              <a:rPr lang="en-US" altLang="en-US" sz="2000" dirty="0" err="1">
                <a:solidFill>
                  <a:srgbClr val="0000FF"/>
                </a:solidFill>
              </a:rPr>
              <a:t>ms.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E3985-F31C-40D0-B3D3-4A664240CBC5}"/>
              </a:ext>
            </a:extLst>
          </p:cNvPr>
          <p:cNvSpPr txBox="1"/>
          <p:nvPr/>
        </p:nvSpPr>
        <p:spPr>
          <a:xfrm>
            <a:off x="5401994" y="900351"/>
            <a:ext cx="374200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Answer of Example:</a:t>
            </a:r>
          </a:p>
          <a:p>
            <a:endParaRPr lang="en-US" sz="2000" dirty="0"/>
          </a:p>
          <a:p>
            <a:r>
              <a:rPr lang="en-US" sz="2000" dirty="0"/>
              <a:t>With Index </a:t>
            </a:r>
            <a:r>
              <a:rPr lang="en-US" sz="2000" dirty="0">
                <a:solidFill>
                  <a:srgbClr val="FF0000"/>
                </a:solidFill>
              </a:rPr>
              <a:t>( No need to use index)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Cost without index</a:t>
            </a:r>
          </a:p>
          <a:p>
            <a:r>
              <a:rPr lang="en-US" sz="2000" dirty="0"/>
              <a:t>Q1 cost </a:t>
            </a:r>
          </a:p>
          <a:p>
            <a:r>
              <a:rPr lang="en-US" sz="2000" dirty="0"/>
              <a:t>= index cost + data cost</a:t>
            </a:r>
          </a:p>
          <a:p>
            <a:r>
              <a:rPr lang="en-US" sz="2000" dirty="0"/>
              <a:t>= 0 + 1 * (10+0.2)</a:t>
            </a:r>
          </a:p>
          <a:p>
            <a:r>
              <a:rPr lang="en-US" sz="2000" dirty="0"/>
              <a:t>= 10.2ms</a:t>
            </a:r>
          </a:p>
          <a:p>
            <a:endParaRPr lang="en-US" sz="2000" dirty="0"/>
          </a:p>
          <a:p>
            <a:r>
              <a:rPr lang="en-US" sz="2000" dirty="0"/>
              <a:t>Q2 cost</a:t>
            </a:r>
          </a:p>
          <a:p>
            <a:r>
              <a:rPr lang="en-US" sz="2000" dirty="0"/>
              <a:t>= index cost + data cost</a:t>
            </a:r>
          </a:p>
          <a:p>
            <a:r>
              <a:rPr lang="en-US" sz="2000" dirty="0"/>
              <a:t>= 0 +  1 seek * 10 + 1200block * 0.2</a:t>
            </a:r>
          </a:p>
          <a:p>
            <a:r>
              <a:rPr lang="en-US" sz="2000" dirty="0"/>
              <a:t>=10 + 240</a:t>
            </a:r>
          </a:p>
          <a:p>
            <a:r>
              <a:rPr lang="en-US" sz="2000" dirty="0"/>
              <a:t>=250ms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0DBD45-7592-48C7-B01F-710BFB5C755D}"/>
              </a:ext>
            </a:extLst>
          </p:cNvPr>
          <p:cNvSpPr txBox="1"/>
          <p:nvPr/>
        </p:nvSpPr>
        <p:spPr>
          <a:xfrm>
            <a:off x="1" y="900351"/>
            <a:ext cx="521911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Example: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Given clustering index on id of student relation.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Q3. Find all students with id &gt; 1800001042. The id 1800001042 is in 1200</a:t>
            </a:r>
            <a:r>
              <a:rPr lang="en-US" sz="2000" baseline="30000" dirty="0"/>
              <a:t>th</a:t>
            </a:r>
            <a:r>
              <a:rPr lang="en-US" sz="2000" dirty="0"/>
              <a:t> block of student relation.</a:t>
            </a:r>
          </a:p>
          <a:p>
            <a:r>
              <a:rPr lang="en-US" dirty="0"/>
              <a:t>SELECT * FROM student WHERE id &gt; 1800001042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FF"/>
                </a:solidFill>
              </a:rPr>
              <a:t>Find the query cost of Q3 </a:t>
            </a:r>
            <a:r>
              <a:rPr lang="en-US" sz="2000" dirty="0">
                <a:solidFill>
                  <a:srgbClr val="FF0000"/>
                </a:solidFill>
              </a:rPr>
              <a:t>with index</a:t>
            </a:r>
            <a:r>
              <a:rPr lang="en-US" sz="2000" dirty="0">
                <a:solidFill>
                  <a:srgbClr val="0000FF"/>
                </a:solidFill>
              </a:rPr>
              <a:t>. The height of the index is 4. </a:t>
            </a:r>
            <a:r>
              <a:rPr lang="en-US" altLang="en-US" sz="2000" dirty="0">
                <a:solidFill>
                  <a:srgbClr val="0000FF"/>
                </a:solidFill>
              </a:rPr>
              <a:t>Seek cost is 10ms and block transfer cost is 0.2 </a:t>
            </a:r>
            <a:r>
              <a:rPr lang="en-US" altLang="en-US" sz="2000" dirty="0" err="1">
                <a:solidFill>
                  <a:srgbClr val="0000FF"/>
                </a:solidFill>
              </a:rPr>
              <a:t>ms.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E3985-F31C-40D0-B3D3-4A664240CBC5}"/>
              </a:ext>
            </a:extLst>
          </p:cNvPr>
          <p:cNvSpPr txBox="1"/>
          <p:nvPr/>
        </p:nvSpPr>
        <p:spPr>
          <a:xfrm>
            <a:off x="5401994" y="900351"/>
            <a:ext cx="374200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Answer of Example:</a:t>
            </a:r>
          </a:p>
          <a:p>
            <a:endParaRPr lang="en-US" sz="2000" dirty="0"/>
          </a:p>
          <a:p>
            <a:r>
              <a:rPr lang="en-US" sz="2000" dirty="0"/>
              <a:t>With Index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Query cost </a:t>
            </a:r>
          </a:p>
          <a:p>
            <a:r>
              <a:rPr lang="en-US" sz="2000" dirty="0"/>
              <a:t>= index cost + data cost</a:t>
            </a:r>
          </a:p>
          <a:p>
            <a:r>
              <a:rPr lang="en-US" sz="2000" dirty="0"/>
              <a:t>= 4 * (10+0.2) + 10+</a:t>
            </a:r>
          </a:p>
          <a:p>
            <a:r>
              <a:rPr lang="en-US" sz="2000" dirty="0"/>
              <a:t>(2000 – 1200) * (0.2)</a:t>
            </a:r>
          </a:p>
          <a:p>
            <a:r>
              <a:rPr lang="en-US" sz="2000" dirty="0"/>
              <a:t>= 50.8 + 160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xmlns="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2455" y="899887"/>
            <a:ext cx="8714935" cy="2529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instructor relation, 12 blocks for 12 records. 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Select * from instructor where salary &gt;= 60000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Asssume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index in memory,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Query Cost =  11 seek + 11 blocks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A0E41CD9-C84E-4D4B-8BE0-A3CC89BA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55320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xmlns="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</a:t>
            </a:r>
            <a:r>
              <a:rPr lang="en-US" altLang="en-US" sz="2000" dirty="0">
                <a:ea typeface="MS PGothic" panose="020B0600070205080204" pitchFamily="34" charset="-128"/>
              </a:rPr>
              <a:t>Parsing and translation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2.	Optimization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3.	Evaluation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xmlns="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2455" y="899887"/>
            <a:ext cx="8714935" cy="23563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instructor relation, 12 blocks for 12 records. 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Select * from instructor where salary &lt;= 87000</a:t>
            </a:r>
          </a:p>
          <a:p>
            <a:pPr marL="0" indent="0">
              <a:lnSpc>
                <a:spcPct val="90000"/>
              </a:lnSpc>
              <a:buNone/>
            </a:pPr>
            <a:endParaRPr kumimoji="0"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Data Cost =  9 seek + 9 blocks</a:t>
            </a:r>
          </a:p>
          <a:p>
            <a:pPr>
              <a:lnSpc>
                <a:spcPct val="90000"/>
              </a:lnSpc>
            </a:pPr>
            <a:endParaRPr kumimoji="0"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i="1" dirty="0">
              <a:ea typeface="MS PGothic" panose="020B0600070205080204" pitchFamily="34" charset="-128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A0E41CD9-C84E-4D4B-8BE0-A3CC89BA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55320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5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xmlns="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2455" y="899887"/>
            <a:ext cx="8714935" cy="27736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 Index in memory.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instructor relation, 12 blocks for 12 records. Q1:Select * from instructor where salary &gt;= 60000,   Data Cost =  11 seek + 11 blocks, seek cost 10ms, block cost 0.1ms</a:t>
            </a:r>
          </a:p>
          <a:p>
            <a:pPr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Q2:Select * from instructor where salary &lt;= 87000, Data Cost =  9 seek + 9 blocks</a:t>
            </a:r>
            <a:endParaRPr lang="en-US" altLang="en-US" i="1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0"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Example</a:t>
            </a:r>
            <a:r>
              <a:rPr kumimoji="0" lang="en-US" altLang="en-US" b="1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to, requires an I/O per record;</a:t>
            </a:r>
            <a:r>
              <a:rPr lang="en-US" altLang="en-US" dirty="0">
                <a:ea typeface="MS PGothic" panose="020B0600070205080204" pitchFamily="34" charset="-128"/>
              </a:rPr>
              <a:t> Linear file scan may be cheaper! </a:t>
            </a:r>
            <a:r>
              <a:rPr lang="en-US" altLang="en-US" b="1" dirty="0">
                <a:ea typeface="MS PGothic" panose="020B0600070205080204" pitchFamily="34" charset="-128"/>
              </a:rPr>
              <a:t>(Explain?)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A0E41CD9-C84E-4D4B-8BE0-A3CC89BA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70085"/>
            <a:ext cx="5654040" cy="277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98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0535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 (12-11-20)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xmlns="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90135"/>
            <a:ext cx="4940887" cy="5364217"/>
          </a:xfrm>
        </p:spPr>
        <p:txBody>
          <a:bodyPr/>
          <a:lstStyle/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</a:p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ea typeface="MS PGothic" panose="020B0600070205080204" pitchFamily="34" charset="-128"/>
              </a:rPr>
              <a:t>A7</a:t>
            </a:r>
            <a:r>
              <a:rPr lang="en-US" altLang="en-US" sz="1800" dirty="0">
                <a:ea typeface="MS PGothic" panose="020B0600070205080204" pitchFamily="34" charset="-128"/>
              </a:rPr>
              <a:t> (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using one index</a:t>
            </a:r>
            <a:r>
              <a:rPr lang="en-US" altLang="en-US" sz="1800" dirty="0">
                <a:ea typeface="MS PGothic" panose="020B0600070205080204" pitchFamily="34" charset="-128"/>
              </a:rPr>
              <a:t>).</a:t>
            </a:r>
            <a:r>
              <a:rPr lang="en-US" altLang="en-US" sz="1800" i="1" dirty="0">
                <a:ea typeface="MS PGothic" panose="020B0600070205080204" pitchFamily="34" charset="-128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800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>
              <a:tabLst>
                <a:tab pos="2338388" algn="l"/>
              </a:tabLst>
            </a:pPr>
            <a:r>
              <a:rPr lang="en-US" altLang="en-US" sz="18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using composite index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by intersection of identifiers</a:t>
            </a:r>
            <a:r>
              <a:rPr lang="en-US" altLang="en-US" sz="1800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D00C8E-0584-4BE5-9CE8-97AD8434A81F}"/>
              </a:ext>
            </a:extLst>
          </p:cNvPr>
          <p:cNvSpPr txBox="1"/>
          <p:nvPr/>
        </p:nvSpPr>
        <p:spPr>
          <a:xfrm>
            <a:off x="4839289" y="3405"/>
            <a:ext cx="4304714" cy="3970318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What is 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conjunctive selection?</a:t>
            </a:r>
          </a:p>
          <a:p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Selection that uses a combinations of predicates</a:t>
            </a:r>
          </a:p>
          <a:p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Given schema</a:t>
            </a:r>
          </a:p>
          <a:p>
            <a:r>
              <a:rPr lang="en-US" sz="1800" dirty="0"/>
              <a:t>Student(id, name, </a:t>
            </a:r>
            <a:r>
              <a:rPr lang="en-US" sz="1800" dirty="0" err="1"/>
              <a:t>fname</a:t>
            </a:r>
            <a:r>
              <a:rPr lang="en-US" sz="1800" dirty="0"/>
              <a:t>, </a:t>
            </a:r>
            <a:r>
              <a:rPr lang="en-US" sz="1800" dirty="0" err="1"/>
              <a:t>mname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cgpa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year-admit,</a:t>
            </a:r>
            <a:r>
              <a:rPr lang="en-US" sz="1800" dirty="0"/>
              <a:t> division, district, thana, street, house-number, </a:t>
            </a:r>
            <a:r>
              <a:rPr lang="en-US" sz="1800" dirty="0">
                <a:solidFill>
                  <a:srgbClr val="FF0000"/>
                </a:solidFill>
              </a:rPr>
              <a:t>city</a:t>
            </a:r>
            <a:r>
              <a:rPr lang="en-US" sz="1800" dirty="0"/>
              <a:t>, NID, DOB, total-credit)</a:t>
            </a:r>
          </a:p>
          <a:p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Example: Find students with CGPA = 4 and city = </a:t>
            </a:r>
            <a:r>
              <a:rPr lang="en-US" sz="1800" b="1" dirty="0" err="1">
                <a:solidFill>
                  <a:srgbClr val="002060"/>
                </a:solidFill>
              </a:rPr>
              <a:t>Feni</a:t>
            </a:r>
            <a:r>
              <a:rPr lang="en-US" sz="1800" b="1" dirty="0">
                <a:solidFill>
                  <a:srgbClr val="002060"/>
                </a:solidFill>
              </a:rPr>
              <a:t>  and year-admit = 2019</a:t>
            </a:r>
            <a:r>
              <a:rPr lang="en-US" sz="1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0DC1AB-DD7E-4873-91F8-0984258CCD07}"/>
              </a:ext>
            </a:extLst>
          </p:cNvPr>
          <p:cNvSpPr txBox="1"/>
          <p:nvPr/>
        </p:nvSpPr>
        <p:spPr>
          <a:xfrm>
            <a:off x="4839286" y="4282097"/>
            <a:ext cx="4304714" cy="1785104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Algebra: 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CGPA=4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city = </a:t>
            </a:r>
            <a:r>
              <a:rPr lang="en-US" altLang="en-US" sz="1800" baseline="-250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year-admit=2019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sym typeface="Symbol" panose="05050102010706020507" pitchFamily="18" charset="2"/>
              </a:rPr>
              <a:t>student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(CGPA=4), 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(City=</a:t>
            </a:r>
            <a:r>
              <a:rPr lang="en-US" altLang="en-US" sz="1800" dirty="0">
                <a:sym typeface="Symbol" panose="05050102010706020507" pitchFamily="18" charset="2"/>
              </a:rPr>
              <a:t>‘</a:t>
            </a:r>
            <a:r>
              <a:rPr lang="en-US" altLang="en-US" sz="18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(year-admit=</a:t>
            </a:r>
            <a:r>
              <a:rPr lang="en-US" altLang="en-US" sz="1800" dirty="0">
                <a:sym typeface="Symbol" panose="05050102010706020507" pitchFamily="18" charset="2"/>
              </a:rPr>
              <a:t>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0535"/>
            <a:ext cx="3673021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D00C8E-0584-4BE5-9CE8-97AD8434A81F}"/>
              </a:ext>
            </a:extLst>
          </p:cNvPr>
          <p:cNvSpPr txBox="1"/>
          <p:nvPr/>
        </p:nvSpPr>
        <p:spPr>
          <a:xfrm>
            <a:off x="0" y="993934"/>
            <a:ext cx="417810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sym typeface="Greek Symbols" pitchFamily="18" charset="2"/>
              </a:rPr>
              <a:t>Conjunction:  </a:t>
            </a:r>
            <a:r>
              <a:rPr lang="en-US" altLang="en-US" sz="1800" dirty="0"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sym typeface="Greek Symbols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sym typeface="Greek Symbols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. . . 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>
                <a:sym typeface="Greek Symbols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sym typeface="Symbol" panose="05050102010706020507" pitchFamily="18" charset="2"/>
              </a:rPr>
              <a:t>r)  </a:t>
            </a:r>
          </a:p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solidFill>
                  <a:srgbClr val="FF0000"/>
                </a:solidFill>
              </a:rPr>
              <a:t>A7</a:t>
            </a:r>
            <a:r>
              <a:rPr lang="en-US" altLang="en-US" sz="1800" dirty="0">
                <a:solidFill>
                  <a:srgbClr val="FF0000"/>
                </a:solidFill>
              </a:rPr>
              <a:t> (</a:t>
            </a:r>
            <a:r>
              <a:rPr lang="en-US" altLang="en-US" sz="1800" b="1" dirty="0">
                <a:solidFill>
                  <a:srgbClr val="FF0000"/>
                </a:solidFill>
              </a:rPr>
              <a:t>conjunctive selection </a:t>
            </a:r>
            <a:r>
              <a:rPr lang="en-US" altLang="en-US" sz="1800" b="1" dirty="0">
                <a:solidFill>
                  <a:srgbClr val="0000FF"/>
                </a:solidFill>
              </a:rPr>
              <a:t>using one index</a:t>
            </a:r>
            <a:r>
              <a:rPr lang="en-US" altLang="en-US" sz="1800" dirty="0"/>
              <a:t>).</a:t>
            </a:r>
            <a:r>
              <a:rPr lang="en-US" altLang="en-US" sz="1800" i="1" dirty="0"/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/>
              <a:t>Select a combination of </a:t>
            </a:r>
            <a:r>
              <a:rPr lang="en-US" altLang="en-US" sz="1800" dirty="0"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 err="1">
                <a:sym typeface="Greek Symbols" pitchFamily="18" charset="2"/>
              </a:rPr>
              <a:t>i</a:t>
            </a:r>
            <a:r>
              <a:rPr lang="en-US" altLang="en-US" sz="1800" dirty="0"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sz="1800" dirty="0"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Greek Symbols" pitchFamily="18" charset="2"/>
              </a:rPr>
              <a:t> (</a:t>
            </a:r>
            <a:r>
              <a:rPr lang="en-US" altLang="en-US" sz="1800" i="1" dirty="0">
                <a:sym typeface="Greek Symbols" pitchFamily="18" charset="2"/>
              </a:rPr>
              <a:t>r).</a:t>
            </a:r>
          </a:p>
          <a:p>
            <a:pPr>
              <a:tabLst>
                <a:tab pos="2338388" algn="l"/>
              </a:tabLst>
            </a:pPr>
            <a:r>
              <a:rPr lang="en-US" altLang="en-US" sz="1800" i="1" dirty="0">
                <a:sym typeface="Greek Symbols" pitchFamily="18" charset="2"/>
              </a:rPr>
              <a:t> </a:t>
            </a:r>
            <a:r>
              <a:rPr lang="en-US" altLang="en-US" sz="1800" dirty="0">
                <a:sym typeface="Greek Symbols" pitchFamily="18" charset="2"/>
              </a:rPr>
              <a:t>Test other conditions on tuple after fetching it into memory buffer.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Example: Find students with CGPA = 4 and city = </a:t>
            </a:r>
            <a:r>
              <a:rPr lang="en-US" sz="1800" b="1" dirty="0" err="1">
                <a:solidFill>
                  <a:srgbClr val="002060"/>
                </a:solidFill>
              </a:rPr>
              <a:t>Feni</a:t>
            </a:r>
            <a:r>
              <a:rPr lang="en-US" sz="1800" b="1" dirty="0">
                <a:solidFill>
                  <a:srgbClr val="002060"/>
                </a:solidFill>
              </a:rPr>
              <a:t> and  </a:t>
            </a:r>
            <a:r>
              <a:rPr lang="en-US" sz="1800" b="1" dirty="0" err="1">
                <a:solidFill>
                  <a:srgbClr val="002060"/>
                </a:solidFill>
              </a:rPr>
              <a:t>and</a:t>
            </a:r>
            <a:r>
              <a:rPr lang="en-US" sz="1800" b="1" dirty="0">
                <a:solidFill>
                  <a:srgbClr val="002060"/>
                </a:solidFill>
              </a:rPr>
              <a:t> year-admit = 2019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Algebra: 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CGPA=4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city = </a:t>
            </a:r>
            <a:r>
              <a:rPr lang="en-US" altLang="en-US" sz="1800" baseline="-250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year-admit=2019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(CGPA=4), 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(City=</a:t>
            </a:r>
            <a:r>
              <a:rPr lang="en-US" altLang="en-US" sz="1800" dirty="0">
                <a:sym typeface="Symbol" panose="05050102010706020507" pitchFamily="18" charset="2"/>
              </a:rPr>
              <a:t>‘</a:t>
            </a:r>
            <a:r>
              <a:rPr lang="en-US" altLang="en-US" sz="18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(year-admit=</a:t>
            </a:r>
            <a:r>
              <a:rPr lang="en-US" altLang="en-US" sz="1800" dirty="0">
                <a:sym typeface="Symbol" panose="05050102010706020507" pitchFamily="18" charset="2"/>
              </a:rPr>
              <a:t>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2177B0-C7F6-47F6-B518-CD0AFBC7C436}"/>
              </a:ext>
            </a:extLst>
          </p:cNvPr>
          <p:cNvSpPr txBox="1"/>
          <p:nvPr/>
        </p:nvSpPr>
        <p:spPr>
          <a:xfrm>
            <a:off x="4290647" y="180536"/>
            <a:ext cx="4853354" cy="4524315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Given B+ tree indices on CGPA, city and year-admit. The height of the indices are 2, 2 and 1 respectively.</a:t>
            </a:r>
          </a:p>
          <a:p>
            <a:r>
              <a:rPr lang="en-US" sz="1800" dirty="0"/>
              <a:t>SQL: SELECT * FROM student WHERE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 </a:t>
            </a:r>
            <a:r>
              <a:rPr lang="en-US" altLang="en-US" sz="1800" dirty="0">
                <a:sym typeface="Symbol" panose="05050102010706020507" pitchFamily="18" charset="2"/>
              </a:rPr>
              <a:t>AND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year-admit=2019. </a:t>
            </a:r>
            <a:r>
              <a:rPr lang="en-US" sz="1800" dirty="0" err="1"/>
              <a:t>t</a:t>
            </a:r>
            <a:r>
              <a:rPr lang="en-US" sz="1800" baseline="-25000" dirty="0" err="1"/>
              <a:t>T</a:t>
            </a:r>
            <a:r>
              <a:rPr lang="en-US" sz="1800" dirty="0"/>
              <a:t> = 0.2ms,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= 10ms</a:t>
            </a:r>
            <a:endParaRPr lang="en-US" sz="1800" dirty="0"/>
          </a:p>
          <a:p>
            <a:r>
              <a:rPr lang="en-US" sz="1800" u="sng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/>
              <a:t>The number of tuples (pointers) for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CGPA=4,</a:t>
            </a:r>
            <a:r>
              <a:rPr lang="en-US" altLang="en-US" sz="1800" dirty="0"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 </a:t>
            </a:r>
            <a:r>
              <a:rPr lang="en-US" altLang="en-US" sz="1800" dirty="0">
                <a:sym typeface="Symbol" panose="05050102010706020507" pitchFamily="18" charset="2"/>
              </a:rPr>
              <a:t>are 5, 20 and  4000 respectively</a:t>
            </a:r>
            <a:endParaRPr lang="en-US" sz="1800" dirty="0"/>
          </a:p>
          <a:p>
            <a:r>
              <a:rPr lang="en-US" sz="1800" dirty="0"/>
              <a:t>Find the least cost of the SQL using A7 algorithm.</a:t>
            </a:r>
          </a:p>
          <a:p>
            <a:r>
              <a:rPr lang="en-US" sz="1800" dirty="0"/>
              <a:t>The indices are secondary index, We have to use A4 algorithm.</a:t>
            </a:r>
          </a:p>
          <a:p>
            <a:r>
              <a:rPr lang="en-US" sz="1800" dirty="0"/>
              <a:t>Query cost = index cost + data cost</a:t>
            </a:r>
          </a:p>
          <a:p>
            <a:r>
              <a:rPr lang="en-US" sz="1800" dirty="0"/>
              <a:t>= </a:t>
            </a:r>
            <a:r>
              <a:rPr lang="en-US" altLang="en-US" sz="1800" i="1" dirty="0">
                <a:ea typeface="MS PGothic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1800" i="1" dirty="0">
                <a:ea typeface="MS PGothic" panose="020B0600070205080204" pitchFamily="34" charset="-128"/>
              </a:rPr>
              <a:t> *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 +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</a:rPr>
              <a:t>n *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40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0535"/>
            <a:ext cx="3673021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D00C8E-0584-4BE5-9CE8-97AD8434A81F}"/>
              </a:ext>
            </a:extLst>
          </p:cNvPr>
          <p:cNvSpPr txBox="1"/>
          <p:nvPr/>
        </p:nvSpPr>
        <p:spPr>
          <a:xfrm>
            <a:off x="0" y="993934"/>
            <a:ext cx="4178105" cy="4661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C1: Cost using CGPA index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5,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= 2 * (10 + 0.2) + 5 * (10 + 0.2)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C2: Cost using city index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= 2 * (10 + 0.2) + 20 * (10 + 0.2)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using year-admit index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4000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C3: cost = 2 * (10 + 0.2) + 4000 * (10 + 0.2)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2177B0-C7F6-47F6-B518-CD0AFBC7C436}"/>
              </a:ext>
            </a:extLst>
          </p:cNvPr>
          <p:cNvSpPr txBox="1"/>
          <p:nvPr/>
        </p:nvSpPr>
        <p:spPr>
          <a:xfrm>
            <a:off x="4290647" y="180536"/>
            <a:ext cx="4853354" cy="4524315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Given B+ tree indices on CGPA, city and year-admit. The height of the indices are 2, 2 and 1 respectively.</a:t>
            </a:r>
          </a:p>
          <a:p>
            <a:r>
              <a:rPr lang="en-US" sz="1800" dirty="0"/>
              <a:t>SQL: SELECT * FROM student WHERE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 </a:t>
            </a:r>
            <a:r>
              <a:rPr lang="en-US" altLang="en-US" sz="1800" dirty="0">
                <a:sym typeface="Symbol" panose="05050102010706020507" pitchFamily="18" charset="2"/>
              </a:rPr>
              <a:t>AND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year-admit=2019. </a:t>
            </a:r>
            <a:r>
              <a:rPr lang="en-US" sz="1800" dirty="0" err="1"/>
              <a:t>t</a:t>
            </a:r>
            <a:r>
              <a:rPr lang="en-US" sz="1800" baseline="-25000" dirty="0" err="1"/>
              <a:t>T</a:t>
            </a:r>
            <a:r>
              <a:rPr lang="en-US" sz="1800" dirty="0"/>
              <a:t> = 0.2ms,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= 10ms</a:t>
            </a:r>
            <a:endParaRPr lang="en-US" sz="1800" dirty="0"/>
          </a:p>
          <a:p>
            <a:r>
              <a:rPr lang="en-US" sz="1800" u="sng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/>
              <a:t>The number of tuples (pointers) for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CGPA=4,</a:t>
            </a:r>
            <a:r>
              <a:rPr lang="en-US" altLang="en-US" sz="1800" dirty="0"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 </a:t>
            </a:r>
            <a:r>
              <a:rPr lang="en-US" altLang="en-US" sz="1800" dirty="0">
                <a:sym typeface="Symbol" panose="05050102010706020507" pitchFamily="18" charset="2"/>
              </a:rPr>
              <a:t>are 5, 20 and  4000 respectively</a:t>
            </a:r>
            <a:endParaRPr lang="en-US" sz="1800" dirty="0"/>
          </a:p>
          <a:p>
            <a:r>
              <a:rPr lang="en-US" sz="1800" dirty="0"/>
              <a:t>Find the least cost of the SQL using A7 algorithm and analyze the result.</a:t>
            </a:r>
          </a:p>
          <a:p>
            <a:r>
              <a:rPr lang="en-US" sz="1800" dirty="0"/>
              <a:t>The indices are secondary index, We have to use A4 algorithm.</a:t>
            </a:r>
          </a:p>
          <a:p>
            <a:r>
              <a:rPr lang="en-US" sz="1800" dirty="0"/>
              <a:t>Query cost = index cost + data cost</a:t>
            </a:r>
          </a:p>
          <a:p>
            <a:r>
              <a:rPr lang="en-US" sz="1800" dirty="0"/>
              <a:t>= </a:t>
            </a:r>
            <a:r>
              <a:rPr lang="en-US" altLang="en-US" sz="1800" i="1" dirty="0">
                <a:ea typeface="MS PGothic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1800" i="1" dirty="0">
                <a:ea typeface="MS PGothic" panose="020B0600070205080204" pitchFamily="34" charset="-128"/>
              </a:rPr>
              <a:t> *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 +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</a:rPr>
              <a:t>n *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9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0535"/>
            <a:ext cx="3673021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2177B0-C7F6-47F6-B518-CD0AFBC7C436}"/>
              </a:ext>
            </a:extLst>
          </p:cNvPr>
          <p:cNvSpPr txBox="1"/>
          <p:nvPr/>
        </p:nvSpPr>
        <p:spPr>
          <a:xfrm>
            <a:off x="1688124" y="1166842"/>
            <a:ext cx="4853354" cy="4801314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17-1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Given B+ tree indices on name,  and total-credit. The height of the indices are 4 and 2 respectively.</a:t>
            </a:r>
          </a:p>
          <a:p>
            <a:r>
              <a:rPr lang="en-US" sz="1800" dirty="0"/>
              <a:t>SQL: SELECT * FROM student WHERE</a:t>
            </a:r>
            <a:r>
              <a:rPr lang="en-US" altLang="en-US" sz="1800" dirty="0">
                <a:sym typeface="Symbol" panose="05050102010706020507" pitchFamily="18" charset="2"/>
              </a:rPr>
              <a:t> name=‘Abdullah’ AND total-credit = 100</a:t>
            </a:r>
            <a:endParaRPr lang="en-US" altLang="en-US" sz="1800" u="sng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z="1800" dirty="0" err="1"/>
              <a:t>t</a:t>
            </a:r>
            <a:r>
              <a:rPr lang="en-US" sz="1800" baseline="-25000" dirty="0" err="1"/>
              <a:t>T</a:t>
            </a:r>
            <a:r>
              <a:rPr lang="en-US" sz="1800" dirty="0"/>
              <a:t> = 0.1ms,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= 10ms</a:t>
            </a:r>
            <a:endParaRPr lang="en-US" sz="1800" dirty="0"/>
          </a:p>
          <a:p>
            <a:r>
              <a:rPr lang="en-US" sz="1800" u="sng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/>
              <a:t>The number of tuples (pointers) </a:t>
            </a:r>
            <a:r>
              <a:rPr lang="en-US" altLang="en-US" sz="1800" dirty="0">
                <a:sym typeface="Symbol" panose="05050102010706020507" pitchFamily="18" charset="2"/>
              </a:rPr>
              <a:t>name=‘Abdullah’ AND total-credit = 100  are 50 and 200 respectively</a:t>
            </a:r>
            <a:endParaRPr lang="en-US" sz="1800" dirty="0"/>
          </a:p>
          <a:p>
            <a:r>
              <a:rPr lang="en-US" sz="1800" dirty="0">
                <a:solidFill>
                  <a:srgbClr val="0000FF"/>
                </a:solidFill>
              </a:rPr>
              <a:t>a. Find the least cost of the SQL using A7 algorithm and analyze the result.</a:t>
            </a:r>
          </a:p>
          <a:p>
            <a:r>
              <a:rPr lang="en-US" sz="1800" dirty="0"/>
              <a:t>The indices are secondary index, We have to use A4 algorithm.</a:t>
            </a:r>
          </a:p>
          <a:p>
            <a:r>
              <a:rPr lang="en-US" sz="1800" dirty="0"/>
              <a:t>Query cost = index cost + data cost</a:t>
            </a:r>
          </a:p>
          <a:p>
            <a:r>
              <a:rPr lang="en-US" sz="1800" dirty="0"/>
              <a:t>= </a:t>
            </a:r>
            <a:r>
              <a:rPr lang="en-US" altLang="en-US" sz="1800" i="1" dirty="0">
                <a:ea typeface="MS PGothic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1800" i="1" dirty="0">
                <a:ea typeface="MS PGothic" panose="020B0600070205080204" pitchFamily="34" charset="-128"/>
              </a:rPr>
              <a:t> *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 +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</a:rPr>
              <a:t>n *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b. Analyze the result</a:t>
            </a:r>
          </a:p>
        </p:txBody>
      </p:sp>
    </p:spTree>
    <p:extLst>
      <p:ext uri="{BB962C8B-B14F-4D97-AF65-F5344CB8AC3E}">
        <p14:creationId xmlns:p14="http://schemas.microsoft.com/office/powerpoint/2010/main" val="203979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0535"/>
            <a:ext cx="3673021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D00C8E-0584-4BE5-9CE8-97AD8434A81F}"/>
              </a:ext>
            </a:extLst>
          </p:cNvPr>
          <p:cNvSpPr txBox="1"/>
          <p:nvPr/>
        </p:nvSpPr>
        <p:spPr>
          <a:xfrm>
            <a:off x="0" y="993934"/>
            <a:ext cx="49784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sym typeface="Greek Symbols" pitchFamily="18" charset="2"/>
              </a:rPr>
              <a:t>Conjunction:  </a:t>
            </a:r>
            <a:r>
              <a:rPr lang="en-US" altLang="en-US" sz="1800" dirty="0"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sym typeface="Greek Symbols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sym typeface="Greek Symbols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. . . 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>
                <a:sym typeface="Greek Symbols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sym typeface="Symbol" panose="05050102010706020507" pitchFamily="18" charset="2"/>
              </a:rPr>
              <a:t>r)  </a:t>
            </a:r>
          </a:p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sz="1800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</a:t>
            </a:r>
            <a:r>
              <a:rPr lang="en-US" altLang="en-US" sz="1800" b="1" dirty="0">
                <a:solidFill>
                  <a:srgbClr val="0000FF"/>
                </a:solidFill>
                <a:ea typeface="MS PGothic" panose="020B0600070205080204" pitchFamily="34" charset="-128"/>
                <a:sym typeface="Greek Symbols" pitchFamily="18" charset="2"/>
              </a:rPr>
              <a:t>using composite index</a:t>
            </a:r>
            <a:r>
              <a:rPr lang="en-US" altLang="en-US" sz="1800" dirty="0">
                <a:solidFill>
                  <a:srgbClr val="0000FF"/>
                </a:solidFill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81ECC-B90A-4209-8E86-CE0C2C5CEA06}"/>
              </a:ext>
            </a:extLst>
          </p:cNvPr>
          <p:cNvSpPr txBox="1"/>
          <p:nvPr/>
        </p:nvSpPr>
        <p:spPr>
          <a:xfrm>
            <a:off x="5138057" y="0"/>
            <a:ext cx="4005943" cy="1477328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Given B+ tree </a:t>
            </a:r>
            <a:r>
              <a:rPr lang="en-US" sz="1800" b="1" dirty="0">
                <a:solidFill>
                  <a:srgbClr val="0000FF"/>
                </a:solidFill>
              </a:rPr>
              <a:t>composite index </a:t>
            </a:r>
            <a:r>
              <a:rPr lang="en-US" sz="1800" dirty="0"/>
              <a:t>on (CGPA, city, year-admit). </a:t>
            </a:r>
          </a:p>
          <a:p>
            <a:r>
              <a:rPr lang="en-US" sz="1800" dirty="0">
                <a:solidFill>
                  <a:srgbClr val="0000FF"/>
                </a:solidFill>
              </a:rPr>
              <a:t>Discussion 2:</a:t>
            </a:r>
            <a:r>
              <a:rPr lang="en-US" sz="1800" dirty="0"/>
              <a:t> Explain how will this query be executed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using composite index?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745395-509D-4CB5-BD96-F690773A1E6E}"/>
              </a:ext>
            </a:extLst>
          </p:cNvPr>
          <p:cNvSpPr txBox="1"/>
          <p:nvPr/>
        </p:nvSpPr>
        <p:spPr>
          <a:xfrm>
            <a:off x="0" y="2871720"/>
            <a:ext cx="49784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Example: Find students with CGPA = 4 and city = Uttara and  </a:t>
            </a:r>
            <a:r>
              <a:rPr lang="en-US" sz="1800" b="1" dirty="0" err="1">
                <a:solidFill>
                  <a:srgbClr val="002060"/>
                </a:solidFill>
              </a:rPr>
              <a:t>and</a:t>
            </a:r>
            <a:r>
              <a:rPr lang="en-US" sz="1800" b="1" dirty="0">
                <a:solidFill>
                  <a:srgbClr val="002060"/>
                </a:solidFill>
              </a:rPr>
              <a:t> year-admit = 2019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Algebra: 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CGPA=4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city = </a:t>
            </a:r>
            <a:r>
              <a:rPr lang="en-US" altLang="en-US" sz="1800" baseline="-250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year-admit=2019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(CGPA=4), 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(City=</a:t>
            </a:r>
            <a:r>
              <a:rPr lang="en-US" altLang="en-US" sz="1800" dirty="0">
                <a:sym typeface="Symbol" panose="05050102010706020507" pitchFamily="18" charset="2"/>
              </a:rPr>
              <a:t>‘</a:t>
            </a:r>
            <a:r>
              <a:rPr lang="en-US" altLang="en-US" sz="18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(year-admit=</a:t>
            </a:r>
            <a:r>
              <a:rPr lang="en-US" altLang="en-US" sz="1800" dirty="0">
                <a:sym typeface="Symbol" panose="05050102010706020507" pitchFamily="18" charset="2"/>
              </a:rPr>
              <a:t>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SQL: SELECT * FROM student WHERE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CGPA=4 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AND City=‘</a:t>
            </a:r>
            <a:r>
              <a:rPr lang="en-US" altLang="en-US" sz="1800" u="sng" dirty="0" err="1">
                <a:solidFill>
                  <a:srgbClr val="0000FF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year-admit=2019</a:t>
            </a:r>
            <a:endParaRPr lang="en-US" sz="1800" u="sng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1D2F5B-B827-4FB9-BACE-BF5BA4C8F046}"/>
              </a:ext>
            </a:extLst>
          </p:cNvPr>
          <p:cNvSpPr txBox="1"/>
          <p:nvPr/>
        </p:nvSpPr>
        <p:spPr>
          <a:xfrm>
            <a:off x="5138056" y="1549792"/>
            <a:ext cx="4005943" cy="4524315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What is composite index?</a:t>
            </a:r>
          </a:p>
          <a:p>
            <a:r>
              <a:rPr lang="en-US" sz="1800" dirty="0"/>
              <a:t>Index on multiple attributes.</a:t>
            </a:r>
          </a:p>
          <a:p>
            <a:r>
              <a:rPr lang="en-US" sz="1800" b="1" dirty="0">
                <a:solidFill>
                  <a:srgbClr val="0000FF"/>
                </a:solidFill>
              </a:rPr>
              <a:t>composite index </a:t>
            </a:r>
            <a:r>
              <a:rPr lang="en-US" sz="1800" dirty="0"/>
              <a:t>on </a:t>
            </a:r>
          </a:p>
          <a:p>
            <a:r>
              <a:rPr lang="en-US" sz="1800" dirty="0"/>
              <a:t>(CGPA, city, year-admit)</a:t>
            </a:r>
          </a:p>
          <a:p>
            <a:endParaRPr lang="en-US" sz="1800" dirty="0"/>
          </a:p>
          <a:p>
            <a:r>
              <a:rPr lang="en-US" sz="1800" dirty="0"/>
              <a:t>Search keys in index:</a:t>
            </a:r>
          </a:p>
          <a:p>
            <a:r>
              <a:rPr lang="en-US" sz="1800" dirty="0"/>
              <a:t>(3, ‘Dhaka’, 2015)             record</a:t>
            </a:r>
          </a:p>
          <a:p>
            <a:r>
              <a:rPr lang="en-US" sz="1800" dirty="0"/>
              <a:t>(3, ‘Dhaka’, 2017)              record</a:t>
            </a:r>
          </a:p>
          <a:p>
            <a:r>
              <a:rPr lang="en-US" sz="1800" dirty="0"/>
              <a:t>(3, ‘Dhaka’, 2020)             record</a:t>
            </a:r>
          </a:p>
          <a:p>
            <a:r>
              <a:rPr lang="en-US" sz="1800" dirty="0"/>
              <a:t>(3, ‘</a:t>
            </a:r>
            <a:r>
              <a:rPr lang="en-US" sz="1800" dirty="0" err="1"/>
              <a:t>Feni</a:t>
            </a:r>
            <a:r>
              <a:rPr lang="en-US" sz="1800" dirty="0"/>
              <a:t>’, 2015)               record</a:t>
            </a:r>
          </a:p>
          <a:p>
            <a:r>
              <a:rPr lang="en-US" sz="1800" dirty="0"/>
              <a:t>(3, ‘</a:t>
            </a:r>
            <a:r>
              <a:rPr lang="en-US" sz="1800" dirty="0" err="1"/>
              <a:t>Feni</a:t>
            </a:r>
            <a:r>
              <a:rPr lang="en-US" sz="1800" dirty="0"/>
              <a:t>’, 2020)              record</a:t>
            </a:r>
          </a:p>
          <a:p>
            <a:endParaRPr lang="en-US" sz="1800" dirty="0"/>
          </a:p>
          <a:p>
            <a:r>
              <a:rPr lang="en-US" sz="1800" dirty="0"/>
              <a:t>SELECT * FROM student WHERE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CGPA=3 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AND City=‘</a:t>
            </a:r>
            <a:r>
              <a:rPr lang="en-US" altLang="en-US" sz="1800" u="sng" dirty="0" err="1">
                <a:solidFill>
                  <a:srgbClr val="0000FF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year-admit=2015</a:t>
            </a:r>
            <a:endParaRPr lang="en-US" sz="1800" dirty="0"/>
          </a:p>
          <a:p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27FE07C-C015-4DFD-A5A6-23D0067908CB}"/>
              </a:ext>
            </a:extLst>
          </p:cNvPr>
          <p:cNvCxnSpPr/>
          <p:nvPr/>
        </p:nvCxnSpPr>
        <p:spPr bwMode="auto">
          <a:xfrm>
            <a:off x="7104185" y="3429000"/>
            <a:ext cx="661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6075E8D-C2D6-482C-A95E-696A14AAA99A}"/>
              </a:ext>
            </a:extLst>
          </p:cNvPr>
          <p:cNvCxnSpPr>
            <a:cxnSpLocks/>
          </p:cNvCxnSpPr>
          <p:nvPr/>
        </p:nvCxnSpPr>
        <p:spPr bwMode="auto">
          <a:xfrm>
            <a:off x="7104185" y="3679874"/>
            <a:ext cx="661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5A4AB6E-F0CA-40BC-8631-76309F3206D9}"/>
              </a:ext>
            </a:extLst>
          </p:cNvPr>
          <p:cNvCxnSpPr>
            <a:cxnSpLocks/>
          </p:cNvCxnSpPr>
          <p:nvPr/>
        </p:nvCxnSpPr>
        <p:spPr bwMode="auto">
          <a:xfrm>
            <a:off x="7104185" y="4001086"/>
            <a:ext cx="661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EECA6D-0741-43E6-9B26-6BFB406A55E5}"/>
              </a:ext>
            </a:extLst>
          </p:cNvPr>
          <p:cNvCxnSpPr>
            <a:cxnSpLocks/>
          </p:cNvCxnSpPr>
          <p:nvPr/>
        </p:nvCxnSpPr>
        <p:spPr bwMode="auto">
          <a:xfrm>
            <a:off x="6968198" y="4251960"/>
            <a:ext cx="661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E88F9B8-BB7A-4BAF-AC8C-94E953C67A9E}"/>
              </a:ext>
            </a:extLst>
          </p:cNvPr>
          <p:cNvCxnSpPr>
            <a:cxnSpLocks/>
          </p:cNvCxnSpPr>
          <p:nvPr/>
        </p:nvCxnSpPr>
        <p:spPr bwMode="auto">
          <a:xfrm>
            <a:off x="6968198" y="4516902"/>
            <a:ext cx="661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08121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0535"/>
            <a:ext cx="3673021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D00C8E-0584-4BE5-9CE8-97AD8434A81F}"/>
              </a:ext>
            </a:extLst>
          </p:cNvPr>
          <p:cNvSpPr txBox="1"/>
          <p:nvPr/>
        </p:nvSpPr>
        <p:spPr>
          <a:xfrm>
            <a:off x="0" y="993934"/>
            <a:ext cx="49784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sym typeface="Greek Symbols" pitchFamily="18" charset="2"/>
              </a:rPr>
              <a:t>Conjunction:  </a:t>
            </a:r>
            <a:r>
              <a:rPr lang="en-US" altLang="en-US" sz="1800" dirty="0"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sym typeface="Greek Symbols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sym typeface="Greek Symbols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. . . 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>
                <a:sym typeface="Greek Symbols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sym typeface="Symbol" panose="05050102010706020507" pitchFamily="18" charset="2"/>
              </a:rPr>
              <a:t>r)  </a:t>
            </a:r>
          </a:p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sz="1800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</a:t>
            </a:r>
            <a:r>
              <a:rPr lang="en-US" altLang="en-US" sz="1800" b="1" dirty="0">
                <a:solidFill>
                  <a:srgbClr val="0000FF"/>
                </a:solidFill>
                <a:ea typeface="MS PGothic" panose="020B0600070205080204" pitchFamily="34" charset="-128"/>
                <a:sym typeface="Greek Symbols" pitchFamily="18" charset="2"/>
              </a:rPr>
              <a:t>using composite index</a:t>
            </a:r>
            <a:r>
              <a:rPr lang="en-US" altLang="en-US" sz="1800" dirty="0">
                <a:solidFill>
                  <a:srgbClr val="0000FF"/>
                </a:solidFill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81ECC-B90A-4209-8E86-CE0C2C5CEA06}"/>
              </a:ext>
            </a:extLst>
          </p:cNvPr>
          <p:cNvSpPr txBox="1"/>
          <p:nvPr/>
        </p:nvSpPr>
        <p:spPr>
          <a:xfrm>
            <a:off x="5138057" y="0"/>
            <a:ext cx="4005943" cy="1477328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Given B+ tree </a:t>
            </a:r>
            <a:r>
              <a:rPr lang="en-US" sz="1800" b="1" dirty="0">
                <a:solidFill>
                  <a:srgbClr val="0000FF"/>
                </a:solidFill>
              </a:rPr>
              <a:t>composite index </a:t>
            </a:r>
            <a:r>
              <a:rPr lang="en-US" sz="1800" dirty="0"/>
              <a:t>on (CGPA, city, year-admit). </a:t>
            </a:r>
          </a:p>
          <a:p>
            <a:r>
              <a:rPr lang="en-US" sz="1800" dirty="0">
                <a:solidFill>
                  <a:srgbClr val="0000FF"/>
                </a:solidFill>
              </a:rPr>
              <a:t>Discussion 2:</a:t>
            </a:r>
            <a:r>
              <a:rPr lang="en-US" sz="1800" dirty="0"/>
              <a:t> Explain how will this query be executed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using composite index?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745395-509D-4CB5-BD96-F690773A1E6E}"/>
              </a:ext>
            </a:extLst>
          </p:cNvPr>
          <p:cNvSpPr txBox="1"/>
          <p:nvPr/>
        </p:nvSpPr>
        <p:spPr>
          <a:xfrm>
            <a:off x="0" y="2871720"/>
            <a:ext cx="49784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Example: Find students with CGPA = 4 and city = Uttara and  </a:t>
            </a:r>
            <a:r>
              <a:rPr lang="en-US" sz="1800" b="1" dirty="0" err="1">
                <a:solidFill>
                  <a:srgbClr val="002060"/>
                </a:solidFill>
              </a:rPr>
              <a:t>and</a:t>
            </a:r>
            <a:r>
              <a:rPr lang="en-US" sz="1800" b="1" dirty="0">
                <a:solidFill>
                  <a:srgbClr val="002060"/>
                </a:solidFill>
              </a:rPr>
              <a:t> year-admit = 2019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Algebra: 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CGPA=4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city = </a:t>
            </a:r>
            <a:r>
              <a:rPr lang="en-US" altLang="en-US" sz="1800" baseline="-250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year-admit=2019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(CGPA=4), 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(City=</a:t>
            </a:r>
            <a:r>
              <a:rPr lang="en-US" altLang="en-US" sz="1800" dirty="0">
                <a:sym typeface="Symbol" panose="05050102010706020507" pitchFamily="18" charset="2"/>
              </a:rPr>
              <a:t>‘</a:t>
            </a:r>
            <a:r>
              <a:rPr lang="en-US" altLang="en-US" sz="18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(year-admit=</a:t>
            </a:r>
            <a:r>
              <a:rPr lang="en-US" altLang="en-US" sz="1800" dirty="0">
                <a:sym typeface="Symbol" panose="05050102010706020507" pitchFamily="18" charset="2"/>
              </a:rPr>
              <a:t>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SQL: SELECT * FROM student WHERE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CGPA=4 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AND City=‘</a:t>
            </a:r>
            <a:r>
              <a:rPr lang="en-US" altLang="en-US" sz="1800" u="sng" dirty="0" err="1">
                <a:solidFill>
                  <a:srgbClr val="0000FF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year-admit=2019</a:t>
            </a:r>
            <a:endParaRPr lang="en-US" sz="1800" u="sng" dirty="0">
              <a:solidFill>
                <a:srgbClr val="0000FF"/>
              </a:solidFill>
            </a:endParaRP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1D2F5B-B827-4FB9-BACE-BF5BA4C8F046}"/>
              </a:ext>
            </a:extLst>
          </p:cNvPr>
          <p:cNvSpPr txBox="1"/>
          <p:nvPr/>
        </p:nvSpPr>
        <p:spPr>
          <a:xfrm>
            <a:off x="5138056" y="1549792"/>
            <a:ext cx="4005943" cy="4247317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Find the cost of the SQL using A8 algorithm.</a:t>
            </a:r>
          </a:p>
          <a:p>
            <a:r>
              <a:rPr lang="en-US" sz="1800" dirty="0"/>
              <a:t>The height of the </a:t>
            </a:r>
            <a:r>
              <a:rPr lang="en-US" sz="1800" b="1" dirty="0">
                <a:solidFill>
                  <a:srgbClr val="0000FF"/>
                </a:solidFill>
              </a:rPr>
              <a:t>composite index</a:t>
            </a:r>
            <a:r>
              <a:rPr lang="en-US" sz="1800" dirty="0"/>
              <a:t> is 4 and the number of tuples (pointers) for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CGPA=4,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olidFill>
                  <a:srgbClr val="0000FF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year-admit=2019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is 2.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0000FF"/>
                </a:solidFill>
              </a:rPr>
              <a:t>composite index </a:t>
            </a:r>
            <a:r>
              <a:rPr lang="en-US" sz="1800" dirty="0"/>
              <a:t>is a secondary index.</a:t>
            </a:r>
          </a:p>
          <a:p>
            <a:endParaRPr lang="en-US" sz="1800" dirty="0"/>
          </a:p>
          <a:p>
            <a:r>
              <a:rPr lang="en-US" sz="1800" dirty="0"/>
              <a:t>Query cost = index cost + data cost</a:t>
            </a:r>
          </a:p>
          <a:p>
            <a:endParaRPr lang="en-US" sz="1800" dirty="0"/>
          </a:p>
          <a:p>
            <a:r>
              <a:rPr lang="en-US" sz="1800" dirty="0"/>
              <a:t>= </a:t>
            </a:r>
            <a:r>
              <a:rPr lang="en-US" altLang="en-US" sz="1800" i="1" dirty="0">
                <a:ea typeface="MS PGothic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1800" i="1" dirty="0">
                <a:ea typeface="MS PGothic" panose="020B0600070205080204" pitchFamily="34" charset="-128"/>
              </a:rPr>
              <a:t> *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 +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</a:rPr>
              <a:t>n *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endParaRPr lang="en-US" altLang="en-US" sz="1800" dirty="0">
              <a:sym typeface="Symbol" panose="05050102010706020507" pitchFamily="18" charset="2"/>
            </a:endParaRP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Analyze A7 and A8</a:t>
            </a:r>
          </a:p>
        </p:txBody>
      </p:sp>
    </p:spTree>
    <p:extLst>
      <p:ext uri="{BB962C8B-B14F-4D97-AF65-F5344CB8AC3E}">
        <p14:creationId xmlns:p14="http://schemas.microsoft.com/office/powerpoint/2010/main" val="1330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0535"/>
            <a:ext cx="3673021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D00C8E-0584-4BE5-9CE8-97AD8434A81F}"/>
              </a:ext>
            </a:extLst>
          </p:cNvPr>
          <p:cNvSpPr txBox="1"/>
          <p:nvPr/>
        </p:nvSpPr>
        <p:spPr>
          <a:xfrm>
            <a:off x="0" y="834280"/>
            <a:ext cx="49784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sym typeface="Greek Symbols" pitchFamily="18" charset="2"/>
              </a:rPr>
              <a:t>Conjunction:  </a:t>
            </a:r>
            <a:r>
              <a:rPr lang="en-US" altLang="en-US" sz="1800" dirty="0"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sym typeface="Greek Symbols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sym typeface="Greek Symbols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. . . </a:t>
            </a:r>
            <a:r>
              <a:rPr lang="en-US" altLang="en-US" sz="1800" baseline="-25000" dirty="0"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>
                <a:sym typeface="Greek Symbols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sym typeface="Symbol" panose="05050102010706020507" pitchFamily="18" charset="2"/>
              </a:rPr>
              <a:t>r)  </a:t>
            </a:r>
          </a:p>
          <a:p>
            <a:pPr marL="0" indent="0">
              <a:buNone/>
              <a:tabLst>
                <a:tab pos="2338388" algn="l"/>
              </a:tabLst>
            </a:pPr>
            <a:r>
              <a:rPr lang="en-US" altLang="en-US" sz="1800" b="1" dirty="0">
                <a:solidFill>
                  <a:srgbClr val="FF0000"/>
                </a:solidFill>
                <a:sym typeface="Greek Symbols" pitchFamily="18" charset="2"/>
              </a:rPr>
              <a:t>A9</a:t>
            </a:r>
            <a:r>
              <a:rPr lang="en-US" altLang="en-US" sz="1800" dirty="0">
                <a:solidFill>
                  <a:srgbClr val="FF0000"/>
                </a:solidFill>
                <a:sym typeface="Greek Symbols" pitchFamily="18" charset="2"/>
              </a:rPr>
              <a:t> (</a:t>
            </a:r>
            <a:r>
              <a:rPr lang="en-US" altLang="en-US" sz="1800" b="1" dirty="0">
                <a:solidFill>
                  <a:srgbClr val="FF0000"/>
                </a:solidFill>
                <a:sym typeface="Greek Symbols" pitchFamily="18" charset="2"/>
              </a:rPr>
              <a:t>conjunctive selection </a:t>
            </a:r>
            <a:r>
              <a:rPr lang="en-US" altLang="en-US" sz="1800" b="1" dirty="0">
                <a:solidFill>
                  <a:srgbClr val="0000FF"/>
                </a:solidFill>
                <a:sym typeface="Greek Symbols" pitchFamily="18" charset="2"/>
              </a:rPr>
              <a:t>by intersection of identifiers</a:t>
            </a:r>
            <a:r>
              <a:rPr lang="en-US" altLang="en-US" sz="1800" i="1" dirty="0">
                <a:solidFill>
                  <a:srgbClr val="0000FF"/>
                </a:solidFill>
                <a:sym typeface="Greek Symbols" pitchFamily="18" charset="2"/>
              </a:rPr>
              <a:t>).</a:t>
            </a:r>
            <a:r>
              <a:rPr lang="en-US" altLang="en-US" sz="1800" dirty="0">
                <a:solidFill>
                  <a:srgbClr val="0000FF"/>
                </a:solidFill>
                <a:sym typeface="Greek Symbols" pitchFamily="18" charset="2"/>
              </a:rPr>
              <a:t>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sym typeface="Greek Symbols" pitchFamily="18" charset="2"/>
              </a:rPr>
              <a:t>Requires indices with record pointers.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>
              <a:tabLst>
                <a:tab pos="2338388" algn="l"/>
              </a:tabLst>
            </a:pPr>
            <a:r>
              <a:rPr lang="en-US" altLang="en-US" sz="1800" dirty="0">
                <a:sym typeface="Greek Symbols" pitchFamily="18" charset="2"/>
              </a:rPr>
              <a:t>Then fetch records from file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Example: Find students with CGPA = 4 and city = </a:t>
            </a:r>
            <a:r>
              <a:rPr lang="en-US" sz="1800" b="1" dirty="0" err="1">
                <a:solidFill>
                  <a:srgbClr val="002060"/>
                </a:solidFill>
              </a:rPr>
              <a:t>Feni</a:t>
            </a:r>
            <a:r>
              <a:rPr lang="en-US" sz="1800" b="1" dirty="0">
                <a:solidFill>
                  <a:srgbClr val="002060"/>
                </a:solidFill>
              </a:rPr>
              <a:t> and  </a:t>
            </a:r>
            <a:r>
              <a:rPr lang="en-US" sz="1800" b="1" dirty="0" err="1">
                <a:solidFill>
                  <a:srgbClr val="002060"/>
                </a:solidFill>
              </a:rPr>
              <a:t>and</a:t>
            </a:r>
            <a:r>
              <a:rPr lang="en-US" sz="1800" b="1" dirty="0">
                <a:solidFill>
                  <a:srgbClr val="002060"/>
                </a:solidFill>
              </a:rPr>
              <a:t> year-admit = 2019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Algebra: 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CGPA=4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city = </a:t>
            </a:r>
            <a:r>
              <a:rPr lang="en-US" altLang="en-US" sz="1800" baseline="-250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year-admit=2019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(CGPA=4), 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(City=</a:t>
            </a:r>
            <a:r>
              <a:rPr lang="en-US" altLang="en-US" sz="1800" dirty="0">
                <a:sym typeface="Symbol" panose="05050102010706020507" pitchFamily="18" charset="2"/>
              </a:rPr>
              <a:t>‘</a:t>
            </a:r>
            <a:r>
              <a:rPr lang="en-US" altLang="en-US" sz="1800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(year-admit=</a:t>
            </a:r>
            <a:r>
              <a:rPr lang="en-US" altLang="en-US" sz="1800" dirty="0">
                <a:sym typeface="Symbol" panose="05050102010706020507" pitchFamily="18" charset="2"/>
              </a:rPr>
              <a:t>2019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),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SQL: SELECT * FROM student WHERE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CGPA=4 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AND City=‘</a:t>
            </a:r>
            <a:r>
              <a:rPr lang="en-US" altLang="en-US" sz="1800" u="sng" dirty="0" err="1">
                <a:solidFill>
                  <a:srgbClr val="0000FF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0000FF"/>
                </a:solidFill>
                <a:sym typeface="Symbol" panose="05050102010706020507" pitchFamily="18" charset="2"/>
              </a:rPr>
              <a:t>year-admit=2019</a:t>
            </a:r>
            <a:endParaRPr lang="en-US" sz="1800" u="sng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81ECC-B90A-4209-8E86-CE0C2C5CEA06}"/>
              </a:ext>
            </a:extLst>
          </p:cNvPr>
          <p:cNvSpPr txBox="1"/>
          <p:nvPr/>
        </p:nvSpPr>
        <p:spPr>
          <a:xfrm>
            <a:off x="5138057" y="180535"/>
            <a:ext cx="4005943" cy="1477328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Given B+ tree indices on CGPA, city and year-admit. </a:t>
            </a:r>
          </a:p>
          <a:p>
            <a:r>
              <a:rPr lang="en-US" sz="1800" dirty="0">
                <a:solidFill>
                  <a:srgbClr val="0000FF"/>
                </a:solidFill>
              </a:rPr>
              <a:t>Discussion 3</a:t>
            </a:r>
            <a:r>
              <a:rPr lang="en-US" sz="1800" dirty="0"/>
              <a:t>: Explain how will this query be executed using algorithm A9?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09224F-19E2-40B8-8322-7027DE8C48FC}"/>
              </a:ext>
            </a:extLst>
          </p:cNvPr>
          <p:cNvSpPr txBox="1"/>
          <p:nvPr/>
        </p:nvSpPr>
        <p:spPr>
          <a:xfrm>
            <a:off x="5138057" y="1720840"/>
            <a:ext cx="4005943" cy="3416320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Find the cost of the SQL using A9 algorithm.</a:t>
            </a:r>
          </a:p>
          <a:p>
            <a:r>
              <a:rPr lang="en-US" sz="1800" dirty="0"/>
              <a:t>The height of the indices are 2, 2 and 1 respectively.</a:t>
            </a:r>
          </a:p>
          <a:p>
            <a:r>
              <a:rPr lang="en-US" sz="1800" dirty="0"/>
              <a:t>The number of tuples (pointers) for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CGPA=4,</a:t>
            </a:r>
            <a:r>
              <a:rPr lang="en-US" altLang="en-US" sz="1800" dirty="0"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 </a:t>
            </a:r>
            <a:r>
              <a:rPr lang="en-US" altLang="en-US" sz="1800" dirty="0">
                <a:sym typeface="Symbol" panose="05050102010706020507" pitchFamily="18" charset="2"/>
              </a:rPr>
              <a:t>are 5, 20 and  4000 respectively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indices are secondary index.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66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C81ECC-B90A-4209-8E86-CE0C2C5CEA06}"/>
              </a:ext>
            </a:extLst>
          </p:cNvPr>
          <p:cNvSpPr txBox="1"/>
          <p:nvPr/>
        </p:nvSpPr>
        <p:spPr>
          <a:xfrm>
            <a:off x="5138057" y="29028"/>
            <a:ext cx="4005943" cy="1477328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Given B+ tree indices on CGPA, city and year-admit. </a:t>
            </a:r>
          </a:p>
          <a:p>
            <a:r>
              <a:rPr lang="en-US" sz="1800" dirty="0">
                <a:solidFill>
                  <a:srgbClr val="0000FF"/>
                </a:solidFill>
              </a:rPr>
              <a:t>Discussion 3: </a:t>
            </a:r>
            <a:r>
              <a:rPr lang="en-US" sz="1800" dirty="0"/>
              <a:t>Explain how will this query be executed using algorithm A9?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43C337-0584-4166-8F69-39B38B34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8" y="0"/>
            <a:ext cx="485163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B278FD-BB21-4898-8472-E41359E55AC5}"/>
              </a:ext>
            </a:extLst>
          </p:cNvPr>
          <p:cNvSpPr txBox="1"/>
          <p:nvPr/>
        </p:nvSpPr>
        <p:spPr>
          <a:xfrm>
            <a:off x="5138057" y="1589315"/>
            <a:ext cx="4005943" cy="4801314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Find the cost of the SQL using A9 algorithm.</a:t>
            </a:r>
          </a:p>
          <a:p>
            <a:r>
              <a:rPr lang="en-US" sz="1800" dirty="0"/>
              <a:t>The height of the indices are 2, 2 and 1 respectively.</a:t>
            </a:r>
          </a:p>
          <a:p>
            <a:r>
              <a:rPr lang="en-US" sz="1800" dirty="0"/>
              <a:t>The number of tuples (pointers) for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CGPA=4,</a:t>
            </a:r>
            <a:r>
              <a:rPr lang="en-US" altLang="en-US" sz="1800" dirty="0"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 </a:t>
            </a:r>
            <a:r>
              <a:rPr lang="en-US" altLang="en-US" sz="1800" dirty="0">
                <a:sym typeface="Symbol" panose="05050102010706020507" pitchFamily="18" charset="2"/>
              </a:rPr>
              <a:t>are 5, 20 and  4000 respectively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indices are secondary index.</a:t>
            </a:r>
          </a:p>
          <a:p>
            <a:r>
              <a:rPr lang="en-US" sz="1800" dirty="0"/>
              <a:t>Cost = Cost of (CGPA index + City </a:t>
            </a:r>
            <a:r>
              <a:rPr lang="en-US" sz="1800" dirty="0" err="1"/>
              <a:t>index+year-admit</a:t>
            </a:r>
            <a:r>
              <a:rPr lang="en-US" sz="1800" dirty="0"/>
              <a:t> index) + 1 data</a:t>
            </a:r>
          </a:p>
          <a:p>
            <a:endParaRPr lang="en-US" sz="1800" dirty="0"/>
          </a:p>
          <a:p>
            <a:r>
              <a:rPr lang="en-US" sz="1800" dirty="0"/>
              <a:t>= 2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+ 2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+1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+1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 </a:t>
            </a:r>
          </a:p>
          <a:p>
            <a:endParaRPr lang="en-US" sz="1800" dirty="0">
              <a:sym typeface="Symbol" panose="05050102010706020507" pitchFamily="18" charset="2"/>
            </a:endParaRPr>
          </a:p>
          <a:p>
            <a:r>
              <a:rPr lang="en-US" sz="1800" dirty="0">
                <a:sym typeface="Symbol" panose="05050102010706020507" pitchFamily="18" charset="2"/>
              </a:rPr>
              <a:t>= 61.2ms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66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xmlns="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Parser checks syntax, verifies relations</a:t>
            </a:r>
          </a:p>
          <a:p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B278FD-BB21-4898-8472-E41359E55AC5}"/>
              </a:ext>
            </a:extLst>
          </p:cNvPr>
          <p:cNvSpPr txBox="1"/>
          <p:nvPr/>
        </p:nvSpPr>
        <p:spPr>
          <a:xfrm>
            <a:off x="1631853" y="521906"/>
            <a:ext cx="6302326" cy="5078313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17-2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Given B+ tree indices on name,  and total-credit. The height of the indices are 4 and 2 respectively.</a:t>
            </a:r>
          </a:p>
          <a:p>
            <a:r>
              <a:rPr lang="en-US" sz="1800" dirty="0"/>
              <a:t>SQL: SELECT * FROM student WHERE</a:t>
            </a:r>
            <a:r>
              <a:rPr lang="en-US" altLang="en-US" sz="1800" dirty="0">
                <a:sym typeface="Symbol" panose="05050102010706020507" pitchFamily="18" charset="2"/>
              </a:rPr>
              <a:t> name=‘Abdullah’ AND total-credit = 100</a:t>
            </a:r>
            <a:endParaRPr lang="en-US" altLang="en-US" sz="1800" u="sng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z="1800" dirty="0" err="1"/>
              <a:t>t</a:t>
            </a:r>
            <a:r>
              <a:rPr lang="en-US" sz="1800" baseline="-25000" dirty="0" err="1"/>
              <a:t>T</a:t>
            </a:r>
            <a:r>
              <a:rPr lang="en-US" sz="1800" dirty="0"/>
              <a:t> = 0.1ms,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= 10ms</a:t>
            </a:r>
            <a:endParaRPr lang="en-US" sz="1800" dirty="0"/>
          </a:p>
          <a:p>
            <a:r>
              <a:rPr lang="en-US" sz="1800" u="sng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/>
              <a:t>The number of tuples (pointers) </a:t>
            </a:r>
            <a:r>
              <a:rPr lang="en-US" altLang="en-US" sz="1800" dirty="0">
                <a:sym typeface="Symbol" panose="05050102010706020507" pitchFamily="18" charset="2"/>
              </a:rPr>
              <a:t>name=‘Abdullah’ AND total-credit = 100  are 50 and 200 respectively. The number of common pointers are 5 and each tuple is in different block.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0000FF"/>
                </a:solidFill>
              </a:rPr>
              <a:t>a. Find the cost of the SQL using A9 algorithm.</a:t>
            </a:r>
          </a:p>
          <a:p>
            <a:r>
              <a:rPr lang="en-US" sz="1800" dirty="0"/>
              <a:t>The indices are secondary index</a:t>
            </a:r>
          </a:p>
          <a:p>
            <a:r>
              <a:rPr lang="en-US" sz="1800" dirty="0"/>
              <a:t>Query cost = index cost + data cost</a:t>
            </a:r>
          </a:p>
          <a:p>
            <a:r>
              <a:rPr lang="en-US" sz="1800" dirty="0"/>
              <a:t>Cost = Cost of (name index + total-credit index) + 5 data</a:t>
            </a:r>
          </a:p>
          <a:p>
            <a:endParaRPr lang="en-US" sz="1800" dirty="0"/>
          </a:p>
          <a:p>
            <a:endParaRPr lang="en-US" altLang="en-US" sz="1800" dirty="0">
              <a:sym typeface="Symbol" panose="05050102010706020507" pitchFamily="18" charset="2"/>
            </a:endParaRPr>
          </a:p>
          <a:p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b. Analyze the result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87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2686AE-6C5E-4CAA-965F-86378A9D9BF8}"/>
              </a:ext>
            </a:extLst>
          </p:cNvPr>
          <p:cNvSpPr txBox="1"/>
          <p:nvPr/>
        </p:nvSpPr>
        <p:spPr>
          <a:xfrm>
            <a:off x="3788228" y="3011967"/>
            <a:ext cx="5355771" cy="2585323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Find the cost of the SQL using A10 algorithm.</a:t>
            </a:r>
          </a:p>
          <a:p>
            <a:r>
              <a:rPr lang="en-US" sz="1800" dirty="0"/>
              <a:t>The height of the indices are 2, 2 and 1 respectively.</a:t>
            </a:r>
          </a:p>
          <a:p>
            <a:r>
              <a:rPr lang="en-US" sz="1800" dirty="0"/>
              <a:t>The number of tuples (pointers) for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CGPA=4,</a:t>
            </a:r>
            <a:r>
              <a:rPr lang="en-US" altLang="en-US" sz="1800" dirty="0"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 </a:t>
            </a:r>
            <a:r>
              <a:rPr lang="en-US" altLang="en-US" sz="1800" dirty="0">
                <a:sym typeface="Symbol" panose="05050102010706020507" pitchFamily="18" charset="2"/>
              </a:rPr>
              <a:t>are 5, 20 and  4000 respectively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indices are secondary index.</a:t>
            </a:r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xmlns="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0675"/>
            <a:ext cx="4078514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C6205C-517F-45B6-8500-50261CA2936C}"/>
              </a:ext>
            </a:extLst>
          </p:cNvPr>
          <p:cNvSpPr txBox="1"/>
          <p:nvPr/>
        </p:nvSpPr>
        <p:spPr>
          <a:xfrm>
            <a:off x="3788229" y="0"/>
            <a:ext cx="5355771" cy="2893100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Disjunctive Selection</a:t>
            </a:r>
          </a:p>
          <a:p>
            <a:endParaRPr lang="en-US" sz="1800" dirty="0"/>
          </a:p>
          <a:p>
            <a:r>
              <a:rPr lang="en-US" sz="1800" dirty="0"/>
              <a:t>SQL: SELECT * FROM student WHERE </a:t>
            </a:r>
            <a:r>
              <a:rPr lang="en-US" altLang="en-US" sz="1800" u="sng" dirty="0">
                <a:sym typeface="Symbol" panose="05050102010706020507" pitchFamily="18" charset="2"/>
              </a:rPr>
              <a:t>CGPA=4 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OR</a:t>
            </a:r>
            <a:r>
              <a:rPr lang="en-US" altLang="en-US" sz="1800" dirty="0"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OR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u="sng" dirty="0">
                <a:sym typeface="Symbol" panose="05050102010706020507" pitchFamily="18" charset="2"/>
              </a:rPr>
              <a:t>year-admit=2019</a:t>
            </a:r>
            <a:endParaRPr lang="en-US" sz="1800" u="sng" dirty="0"/>
          </a:p>
          <a:p>
            <a:endParaRPr lang="en-US" sz="1800" dirty="0"/>
          </a:p>
          <a:p>
            <a:r>
              <a:rPr lang="en-US" sz="1800" dirty="0"/>
              <a:t>Given B+ tree indices on CGPA, city and year-admit. 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Discussion 4: </a:t>
            </a:r>
            <a:r>
              <a:rPr lang="en-US" sz="1800" dirty="0"/>
              <a:t>Explain how will this query be executed using algorithm A10?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xmlns="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" y="1060647"/>
            <a:ext cx="3672114" cy="390264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by union of identifiers</a:t>
            </a:r>
            <a:r>
              <a:rPr lang="en-US" altLang="en-US" sz="1800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marL="45720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sz="1800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marL="857250" lvl="2" indent="0">
              <a:buNone/>
            </a:pPr>
            <a:r>
              <a:rPr lang="en-US" altLang="en-US" sz="1800" dirty="0">
                <a:solidFill>
                  <a:srgbClr val="0000FF"/>
                </a:solidFill>
                <a:ea typeface="MS PGothic" panose="020B0600070205080204" pitchFamily="34" charset="-128"/>
                <a:sym typeface="Greek Symbols" pitchFamily="18" charset="2"/>
              </a:rPr>
              <a:t>Otherwise use linear scan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.</a:t>
            </a:r>
          </a:p>
          <a:p>
            <a:pPr marL="45720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marL="45720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2686AE-6C5E-4CAA-965F-86378A9D9BF8}"/>
              </a:ext>
            </a:extLst>
          </p:cNvPr>
          <p:cNvSpPr txBox="1"/>
          <p:nvPr/>
        </p:nvSpPr>
        <p:spPr>
          <a:xfrm>
            <a:off x="3788228" y="0"/>
            <a:ext cx="5355771" cy="2585323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Find the cost of the SQL using A10 algorithm.</a:t>
            </a:r>
          </a:p>
          <a:p>
            <a:r>
              <a:rPr lang="en-US" sz="1800" dirty="0"/>
              <a:t>The height of the indices are 2, 2 and 1 respectively.</a:t>
            </a:r>
          </a:p>
          <a:p>
            <a:r>
              <a:rPr lang="en-US" sz="1800" dirty="0"/>
              <a:t>The number of tuples (pointers) for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CGPA=4,</a:t>
            </a:r>
            <a:r>
              <a:rPr lang="en-US" altLang="en-US" sz="1800" dirty="0"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 </a:t>
            </a:r>
            <a:r>
              <a:rPr lang="en-US" altLang="en-US" sz="1800" dirty="0">
                <a:sym typeface="Symbol" panose="05050102010706020507" pitchFamily="18" charset="2"/>
              </a:rPr>
              <a:t>are 5, 20 and  4000 respectively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indices are secondary index.</a:t>
            </a:r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xmlns="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0675"/>
            <a:ext cx="4078514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xmlns="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" y="1060647"/>
            <a:ext cx="3672114" cy="390264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</a:t>
            </a: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by union of identifiers</a:t>
            </a:r>
            <a:r>
              <a:rPr lang="en-US" altLang="en-US" sz="1800" dirty="0">
                <a:solidFill>
                  <a:srgbClr val="FF0000"/>
                </a:solidFill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marL="45720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sz="1800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marL="857250" lvl="2" indent="0">
              <a:buNone/>
            </a:pPr>
            <a:r>
              <a:rPr lang="en-US" altLang="en-US" sz="1800" dirty="0">
                <a:solidFill>
                  <a:srgbClr val="0000FF"/>
                </a:solidFill>
                <a:ea typeface="MS PGothic" panose="020B0600070205080204" pitchFamily="34" charset="-128"/>
                <a:sym typeface="Greek Symbols" pitchFamily="18" charset="2"/>
              </a:rPr>
              <a:t>Otherwise use linear scan</a:t>
            </a: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.</a:t>
            </a:r>
          </a:p>
          <a:p>
            <a:pPr marL="45720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marL="45720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093FF9-93BD-4ABD-BF1B-5F5FACAF4E40}"/>
              </a:ext>
            </a:extLst>
          </p:cNvPr>
          <p:cNvSpPr txBox="1"/>
          <p:nvPr/>
        </p:nvSpPr>
        <p:spPr>
          <a:xfrm>
            <a:off x="3788229" y="3011967"/>
            <a:ext cx="5355771" cy="2031325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Cost = Cost of (CGPA index + City </a:t>
            </a:r>
            <a:r>
              <a:rPr lang="en-US" sz="1800" dirty="0" err="1"/>
              <a:t>index+year-admit</a:t>
            </a:r>
            <a:r>
              <a:rPr lang="en-US" sz="1800" dirty="0"/>
              <a:t> index) + ??? data</a:t>
            </a:r>
          </a:p>
          <a:p>
            <a:endParaRPr lang="en-US" sz="1800" dirty="0"/>
          </a:p>
          <a:p>
            <a:r>
              <a:rPr lang="en-US" sz="1800" dirty="0"/>
              <a:t>= 2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+ 2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+1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n(?)</a:t>
            </a: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en-US" sz="1800" i="1" dirty="0"/>
              <a:t>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 </a:t>
            </a:r>
          </a:p>
          <a:p>
            <a:endParaRPr lang="en-US" sz="1800" dirty="0">
              <a:sym typeface="Symbol" panose="05050102010706020507" pitchFamily="18" charset="2"/>
            </a:endParaRPr>
          </a:p>
          <a:p>
            <a:r>
              <a:rPr lang="en-US" sz="1800" dirty="0">
                <a:sym typeface="Symbol" panose="05050102010706020507" pitchFamily="18" charset="2"/>
              </a:rPr>
              <a:t>= 5*10.2 + </a:t>
            </a:r>
            <a:r>
              <a:rPr 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n(?)</a:t>
            </a:r>
            <a:r>
              <a:rPr lang="en-US" sz="1800" dirty="0">
                <a:sym typeface="Symbol" panose="05050102010706020507" pitchFamily="18" charset="2"/>
              </a:rPr>
              <a:t> *10.2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64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2686AE-6C5E-4CAA-965F-86378A9D9BF8}"/>
              </a:ext>
            </a:extLst>
          </p:cNvPr>
          <p:cNvSpPr txBox="1"/>
          <p:nvPr/>
        </p:nvSpPr>
        <p:spPr>
          <a:xfrm>
            <a:off x="30121" y="28896"/>
            <a:ext cx="4310742" cy="286232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Find the cost of the SQL using A10 algorithm.</a:t>
            </a:r>
          </a:p>
          <a:p>
            <a:r>
              <a:rPr lang="en-US" sz="1800" dirty="0"/>
              <a:t>The height of the indices are 2, 2 and 1 respectively.</a:t>
            </a:r>
          </a:p>
          <a:p>
            <a:r>
              <a:rPr lang="en-US" sz="1800" dirty="0"/>
              <a:t>The number of tuples (pointers) for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CGPA=4,</a:t>
            </a:r>
            <a:r>
              <a:rPr lang="en-US" altLang="en-US" sz="1800" dirty="0">
                <a:sym typeface="Symbol" panose="05050102010706020507" pitchFamily="18" charset="2"/>
              </a:rPr>
              <a:t> City=‘</a:t>
            </a:r>
            <a:r>
              <a:rPr lang="en-US" altLang="en-US" sz="18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Feni</a:t>
            </a:r>
            <a:r>
              <a:rPr lang="en-US" altLang="en-US" sz="1800" dirty="0">
                <a:sym typeface="Symbol" panose="05050102010706020507" pitchFamily="18" charset="2"/>
              </a:rPr>
              <a:t>’ AND </a:t>
            </a:r>
            <a:r>
              <a:rPr lang="en-US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year-admit=2019 </a:t>
            </a:r>
            <a:r>
              <a:rPr lang="en-US" altLang="en-US" sz="1800" dirty="0">
                <a:sym typeface="Symbol" panose="05050102010706020507" pitchFamily="18" charset="2"/>
              </a:rPr>
              <a:t>are 5, 20 and  4000 respectively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indices are secondary index.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093FF9-93BD-4ABD-BF1B-5F5FACAF4E40}"/>
              </a:ext>
            </a:extLst>
          </p:cNvPr>
          <p:cNvSpPr txBox="1"/>
          <p:nvPr/>
        </p:nvSpPr>
        <p:spPr>
          <a:xfrm>
            <a:off x="30121" y="3299928"/>
            <a:ext cx="4310743" cy="2031325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Cost = Cost of (CGPA index + City </a:t>
            </a:r>
            <a:r>
              <a:rPr lang="en-US" sz="1800" dirty="0" err="1"/>
              <a:t>index+year-admit</a:t>
            </a:r>
            <a:r>
              <a:rPr lang="en-US" sz="1800" dirty="0"/>
              <a:t> index) + ??? data</a:t>
            </a:r>
          </a:p>
          <a:p>
            <a:endParaRPr lang="en-US" sz="1800" dirty="0"/>
          </a:p>
          <a:p>
            <a:r>
              <a:rPr lang="en-US" sz="1800" dirty="0"/>
              <a:t>= 2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+ 2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+1</a:t>
            </a:r>
            <a:r>
              <a:rPr lang="en-US" altLang="en-US" sz="1800" i="1" dirty="0"/>
              <a:t> 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+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???</a:t>
            </a: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en-US" sz="1800" i="1" dirty="0"/>
              <a:t>*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ym typeface="Symbol" panose="05050102010706020507" pitchFamily="18" charset="2"/>
              </a:rPr>
              <a:t> +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)  </a:t>
            </a:r>
          </a:p>
          <a:p>
            <a:endParaRPr lang="en-US" sz="1800" dirty="0">
              <a:sym typeface="Symbol" panose="05050102010706020507" pitchFamily="18" charset="2"/>
            </a:endParaRPr>
          </a:p>
          <a:p>
            <a:r>
              <a:rPr lang="en-US" sz="1800" dirty="0">
                <a:sym typeface="Symbol" panose="05050102010706020507" pitchFamily="18" charset="2"/>
              </a:rPr>
              <a:t>= 5*10.2 + </a:t>
            </a:r>
            <a:r>
              <a:rPr 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n(?)</a:t>
            </a:r>
            <a:r>
              <a:rPr lang="en-US" sz="1800" dirty="0">
                <a:sym typeface="Symbol" panose="05050102010706020507" pitchFamily="18" charset="2"/>
              </a:rPr>
              <a:t> *10.2</a:t>
            </a:r>
            <a:endParaRPr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B69FFBC-B7AD-48DB-89DC-F0AB8391CA40}"/>
              </a:ext>
            </a:extLst>
          </p:cNvPr>
          <p:cNvGrpSpPr/>
          <p:nvPr/>
        </p:nvGrpSpPr>
        <p:grpSpPr>
          <a:xfrm>
            <a:off x="4292361" y="-240990"/>
            <a:ext cx="4851639" cy="6858000"/>
            <a:chOff x="-18382" y="0"/>
            <a:chExt cx="4851639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1450518E-5961-49EF-8732-B3881B38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382" y="0"/>
              <a:ext cx="4851639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CCC7222-0D69-4712-8526-6C4D640715BD}"/>
                </a:ext>
              </a:extLst>
            </p:cNvPr>
            <p:cNvSpPr/>
            <p:nvPr/>
          </p:nvSpPr>
          <p:spPr bwMode="auto">
            <a:xfrm>
              <a:off x="1219201" y="1190171"/>
              <a:ext cx="667656" cy="12772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6001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9002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12001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12002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EC4C069-D9B8-45B7-8993-75F7B2A4674E}"/>
                </a:ext>
              </a:extLst>
            </p:cNvPr>
            <p:cNvSpPr/>
            <p:nvPr/>
          </p:nvSpPr>
          <p:spPr bwMode="auto">
            <a:xfrm>
              <a:off x="2844801" y="1146629"/>
              <a:ext cx="667656" cy="12772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6001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6002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12001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16001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0A20A97-761C-43C9-AD12-CBBDF6BB6F09}"/>
                </a:ext>
              </a:extLst>
            </p:cNvPr>
            <p:cNvSpPr/>
            <p:nvPr/>
          </p:nvSpPr>
          <p:spPr bwMode="auto">
            <a:xfrm>
              <a:off x="718458" y="3128251"/>
              <a:ext cx="667656" cy="127725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12001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12002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12003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……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15999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0FEC0FC-CBC8-47C3-A32A-CA370DB6507A}"/>
              </a:ext>
            </a:extLst>
          </p:cNvPr>
          <p:cNvSpPr/>
          <p:nvPr/>
        </p:nvSpPr>
        <p:spPr bwMode="auto">
          <a:xfrm>
            <a:off x="2185492" y="5451617"/>
            <a:ext cx="6908800" cy="1045029"/>
          </a:xfrm>
          <a:prstGeom prst="rec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= CGPA record set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sym typeface="Symbol" panose="05050102010706020507" pitchFamily="18" charset="2"/>
              </a:rPr>
              <a:t> city record set  year-admit record set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Helvetica" charset="0"/>
                <a:sym typeface="Symbol" panose="05050102010706020507" pitchFamily="18" charset="2"/>
              </a:rPr>
              <a:t>       =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5 + 18 + 3998 = 4021</a:t>
            </a:r>
          </a:p>
        </p:txBody>
      </p:sp>
    </p:spTree>
    <p:extLst>
      <p:ext uri="{BB962C8B-B14F-4D97-AF65-F5344CB8AC3E}">
        <p14:creationId xmlns:p14="http://schemas.microsoft.com/office/powerpoint/2010/main" val="16350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B03AF-C7AE-4AD5-8FAD-52221869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E59221-C23E-4682-A079-3CD1FB9189A8}"/>
              </a:ext>
            </a:extLst>
          </p:cNvPr>
          <p:cNvSpPr txBox="1"/>
          <p:nvPr/>
        </p:nvSpPr>
        <p:spPr>
          <a:xfrm>
            <a:off x="1420837" y="1042410"/>
            <a:ext cx="6302326" cy="535531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18-1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Given B+ tree indices on name,  and total-credit. Total number of blocks is 2000. The height of the indices are 4 and 3 respectively.</a:t>
            </a:r>
          </a:p>
          <a:p>
            <a:r>
              <a:rPr lang="en-US" sz="1800" dirty="0"/>
              <a:t>SQL: SELECT * FROM student WHERE</a:t>
            </a:r>
            <a:r>
              <a:rPr lang="en-US" altLang="en-US" sz="1800" dirty="0">
                <a:sym typeface="Symbol" panose="05050102010706020507" pitchFamily="18" charset="2"/>
              </a:rPr>
              <a:t> name=‘Abdullah’ </a:t>
            </a:r>
            <a:r>
              <a:rPr lang="en-US" altLang="en-US" sz="1800" b="1" dirty="0">
                <a:solidFill>
                  <a:srgbClr val="0000FF"/>
                </a:solidFill>
                <a:sym typeface="Symbol" panose="05050102010706020507" pitchFamily="18" charset="2"/>
              </a:rPr>
              <a:t>OR</a:t>
            </a:r>
            <a:r>
              <a:rPr lang="en-US" altLang="en-US" sz="1800" dirty="0">
                <a:sym typeface="Symbol" panose="05050102010706020507" pitchFamily="18" charset="2"/>
              </a:rPr>
              <a:t> total-credit = 100</a:t>
            </a:r>
            <a:endParaRPr lang="en-US" altLang="en-US" sz="1800" u="sng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z="1800" dirty="0" err="1"/>
              <a:t>t</a:t>
            </a:r>
            <a:r>
              <a:rPr lang="en-US" sz="1800" baseline="-25000" dirty="0" err="1"/>
              <a:t>T</a:t>
            </a:r>
            <a:r>
              <a:rPr lang="en-US" sz="1800" dirty="0"/>
              <a:t> = 0.1ms, </a:t>
            </a:r>
            <a:r>
              <a:rPr lang="en-US" altLang="en-US" sz="1800" i="1" dirty="0" err="1">
                <a:sym typeface="Symbol" panose="05050102010706020507" pitchFamily="18" charset="2"/>
              </a:rPr>
              <a:t>t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S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= 10ms</a:t>
            </a:r>
            <a:endParaRPr lang="en-US" sz="1800" dirty="0"/>
          </a:p>
          <a:p>
            <a:r>
              <a:rPr lang="en-US" sz="1800" u="sng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/>
              <a:t>The number of tuples (pointers) </a:t>
            </a:r>
            <a:r>
              <a:rPr lang="en-US" altLang="en-US" sz="1800" dirty="0">
                <a:sym typeface="Symbol" panose="05050102010706020507" pitchFamily="18" charset="2"/>
              </a:rPr>
              <a:t>name=‘Abdullah’ AND total-credit = 100  are 50 and 200 respectively. The number of common pointers are 5 and each tuple is in different block.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0000FF"/>
                </a:solidFill>
              </a:rPr>
              <a:t>a. Find the cost of the SQL using A10 algorithm.</a:t>
            </a:r>
          </a:p>
          <a:p>
            <a:r>
              <a:rPr lang="en-US" sz="1800" dirty="0"/>
              <a:t>The indices are secondary index</a:t>
            </a:r>
          </a:p>
          <a:p>
            <a:r>
              <a:rPr lang="en-US" sz="1800" dirty="0"/>
              <a:t>Query cost = index cost + data cost</a:t>
            </a:r>
          </a:p>
          <a:p>
            <a:r>
              <a:rPr lang="en-US" sz="1800" dirty="0"/>
              <a:t>Cost = Cost of (name index + total-credit index) + </a:t>
            </a:r>
            <a:r>
              <a:rPr lang="en-US" sz="1800" b="1" dirty="0">
                <a:solidFill>
                  <a:srgbClr val="FF0000"/>
                </a:solidFill>
              </a:rPr>
              <a:t>n(?)</a:t>
            </a:r>
            <a:r>
              <a:rPr lang="en-US" sz="1800" dirty="0"/>
              <a:t> data</a:t>
            </a:r>
          </a:p>
          <a:p>
            <a:endParaRPr lang="en-US" sz="1800" dirty="0"/>
          </a:p>
          <a:p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b. Find the cost of the query using A1 algorithm</a:t>
            </a:r>
          </a:p>
          <a:p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c. Analyze the result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82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xmlns="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xmlns="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  <p:extLst>
      <p:ext uri="{BB962C8B-B14F-4D97-AF65-F5344CB8AC3E}">
        <p14:creationId xmlns:p14="http://schemas.microsoft.com/office/powerpoint/2010/main" val="318546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xmlns="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84024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ea typeface="MS PGothic" panose="020B0600070205080204" pitchFamily="34" charset="-128"/>
              </a:rPr>
              <a:t>EQUIVALENT OF EXPRESSION?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Given schema 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instructor (id, name, dept-name, salary)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Query:</a:t>
            </a:r>
            <a:r>
              <a:rPr lang="en-US" altLang="en-US" sz="2000" dirty="0">
                <a:ea typeface="MS PGothic" panose="020B0600070205080204" pitchFamily="34" charset="-128"/>
              </a:rPr>
              <a:t> Write relational algebra expression to find id and salary of all instructors whose id is less than 50501. 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SQL: SELECT id, salary FROM INSTRUCTOR WHERE id&lt;50501</a:t>
            </a: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Answer 1: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50501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id, 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</a:p>
          <a:p>
            <a:pPr marL="0" indent="0">
              <a:buNone/>
            </a:pP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equivalent to </a:t>
            </a:r>
            <a:endParaRPr lang="en-US" altLang="en-US" sz="2000" i="1" dirty="0">
              <a:solidFill>
                <a:srgbClr val="FF0000"/>
              </a:solidFill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Answer 2: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id, 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50501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Discussion 1: Instructor is stored physically sorted order of id. Will the query processing cost of answer 1 and answer 2 be the same? How?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xmlns="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587024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id &lt; 50501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(Answer 2)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 id &lt; 50501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(Answer 1)</a:t>
            </a:r>
          </a:p>
        </p:txBody>
      </p:sp>
    </p:spTree>
    <p:extLst>
      <p:ext uri="{BB962C8B-B14F-4D97-AF65-F5344CB8AC3E}">
        <p14:creationId xmlns:p14="http://schemas.microsoft.com/office/powerpoint/2010/main" val="32186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xmlns="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xmlns="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shall study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xmlns="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727075"/>
            <a:ext cx="7911416" cy="5364236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Many factors contribute to time cost</a:t>
            </a:r>
          </a:p>
          <a:p>
            <a:pPr lvl="1"/>
            <a:r>
              <a:rPr lang="en-US" altLang="en-US" sz="2000" i="1" dirty="0">
                <a:solidFill>
                  <a:srgbClr val="FF0000"/>
                </a:solidFill>
                <a:ea typeface="MS PGothic" panose="020B0600070205080204" pitchFamily="34" charset="-128"/>
              </a:rPr>
              <a:t>disk access, CPU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, and network </a:t>
            </a:r>
            <a:r>
              <a:rPr lang="en-US" altLang="en-US" sz="2000" i="1" dirty="0">
                <a:solidFill>
                  <a:srgbClr val="FF0000"/>
                </a:solidFill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sz="2000" dirty="0">
                <a:ea typeface="MS PGothic" panose="020B0600070205080204" pitchFamily="34" charset="-128"/>
              </a:rPr>
              <a:t>, i.e. total elapsed time for answering query, or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total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We use total resource consumption as cost metric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Network costs must be considered for parallel systems</a:t>
            </a:r>
          </a:p>
          <a:p>
            <a:r>
              <a:rPr lang="en-US" altLang="en-US" sz="2000" dirty="0">
                <a:ea typeface="MS PGothic" panose="020B0600070205080204" pitchFamily="34" charset="-128"/>
              </a:rPr>
              <a:t>We describe how to estimate the cost of each operation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We do not include cost to writing output to disk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xmlns="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76657" cy="520205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What is number of seeks?</a:t>
            </a:r>
          </a:p>
          <a:p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Answer: The number of times, the disk head directly moves from one track to another track.</a:t>
            </a:r>
            <a:endParaRPr lang="en-US" altLang="en-US" sz="20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What is number of block reads?</a:t>
            </a:r>
          </a:p>
          <a:p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Answer: The number of blocks need to be transferred from disk to memory to process the query.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What is number of blocks written?</a:t>
            </a:r>
          </a:p>
          <a:p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Answer: The number of blocks need to be written to disk from memory to process the query.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71104</TotalTime>
  <Words>5151</Words>
  <Application>Microsoft Office PowerPoint</Application>
  <PresentationFormat>On-screen Show (4:3)</PresentationFormat>
  <Paragraphs>611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Greek Symbols</vt:lpstr>
      <vt:lpstr>Helvetica</vt:lpstr>
      <vt:lpstr>Monotype Sorts</vt:lpstr>
      <vt:lpstr>MS PGothic</vt:lpstr>
      <vt:lpstr>MS PGothic</vt:lpstr>
      <vt:lpstr>Symbol</vt:lpstr>
      <vt:lpstr>Times New Roman</vt:lpstr>
      <vt:lpstr>Webdings</vt:lpstr>
      <vt:lpstr>Wingdings</vt:lpstr>
      <vt:lpstr>db</vt:lpstr>
      <vt:lpstr>Query Processing</vt:lpstr>
      <vt:lpstr>Query Processing</vt:lpstr>
      <vt:lpstr>Basic Steps in Query Processing</vt:lpstr>
      <vt:lpstr>Basic Steps in Query Processing (Cont.)</vt:lpstr>
      <vt:lpstr>Basic Steps in Query Processing: Optimization</vt:lpstr>
      <vt:lpstr>Basic Steps in Query Processing: Optimization</vt:lpstr>
      <vt:lpstr>Basic Steps: Optimization (Cont.)</vt:lpstr>
      <vt:lpstr>Measures of Query Cost</vt:lpstr>
      <vt:lpstr>Measures of Query Cost</vt:lpstr>
      <vt:lpstr>Measures of Query Cost</vt:lpstr>
      <vt:lpstr>Selection Operation ()</vt:lpstr>
      <vt:lpstr>Selection Operation ()</vt:lpstr>
      <vt:lpstr>Selections Using Indices</vt:lpstr>
      <vt:lpstr>Selections Using Indices</vt:lpstr>
      <vt:lpstr>PowerPoint Presentation</vt:lpstr>
      <vt:lpstr>Selections Using Indices</vt:lpstr>
      <vt:lpstr>Selections Using Indices</vt:lpstr>
      <vt:lpstr>Selections Using Indices</vt:lpstr>
      <vt:lpstr>Selections Using Indices</vt:lpstr>
      <vt:lpstr>Selections Using Indices</vt:lpstr>
      <vt:lpstr>Selections Using Indices</vt:lpstr>
      <vt:lpstr>Selections Using Indices</vt:lpstr>
      <vt:lpstr>Selections Using Indices</vt:lpstr>
      <vt:lpstr>Selections Using Indices</vt:lpstr>
      <vt:lpstr>Selections Using Indices</vt:lpstr>
      <vt:lpstr>Selections Involving Comparisons</vt:lpstr>
      <vt:lpstr>Selections Involving Comparisons</vt:lpstr>
      <vt:lpstr>Selections Involving Comparisons</vt:lpstr>
      <vt:lpstr>Selections Involving Comparisons</vt:lpstr>
      <vt:lpstr>Selections Involving Comparisons</vt:lpstr>
      <vt:lpstr>Selections Involving Comparisons</vt:lpstr>
      <vt:lpstr>Implementation of Complex Selections (12-11-20)</vt:lpstr>
      <vt:lpstr>Implementation of Complex Selections</vt:lpstr>
      <vt:lpstr>Implementation of Complex Selections</vt:lpstr>
      <vt:lpstr>Implementation of Complex Selections</vt:lpstr>
      <vt:lpstr>Implementation of Complex Selections</vt:lpstr>
      <vt:lpstr>Implementation of Complex Selections</vt:lpstr>
      <vt:lpstr>Implementation of Complex Selections</vt:lpstr>
      <vt:lpstr>PowerPoint Presentation</vt:lpstr>
      <vt:lpstr>PowerPoint Presentation</vt:lpstr>
      <vt:lpstr>Algorithms for Complex Selections</vt:lpstr>
      <vt:lpstr>Algorithms for Complex Selections</vt:lpstr>
      <vt:lpstr>PowerPoint Presentation</vt:lpstr>
      <vt:lpstr>PowerPoint Presentation</vt:lpstr>
      <vt:lpstr>Algorithms for Complex Selections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Microsoft account</cp:lastModifiedBy>
  <cp:revision>705</cp:revision>
  <cp:lastPrinted>1999-06-28T19:27:31Z</cp:lastPrinted>
  <dcterms:created xsi:type="dcterms:W3CDTF">2000-02-23T18:58:38Z</dcterms:created>
  <dcterms:modified xsi:type="dcterms:W3CDTF">2020-12-12T01:28:48Z</dcterms:modified>
</cp:coreProperties>
</file>