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14"/>
  </p:notesMasterIdLst>
  <p:handoutMasterIdLst>
    <p:handoutMasterId r:id="rId15"/>
  </p:handoutMasterIdLst>
  <p:sldIdLst>
    <p:sldId id="346" r:id="rId2"/>
    <p:sldId id="275" r:id="rId3"/>
    <p:sldId id="277" r:id="rId4"/>
    <p:sldId id="276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xmlns="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xmlns="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xmlns="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xmlns="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9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090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919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03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08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68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23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77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118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6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17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5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5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0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xmlns="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3" name="Rectangle 1027">
            <a:extLst>
              <a:ext uri="{FF2B5EF4-FFF2-40B4-BE49-F238E27FC236}">
                <a16:creationId xmlns:a16="http://schemas.microsoft.com/office/drawing/2014/main" xmlns="" id="{3001CA62-EE3D-4F8A-ABB6-38955DD4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0" y="1150625"/>
            <a:ext cx="4702629" cy="54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</a:t>
            </a:r>
            <a:r>
              <a:rPr lang="en-US" altLang="en-US" sz="1800" kern="0" dirty="0" smtClean="0">
                <a:solidFill>
                  <a:srgbClr val="0000FF"/>
                </a:solidFill>
                <a:ea typeface="MS PGothic" panose="020B0600070205080204" pitchFamily="34" charset="-128"/>
              </a:rPr>
              <a:t>block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transfer)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r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F</a:t>
            </a:r>
            <a:r>
              <a:rPr lang="en-US" altLang="en-US" sz="1800" kern="0" dirty="0" smtClean="0">
                <a:ea typeface="MS PGothic" panose="020B0600070205080204" pitchFamily="34" charset="-128"/>
              </a:rPr>
              <a:t>or </a:t>
            </a:r>
            <a:r>
              <a:rPr lang="en-US" altLang="en-US" sz="1800" kern="0" dirty="0">
                <a:ea typeface="MS PGothic" panose="020B0600070205080204" pitchFamily="34" charset="-128"/>
              </a:rPr>
              <a:t>final pass, we don</a:t>
            </a:r>
            <a:r>
              <a:rPr lang="ja-JP" altLang="en-US" sz="1800" kern="0" dirty="0">
                <a:ea typeface="MS PGothic" panose="020B0600070205080204" pitchFamily="34" charset="-128"/>
              </a:rPr>
              <a:t>’</a:t>
            </a:r>
            <a:r>
              <a:rPr lang="en-US" altLang="ja-JP" sz="1800" kern="0" dirty="0">
                <a:ea typeface="MS PGothic" panose="020B0600070205080204" pitchFamily="34" charset="-128"/>
              </a:rPr>
              <a:t>t count write cost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since the output of an operation may be sent to the parent operation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Block transfer for run creation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=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for read+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for write = 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   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  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Block transfers for merging</a:t>
            </a:r>
            <a:br>
              <a:rPr lang="en-US" altLang="en-US" sz="1800" kern="0" dirty="0">
                <a:ea typeface="MS PGothic" panose="020B0600070205080204" pitchFamily="34" charset="-128"/>
              </a:rPr>
            </a:br>
            <a:r>
              <a:rPr lang="en-US" altLang="en-US" sz="1800" kern="0" dirty="0">
                <a:ea typeface="MS PGothic" panose="020B0600070205080204" pitchFamily="34" charset="-128"/>
              </a:rPr>
              <a:t>= 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BT for run and merge (B_RM) </a:t>
            </a:r>
            <a:endParaRPr lang="en-US" altLang="en-US" sz="1800" kern="0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kern="0" dirty="0" smtClean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+ </a:t>
            </a:r>
            <a:r>
              <a:rPr lang="en-US" altLang="en-US" sz="1800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Final merge, no write.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So Net block transfer = B_RM  -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+ </a:t>
            </a:r>
            <a:r>
              <a:rPr lang="en-US" altLang="en-US" sz="1800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-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endParaRPr lang="en-US" altLang="en-US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kern="0" dirty="0">
                <a:ea typeface="MS PGothic" panose="020B0600070205080204" pitchFamily="34" charset="-128"/>
              </a:rPr>
              <a:t>=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* (</a:t>
            </a:r>
            <a:r>
              <a:rPr lang="en-US" altLang="en-US" sz="1800" kern="0" dirty="0">
                <a:ea typeface="MS PGothic" panose="020B0600070205080204" pitchFamily="34" charset="-128"/>
              </a:rPr>
              <a:t>2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+1</a:t>
            </a:r>
            <a:r>
              <a:rPr lang="en-US" altLang="en-US" sz="1800" kern="0" dirty="0">
                <a:ea typeface="MS P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00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3" name="Rectangle 1027">
            <a:extLst>
              <a:ext uri="{FF2B5EF4-FFF2-40B4-BE49-F238E27FC236}">
                <a16:creationId xmlns:a16="http://schemas.microsoft.com/office/drawing/2014/main" xmlns="" id="{3001CA62-EE3D-4F8A-ABB6-38955DD4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0" y="1150625"/>
            <a:ext cx="4702629" cy="54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seek)</a:t>
            </a:r>
          </a:p>
          <a:p>
            <a:pPr marL="5715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marL="857250" lvl="2" indent="0">
              <a:buNone/>
            </a:pPr>
            <a:r>
              <a:rPr lang="en-US" altLang="en-US" sz="1800" i="1" dirty="0">
                <a:ea typeface="MS PGothic" panose="020B0600070205080204" pitchFamily="34" charset="-128"/>
              </a:rPr>
              <a:t> 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marL="5715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sz="1800" i="1" dirty="0">
                <a:ea typeface="MS PGothic" panose="020B0600070205080204" pitchFamily="34" charset="-128"/>
              </a:rPr>
              <a:t>2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seeks for each merge pass except the final one which does not require a write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seek for run creation + seek for merge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   </a:t>
            </a:r>
            <a:r>
              <a:rPr lang="en-US" altLang="en-US" sz="1800" i="1" dirty="0">
                <a:ea typeface="MS PGothic" panose="020B0600070205080204" pitchFamily="34" charset="-128"/>
              </a:rPr>
              <a:t>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+ 2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-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  =   </a:t>
            </a:r>
            <a:r>
              <a:rPr lang="en-US" altLang="en-US" sz="1800" i="1" dirty="0">
                <a:ea typeface="MS PGothic" panose="020B0600070205080204" pitchFamily="34" charset="-128"/>
              </a:rPr>
              <a:t>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( 2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-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1)</a:t>
            </a:r>
            <a:endParaRPr lang="en-US" altLang="en-US" sz="1800" kern="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kern="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4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3" name="Rectangle 1027">
            <a:extLst>
              <a:ext uri="{FF2B5EF4-FFF2-40B4-BE49-F238E27FC236}">
                <a16:creationId xmlns:a16="http://schemas.microsoft.com/office/drawing/2014/main" xmlns="" id="{3001CA62-EE3D-4F8A-ABB6-38955DD4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0" y="1150625"/>
            <a:ext cx="4702629" cy="54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Question </a:t>
            </a:r>
            <a:r>
              <a:rPr lang="en-US" sz="1800" b="1" dirty="0" smtClean="0">
                <a:solidFill>
                  <a:srgbClr val="FF0000"/>
                </a:solidFill>
              </a:rPr>
              <a:t>18-2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800" dirty="0"/>
              <a:t>Find the number of runs and number of passes  for a relation with 320 blocks. Memory size is 5.</a:t>
            </a:r>
          </a:p>
          <a:p>
            <a:pPr>
              <a:buFont typeface="+mj-lt"/>
              <a:buAutoNum type="alphaLcParenR"/>
            </a:pPr>
            <a:r>
              <a:rPr lang="en-US" sz="1800" dirty="0" smtClean="0"/>
              <a:t>Analyze </a:t>
            </a:r>
            <a:r>
              <a:rPr lang="en-US" sz="1800" dirty="0"/>
              <a:t>the number of blocks transfer for</a:t>
            </a:r>
          </a:p>
          <a:p>
            <a:pPr lvl="1"/>
            <a:r>
              <a:rPr lang="en-US" sz="1800" dirty="0"/>
              <a:t>Run creation</a:t>
            </a:r>
          </a:p>
          <a:p>
            <a:pPr lvl="1"/>
            <a:r>
              <a:rPr lang="en-US" sz="1800" dirty="0"/>
              <a:t>Merge pass</a:t>
            </a:r>
          </a:p>
          <a:p>
            <a:pPr>
              <a:buFont typeface="+mj-lt"/>
              <a:buAutoNum type="alphaLcParenR" startAt="2"/>
            </a:pPr>
            <a:r>
              <a:rPr lang="en-US" sz="1800" dirty="0" smtClean="0"/>
              <a:t>Analyze </a:t>
            </a:r>
            <a:r>
              <a:rPr lang="en-US" sz="1800" dirty="0"/>
              <a:t>the number of seek for</a:t>
            </a:r>
          </a:p>
          <a:p>
            <a:pPr lvl="1"/>
            <a:r>
              <a:rPr lang="en-US" sz="1800" dirty="0"/>
              <a:t>Run creation</a:t>
            </a:r>
          </a:p>
          <a:p>
            <a:pPr lvl="1"/>
            <a:r>
              <a:rPr lang="en-US" sz="1800" dirty="0"/>
              <a:t>Merge </a:t>
            </a:r>
            <a:r>
              <a:rPr lang="en-US" sz="1800" dirty="0" smtClean="0"/>
              <a:t>pass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26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xmlns="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471600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We may build an index on the relation, and then use the index to read the relation in sorted order. 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May lead to one disk block access for each tuple.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Discussion: The case when it May lead to one disk block access for each tuple.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fit in memory, quicksort is not applicable. Why? </a:t>
            </a:r>
            <a:r>
              <a:rPr lang="en-US" altLang="ja-JP" sz="2000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sz="2000" dirty="0">
                <a:ea typeface="MS PGothic" panose="020B0600070205080204" pitchFamily="34" charset="-128"/>
              </a:rPr>
              <a:t>is a good choice in this case.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xmlns="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xmlns="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(Run Creation)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723774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Run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2F1BD3-6E74-44CC-823A-C275DBADB660}"/>
              </a:ext>
            </a:extLst>
          </p:cNvPr>
          <p:cNvSpPr txBox="1"/>
          <p:nvPr/>
        </p:nvSpPr>
        <p:spPr>
          <a:xfrm>
            <a:off x="4572000" y="1175657"/>
            <a:ext cx="4572000" cy="341632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altLang="en-US" sz="1800" dirty="0"/>
              <a:t> Let </a:t>
            </a:r>
            <a:r>
              <a:rPr kumimoji="0" lang="en-US" altLang="en-US" sz="1800" i="1" dirty="0"/>
              <a:t>M</a:t>
            </a:r>
            <a:r>
              <a:rPr kumimoji="0" lang="en-US" altLang="en-US" sz="1800" dirty="0"/>
              <a:t> denote memory size (in pages). </a:t>
            </a:r>
          </a:p>
          <a:p>
            <a:pPr marL="0" indent="0">
              <a:buNone/>
            </a:pPr>
            <a:r>
              <a:rPr lang="en-US" altLang="en-US" sz="1800" dirty="0"/>
              <a:t>Here </a:t>
            </a:r>
            <a:r>
              <a:rPr lang="en-US" altLang="en-US" sz="1800" dirty="0">
                <a:solidFill>
                  <a:srgbClr val="0000FF"/>
                </a:solidFill>
              </a:rPr>
              <a:t>M = 3</a:t>
            </a:r>
          </a:p>
          <a:p>
            <a:pPr marL="0" indent="0">
              <a:buNone/>
            </a:pPr>
            <a:r>
              <a:rPr lang="en-US" altLang="en-US" sz="1800" dirty="0"/>
              <a:t>1.  </a:t>
            </a:r>
            <a:r>
              <a:rPr lang="en-US" altLang="en-US" sz="1800" b="1" dirty="0"/>
              <a:t>Create sorted</a:t>
            </a: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2060"/>
                </a:solidFill>
              </a:rPr>
              <a:t>runs</a:t>
            </a:r>
            <a:r>
              <a:rPr lang="en-US" altLang="en-US" sz="1800" dirty="0"/>
              <a:t>.  Let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be 1 initially. </a:t>
            </a:r>
            <a:br>
              <a:rPr lang="en-US" altLang="en-US" sz="1800" dirty="0"/>
            </a:br>
            <a:r>
              <a:rPr lang="en-US" altLang="en-US" sz="1800" dirty="0"/>
              <a:t>     Repeatedly do the following till the end of the relation:</a:t>
            </a:r>
            <a:br>
              <a:rPr lang="en-US" altLang="en-US" sz="1800" dirty="0"/>
            </a:br>
            <a:r>
              <a:rPr lang="en-US" altLang="en-US" sz="1800" dirty="0"/>
              <a:t>     (a)  Read </a:t>
            </a:r>
            <a:r>
              <a:rPr lang="en-US" altLang="en-US" sz="1800" i="1" dirty="0"/>
              <a:t>M</a:t>
            </a:r>
            <a:r>
              <a:rPr lang="en-US" altLang="en-US" sz="1800" dirty="0"/>
              <a:t> blocks of relation into memory</a:t>
            </a:r>
            <a:br>
              <a:rPr lang="en-US" altLang="en-US" sz="1800" dirty="0"/>
            </a:br>
            <a:r>
              <a:rPr lang="en-US" altLang="en-US" sz="1800" dirty="0"/>
              <a:t>     (b)  Sort the in-memory blocks</a:t>
            </a:r>
            <a:br>
              <a:rPr lang="en-US" altLang="en-US" sz="1800" dirty="0"/>
            </a:br>
            <a:r>
              <a:rPr lang="en-US" altLang="en-US" sz="1800" dirty="0"/>
              <a:t>     (c)  Write sorted data to run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; increment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.</a:t>
            </a:r>
            <a:br>
              <a:rPr lang="en-US" altLang="en-US" sz="1800" i="1" dirty="0"/>
            </a:br>
            <a:r>
              <a:rPr lang="en-US" altLang="en-US" sz="1800" i="1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Let the final value of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be </a:t>
            </a:r>
            <a:r>
              <a:rPr lang="en-US" altLang="en-US" sz="1800" i="1" dirty="0"/>
              <a:t>N </a:t>
            </a:r>
            <a:r>
              <a:rPr lang="en-US" altLang="en-US" sz="1800" b="1" i="1" dirty="0">
                <a:solidFill>
                  <a:srgbClr val="FF0000"/>
                </a:solidFill>
              </a:rPr>
              <a:t>(Here N = 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0041B2-CB28-4F7D-A34E-0ED24B06987E}"/>
              </a:ext>
            </a:extLst>
          </p:cNvPr>
          <p:cNvSpPr txBox="1"/>
          <p:nvPr/>
        </p:nvSpPr>
        <p:spPr>
          <a:xfrm>
            <a:off x="4688114" y="4920343"/>
            <a:ext cx="4455886" cy="89255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i="1" kern="0" dirty="0">
                <a:ea typeface="MS PGothic" panose="020B0600070205080204" pitchFamily="34" charset="-128"/>
              </a:rPr>
              <a:t>Here N = 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2. 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Merge the runs (next slide)…..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1596437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6FC964C-A20F-47BB-A92E-2D9ED2D1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3" y="10885"/>
            <a:ext cx="761581" cy="11647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CBBCA00-E58B-4D5D-804D-6250EF4D0450}"/>
              </a:ext>
            </a:extLst>
          </p:cNvPr>
          <p:cNvCxnSpPr/>
          <p:nvPr/>
        </p:nvCxnSpPr>
        <p:spPr bwMode="auto">
          <a:xfrm flipV="1">
            <a:off x="203200" y="762547"/>
            <a:ext cx="406400" cy="1298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77C761F-2F53-44F9-B7C7-9B5B7D261878}"/>
              </a:ext>
            </a:extLst>
          </p:cNvPr>
          <p:cNvSpPr/>
          <p:nvPr/>
        </p:nvSpPr>
        <p:spPr bwMode="auto">
          <a:xfrm>
            <a:off x="1465943" y="769257"/>
            <a:ext cx="1161143" cy="1335314"/>
          </a:xfrm>
          <a:custGeom>
            <a:avLst/>
            <a:gdLst>
              <a:gd name="connsiteX0" fmla="*/ 0 w 1161143"/>
              <a:gd name="connsiteY0" fmla="*/ 0 h 1335314"/>
              <a:gd name="connsiteX1" fmla="*/ 1161143 w 1161143"/>
              <a:gd name="connsiteY1" fmla="*/ 478972 h 1335314"/>
              <a:gd name="connsiteX2" fmla="*/ 333828 w 1161143"/>
              <a:gd name="connsiteY2" fmla="*/ 1335314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1335314">
                <a:moveTo>
                  <a:pt x="0" y="0"/>
                </a:moveTo>
                <a:lnTo>
                  <a:pt x="1161143" y="478972"/>
                </a:lnTo>
                <a:lnTo>
                  <a:pt x="333828" y="1335314"/>
                </a:ln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Sort-Merge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343371" y="493486"/>
            <a:ext cx="142240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Buffer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Merge the runs (2-way merge)</a:t>
            </a:r>
            <a:r>
              <a:rPr lang="en-US" altLang="en-US" sz="1800" dirty="0">
                <a:ea typeface="MS PGothic" panose="020B0600070205080204" pitchFamily="34" charset="-128"/>
              </a:rPr>
              <a:t>. Here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</a:rPr>
              <a:t> &gt; </a:t>
            </a:r>
            <a:r>
              <a:rPr lang="en-US" altLang="en-US" sz="1800" i="1" dirty="0">
                <a:ea typeface="MS PGothic" panose="020B0600070205080204" pitchFamily="34" charset="-128"/>
              </a:rPr>
              <a:t>M</a:t>
            </a:r>
            <a:r>
              <a:rPr lang="en-US" altLang="en-US" sz="1800" dirty="0">
                <a:ea typeface="MS PGothic" panose="020B0600070205080204" pitchFamily="34" charset="-128"/>
              </a:rPr>
              <a:t>. M=3, N=4 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Use </a:t>
            </a:r>
            <a:r>
              <a:rPr lang="en-US" altLang="en-US" sz="1800" i="1" dirty="0">
                <a:ea typeface="MS PGothic" panose="020B0600070205080204" pitchFamily="34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repeat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b="1" dirty="0">
                <a:ea typeface="MS PGothic" panose="020B0600070205080204" pitchFamily="34" charset="-128"/>
              </a:rPr>
              <a:t>If</a:t>
            </a:r>
            <a:r>
              <a:rPr lang="en-US" altLang="en-US" sz="18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1800" b="1" dirty="0">
                <a:ea typeface="MS PGothic" panose="020B0600070205080204" pitchFamily="34" charset="-128"/>
              </a:rPr>
              <a:t>then</a:t>
            </a:r>
            <a:br>
              <a:rPr lang="en-US" altLang="en-US" sz="1800" b="1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5715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until</a:t>
            </a:r>
            <a:r>
              <a:rPr lang="en-US" altLang="en-US" sz="1800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52400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20D01A1-6ED9-4220-A8AC-059604CFDF4F}"/>
              </a:ext>
            </a:extLst>
          </p:cNvPr>
          <p:cNvSpPr/>
          <p:nvPr/>
        </p:nvSpPr>
        <p:spPr bwMode="auto">
          <a:xfrm>
            <a:off x="1161143" y="1364343"/>
            <a:ext cx="1117600" cy="696686"/>
          </a:xfrm>
          <a:custGeom>
            <a:avLst/>
            <a:gdLst>
              <a:gd name="connsiteX0" fmla="*/ 0 w 1117600"/>
              <a:gd name="connsiteY0" fmla="*/ 0 h 696686"/>
              <a:gd name="connsiteX1" fmla="*/ 1117600 w 1117600"/>
              <a:gd name="connsiteY1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7600" h="696686">
                <a:moveTo>
                  <a:pt x="0" y="0"/>
                </a:moveTo>
                <a:lnTo>
                  <a:pt x="1117600" y="696686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20D98EB7-E66F-441F-9E5E-7E60EED74EC5}"/>
              </a:ext>
            </a:extLst>
          </p:cNvPr>
          <p:cNvSpPr/>
          <p:nvPr/>
        </p:nvSpPr>
        <p:spPr bwMode="auto">
          <a:xfrm>
            <a:off x="1888798" y="326430"/>
            <a:ext cx="384123" cy="67834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xmlns="" id="{CE5850C8-C988-4137-8798-A8CFBDB3E01F}"/>
              </a:ext>
            </a:extLst>
          </p:cNvPr>
          <p:cNvSpPr/>
          <p:nvPr/>
        </p:nvSpPr>
        <p:spPr bwMode="auto">
          <a:xfrm>
            <a:off x="0" y="1004777"/>
            <a:ext cx="820286" cy="521258"/>
          </a:xfrm>
          <a:prstGeom prst="rightArrowCallou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Output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Helvetica" charset="0"/>
              </a:rPr>
              <a:t>Buffer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6697FB7-9FDC-4476-8EAA-63F5AF3F70CF}"/>
              </a:ext>
            </a:extLst>
          </p:cNvPr>
          <p:cNvGraphicFramePr/>
          <p:nvPr/>
        </p:nvGraphicFramePr>
        <p:xfrm>
          <a:off x="820286" y="1057413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188904896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98773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1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2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 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Merge the runs (2-way merge)</a:t>
            </a:r>
            <a:r>
              <a:rPr lang="en-US" altLang="en-US" sz="1800" dirty="0">
                <a:ea typeface="MS PGothic" panose="020B0600070205080204" pitchFamily="34" charset="-128"/>
              </a:rPr>
              <a:t>. Here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</a:rPr>
              <a:t> &gt; </a:t>
            </a:r>
            <a:r>
              <a:rPr lang="en-US" altLang="en-US" sz="1800" i="1" dirty="0">
                <a:ea typeface="MS PGothic" panose="020B0600070205080204" pitchFamily="34" charset="-128"/>
              </a:rPr>
              <a:t>M</a:t>
            </a:r>
            <a:r>
              <a:rPr lang="en-US" altLang="en-US" sz="1800" dirty="0">
                <a:ea typeface="MS PGothic" panose="020B0600070205080204" pitchFamily="34" charset="-128"/>
              </a:rPr>
              <a:t>. M=3, N=2 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Use </a:t>
            </a:r>
            <a:r>
              <a:rPr lang="en-US" altLang="en-US" sz="1800" i="1" dirty="0">
                <a:ea typeface="MS PGothic" panose="020B0600070205080204" pitchFamily="34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repeat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b="1" dirty="0">
                <a:ea typeface="MS PGothic" panose="020B0600070205080204" pitchFamily="34" charset="-128"/>
              </a:rPr>
              <a:t>If</a:t>
            </a:r>
            <a:r>
              <a:rPr lang="en-US" altLang="en-US" sz="18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1800" b="1" dirty="0">
                <a:ea typeface="MS PGothic" panose="020B0600070205080204" pitchFamily="34" charset="-128"/>
              </a:rPr>
              <a:t>then</a:t>
            </a:r>
            <a:br>
              <a:rPr lang="en-US" altLang="en-US" sz="1800" b="1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5715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until</a:t>
            </a:r>
            <a:r>
              <a:rPr lang="en-US" altLang="en-US" sz="1800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1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are required. 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Here, it is 2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i="1" dirty="0">
                <a:ea typeface="MS PGothic" panose="020B0600070205080204" pitchFamily="34" charset="-128"/>
              </a:rPr>
              <a:t>M </a:t>
            </a:r>
            <a:r>
              <a:rPr lang="en-US" altLang="en-US" dirty="0">
                <a:ea typeface="MS PGothic" panose="020B0600070205080204" pitchFamily="34" charset="-128"/>
              </a:rPr>
              <a:t>- 1 runs are merged. 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marL="857250" lvl="2" indent="0">
              <a:buNone/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9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ectangle 1027">
            <a:extLst>
              <a:ext uri="{FF2B5EF4-FFF2-40B4-BE49-F238E27FC236}">
                <a16:creationId xmlns:a16="http://schemas.microsoft.com/office/drawing/2014/main" xmlns="" id="{AB48BEEB-94C9-4C18-842F-7A81DE33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712" y="1382874"/>
            <a:ext cx="4764288" cy="421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Question </a:t>
            </a:r>
            <a:r>
              <a:rPr lang="en-US" altLang="en-US" sz="1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18-1</a:t>
            </a:r>
            <a:endParaRPr lang="en-US" altLang="en-US" sz="1800" b="1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Find the number of runs and number of passes  for a relation with 2200 blocks. Memory size is 11.</a:t>
            </a:r>
            <a:endParaRPr lang="en-US" altLang="en-US" sz="1800" kern="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kern="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passes)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blocks of the relation is </a:t>
            </a:r>
            <a:r>
              <a:rPr lang="en-US" altLang="en-US" sz="1800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Size of the memory is M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runs =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</a:t>
            </a:r>
          </a:p>
        </p:txBody>
      </p:sp>
    </p:spTree>
    <p:extLst>
      <p:ext uri="{BB962C8B-B14F-4D97-AF65-F5344CB8AC3E}">
        <p14:creationId xmlns:p14="http://schemas.microsoft.com/office/powerpoint/2010/main" val="10598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xmlns="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xmlns="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xmlns="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xmlns="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xmlns="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ectangle 1027">
            <a:extLst>
              <a:ext uri="{FF2B5EF4-FFF2-40B4-BE49-F238E27FC236}">
                <a16:creationId xmlns:a16="http://schemas.microsoft.com/office/drawing/2014/main" xmlns="" id="{AB48BEEB-94C9-4C18-842F-7A81DE33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712" y="1382874"/>
            <a:ext cx="4764288" cy="421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passes)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blocks of the relation is </a:t>
            </a:r>
            <a:r>
              <a:rPr lang="en-US" altLang="en-US" sz="1800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Size of the memory is M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runs =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After merge pass 1, number of runs </a:t>
            </a:r>
            <a:endParaRPr lang="en-US" altLang="en-US" sz="1800" kern="0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kern="0" dirty="0" smtClean="0">
                <a:ea typeface="MS PGothic" panose="020B0600070205080204" pitchFamily="34" charset="-128"/>
                <a:sym typeface="Symbol" panose="05050102010706020507" pitchFamily="18" charset="2"/>
              </a:rPr>
              <a:t>     = </a:t>
            </a:r>
            <a:r>
              <a:rPr lang="en-US" altLang="en-US" sz="1800" kern="0" dirty="0" smtClean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 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/(M-1) 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After merge pass 2, number of runs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     =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 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/(M-1) (M-1) 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    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 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/(M-1) </a:t>
            </a:r>
            <a:r>
              <a:rPr lang="en-US" altLang="en-US" sz="1800" kern="0" baseline="30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pass = 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</p:txBody>
      </p:sp>
    </p:spTree>
    <p:extLst>
      <p:ext uri="{BB962C8B-B14F-4D97-AF65-F5344CB8AC3E}">
        <p14:creationId xmlns:p14="http://schemas.microsoft.com/office/powerpoint/2010/main" val="3124446251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71112</TotalTime>
  <Words>938</Words>
  <Application>Microsoft Office PowerPoint</Application>
  <PresentationFormat>On-screen Show (4:3)</PresentationFormat>
  <Paragraphs>216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Helvetica</vt:lpstr>
      <vt:lpstr>Monotype Sorts</vt:lpstr>
      <vt:lpstr>ＭＳ Ｐゴシック</vt:lpstr>
      <vt:lpstr>ＭＳ Ｐゴシック</vt:lpstr>
      <vt:lpstr>Symbol</vt:lpstr>
      <vt:lpstr>Times New Roman</vt:lpstr>
      <vt:lpstr>Webdings</vt:lpstr>
      <vt:lpstr>Wingdings</vt:lpstr>
      <vt:lpstr>db</vt:lpstr>
      <vt:lpstr>Query Processing</vt:lpstr>
      <vt:lpstr>Sorting</vt:lpstr>
      <vt:lpstr>Example: External Sorting Using Sort-Merge</vt:lpstr>
      <vt:lpstr>External Sort-Merge (Run Creation)</vt:lpstr>
      <vt:lpstr>External Sort-Merge (Sort-Merge)</vt:lpstr>
      <vt:lpstr>External Sort-Merge (Sort Merge)</vt:lpstr>
      <vt:lpstr>External Sort-Merge (Algorithm Analysis)</vt:lpstr>
      <vt:lpstr>External Sort-Merge (Algorithm Analysis)</vt:lpstr>
      <vt:lpstr>External Sort-Merge (Algorithm Analysis)</vt:lpstr>
      <vt:lpstr>External Sort-Merge (Algorithm Analysis)</vt:lpstr>
      <vt:lpstr>External Sort-Merge (Algorithm Analysis)</vt:lpstr>
      <vt:lpstr>External Sort-Merge (Algorithm Analysis)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Microsoft account</cp:lastModifiedBy>
  <cp:revision>710</cp:revision>
  <cp:lastPrinted>1999-06-28T19:27:31Z</cp:lastPrinted>
  <dcterms:created xsi:type="dcterms:W3CDTF">2000-02-23T18:58:38Z</dcterms:created>
  <dcterms:modified xsi:type="dcterms:W3CDTF">2020-12-12T01:27:25Z</dcterms:modified>
</cp:coreProperties>
</file>