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1" r:id="rId1"/>
  </p:sldMasterIdLst>
  <p:notesMasterIdLst>
    <p:notesMasterId r:id="rId34"/>
  </p:notesMasterIdLst>
  <p:handoutMasterIdLst>
    <p:handoutMasterId r:id="rId35"/>
  </p:handoutMasterIdLst>
  <p:sldIdLst>
    <p:sldId id="346" r:id="rId2"/>
    <p:sldId id="279" r:id="rId3"/>
    <p:sldId id="284" r:id="rId4"/>
    <p:sldId id="399" r:id="rId5"/>
    <p:sldId id="400" r:id="rId6"/>
    <p:sldId id="430" r:id="rId7"/>
    <p:sldId id="403" r:id="rId8"/>
    <p:sldId id="404" r:id="rId9"/>
    <p:sldId id="401" r:id="rId10"/>
    <p:sldId id="405" r:id="rId11"/>
    <p:sldId id="286" r:id="rId12"/>
    <p:sldId id="431" r:id="rId13"/>
    <p:sldId id="406" r:id="rId14"/>
    <p:sldId id="407" r:id="rId15"/>
    <p:sldId id="408" r:id="rId16"/>
    <p:sldId id="409" r:id="rId17"/>
    <p:sldId id="432" r:id="rId18"/>
    <p:sldId id="433" r:id="rId19"/>
    <p:sldId id="410" r:id="rId20"/>
    <p:sldId id="337" r:id="rId21"/>
    <p:sldId id="305" r:id="rId22"/>
    <p:sldId id="418" r:id="rId23"/>
    <p:sldId id="338" r:id="rId24"/>
    <p:sldId id="412" r:id="rId25"/>
    <p:sldId id="413" r:id="rId26"/>
    <p:sldId id="411" r:id="rId27"/>
    <p:sldId id="415" r:id="rId28"/>
    <p:sldId id="306" r:id="rId29"/>
    <p:sldId id="414" r:id="rId30"/>
    <p:sldId id="277" r:id="rId31"/>
    <p:sldId id="339" r:id="rId32"/>
    <p:sldId id="417" r:id="rId33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4">
          <p15:clr>
            <a:srgbClr val="A4A3A4"/>
          </p15:clr>
        </p15:guide>
        <p15:guide id="2" pos="5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0976" autoAdjust="0"/>
  </p:normalViewPr>
  <p:slideViewPr>
    <p:cSldViewPr snapToGrid="0">
      <p:cViewPr varScale="1">
        <p:scale>
          <a:sx n="66" d="100"/>
          <a:sy n="66" d="100"/>
        </p:scale>
        <p:origin x="1506" y="60"/>
      </p:cViewPr>
      <p:guideLst>
        <p:guide orient="horz" pos="734"/>
        <p:guide pos="5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>
            <a:extLst>
              <a:ext uri="{FF2B5EF4-FFF2-40B4-BE49-F238E27FC236}">
                <a16:creationId xmlns:a16="http://schemas.microsoft.com/office/drawing/2014/main" id="{0FBDC9D0-A016-41F3-B44A-F8BD82360C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59" name="Rectangle 3">
            <a:extLst>
              <a:ext uri="{FF2B5EF4-FFF2-40B4-BE49-F238E27FC236}">
                <a16:creationId xmlns:a16="http://schemas.microsoft.com/office/drawing/2014/main" id="{90805737-772D-46C8-8FC5-72B91504100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60" name="Rectangle 4">
            <a:extLst>
              <a:ext uri="{FF2B5EF4-FFF2-40B4-BE49-F238E27FC236}">
                <a16:creationId xmlns:a16="http://schemas.microsoft.com/office/drawing/2014/main" id="{2B4D82F3-758C-404E-BA35-55A8245BE5E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61" name="Rectangle 5">
            <a:extLst>
              <a:ext uri="{FF2B5EF4-FFF2-40B4-BE49-F238E27FC236}">
                <a16:creationId xmlns:a16="http://schemas.microsoft.com/office/drawing/2014/main" id="{CEA8EB95-7681-446E-87F9-995081C1C77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 smtClean="0"/>
            </a:lvl1pPr>
          </a:lstStyle>
          <a:p>
            <a:pPr>
              <a:defRPr/>
            </a:pPr>
            <a:fld id="{119CE09D-DE5D-44E4-9C09-1DDE59E231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7298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898E0D3-1A41-4691-A625-AF7F351F13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4B08679-B338-489C-813C-600C2DE9FDA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1642E38-6AA8-4B51-B9D4-9F607959681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C8C496AA-20BD-4C43-8228-817031E6EB2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9F9A61A-F657-4467-A0C2-3815362698A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09E66B4-D60F-4547-A5B6-DE99FA98F9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234170D-4C15-4DC8-9E93-2CEDAB1F13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0900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3D2B6151-4749-434D-A485-87732FD429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A3D47C1-E4FD-456D-8E85-26A0FB5C6A9E}" type="slidenum">
              <a:rPr lang="en-US" altLang="en-US" sz="1300"/>
              <a:pPr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C1FFEAB-6ADA-430E-AAC3-C7AAF1F36F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F1686CFA-0F99-4BB6-8074-F9A2F917C0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9919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F949F206-950D-48E9-A149-D64511CA3C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18B398B-457E-4D99-B1F7-A3F80D27FC0A}" type="slidenum">
              <a:rPr lang="en-US" altLang="en-US" sz="1300"/>
              <a:pPr>
                <a:spcBef>
                  <a:spcPct val="0"/>
                </a:spcBef>
              </a:pPr>
              <a:t>10</a:t>
            </a:fld>
            <a:endParaRPr lang="en-US" altLang="en-US" sz="13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D0B54FF7-6A74-49C7-BED8-B43DFD708D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EF36A1EB-50EB-4DF7-BA49-AB53A82631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1926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142F6F46-D2F8-4045-BC61-9F9C765938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537C19-6B0F-4F02-8273-B3D055936514}" type="slidenum">
              <a:rPr lang="en-US" altLang="en-US" sz="1300"/>
              <a:pPr>
                <a:spcBef>
                  <a:spcPct val="0"/>
                </a:spcBef>
              </a:pPr>
              <a:t>11</a:t>
            </a:fld>
            <a:endParaRPr lang="en-US" altLang="en-US" sz="13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180C5F3E-AD18-4684-BE1C-B820701F9B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E48DB948-26F3-4ED2-83FE-AD47D8627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4102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142F6F46-D2F8-4045-BC61-9F9C765938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537C19-6B0F-4F02-8273-B3D055936514}" type="slidenum">
              <a:rPr lang="en-US" altLang="en-US" sz="1300"/>
              <a:pPr>
                <a:spcBef>
                  <a:spcPct val="0"/>
                </a:spcBef>
              </a:pPr>
              <a:t>12</a:t>
            </a:fld>
            <a:endParaRPr lang="en-US" altLang="en-US" sz="13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180C5F3E-AD18-4684-BE1C-B820701F9B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E48DB948-26F3-4ED2-83FE-AD47D8627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2667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142F6F46-D2F8-4045-BC61-9F9C765938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537C19-6B0F-4F02-8273-B3D055936514}" type="slidenum">
              <a:rPr lang="en-US" altLang="en-US" sz="1300"/>
              <a:pPr>
                <a:spcBef>
                  <a:spcPct val="0"/>
                </a:spcBef>
              </a:pPr>
              <a:t>13</a:t>
            </a:fld>
            <a:endParaRPr lang="en-US" altLang="en-US" sz="13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180C5F3E-AD18-4684-BE1C-B820701F9B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E48DB948-26F3-4ED2-83FE-AD47D8627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8840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142F6F46-D2F8-4045-BC61-9F9C765938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537C19-6B0F-4F02-8273-B3D055936514}" type="slidenum">
              <a:rPr lang="en-US" altLang="en-US" sz="1300"/>
              <a:pPr>
                <a:spcBef>
                  <a:spcPct val="0"/>
                </a:spcBef>
              </a:pPr>
              <a:t>14</a:t>
            </a:fld>
            <a:endParaRPr lang="en-US" altLang="en-US" sz="13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180C5F3E-AD18-4684-BE1C-B820701F9B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E48DB948-26F3-4ED2-83FE-AD47D8627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2444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142F6F46-D2F8-4045-BC61-9F9C765938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537C19-6B0F-4F02-8273-B3D055936514}" type="slidenum">
              <a:rPr lang="en-US" altLang="en-US" sz="1300"/>
              <a:pPr>
                <a:spcBef>
                  <a:spcPct val="0"/>
                </a:spcBef>
              </a:pPr>
              <a:t>15</a:t>
            </a:fld>
            <a:endParaRPr lang="en-US" altLang="en-US" sz="13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180C5F3E-AD18-4684-BE1C-B820701F9B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E48DB948-26F3-4ED2-83FE-AD47D8627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0175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142F6F46-D2F8-4045-BC61-9F9C765938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537C19-6B0F-4F02-8273-B3D055936514}" type="slidenum">
              <a:rPr lang="en-US" altLang="en-US" sz="1300"/>
              <a:pPr>
                <a:spcBef>
                  <a:spcPct val="0"/>
                </a:spcBef>
              </a:pPr>
              <a:t>16</a:t>
            </a:fld>
            <a:endParaRPr lang="en-US" altLang="en-US" sz="13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180C5F3E-AD18-4684-BE1C-B820701F9B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E48DB948-26F3-4ED2-83FE-AD47D8627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1918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142F6F46-D2F8-4045-BC61-9F9C765938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537C19-6B0F-4F02-8273-B3D055936514}" type="slidenum">
              <a:rPr lang="en-US" altLang="en-US" sz="1300"/>
              <a:pPr>
                <a:spcBef>
                  <a:spcPct val="0"/>
                </a:spcBef>
              </a:pPr>
              <a:t>17</a:t>
            </a:fld>
            <a:endParaRPr lang="en-US" altLang="en-US" sz="13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180C5F3E-AD18-4684-BE1C-B820701F9B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E48DB948-26F3-4ED2-83FE-AD47D8627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0850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142F6F46-D2F8-4045-BC61-9F9C765938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537C19-6B0F-4F02-8273-B3D055936514}" type="slidenum">
              <a:rPr lang="en-US" altLang="en-US" sz="1300"/>
              <a:pPr>
                <a:spcBef>
                  <a:spcPct val="0"/>
                </a:spcBef>
              </a:pPr>
              <a:t>18</a:t>
            </a:fld>
            <a:endParaRPr lang="en-US" altLang="en-US" sz="13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180C5F3E-AD18-4684-BE1C-B820701F9B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E48DB948-26F3-4ED2-83FE-AD47D8627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72507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142F6F46-D2F8-4045-BC61-9F9C765938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537C19-6B0F-4F02-8273-B3D055936514}" type="slidenum">
              <a:rPr lang="en-US" altLang="en-US" sz="1300"/>
              <a:pPr>
                <a:spcBef>
                  <a:spcPct val="0"/>
                </a:spcBef>
              </a:pPr>
              <a:t>19</a:t>
            </a:fld>
            <a:endParaRPr lang="en-US" altLang="en-US" sz="13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180C5F3E-AD18-4684-BE1C-B820701F9B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E48DB948-26F3-4ED2-83FE-AD47D8627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1611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F14EB24E-1992-449A-AD28-FF477E1F2C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3E36D8E-1942-4B6F-B492-DC8CBE44093B}" type="slidenum">
              <a:rPr lang="en-US" altLang="en-US" sz="1300"/>
              <a:pPr>
                <a:spcBef>
                  <a:spcPct val="0"/>
                </a:spcBef>
              </a:pPr>
              <a:t>2</a:t>
            </a:fld>
            <a:endParaRPr lang="en-US" altLang="en-US" sz="13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2FD7109D-2297-4F46-9A8F-16F23C6FAA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D63074D6-C005-48DF-B89D-3BD9BDA79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21779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F794B59E-23F9-4AF1-87EC-4AAEF380C6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FBD636F-715A-4B25-A681-97DEEED8DD2F}" type="slidenum">
              <a:rPr lang="en-US" altLang="en-US" sz="1300"/>
              <a:pPr>
                <a:spcBef>
                  <a:spcPct val="0"/>
                </a:spcBef>
              </a:pPr>
              <a:t>20</a:t>
            </a:fld>
            <a:endParaRPr lang="en-US" altLang="en-US" sz="1300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1F8D85A2-D5DE-4B5C-842A-4ED3B9385D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ADE88C13-5FDC-4080-B024-79E0712BC6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61152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A9C31A9A-21DA-4EBE-B19A-8621513DC4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EED8CD4-9F16-4E96-8301-190BFE224299}" type="slidenum">
              <a:rPr lang="en-US" altLang="en-US" sz="1300"/>
              <a:pPr>
                <a:spcBef>
                  <a:spcPct val="0"/>
                </a:spcBef>
              </a:pPr>
              <a:t>21</a:t>
            </a:fld>
            <a:endParaRPr lang="en-US" altLang="en-US" sz="1300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4E27E3FF-FE69-461B-A41B-ED037C4994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396EEB19-736D-49D7-907E-7285BCB7CA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09980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A9C31A9A-21DA-4EBE-B19A-8621513DC4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EED8CD4-9F16-4E96-8301-190BFE224299}" type="slidenum">
              <a:rPr lang="en-US" altLang="en-US" sz="1300"/>
              <a:pPr>
                <a:spcBef>
                  <a:spcPct val="0"/>
                </a:spcBef>
              </a:pPr>
              <a:t>22</a:t>
            </a:fld>
            <a:endParaRPr lang="en-US" altLang="en-US" sz="1300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4E27E3FF-FE69-461B-A41B-ED037C4994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396EEB19-736D-49D7-907E-7285BCB7CA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27308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411A0C94-7116-4D9F-B032-0B7D5CAEFD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A087AEF-BCD3-4E14-90AC-36F21F61B7CD}" type="slidenum">
              <a:rPr lang="en-US" altLang="en-US" sz="1300"/>
              <a:pPr>
                <a:spcBef>
                  <a:spcPct val="0"/>
                </a:spcBef>
              </a:pPr>
              <a:t>23</a:t>
            </a:fld>
            <a:endParaRPr lang="en-US" altLang="en-US" sz="13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5A1EACEC-D3BA-440B-B162-960DEBF63F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65FC041A-1CDA-4E0D-899C-36B41A2D1B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765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411A0C94-7116-4D9F-B032-0B7D5CAEFD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A087AEF-BCD3-4E14-90AC-36F21F61B7CD}" type="slidenum">
              <a:rPr lang="en-US" altLang="en-US" sz="1300"/>
              <a:pPr>
                <a:spcBef>
                  <a:spcPct val="0"/>
                </a:spcBef>
              </a:pPr>
              <a:t>24</a:t>
            </a:fld>
            <a:endParaRPr lang="en-US" altLang="en-US" sz="13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5A1EACEC-D3BA-440B-B162-960DEBF63F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65FC041A-1CDA-4E0D-899C-36B41A2D1B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81043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411A0C94-7116-4D9F-B032-0B7D5CAEFD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A087AEF-BCD3-4E14-90AC-36F21F61B7CD}" type="slidenum">
              <a:rPr lang="en-US" altLang="en-US" sz="1300"/>
              <a:pPr>
                <a:spcBef>
                  <a:spcPct val="0"/>
                </a:spcBef>
              </a:pPr>
              <a:t>25</a:t>
            </a:fld>
            <a:endParaRPr lang="en-US" altLang="en-US" sz="13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5A1EACEC-D3BA-440B-B162-960DEBF63F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65FC041A-1CDA-4E0D-899C-36B41A2D1B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92294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411A0C94-7116-4D9F-B032-0B7D5CAEFD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A087AEF-BCD3-4E14-90AC-36F21F61B7CD}" type="slidenum">
              <a:rPr lang="en-US" altLang="en-US" sz="1300"/>
              <a:pPr>
                <a:spcBef>
                  <a:spcPct val="0"/>
                </a:spcBef>
              </a:pPr>
              <a:t>26</a:t>
            </a:fld>
            <a:endParaRPr lang="en-US" altLang="en-US" sz="13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5A1EACEC-D3BA-440B-B162-960DEBF63F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65FC041A-1CDA-4E0D-899C-36B41A2D1B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49036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411A0C94-7116-4D9F-B032-0B7D5CAEFD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A087AEF-BCD3-4E14-90AC-36F21F61B7CD}" type="slidenum">
              <a:rPr lang="en-US" altLang="en-US" sz="1300"/>
              <a:pPr>
                <a:spcBef>
                  <a:spcPct val="0"/>
                </a:spcBef>
              </a:pPr>
              <a:t>27</a:t>
            </a:fld>
            <a:endParaRPr lang="en-US" altLang="en-US" sz="13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5A1EACEC-D3BA-440B-B162-960DEBF63F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65FC041A-1CDA-4E0D-899C-36B41A2D1B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61308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EB4A74A6-6BAE-48D5-887A-08ECE2B9D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2CF5737-26BD-43D3-AD5F-CA57BF00685E}" type="slidenum">
              <a:rPr lang="en-US" altLang="en-US" sz="1300"/>
              <a:pPr>
                <a:spcBef>
                  <a:spcPct val="0"/>
                </a:spcBef>
              </a:pPr>
              <a:t>28</a:t>
            </a:fld>
            <a:endParaRPr lang="en-US" altLang="en-US" sz="1300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1A2D4F9E-523D-4D83-9CCA-0A0A3EDC3C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4C17232C-71C3-4C8F-94CC-B46F85BCC0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32888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EB4A74A6-6BAE-48D5-887A-08ECE2B9D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2CF5737-26BD-43D3-AD5F-CA57BF00685E}" type="slidenum">
              <a:rPr lang="en-US" altLang="en-US" sz="1300"/>
              <a:pPr>
                <a:spcBef>
                  <a:spcPct val="0"/>
                </a:spcBef>
              </a:pPr>
              <a:t>29</a:t>
            </a:fld>
            <a:endParaRPr lang="en-US" altLang="en-US" sz="1300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1A2D4F9E-523D-4D83-9CCA-0A0A3EDC3C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4C17232C-71C3-4C8F-94CC-B46F85BCC0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6745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F949F206-950D-48E9-A149-D64511CA3C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18B398B-457E-4D99-B1F7-A3F80D27FC0A}" type="slidenum">
              <a:rPr lang="en-US" altLang="en-US" sz="1300"/>
              <a:pPr>
                <a:spcBef>
                  <a:spcPct val="0"/>
                </a:spcBef>
              </a:pPr>
              <a:t>3</a:t>
            </a:fld>
            <a:endParaRPr lang="en-US" altLang="en-US" sz="13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D0B54FF7-6A74-49C7-BED8-B43DFD708D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EF36A1EB-50EB-4DF7-BA49-AB53A82631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44985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D13A4289-C234-4822-8F80-7601168370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E679EC6-AB91-4B19-8CF1-6882286BA947}" type="slidenum">
              <a:rPr lang="en-US" altLang="en-US" sz="1300"/>
              <a:pPr>
                <a:spcBef>
                  <a:spcPct val="0"/>
                </a:spcBef>
              </a:pPr>
              <a:t>30</a:t>
            </a:fld>
            <a:endParaRPr lang="en-US" altLang="en-US" sz="13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B387304B-D3DF-4E38-92DB-5D4BCE46F4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3BB620EF-1AE8-4EBF-9C1B-4CAA366782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17750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9537D33B-516E-4E1D-8155-1BB8818AF6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5C4ADFA-7B9A-45C2-ACE0-D65735EC0894}" type="slidenum">
              <a:rPr lang="en-US" altLang="en-US" sz="1300"/>
              <a:pPr>
                <a:spcBef>
                  <a:spcPct val="0"/>
                </a:spcBef>
              </a:pPr>
              <a:t>31</a:t>
            </a:fld>
            <a:endParaRPr lang="en-US" altLang="en-US" sz="13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DD97AD53-BD51-4766-B4CC-07042C973C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1F53E999-D5D9-4EE0-BF00-9FF2703BF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29767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9537D33B-516E-4E1D-8155-1BB8818AF6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5C4ADFA-7B9A-45C2-ACE0-D65735EC0894}" type="slidenum">
              <a:rPr lang="en-US" altLang="en-US" sz="1300"/>
              <a:pPr>
                <a:spcBef>
                  <a:spcPct val="0"/>
                </a:spcBef>
              </a:pPr>
              <a:t>32</a:t>
            </a:fld>
            <a:endParaRPr lang="en-US" altLang="en-US" sz="13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DD97AD53-BD51-4766-B4CC-07042C973C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1F53E999-D5D9-4EE0-BF00-9FF2703BF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1891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F949F206-950D-48E9-A149-D64511CA3C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18B398B-457E-4D99-B1F7-A3F80D27FC0A}" type="slidenum">
              <a:rPr lang="en-US" altLang="en-US" sz="1300"/>
              <a:pPr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D0B54FF7-6A74-49C7-BED8-B43DFD708D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EF36A1EB-50EB-4DF7-BA49-AB53A82631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3158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F949F206-950D-48E9-A149-D64511CA3C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18B398B-457E-4D99-B1F7-A3F80D27FC0A}" type="slidenum">
              <a:rPr lang="en-US" altLang="en-US" sz="1300"/>
              <a:pPr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D0B54FF7-6A74-49C7-BED8-B43DFD708D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EF36A1EB-50EB-4DF7-BA49-AB53A82631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8049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F949F206-950D-48E9-A149-D64511CA3C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18B398B-457E-4D99-B1F7-A3F80D27FC0A}" type="slidenum">
              <a:rPr lang="en-US" altLang="en-US" sz="1300"/>
              <a:pPr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D0B54FF7-6A74-49C7-BED8-B43DFD708D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EF36A1EB-50EB-4DF7-BA49-AB53A82631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3571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F949F206-950D-48E9-A149-D64511CA3C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18B398B-457E-4D99-B1F7-A3F80D27FC0A}" type="slidenum">
              <a:rPr lang="en-US" altLang="en-US" sz="130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D0B54FF7-6A74-49C7-BED8-B43DFD708D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EF36A1EB-50EB-4DF7-BA49-AB53A82631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2723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F949F206-950D-48E9-A149-D64511CA3C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18B398B-457E-4D99-B1F7-A3F80D27FC0A}" type="slidenum">
              <a:rPr lang="en-US" altLang="en-US" sz="1300"/>
              <a:pPr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D0B54FF7-6A74-49C7-BED8-B43DFD708D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EF36A1EB-50EB-4DF7-BA49-AB53A82631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9803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F949F206-950D-48E9-A149-D64511CA3C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18B398B-457E-4D99-B1F7-A3F80D27FC0A}" type="slidenum">
              <a:rPr lang="en-US" altLang="en-US" sz="1300"/>
              <a:pPr>
                <a:spcBef>
                  <a:spcPct val="0"/>
                </a:spcBef>
              </a:pPr>
              <a:t>9</a:t>
            </a:fld>
            <a:endParaRPr lang="en-US" altLang="en-US" sz="13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D0B54FF7-6A74-49C7-BED8-B43DFD708D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EF36A1EB-50EB-4DF7-BA49-AB53A82631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870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441F42D0-7627-45E8-BCAB-6293FCFFA66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041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78238-A850-4F7F-9FB2-C7F3ED51152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90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75237-B0F8-4D27-B8AA-EA0E8F7832E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950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9221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53C40E-D8FC-4564-9F45-CF1A708734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434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1BECEEC-3BC9-4D4E-99DA-2E5AA45784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441F42D0-7627-45E8-BCAB-6293FCFFA6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71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2" y="1102497"/>
            <a:ext cx="8014277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1BFAE-C44B-49AE-8C45-A7AABAAB5FE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26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BE0E1-96FA-42C8-A339-7F81B98D396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80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2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23997-F532-4D5B-B2F3-9E05A41D497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348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49892-EB20-4383-9D6A-6D1ED2147F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932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71689-3C51-413B-9388-DDBA7E74E1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73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D7985-991B-46C7-A32A-6942E2DB118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08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9FD90-85FD-43B3-9F6B-6E3DF5251A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65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2883" y="6613525"/>
            <a:ext cx="3417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04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20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image" Target="../media/image3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>
            <a:extLst>
              <a:ext uri="{FF2B5EF4-FFF2-40B4-BE49-F238E27FC236}">
                <a16:creationId xmlns:a16="http://schemas.microsoft.com/office/drawing/2014/main" id="{7CAECB4A-B3AE-47EA-8608-B6EE8F6B22D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Query Processing</a:t>
            </a: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</a:b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1026">
            <a:extLst>
              <a:ext uri="{FF2B5EF4-FFF2-40B4-BE49-F238E27FC236}">
                <a16:creationId xmlns:a16="http://schemas.microsoft.com/office/drawing/2014/main" id="{91286922-3E05-43EB-BC96-525D4D8EE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Nested-Loop Join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7D50C-354A-4037-BCEB-A929055ABDBA}"/>
              </a:ext>
            </a:extLst>
          </p:cNvPr>
          <p:cNvSpPr txBox="1"/>
          <p:nvPr/>
        </p:nvSpPr>
        <p:spPr>
          <a:xfrm>
            <a:off x="116114" y="821757"/>
            <a:ext cx="45720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  <a:tabLst>
                <a:tab pos="461963" algn="l"/>
                <a:tab pos="850900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for each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tuple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b="1" i="1" dirty="0">
                <a:solidFill>
                  <a:srgbClr val="0000FF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student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do begin</a:t>
            </a:r>
            <a:endParaRPr lang="en-US" altLang="en-US" b="1" dirty="0"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461963" algn="l"/>
                <a:tab pos="850900" algn="l"/>
              </a:tabLst>
            </a:pP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     for each tuple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b="1" i="1" dirty="0">
                <a:solidFill>
                  <a:srgbClr val="0000FF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takes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do begin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test pair 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,t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to see if they satisfy the join condition 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b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	 if they do, </a:t>
            </a:r>
          </a:p>
          <a:p>
            <a:pPr marL="0" indent="0">
              <a:buNone/>
              <a:tabLst>
                <a:tab pos="461963" algn="l"/>
                <a:tab pos="850900" algn="l"/>
              </a:tabLst>
            </a:pPr>
            <a:r>
              <a:rPr lang="en-US" altLang="en-US" dirty="0">
                <a:sym typeface="Greek Symbols" pitchFamily="18" charset="2"/>
              </a:rPr>
              <a:t>              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add 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• </a:t>
            </a:r>
            <a:r>
              <a:rPr lang="en-US" altLang="en-US" i="1" dirty="0" err="1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Greek Symbols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to the result.</a:t>
            </a:r>
            <a:b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dirty="0">
                <a:sym typeface="Greek Symbols" pitchFamily="18" charset="2"/>
              </a:rPr>
              <a:t>   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end</a:t>
            </a:r>
            <a:b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  </a:t>
            </a:r>
            <a:r>
              <a:rPr lang="en-US" altLang="en-US" b="1" dirty="0" err="1">
                <a:ea typeface="MS PGothic" panose="020B0600070205080204" pitchFamily="34" charset="-128"/>
                <a:sym typeface="Greek Symbols" pitchFamily="18" charset="2"/>
              </a:rPr>
              <a:t>end</a:t>
            </a: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D0FD29-F0BA-4B39-B20A-68C8B7C8CD3F}"/>
              </a:ext>
            </a:extLst>
          </p:cNvPr>
          <p:cNvSpPr txBox="1"/>
          <p:nvPr/>
        </p:nvSpPr>
        <p:spPr>
          <a:xfrm>
            <a:off x="116114" y="4347958"/>
            <a:ext cx="390455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</a:rPr>
              <a:t>Example</a:t>
            </a:r>
            <a:r>
              <a:rPr lang="en-US" altLang="en-US" dirty="0">
                <a:solidFill>
                  <a:srgbClr val="0000FF"/>
                </a:solidFill>
                <a:ea typeface="MS PGothic" panose="020B0600070205080204" pitchFamily="34" charset="-128"/>
              </a:rPr>
              <a:t>:</a:t>
            </a:r>
          </a:p>
          <a:p>
            <a:r>
              <a:rPr lang="en-US" dirty="0"/>
              <a:t>Find the best case number of block transfer and number of seek</a:t>
            </a:r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882328FF-DB78-4D13-8D1E-2D889EEE8152}"/>
              </a:ext>
            </a:extLst>
          </p:cNvPr>
          <p:cNvGraphicFramePr>
            <a:graphicFrameLocks noGrp="1"/>
          </p:cNvGraphicFramePr>
          <p:nvPr/>
        </p:nvGraphicFramePr>
        <p:xfrm>
          <a:off x="174812" y="3085406"/>
          <a:ext cx="4756417" cy="11125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29553">
                  <a:extLst>
                    <a:ext uri="{9D8B030D-6E8A-4147-A177-3AD203B41FA5}">
                      <a16:colId xmlns:a16="http://schemas.microsoft.com/office/drawing/2014/main" val="3136647323"/>
                    </a:ext>
                  </a:extLst>
                </a:gridCol>
                <a:gridCol w="1855694">
                  <a:extLst>
                    <a:ext uri="{9D8B030D-6E8A-4147-A177-3AD203B41FA5}">
                      <a16:colId xmlns:a16="http://schemas.microsoft.com/office/drawing/2014/main" val="3070579635"/>
                    </a:ext>
                  </a:extLst>
                </a:gridCol>
                <a:gridCol w="1771170">
                  <a:extLst>
                    <a:ext uri="{9D8B030D-6E8A-4147-A177-3AD203B41FA5}">
                      <a16:colId xmlns:a16="http://schemas.microsoft.com/office/drawing/2014/main" val="3277191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blocks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86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19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85834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E4FBE897-81EA-4F01-A2E3-E7421360B0DA}"/>
              </a:ext>
            </a:extLst>
          </p:cNvPr>
          <p:cNvSpPr txBox="1"/>
          <p:nvPr/>
        </p:nvSpPr>
        <p:spPr>
          <a:xfrm>
            <a:off x="4934857" y="758928"/>
            <a:ext cx="4093029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Solution 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i="1" dirty="0" err="1">
                <a:sym typeface="Symbol" panose="05050102010706020507" pitchFamily="18" charset="2"/>
              </a:rPr>
              <a:t>b</a:t>
            </a:r>
            <a:r>
              <a:rPr lang="en-US" altLang="en-US" sz="16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6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= </a:t>
            </a:r>
            <a:r>
              <a:rPr lang="en-US" altLang="en-US" i="1" dirty="0">
                <a:sym typeface="Symbol" panose="05050102010706020507" pitchFamily="18" charset="2"/>
              </a:rPr>
              <a:t>2000</a:t>
            </a:r>
            <a:endParaRPr lang="en-US" altLang="en-US" sz="1600" i="1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6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= </a:t>
            </a:r>
            <a:r>
              <a:rPr lang="en-US" altLang="en-US" i="1" dirty="0">
                <a:sym typeface="Symbol" panose="05050102010706020507" pitchFamily="18" charset="2"/>
              </a:rPr>
              <a:t>400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>
                <a:ea typeface="MS PGothic" panose="020B0600070205080204" pitchFamily="34" charset="-128"/>
              </a:rPr>
              <a:t>memory only holds one block of each relation, </a:t>
            </a:r>
          </a:p>
          <a:p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</a:rPr>
              <a:t>the estimated </a:t>
            </a:r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block transfers</a:t>
            </a:r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is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  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8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= 400 + 2000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sz="1600" b="1" dirty="0">
                <a:solidFill>
                  <a:srgbClr val="0000FF"/>
                </a:solidFill>
              </a:rPr>
              <a:t>Number of seek </a:t>
            </a:r>
            <a:r>
              <a:rPr lang="en-US" sz="1600" dirty="0"/>
              <a:t>= </a:t>
            </a:r>
            <a:r>
              <a:rPr lang="en-US" i="1" dirty="0"/>
              <a:t>2</a:t>
            </a:r>
            <a:endParaRPr lang="en-US" sz="1600" dirty="0"/>
          </a:p>
        </p:txBody>
      </p:sp>
      <p:graphicFrame>
        <p:nvGraphicFramePr>
          <p:cNvPr id="3" name="Table 12">
            <a:extLst>
              <a:ext uri="{FF2B5EF4-FFF2-40B4-BE49-F238E27FC236}">
                <a16:creationId xmlns:a16="http://schemas.microsoft.com/office/drawing/2014/main" id="{B77ADE72-862A-4159-B794-8E40195D5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09613"/>
              </p:ext>
            </p:extLst>
          </p:nvPr>
        </p:nvGraphicFramePr>
        <p:xfrm>
          <a:off x="5661212" y="4624754"/>
          <a:ext cx="779502" cy="18288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79502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336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336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336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364167"/>
                  </a:ext>
                </a:extLst>
              </a:tr>
              <a:tr h="3336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837294"/>
                  </a:ext>
                </a:extLst>
              </a:tr>
              <a:tr h="3336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6C494A-6ACE-4746-90F1-84167952A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864769"/>
              </p:ext>
            </p:extLst>
          </p:nvPr>
        </p:nvGraphicFramePr>
        <p:xfrm>
          <a:off x="7765143" y="4624754"/>
          <a:ext cx="660398" cy="14630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60398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161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161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1611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  <a:tr h="31611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11238"/>
                  </a:ext>
                </a:extLst>
              </a:tr>
            </a:tbl>
          </a:graphicData>
        </a:graphic>
      </p:graphicFrame>
      <p:graphicFrame>
        <p:nvGraphicFramePr>
          <p:cNvPr id="5" name="Table 17">
            <a:extLst>
              <a:ext uri="{FF2B5EF4-FFF2-40B4-BE49-F238E27FC236}">
                <a16:creationId xmlns:a16="http://schemas.microsoft.com/office/drawing/2014/main" id="{FEB09405-9435-4E6B-831F-57B30009F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545273"/>
              </p:ext>
            </p:extLst>
          </p:nvPr>
        </p:nvGraphicFramePr>
        <p:xfrm>
          <a:off x="6691723" y="2963545"/>
          <a:ext cx="660398" cy="18288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60398">
                  <a:extLst>
                    <a:ext uri="{9D8B030D-6E8A-4147-A177-3AD203B41FA5}">
                      <a16:colId xmlns:a16="http://schemas.microsoft.com/office/drawing/2014/main" val="2801998918"/>
                    </a:ext>
                  </a:extLst>
                </a:gridCol>
              </a:tblGrid>
              <a:tr h="3338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529901"/>
                  </a:ext>
                </a:extLst>
              </a:tr>
              <a:tr h="3338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03836"/>
                  </a:ext>
                </a:extLst>
              </a:tr>
              <a:tr h="3338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287161"/>
                  </a:ext>
                </a:extLst>
              </a:tr>
              <a:tr h="3338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23785"/>
                  </a:ext>
                </a:extLst>
              </a:tr>
              <a:tr h="3338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173602"/>
                  </a:ext>
                </a:extLst>
              </a:tr>
            </a:tbl>
          </a:graphicData>
        </a:graphic>
      </p:graphicFrame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8DF2F1E-DE86-4D69-A5D3-4FAB35BA61C7}"/>
              </a:ext>
            </a:extLst>
          </p:cNvPr>
          <p:cNvSpPr/>
          <p:nvPr/>
        </p:nvSpPr>
        <p:spPr bwMode="auto">
          <a:xfrm>
            <a:off x="5591627" y="3200399"/>
            <a:ext cx="1027842" cy="1591946"/>
          </a:xfrm>
          <a:custGeom>
            <a:avLst/>
            <a:gdLst>
              <a:gd name="connsiteX0" fmla="*/ 87086 w 1190172"/>
              <a:gd name="connsiteY0" fmla="*/ 929003 h 929003"/>
              <a:gd name="connsiteX1" fmla="*/ 29029 w 1190172"/>
              <a:gd name="connsiteY1" fmla="*/ 856432 h 929003"/>
              <a:gd name="connsiteX2" fmla="*/ 0 w 1190172"/>
              <a:gd name="connsiteY2" fmla="*/ 769346 h 929003"/>
              <a:gd name="connsiteX3" fmla="*/ 14515 w 1190172"/>
              <a:gd name="connsiteY3" fmla="*/ 566146 h 929003"/>
              <a:gd name="connsiteX4" fmla="*/ 29029 w 1190172"/>
              <a:gd name="connsiteY4" fmla="*/ 522603 h 929003"/>
              <a:gd name="connsiteX5" fmla="*/ 87086 w 1190172"/>
              <a:gd name="connsiteY5" fmla="*/ 435517 h 929003"/>
              <a:gd name="connsiteX6" fmla="*/ 130629 w 1190172"/>
              <a:gd name="connsiteY6" fmla="*/ 406489 h 929003"/>
              <a:gd name="connsiteX7" fmla="*/ 159658 w 1190172"/>
              <a:gd name="connsiteY7" fmla="*/ 362946 h 929003"/>
              <a:gd name="connsiteX8" fmla="*/ 203200 w 1190172"/>
              <a:gd name="connsiteY8" fmla="*/ 333917 h 929003"/>
              <a:gd name="connsiteX9" fmla="*/ 261258 w 1190172"/>
              <a:gd name="connsiteY9" fmla="*/ 275860 h 929003"/>
              <a:gd name="connsiteX10" fmla="*/ 333829 w 1190172"/>
              <a:gd name="connsiteY10" fmla="*/ 217803 h 929003"/>
              <a:gd name="connsiteX11" fmla="*/ 377372 w 1190172"/>
              <a:gd name="connsiteY11" fmla="*/ 188774 h 929003"/>
              <a:gd name="connsiteX12" fmla="*/ 464458 w 1190172"/>
              <a:gd name="connsiteY12" fmla="*/ 159746 h 929003"/>
              <a:gd name="connsiteX13" fmla="*/ 508000 w 1190172"/>
              <a:gd name="connsiteY13" fmla="*/ 130717 h 929003"/>
              <a:gd name="connsiteX14" fmla="*/ 551543 w 1190172"/>
              <a:gd name="connsiteY14" fmla="*/ 116203 h 929003"/>
              <a:gd name="connsiteX15" fmla="*/ 667658 w 1190172"/>
              <a:gd name="connsiteY15" fmla="*/ 87174 h 929003"/>
              <a:gd name="connsiteX16" fmla="*/ 812800 w 1190172"/>
              <a:gd name="connsiteY16" fmla="*/ 58146 h 929003"/>
              <a:gd name="connsiteX17" fmla="*/ 885372 w 1190172"/>
              <a:gd name="connsiteY17" fmla="*/ 43632 h 929003"/>
              <a:gd name="connsiteX18" fmla="*/ 1001486 w 1190172"/>
              <a:gd name="connsiteY18" fmla="*/ 14603 h 929003"/>
              <a:gd name="connsiteX19" fmla="*/ 1190172 w 1190172"/>
              <a:gd name="connsiteY19" fmla="*/ 89 h 92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90172" h="929003">
                <a:moveTo>
                  <a:pt x="87086" y="929003"/>
                </a:moveTo>
                <a:cubicBezTo>
                  <a:pt x="67734" y="904813"/>
                  <a:pt x="43863" y="883628"/>
                  <a:pt x="29029" y="856432"/>
                </a:cubicBezTo>
                <a:cubicBezTo>
                  <a:pt x="14377" y="829569"/>
                  <a:pt x="0" y="769346"/>
                  <a:pt x="0" y="769346"/>
                </a:cubicBezTo>
                <a:cubicBezTo>
                  <a:pt x="4838" y="701613"/>
                  <a:pt x="6581" y="633587"/>
                  <a:pt x="14515" y="566146"/>
                </a:cubicBezTo>
                <a:cubicBezTo>
                  <a:pt x="16303" y="550951"/>
                  <a:pt x="21599" y="535977"/>
                  <a:pt x="29029" y="522603"/>
                </a:cubicBezTo>
                <a:cubicBezTo>
                  <a:pt x="45972" y="492105"/>
                  <a:pt x="58057" y="454869"/>
                  <a:pt x="87086" y="435517"/>
                </a:cubicBezTo>
                <a:lnTo>
                  <a:pt x="130629" y="406489"/>
                </a:lnTo>
                <a:cubicBezTo>
                  <a:pt x="140305" y="391975"/>
                  <a:pt x="147323" y="375281"/>
                  <a:pt x="159658" y="362946"/>
                </a:cubicBezTo>
                <a:cubicBezTo>
                  <a:pt x="171993" y="350611"/>
                  <a:pt x="192303" y="347538"/>
                  <a:pt x="203200" y="333917"/>
                </a:cubicBezTo>
                <a:cubicBezTo>
                  <a:pt x="259496" y="263546"/>
                  <a:pt x="166258" y="307526"/>
                  <a:pt x="261258" y="275860"/>
                </a:cubicBezTo>
                <a:cubicBezTo>
                  <a:pt x="310192" y="202458"/>
                  <a:pt x="263722" y="252857"/>
                  <a:pt x="333829" y="217803"/>
                </a:cubicBezTo>
                <a:cubicBezTo>
                  <a:pt x="349431" y="210002"/>
                  <a:pt x="361431" y="195859"/>
                  <a:pt x="377372" y="188774"/>
                </a:cubicBezTo>
                <a:cubicBezTo>
                  <a:pt x="405334" y="176347"/>
                  <a:pt x="464458" y="159746"/>
                  <a:pt x="464458" y="159746"/>
                </a:cubicBezTo>
                <a:cubicBezTo>
                  <a:pt x="478972" y="150070"/>
                  <a:pt x="492398" y="138518"/>
                  <a:pt x="508000" y="130717"/>
                </a:cubicBezTo>
                <a:cubicBezTo>
                  <a:pt x="521684" y="123875"/>
                  <a:pt x="536783" y="120229"/>
                  <a:pt x="551543" y="116203"/>
                </a:cubicBezTo>
                <a:cubicBezTo>
                  <a:pt x="590033" y="105706"/>
                  <a:pt x="629809" y="99790"/>
                  <a:pt x="667658" y="87174"/>
                </a:cubicBezTo>
                <a:cubicBezTo>
                  <a:pt x="751113" y="59356"/>
                  <a:pt x="679378" y="80383"/>
                  <a:pt x="812800" y="58146"/>
                </a:cubicBezTo>
                <a:cubicBezTo>
                  <a:pt x="837134" y="54090"/>
                  <a:pt x="861334" y="49179"/>
                  <a:pt x="885372" y="43632"/>
                </a:cubicBezTo>
                <a:cubicBezTo>
                  <a:pt x="924246" y="34661"/>
                  <a:pt x="961834" y="19009"/>
                  <a:pt x="1001486" y="14603"/>
                </a:cubicBezTo>
                <a:cubicBezTo>
                  <a:pt x="1151349" y="-2048"/>
                  <a:pt x="1088304" y="89"/>
                  <a:pt x="1190172" y="8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0934304-14D8-4137-8992-C1871C97C8AA}"/>
              </a:ext>
            </a:extLst>
          </p:cNvPr>
          <p:cNvSpPr/>
          <p:nvPr/>
        </p:nvSpPr>
        <p:spPr bwMode="auto">
          <a:xfrm>
            <a:off x="7377843" y="3322496"/>
            <a:ext cx="268516" cy="1461667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CD707D87-2E02-4255-A9E2-E076C0341873}"/>
              </a:ext>
            </a:extLst>
          </p:cNvPr>
          <p:cNvSpPr/>
          <p:nvPr/>
        </p:nvSpPr>
        <p:spPr bwMode="auto">
          <a:xfrm>
            <a:off x="8425541" y="4624754"/>
            <a:ext cx="297545" cy="1483360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AA54E1A-3845-45AF-A3E7-9AA66EB9A2C5}"/>
              </a:ext>
            </a:extLst>
          </p:cNvPr>
          <p:cNvSpPr/>
          <p:nvPr/>
        </p:nvSpPr>
        <p:spPr bwMode="auto">
          <a:xfrm>
            <a:off x="7718613" y="4006192"/>
            <a:ext cx="1338302" cy="1358541"/>
          </a:xfrm>
          <a:custGeom>
            <a:avLst/>
            <a:gdLst>
              <a:gd name="connsiteX0" fmla="*/ 0 w 1204685"/>
              <a:gd name="connsiteY0" fmla="*/ 0 h 1988457"/>
              <a:gd name="connsiteX1" fmla="*/ 246742 w 1204685"/>
              <a:gd name="connsiteY1" fmla="*/ 58057 h 1988457"/>
              <a:gd name="connsiteX2" fmla="*/ 333828 w 1204685"/>
              <a:gd name="connsiteY2" fmla="*/ 87086 h 1988457"/>
              <a:gd name="connsiteX3" fmla="*/ 420914 w 1204685"/>
              <a:gd name="connsiteY3" fmla="*/ 116115 h 1988457"/>
              <a:gd name="connsiteX4" fmla="*/ 464457 w 1204685"/>
              <a:gd name="connsiteY4" fmla="*/ 145143 h 1988457"/>
              <a:gd name="connsiteX5" fmla="*/ 508000 w 1204685"/>
              <a:gd name="connsiteY5" fmla="*/ 188686 h 1988457"/>
              <a:gd name="connsiteX6" fmla="*/ 595085 w 1204685"/>
              <a:gd name="connsiteY6" fmla="*/ 246743 h 1988457"/>
              <a:gd name="connsiteX7" fmla="*/ 682171 w 1204685"/>
              <a:gd name="connsiteY7" fmla="*/ 333829 h 1988457"/>
              <a:gd name="connsiteX8" fmla="*/ 725714 w 1204685"/>
              <a:gd name="connsiteY8" fmla="*/ 362857 h 1988457"/>
              <a:gd name="connsiteX9" fmla="*/ 769257 w 1204685"/>
              <a:gd name="connsiteY9" fmla="*/ 406400 h 1988457"/>
              <a:gd name="connsiteX10" fmla="*/ 856342 w 1204685"/>
              <a:gd name="connsiteY10" fmla="*/ 464457 h 1988457"/>
              <a:gd name="connsiteX11" fmla="*/ 957942 w 1204685"/>
              <a:gd name="connsiteY11" fmla="*/ 580572 h 1988457"/>
              <a:gd name="connsiteX12" fmla="*/ 1001485 w 1204685"/>
              <a:gd name="connsiteY12" fmla="*/ 667657 h 1988457"/>
              <a:gd name="connsiteX13" fmla="*/ 1030514 w 1204685"/>
              <a:gd name="connsiteY13" fmla="*/ 754743 h 1988457"/>
              <a:gd name="connsiteX14" fmla="*/ 1059542 w 1204685"/>
              <a:gd name="connsiteY14" fmla="*/ 798286 h 1988457"/>
              <a:gd name="connsiteX15" fmla="*/ 1103085 w 1204685"/>
              <a:gd name="connsiteY15" fmla="*/ 928915 h 1988457"/>
              <a:gd name="connsiteX16" fmla="*/ 1117600 w 1204685"/>
              <a:gd name="connsiteY16" fmla="*/ 972457 h 1988457"/>
              <a:gd name="connsiteX17" fmla="*/ 1132114 w 1204685"/>
              <a:gd name="connsiteY17" fmla="*/ 1088572 h 1988457"/>
              <a:gd name="connsiteX18" fmla="*/ 1146628 w 1204685"/>
              <a:gd name="connsiteY18" fmla="*/ 1146629 h 1988457"/>
              <a:gd name="connsiteX19" fmla="*/ 1175657 w 1204685"/>
              <a:gd name="connsiteY19" fmla="*/ 1291772 h 1988457"/>
              <a:gd name="connsiteX20" fmla="*/ 1204685 w 1204685"/>
              <a:gd name="connsiteY20" fmla="*/ 1451429 h 1988457"/>
              <a:gd name="connsiteX21" fmla="*/ 1190171 w 1204685"/>
              <a:gd name="connsiteY21" fmla="*/ 1712686 h 1988457"/>
              <a:gd name="connsiteX22" fmla="*/ 1161142 w 1204685"/>
              <a:gd name="connsiteY22" fmla="*/ 1799772 h 1988457"/>
              <a:gd name="connsiteX23" fmla="*/ 1117600 w 1204685"/>
              <a:gd name="connsiteY23" fmla="*/ 1886857 h 1988457"/>
              <a:gd name="connsiteX24" fmla="*/ 1030514 w 1204685"/>
              <a:gd name="connsiteY24" fmla="*/ 1944915 h 1988457"/>
              <a:gd name="connsiteX25" fmla="*/ 957942 w 1204685"/>
              <a:gd name="connsiteY25" fmla="*/ 1988457 h 198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04685" h="1988457">
                <a:moveTo>
                  <a:pt x="0" y="0"/>
                </a:moveTo>
                <a:cubicBezTo>
                  <a:pt x="141364" y="84819"/>
                  <a:pt x="5557" y="17859"/>
                  <a:pt x="246742" y="58057"/>
                </a:cubicBezTo>
                <a:cubicBezTo>
                  <a:pt x="276925" y="63087"/>
                  <a:pt x="304799" y="77410"/>
                  <a:pt x="333828" y="87086"/>
                </a:cubicBezTo>
                <a:cubicBezTo>
                  <a:pt x="333833" y="87088"/>
                  <a:pt x="420910" y="116112"/>
                  <a:pt x="420914" y="116115"/>
                </a:cubicBezTo>
                <a:cubicBezTo>
                  <a:pt x="435428" y="125791"/>
                  <a:pt x="451056" y="133976"/>
                  <a:pt x="464457" y="145143"/>
                </a:cubicBezTo>
                <a:cubicBezTo>
                  <a:pt x="480226" y="158284"/>
                  <a:pt x="491797" y="176084"/>
                  <a:pt x="508000" y="188686"/>
                </a:cubicBezTo>
                <a:cubicBezTo>
                  <a:pt x="535539" y="210105"/>
                  <a:pt x="570416" y="222074"/>
                  <a:pt x="595085" y="246743"/>
                </a:cubicBezTo>
                <a:cubicBezTo>
                  <a:pt x="624114" y="275772"/>
                  <a:pt x="648013" y="311057"/>
                  <a:pt x="682171" y="333829"/>
                </a:cubicBezTo>
                <a:cubicBezTo>
                  <a:pt x="696685" y="343505"/>
                  <a:pt x="712313" y="351690"/>
                  <a:pt x="725714" y="362857"/>
                </a:cubicBezTo>
                <a:cubicBezTo>
                  <a:pt x="741483" y="375998"/>
                  <a:pt x="753054" y="393798"/>
                  <a:pt x="769257" y="406400"/>
                </a:cubicBezTo>
                <a:cubicBezTo>
                  <a:pt x="796796" y="427819"/>
                  <a:pt x="856342" y="464457"/>
                  <a:pt x="856342" y="464457"/>
                </a:cubicBezTo>
                <a:cubicBezTo>
                  <a:pt x="924076" y="566057"/>
                  <a:pt x="885372" y="532190"/>
                  <a:pt x="957942" y="580572"/>
                </a:cubicBezTo>
                <a:cubicBezTo>
                  <a:pt x="1010882" y="739386"/>
                  <a:pt x="926449" y="498827"/>
                  <a:pt x="1001485" y="667657"/>
                </a:cubicBezTo>
                <a:cubicBezTo>
                  <a:pt x="1013912" y="695619"/>
                  <a:pt x="1013541" y="729283"/>
                  <a:pt x="1030514" y="754743"/>
                </a:cubicBezTo>
                <a:cubicBezTo>
                  <a:pt x="1040190" y="769257"/>
                  <a:pt x="1052457" y="782346"/>
                  <a:pt x="1059542" y="798286"/>
                </a:cubicBezTo>
                <a:cubicBezTo>
                  <a:pt x="1059549" y="798303"/>
                  <a:pt x="1095825" y="907135"/>
                  <a:pt x="1103085" y="928915"/>
                </a:cubicBezTo>
                <a:lnTo>
                  <a:pt x="1117600" y="972457"/>
                </a:lnTo>
                <a:cubicBezTo>
                  <a:pt x="1122438" y="1011162"/>
                  <a:pt x="1125702" y="1050097"/>
                  <a:pt x="1132114" y="1088572"/>
                </a:cubicBezTo>
                <a:cubicBezTo>
                  <a:pt x="1135393" y="1108249"/>
                  <a:pt x="1142448" y="1127124"/>
                  <a:pt x="1146628" y="1146629"/>
                </a:cubicBezTo>
                <a:cubicBezTo>
                  <a:pt x="1156966" y="1194873"/>
                  <a:pt x="1168680" y="1242929"/>
                  <a:pt x="1175657" y="1291772"/>
                </a:cubicBezTo>
                <a:cubicBezTo>
                  <a:pt x="1192992" y="1413119"/>
                  <a:pt x="1181874" y="1360183"/>
                  <a:pt x="1204685" y="1451429"/>
                </a:cubicBezTo>
                <a:cubicBezTo>
                  <a:pt x="1199847" y="1538515"/>
                  <a:pt x="1200989" y="1626140"/>
                  <a:pt x="1190171" y="1712686"/>
                </a:cubicBezTo>
                <a:cubicBezTo>
                  <a:pt x="1186376" y="1743049"/>
                  <a:pt x="1170818" y="1770743"/>
                  <a:pt x="1161142" y="1799772"/>
                </a:cubicBezTo>
                <a:cubicBezTo>
                  <a:pt x="1150789" y="1830832"/>
                  <a:pt x="1144082" y="1863685"/>
                  <a:pt x="1117600" y="1886857"/>
                </a:cubicBezTo>
                <a:cubicBezTo>
                  <a:pt x="1091344" y="1909831"/>
                  <a:pt x="1059543" y="1925562"/>
                  <a:pt x="1030514" y="1944915"/>
                </a:cubicBezTo>
                <a:cubicBezTo>
                  <a:pt x="977974" y="1979941"/>
                  <a:pt x="1002570" y="1966144"/>
                  <a:pt x="957942" y="198845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6E3E2-EAED-4C0D-91E0-E1C9A06DBEE5}"/>
              </a:ext>
            </a:extLst>
          </p:cNvPr>
          <p:cNvSpPr txBox="1"/>
          <p:nvPr/>
        </p:nvSpPr>
        <p:spPr>
          <a:xfrm>
            <a:off x="116113" y="5348123"/>
            <a:ext cx="390455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00FF"/>
                </a:solidFill>
              </a:rPr>
              <a:t>Discussion: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Write a discussion on nested loop join considering cost.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74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>
            <a:extLst>
              <a:ext uri="{FF2B5EF4-FFF2-40B4-BE49-F238E27FC236}">
                <a16:creationId xmlns:a16="http://schemas.microsoft.com/office/drawing/2014/main" id="{DE19C081-1E63-4543-8D37-D34F578D9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Block Nested-Loop Join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F271E85F-D50F-4FAC-81D5-291C4D3EA4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0905" y="991640"/>
            <a:ext cx="5002638" cy="4160932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Variant of nested-loop join in which every block of inner relation is paired with every block of outer relation.</a:t>
            </a:r>
          </a:p>
          <a:p>
            <a:pPr>
              <a:buFont typeface="Monotype Sorts" pitchFamily="-65" charset="2"/>
              <a:buNone/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		</a:t>
            </a:r>
            <a:r>
              <a:rPr lang="en-US" altLang="en-US" b="1" dirty="0">
                <a:ea typeface="MS PGothic" panose="020B0600070205080204" pitchFamily="34" charset="-128"/>
              </a:rPr>
              <a:t>for each </a:t>
            </a:r>
            <a:r>
              <a:rPr lang="en-US" altLang="en-US" dirty="0">
                <a:ea typeface="MS PGothic" panose="020B0600070205080204" pitchFamily="34" charset="-128"/>
              </a:rPr>
              <a:t>block </a:t>
            </a:r>
            <a:r>
              <a:rPr lang="en-US" altLang="en-US" i="1" dirty="0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</a:rPr>
              <a:t> of</a:t>
            </a:r>
            <a:r>
              <a:rPr lang="en-US" altLang="en-US" b="1" i="1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</a:rPr>
              <a:t> do begin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		for each</a:t>
            </a:r>
            <a:r>
              <a:rPr lang="en-US" altLang="en-US" dirty="0">
                <a:ea typeface="MS PGothic" panose="020B0600070205080204" pitchFamily="34" charset="-128"/>
              </a:rPr>
              <a:t> block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b="1" dirty="0">
                <a:ea typeface="MS PGothic" panose="020B0600070205080204" pitchFamily="34" charset="-128"/>
              </a:rPr>
              <a:t> of </a:t>
            </a:r>
            <a:r>
              <a:rPr lang="en-US" altLang="en-US" b="1" i="1" dirty="0">
                <a:ea typeface="MS PGothic" panose="020B0600070205080204" pitchFamily="34" charset="-128"/>
              </a:rPr>
              <a:t>s </a:t>
            </a:r>
            <a:r>
              <a:rPr lang="en-US" altLang="en-US" b="1" dirty="0">
                <a:ea typeface="MS PGothic" panose="020B0600070205080204" pitchFamily="34" charset="-128"/>
              </a:rPr>
              <a:t>do begin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			for each</a:t>
            </a:r>
            <a:r>
              <a:rPr lang="en-US" altLang="en-US" dirty="0">
                <a:ea typeface="MS PGothic" panose="020B0600070205080204" pitchFamily="34" charset="-128"/>
              </a:rPr>
              <a:t> tuple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in </a:t>
            </a:r>
            <a:r>
              <a:rPr lang="en-US" altLang="en-US" i="1" dirty="0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</a:rPr>
              <a:t>r </a:t>
            </a:r>
            <a:r>
              <a:rPr lang="en-US" altLang="en-US" b="1" baseline="-25000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do begin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				for each </a:t>
            </a:r>
            <a:r>
              <a:rPr lang="en-US" altLang="en-US" dirty="0">
                <a:ea typeface="MS PGothic" panose="020B0600070205080204" pitchFamily="34" charset="-128"/>
              </a:rPr>
              <a:t>tuple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in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do begin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					</a:t>
            </a:r>
            <a:r>
              <a:rPr lang="en-US" altLang="en-US" dirty="0">
                <a:ea typeface="MS PGothic" panose="020B0600070205080204" pitchFamily="34" charset="-128"/>
              </a:rPr>
              <a:t>Check if (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 err="1">
                <a:ea typeface="MS PGothic" panose="020B0600070205080204" pitchFamily="34" charset="-128"/>
              </a:rPr>
              <a:t>,t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) </a:t>
            </a:r>
            <a:r>
              <a:rPr lang="en-US" altLang="en-US" dirty="0">
                <a:ea typeface="MS PGothic" panose="020B0600070205080204" pitchFamily="34" charset="-128"/>
              </a:rPr>
              <a:t>satisfy the join condition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					if they do, add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30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•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to the result.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				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end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		end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	end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end</a:t>
            </a:r>
          </a:p>
        </p:txBody>
      </p:sp>
      <p:graphicFrame>
        <p:nvGraphicFramePr>
          <p:cNvPr id="2" name="Table 12">
            <a:extLst>
              <a:ext uri="{FF2B5EF4-FFF2-40B4-BE49-F238E27FC236}">
                <a16:creationId xmlns:a16="http://schemas.microsoft.com/office/drawing/2014/main" id="{B1AC9766-3770-4655-8E71-3BF32D58D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742988"/>
              </p:ext>
            </p:extLst>
          </p:nvPr>
        </p:nvGraphicFramePr>
        <p:xfrm>
          <a:off x="5265057" y="1959670"/>
          <a:ext cx="1175657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36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83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B51770-BCC0-42CB-A573-E2242693A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16902"/>
              </p:ext>
            </p:extLst>
          </p:nvPr>
        </p:nvGraphicFramePr>
        <p:xfrm>
          <a:off x="7249884" y="1959670"/>
          <a:ext cx="1175657" cy="14833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11238"/>
                  </a:ext>
                </a:extLst>
              </a:tr>
            </a:tbl>
          </a:graphicData>
        </a:graphic>
      </p:graphicFrame>
      <p:graphicFrame>
        <p:nvGraphicFramePr>
          <p:cNvPr id="5" name="Table 17">
            <a:extLst>
              <a:ext uri="{FF2B5EF4-FFF2-40B4-BE49-F238E27FC236}">
                <a16:creationId xmlns:a16="http://schemas.microsoft.com/office/drawing/2014/main" id="{ECFBD6A9-417D-4135-BBC8-C0B9580B5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244502"/>
              </p:ext>
            </p:extLst>
          </p:nvPr>
        </p:nvGraphicFramePr>
        <p:xfrm>
          <a:off x="6313714" y="1011638"/>
          <a:ext cx="1059543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59543">
                  <a:extLst>
                    <a:ext uri="{9D8B030D-6E8A-4147-A177-3AD203B41FA5}">
                      <a16:colId xmlns:a16="http://schemas.microsoft.com/office/drawing/2014/main" val="2801998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 (r)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52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038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646AE58-AC98-444F-B9B5-455646EB7C9B}"/>
              </a:ext>
            </a:extLst>
          </p:cNvPr>
          <p:cNvSpPr txBox="1"/>
          <p:nvPr/>
        </p:nvSpPr>
        <p:spPr>
          <a:xfrm>
            <a:off x="7837712" y="1011638"/>
            <a:ext cx="117565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Iteration 1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D230A4B-F645-4A2C-A0C1-0CD44B01DF1D}"/>
              </a:ext>
            </a:extLst>
          </p:cNvPr>
          <p:cNvSpPr/>
          <p:nvPr/>
        </p:nvSpPr>
        <p:spPr bwMode="auto">
          <a:xfrm>
            <a:off x="5152571" y="1190075"/>
            <a:ext cx="1190172" cy="929003"/>
          </a:xfrm>
          <a:custGeom>
            <a:avLst/>
            <a:gdLst>
              <a:gd name="connsiteX0" fmla="*/ 87086 w 1190172"/>
              <a:gd name="connsiteY0" fmla="*/ 929003 h 929003"/>
              <a:gd name="connsiteX1" fmla="*/ 29029 w 1190172"/>
              <a:gd name="connsiteY1" fmla="*/ 856432 h 929003"/>
              <a:gd name="connsiteX2" fmla="*/ 0 w 1190172"/>
              <a:gd name="connsiteY2" fmla="*/ 769346 h 929003"/>
              <a:gd name="connsiteX3" fmla="*/ 14515 w 1190172"/>
              <a:gd name="connsiteY3" fmla="*/ 566146 h 929003"/>
              <a:gd name="connsiteX4" fmla="*/ 29029 w 1190172"/>
              <a:gd name="connsiteY4" fmla="*/ 522603 h 929003"/>
              <a:gd name="connsiteX5" fmla="*/ 87086 w 1190172"/>
              <a:gd name="connsiteY5" fmla="*/ 435517 h 929003"/>
              <a:gd name="connsiteX6" fmla="*/ 130629 w 1190172"/>
              <a:gd name="connsiteY6" fmla="*/ 406489 h 929003"/>
              <a:gd name="connsiteX7" fmla="*/ 159658 w 1190172"/>
              <a:gd name="connsiteY7" fmla="*/ 362946 h 929003"/>
              <a:gd name="connsiteX8" fmla="*/ 203200 w 1190172"/>
              <a:gd name="connsiteY8" fmla="*/ 333917 h 929003"/>
              <a:gd name="connsiteX9" fmla="*/ 261258 w 1190172"/>
              <a:gd name="connsiteY9" fmla="*/ 275860 h 929003"/>
              <a:gd name="connsiteX10" fmla="*/ 333829 w 1190172"/>
              <a:gd name="connsiteY10" fmla="*/ 217803 h 929003"/>
              <a:gd name="connsiteX11" fmla="*/ 377372 w 1190172"/>
              <a:gd name="connsiteY11" fmla="*/ 188774 h 929003"/>
              <a:gd name="connsiteX12" fmla="*/ 464458 w 1190172"/>
              <a:gd name="connsiteY12" fmla="*/ 159746 h 929003"/>
              <a:gd name="connsiteX13" fmla="*/ 508000 w 1190172"/>
              <a:gd name="connsiteY13" fmla="*/ 130717 h 929003"/>
              <a:gd name="connsiteX14" fmla="*/ 551543 w 1190172"/>
              <a:gd name="connsiteY14" fmla="*/ 116203 h 929003"/>
              <a:gd name="connsiteX15" fmla="*/ 667658 w 1190172"/>
              <a:gd name="connsiteY15" fmla="*/ 87174 h 929003"/>
              <a:gd name="connsiteX16" fmla="*/ 812800 w 1190172"/>
              <a:gd name="connsiteY16" fmla="*/ 58146 h 929003"/>
              <a:gd name="connsiteX17" fmla="*/ 885372 w 1190172"/>
              <a:gd name="connsiteY17" fmla="*/ 43632 h 929003"/>
              <a:gd name="connsiteX18" fmla="*/ 1001486 w 1190172"/>
              <a:gd name="connsiteY18" fmla="*/ 14603 h 929003"/>
              <a:gd name="connsiteX19" fmla="*/ 1190172 w 1190172"/>
              <a:gd name="connsiteY19" fmla="*/ 89 h 92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90172" h="929003">
                <a:moveTo>
                  <a:pt x="87086" y="929003"/>
                </a:moveTo>
                <a:cubicBezTo>
                  <a:pt x="67734" y="904813"/>
                  <a:pt x="43863" y="883628"/>
                  <a:pt x="29029" y="856432"/>
                </a:cubicBezTo>
                <a:cubicBezTo>
                  <a:pt x="14377" y="829569"/>
                  <a:pt x="0" y="769346"/>
                  <a:pt x="0" y="769346"/>
                </a:cubicBezTo>
                <a:cubicBezTo>
                  <a:pt x="4838" y="701613"/>
                  <a:pt x="6581" y="633587"/>
                  <a:pt x="14515" y="566146"/>
                </a:cubicBezTo>
                <a:cubicBezTo>
                  <a:pt x="16303" y="550951"/>
                  <a:pt x="21599" y="535977"/>
                  <a:pt x="29029" y="522603"/>
                </a:cubicBezTo>
                <a:cubicBezTo>
                  <a:pt x="45972" y="492105"/>
                  <a:pt x="58057" y="454869"/>
                  <a:pt x="87086" y="435517"/>
                </a:cubicBezTo>
                <a:lnTo>
                  <a:pt x="130629" y="406489"/>
                </a:lnTo>
                <a:cubicBezTo>
                  <a:pt x="140305" y="391975"/>
                  <a:pt x="147323" y="375281"/>
                  <a:pt x="159658" y="362946"/>
                </a:cubicBezTo>
                <a:cubicBezTo>
                  <a:pt x="171993" y="350611"/>
                  <a:pt x="192303" y="347538"/>
                  <a:pt x="203200" y="333917"/>
                </a:cubicBezTo>
                <a:cubicBezTo>
                  <a:pt x="259496" y="263546"/>
                  <a:pt x="166258" y="307526"/>
                  <a:pt x="261258" y="275860"/>
                </a:cubicBezTo>
                <a:cubicBezTo>
                  <a:pt x="310192" y="202458"/>
                  <a:pt x="263722" y="252857"/>
                  <a:pt x="333829" y="217803"/>
                </a:cubicBezTo>
                <a:cubicBezTo>
                  <a:pt x="349431" y="210002"/>
                  <a:pt x="361431" y="195859"/>
                  <a:pt x="377372" y="188774"/>
                </a:cubicBezTo>
                <a:cubicBezTo>
                  <a:pt x="405334" y="176347"/>
                  <a:pt x="464458" y="159746"/>
                  <a:pt x="464458" y="159746"/>
                </a:cubicBezTo>
                <a:cubicBezTo>
                  <a:pt x="478972" y="150070"/>
                  <a:pt x="492398" y="138518"/>
                  <a:pt x="508000" y="130717"/>
                </a:cubicBezTo>
                <a:cubicBezTo>
                  <a:pt x="521684" y="123875"/>
                  <a:pt x="536783" y="120229"/>
                  <a:pt x="551543" y="116203"/>
                </a:cubicBezTo>
                <a:cubicBezTo>
                  <a:pt x="590033" y="105706"/>
                  <a:pt x="629809" y="99790"/>
                  <a:pt x="667658" y="87174"/>
                </a:cubicBezTo>
                <a:cubicBezTo>
                  <a:pt x="751113" y="59356"/>
                  <a:pt x="679378" y="80383"/>
                  <a:pt x="812800" y="58146"/>
                </a:cubicBezTo>
                <a:cubicBezTo>
                  <a:pt x="837134" y="54090"/>
                  <a:pt x="861334" y="49179"/>
                  <a:pt x="885372" y="43632"/>
                </a:cubicBezTo>
                <a:cubicBezTo>
                  <a:pt x="924246" y="34661"/>
                  <a:pt x="961834" y="19009"/>
                  <a:pt x="1001486" y="14603"/>
                </a:cubicBezTo>
                <a:cubicBezTo>
                  <a:pt x="1151349" y="-2048"/>
                  <a:pt x="1088304" y="89"/>
                  <a:pt x="1190172" y="8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87303B-27EB-422E-A2BA-DE9619B6AA12}"/>
              </a:ext>
            </a:extLst>
          </p:cNvPr>
          <p:cNvSpPr/>
          <p:nvPr/>
        </p:nvSpPr>
        <p:spPr bwMode="auto">
          <a:xfrm>
            <a:off x="7418296" y="1556543"/>
            <a:ext cx="1059543" cy="620592"/>
          </a:xfrm>
          <a:custGeom>
            <a:avLst/>
            <a:gdLst>
              <a:gd name="connsiteX0" fmla="*/ 856343 w 915896"/>
              <a:gd name="connsiteY0" fmla="*/ 872645 h 872645"/>
              <a:gd name="connsiteX1" fmla="*/ 870857 w 915896"/>
              <a:gd name="connsiteY1" fmla="*/ 800074 h 872645"/>
              <a:gd name="connsiteX2" fmla="*/ 899886 w 915896"/>
              <a:gd name="connsiteY2" fmla="*/ 712988 h 872645"/>
              <a:gd name="connsiteX3" fmla="*/ 899886 w 915896"/>
              <a:gd name="connsiteY3" fmla="*/ 451731 h 872645"/>
              <a:gd name="connsiteX4" fmla="*/ 870857 w 915896"/>
              <a:gd name="connsiteY4" fmla="*/ 364645 h 872645"/>
              <a:gd name="connsiteX5" fmla="*/ 827314 w 915896"/>
              <a:gd name="connsiteY5" fmla="*/ 335617 h 872645"/>
              <a:gd name="connsiteX6" fmla="*/ 769257 w 915896"/>
              <a:gd name="connsiteY6" fmla="*/ 263045 h 872645"/>
              <a:gd name="connsiteX7" fmla="*/ 696686 w 915896"/>
              <a:gd name="connsiteY7" fmla="*/ 204988 h 872645"/>
              <a:gd name="connsiteX8" fmla="*/ 653143 w 915896"/>
              <a:gd name="connsiteY8" fmla="*/ 175959 h 872645"/>
              <a:gd name="connsiteX9" fmla="*/ 566057 w 915896"/>
              <a:gd name="connsiteY9" fmla="*/ 146931 h 872645"/>
              <a:gd name="connsiteX10" fmla="*/ 478971 w 915896"/>
              <a:gd name="connsiteY10" fmla="*/ 117902 h 872645"/>
              <a:gd name="connsiteX11" fmla="*/ 435428 w 915896"/>
              <a:gd name="connsiteY11" fmla="*/ 103388 h 872645"/>
              <a:gd name="connsiteX12" fmla="*/ 391886 w 915896"/>
              <a:gd name="connsiteY12" fmla="*/ 88874 h 872645"/>
              <a:gd name="connsiteX13" fmla="*/ 304800 w 915896"/>
              <a:gd name="connsiteY13" fmla="*/ 45331 h 872645"/>
              <a:gd name="connsiteX14" fmla="*/ 217714 w 915896"/>
              <a:gd name="connsiteY14" fmla="*/ 1788 h 872645"/>
              <a:gd name="connsiteX15" fmla="*/ 0 w 915896"/>
              <a:gd name="connsiteY15" fmla="*/ 1788 h 87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5896" h="872645">
                <a:moveTo>
                  <a:pt x="856343" y="872645"/>
                </a:moveTo>
                <a:cubicBezTo>
                  <a:pt x="861181" y="848455"/>
                  <a:pt x="864366" y="823874"/>
                  <a:pt x="870857" y="800074"/>
                </a:cubicBezTo>
                <a:cubicBezTo>
                  <a:pt x="878908" y="770553"/>
                  <a:pt x="899886" y="712988"/>
                  <a:pt x="899886" y="712988"/>
                </a:cubicBezTo>
                <a:cubicBezTo>
                  <a:pt x="917210" y="591718"/>
                  <a:pt x="924913" y="593549"/>
                  <a:pt x="899886" y="451731"/>
                </a:cubicBezTo>
                <a:cubicBezTo>
                  <a:pt x="894568" y="421598"/>
                  <a:pt x="896317" y="381618"/>
                  <a:pt x="870857" y="364645"/>
                </a:cubicBezTo>
                <a:lnTo>
                  <a:pt x="827314" y="335617"/>
                </a:lnTo>
                <a:cubicBezTo>
                  <a:pt x="799059" y="250849"/>
                  <a:pt x="834908" y="328696"/>
                  <a:pt x="769257" y="263045"/>
                </a:cubicBezTo>
                <a:cubicBezTo>
                  <a:pt x="703606" y="197394"/>
                  <a:pt x="781453" y="233244"/>
                  <a:pt x="696686" y="204988"/>
                </a:cubicBezTo>
                <a:cubicBezTo>
                  <a:pt x="682172" y="195312"/>
                  <a:pt x="669084" y="183044"/>
                  <a:pt x="653143" y="175959"/>
                </a:cubicBezTo>
                <a:cubicBezTo>
                  <a:pt x="625181" y="163532"/>
                  <a:pt x="595086" y="156607"/>
                  <a:pt x="566057" y="146931"/>
                </a:cubicBezTo>
                <a:lnTo>
                  <a:pt x="478971" y="117902"/>
                </a:lnTo>
                <a:lnTo>
                  <a:pt x="435428" y="103388"/>
                </a:lnTo>
                <a:lnTo>
                  <a:pt x="391886" y="88874"/>
                </a:lnTo>
                <a:cubicBezTo>
                  <a:pt x="267097" y="5681"/>
                  <a:pt x="424984" y="105423"/>
                  <a:pt x="304800" y="45331"/>
                </a:cubicBezTo>
                <a:cubicBezTo>
                  <a:pt x="270245" y="28054"/>
                  <a:pt x="258758" y="4068"/>
                  <a:pt x="217714" y="1788"/>
                </a:cubicBezTo>
                <a:cubicBezTo>
                  <a:pt x="145254" y="-2237"/>
                  <a:pt x="72571" y="1788"/>
                  <a:pt x="0" y="178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73A52E-BC92-460E-A5AD-B8B632584915}"/>
              </a:ext>
            </a:extLst>
          </p:cNvPr>
          <p:cNvGrpSpPr/>
          <p:nvPr/>
        </p:nvGrpSpPr>
        <p:grpSpPr>
          <a:xfrm>
            <a:off x="5591947" y="1556543"/>
            <a:ext cx="2356120" cy="310296"/>
            <a:chOff x="5591947" y="1556543"/>
            <a:chExt cx="2356120" cy="31029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3FC47D7-8B41-43E6-85F7-E73ED5B7206F}"/>
                </a:ext>
              </a:extLst>
            </p:cNvPr>
            <p:cNvSpPr/>
            <p:nvPr/>
          </p:nvSpPr>
          <p:spPr bwMode="auto">
            <a:xfrm>
              <a:off x="5591947" y="1556543"/>
              <a:ext cx="377371" cy="29995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Helvetica" charset="0"/>
                </a:rPr>
                <a:t>r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55BA19E-8154-445C-9BE6-E7C0DBE09AF5}"/>
                </a:ext>
              </a:extLst>
            </p:cNvPr>
            <p:cNvSpPr/>
            <p:nvPr/>
          </p:nvSpPr>
          <p:spPr bwMode="auto">
            <a:xfrm>
              <a:off x="7570696" y="1566888"/>
              <a:ext cx="377371" cy="29995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s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  <p:graphicFrame>
        <p:nvGraphicFramePr>
          <p:cNvPr id="14" name="Table 26">
            <a:extLst>
              <a:ext uri="{FF2B5EF4-FFF2-40B4-BE49-F238E27FC236}">
                <a16:creationId xmlns:a16="http://schemas.microsoft.com/office/drawing/2014/main" id="{B0138EEE-FD04-40ED-94F9-F6EE60B96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252163"/>
              </p:ext>
            </p:extLst>
          </p:nvPr>
        </p:nvGraphicFramePr>
        <p:xfrm>
          <a:off x="120905" y="5417137"/>
          <a:ext cx="4756417" cy="11125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29553">
                  <a:extLst>
                    <a:ext uri="{9D8B030D-6E8A-4147-A177-3AD203B41FA5}">
                      <a16:colId xmlns:a16="http://schemas.microsoft.com/office/drawing/2014/main" val="3136647323"/>
                    </a:ext>
                  </a:extLst>
                </a:gridCol>
                <a:gridCol w="1855694">
                  <a:extLst>
                    <a:ext uri="{9D8B030D-6E8A-4147-A177-3AD203B41FA5}">
                      <a16:colId xmlns:a16="http://schemas.microsoft.com/office/drawing/2014/main" val="3070579635"/>
                    </a:ext>
                  </a:extLst>
                </a:gridCol>
                <a:gridCol w="1771170">
                  <a:extLst>
                    <a:ext uri="{9D8B030D-6E8A-4147-A177-3AD203B41FA5}">
                      <a16:colId xmlns:a16="http://schemas.microsoft.com/office/drawing/2014/main" val="3277191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blocks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86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19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85834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>
            <a:extLst>
              <a:ext uri="{FF2B5EF4-FFF2-40B4-BE49-F238E27FC236}">
                <a16:creationId xmlns:a16="http://schemas.microsoft.com/office/drawing/2014/main" id="{DE19C081-1E63-4543-8D37-D34F578D9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Block Nested-Loop Join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F271E85F-D50F-4FAC-81D5-291C4D3EA4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0905" y="991640"/>
            <a:ext cx="5002638" cy="4160932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Variant of nested-loop join in which every block of inner relation is paired with every block of outer relation.</a:t>
            </a:r>
          </a:p>
          <a:p>
            <a:pPr>
              <a:buFont typeface="Monotype Sorts" pitchFamily="-65" charset="2"/>
              <a:buNone/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		</a:t>
            </a:r>
            <a:r>
              <a:rPr lang="en-US" altLang="en-US" b="1" dirty="0">
                <a:ea typeface="MS PGothic" panose="020B0600070205080204" pitchFamily="34" charset="-128"/>
              </a:rPr>
              <a:t>for </a:t>
            </a:r>
            <a:r>
              <a:rPr lang="en-US" altLang="en-US" dirty="0">
                <a:ea typeface="MS PGothic" panose="020B0600070205080204" pitchFamily="34" charset="-128"/>
              </a:rPr>
              <a:t>block </a:t>
            </a:r>
            <a:r>
              <a:rPr lang="en-US" altLang="en-US" i="1" dirty="0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</a:rPr>
              <a:t>1</a:t>
            </a:r>
            <a:r>
              <a:rPr lang="en-US" altLang="en-US" b="1" dirty="0">
                <a:ea typeface="MS PGothic" panose="020B0600070205080204" pitchFamily="34" charset="-128"/>
              </a:rPr>
              <a:t> of</a:t>
            </a:r>
            <a:r>
              <a:rPr lang="en-US" altLang="en-US" b="1" i="1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</a:rPr>
              <a:t> do begin </a:t>
            </a:r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</a:rPr>
              <a:t>(Iteration-1)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		for</a:t>
            </a:r>
            <a:r>
              <a:rPr lang="en-US" altLang="en-US" dirty="0">
                <a:ea typeface="MS PGothic" panose="020B0600070205080204" pitchFamily="34" charset="-128"/>
              </a:rPr>
              <a:t> block </a:t>
            </a:r>
            <a:r>
              <a:rPr lang="en-US" altLang="en-US" i="1" dirty="0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</a:rPr>
              <a:t>1</a:t>
            </a:r>
            <a:r>
              <a:rPr lang="en-US" altLang="en-US" b="1" dirty="0">
                <a:ea typeface="MS PGothic" panose="020B0600070205080204" pitchFamily="34" charset="-128"/>
              </a:rPr>
              <a:t> of </a:t>
            </a:r>
            <a:r>
              <a:rPr lang="en-US" altLang="en-US" b="1" i="1" dirty="0">
                <a:ea typeface="MS PGothic" panose="020B0600070205080204" pitchFamily="34" charset="-128"/>
              </a:rPr>
              <a:t>s </a:t>
            </a:r>
            <a:r>
              <a:rPr lang="en-US" altLang="en-US" b="1" dirty="0">
                <a:ea typeface="MS PGothic" panose="020B0600070205080204" pitchFamily="34" charset="-128"/>
              </a:rPr>
              <a:t>do begin 		    			for each</a:t>
            </a:r>
            <a:r>
              <a:rPr lang="en-US" altLang="en-US" dirty="0">
                <a:ea typeface="MS PGothic" panose="020B0600070205080204" pitchFamily="34" charset="-128"/>
              </a:rPr>
              <a:t> tuple </a:t>
            </a:r>
            <a:r>
              <a:rPr lang="en-US" altLang="en-US" i="1" dirty="0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in </a:t>
            </a:r>
            <a:r>
              <a:rPr lang="en-US" altLang="en-US" i="1" dirty="0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</a:rPr>
              <a:t>1 </a:t>
            </a:r>
            <a:r>
              <a:rPr lang="en-US" altLang="en-US" b="1" baseline="-25000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 of r do begin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				for each </a:t>
            </a:r>
            <a:r>
              <a:rPr lang="en-US" altLang="en-US" dirty="0">
                <a:ea typeface="MS PGothic" panose="020B0600070205080204" pitchFamily="34" charset="-128"/>
              </a:rPr>
              <a:t>tuple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in </a:t>
            </a:r>
            <a:r>
              <a:rPr lang="en-US" altLang="en-US" i="1" dirty="0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</a:rPr>
              <a:t>1</a:t>
            </a:r>
            <a:r>
              <a:rPr lang="en-US" altLang="en-US" i="1" dirty="0">
                <a:ea typeface="MS PGothic" panose="020B0600070205080204" pitchFamily="34" charset="-128"/>
              </a:rPr>
              <a:t> of s </a:t>
            </a:r>
            <a:r>
              <a:rPr lang="en-US" altLang="en-US" b="1" dirty="0">
                <a:ea typeface="MS PGothic" panose="020B0600070205080204" pitchFamily="34" charset="-128"/>
              </a:rPr>
              <a:t>do begin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					</a:t>
            </a:r>
            <a:r>
              <a:rPr lang="en-US" altLang="en-US" dirty="0">
                <a:ea typeface="MS PGothic" panose="020B0600070205080204" pitchFamily="34" charset="-128"/>
              </a:rPr>
              <a:t>Check if (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 err="1">
                <a:ea typeface="MS PGothic" panose="020B0600070205080204" pitchFamily="34" charset="-128"/>
              </a:rPr>
              <a:t>,t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) </a:t>
            </a:r>
            <a:r>
              <a:rPr lang="en-US" altLang="en-US" dirty="0">
                <a:ea typeface="MS PGothic" panose="020B0600070205080204" pitchFamily="34" charset="-128"/>
              </a:rPr>
              <a:t>satisfy the join condition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					if they do, add </a:t>
            </a:r>
            <a:r>
              <a:rPr lang="en-US" altLang="en-US" i="1" dirty="0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i="1" baseline="30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•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to the result.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				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end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		end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	end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end</a:t>
            </a:r>
          </a:p>
        </p:txBody>
      </p:sp>
      <p:graphicFrame>
        <p:nvGraphicFramePr>
          <p:cNvPr id="2" name="Table 12">
            <a:extLst>
              <a:ext uri="{FF2B5EF4-FFF2-40B4-BE49-F238E27FC236}">
                <a16:creationId xmlns:a16="http://schemas.microsoft.com/office/drawing/2014/main" id="{B1AC9766-3770-4655-8E71-3BF32D58D893}"/>
              </a:ext>
            </a:extLst>
          </p:cNvPr>
          <p:cNvGraphicFramePr>
            <a:graphicFrameLocks noGrp="1"/>
          </p:cNvGraphicFramePr>
          <p:nvPr/>
        </p:nvGraphicFramePr>
        <p:xfrm>
          <a:off x="5265057" y="1959670"/>
          <a:ext cx="1175657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36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83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B51770-BCC0-42CB-A573-E2242693A828}"/>
              </a:ext>
            </a:extLst>
          </p:cNvPr>
          <p:cNvGraphicFramePr>
            <a:graphicFrameLocks noGrp="1"/>
          </p:cNvGraphicFramePr>
          <p:nvPr/>
        </p:nvGraphicFramePr>
        <p:xfrm>
          <a:off x="7249884" y="1959670"/>
          <a:ext cx="1175657" cy="14833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11238"/>
                  </a:ext>
                </a:extLst>
              </a:tr>
            </a:tbl>
          </a:graphicData>
        </a:graphic>
      </p:graphicFrame>
      <p:graphicFrame>
        <p:nvGraphicFramePr>
          <p:cNvPr id="5" name="Table 17">
            <a:extLst>
              <a:ext uri="{FF2B5EF4-FFF2-40B4-BE49-F238E27FC236}">
                <a16:creationId xmlns:a16="http://schemas.microsoft.com/office/drawing/2014/main" id="{ECFBD6A9-417D-4135-BBC8-C0B9580B5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861246"/>
              </p:ext>
            </p:extLst>
          </p:nvPr>
        </p:nvGraphicFramePr>
        <p:xfrm>
          <a:off x="6313714" y="1011638"/>
          <a:ext cx="1059543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59543">
                  <a:extLst>
                    <a:ext uri="{9D8B030D-6E8A-4147-A177-3AD203B41FA5}">
                      <a16:colId xmlns:a16="http://schemas.microsoft.com/office/drawing/2014/main" val="2801998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 (r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52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038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646AE58-AC98-444F-B9B5-455646EB7C9B}"/>
              </a:ext>
            </a:extLst>
          </p:cNvPr>
          <p:cNvSpPr txBox="1"/>
          <p:nvPr/>
        </p:nvSpPr>
        <p:spPr>
          <a:xfrm>
            <a:off x="7837712" y="1011638"/>
            <a:ext cx="117565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Iteration 1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D230A4B-F645-4A2C-A0C1-0CD44B01DF1D}"/>
              </a:ext>
            </a:extLst>
          </p:cNvPr>
          <p:cNvSpPr/>
          <p:nvPr/>
        </p:nvSpPr>
        <p:spPr bwMode="auto">
          <a:xfrm>
            <a:off x="5152571" y="1190075"/>
            <a:ext cx="1190172" cy="929003"/>
          </a:xfrm>
          <a:custGeom>
            <a:avLst/>
            <a:gdLst>
              <a:gd name="connsiteX0" fmla="*/ 87086 w 1190172"/>
              <a:gd name="connsiteY0" fmla="*/ 929003 h 929003"/>
              <a:gd name="connsiteX1" fmla="*/ 29029 w 1190172"/>
              <a:gd name="connsiteY1" fmla="*/ 856432 h 929003"/>
              <a:gd name="connsiteX2" fmla="*/ 0 w 1190172"/>
              <a:gd name="connsiteY2" fmla="*/ 769346 h 929003"/>
              <a:gd name="connsiteX3" fmla="*/ 14515 w 1190172"/>
              <a:gd name="connsiteY3" fmla="*/ 566146 h 929003"/>
              <a:gd name="connsiteX4" fmla="*/ 29029 w 1190172"/>
              <a:gd name="connsiteY4" fmla="*/ 522603 h 929003"/>
              <a:gd name="connsiteX5" fmla="*/ 87086 w 1190172"/>
              <a:gd name="connsiteY5" fmla="*/ 435517 h 929003"/>
              <a:gd name="connsiteX6" fmla="*/ 130629 w 1190172"/>
              <a:gd name="connsiteY6" fmla="*/ 406489 h 929003"/>
              <a:gd name="connsiteX7" fmla="*/ 159658 w 1190172"/>
              <a:gd name="connsiteY7" fmla="*/ 362946 h 929003"/>
              <a:gd name="connsiteX8" fmla="*/ 203200 w 1190172"/>
              <a:gd name="connsiteY8" fmla="*/ 333917 h 929003"/>
              <a:gd name="connsiteX9" fmla="*/ 261258 w 1190172"/>
              <a:gd name="connsiteY9" fmla="*/ 275860 h 929003"/>
              <a:gd name="connsiteX10" fmla="*/ 333829 w 1190172"/>
              <a:gd name="connsiteY10" fmla="*/ 217803 h 929003"/>
              <a:gd name="connsiteX11" fmla="*/ 377372 w 1190172"/>
              <a:gd name="connsiteY11" fmla="*/ 188774 h 929003"/>
              <a:gd name="connsiteX12" fmla="*/ 464458 w 1190172"/>
              <a:gd name="connsiteY12" fmla="*/ 159746 h 929003"/>
              <a:gd name="connsiteX13" fmla="*/ 508000 w 1190172"/>
              <a:gd name="connsiteY13" fmla="*/ 130717 h 929003"/>
              <a:gd name="connsiteX14" fmla="*/ 551543 w 1190172"/>
              <a:gd name="connsiteY14" fmla="*/ 116203 h 929003"/>
              <a:gd name="connsiteX15" fmla="*/ 667658 w 1190172"/>
              <a:gd name="connsiteY15" fmla="*/ 87174 h 929003"/>
              <a:gd name="connsiteX16" fmla="*/ 812800 w 1190172"/>
              <a:gd name="connsiteY16" fmla="*/ 58146 h 929003"/>
              <a:gd name="connsiteX17" fmla="*/ 885372 w 1190172"/>
              <a:gd name="connsiteY17" fmla="*/ 43632 h 929003"/>
              <a:gd name="connsiteX18" fmla="*/ 1001486 w 1190172"/>
              <a:gd name="connsiteY18" fmla="*/ 14603 h 929003"/>
              <a:gd name="connsiteX19" fmla="*/ 1190172 w 1190172"/>
              <a:gd name="connsiteY19" fmla="*/ 89 h 92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90172" h="929003">
                <a:moveTo>
                  <a:pt x="87086" y="929003"/>
                </a:moveTo>
                <a:cubicBezTo>
                  <a:pt x="67734" y="904813"/>
                  <a:pt x="43863" y="883628"/>
                  <a:pt x="29029" y="856432"/>
                </a:cubicBezTo>
                <a:cubicBezTo>
                  <a:pt x="14377" y="829569"/>
                  <a:pt x="0" y="769346"/>
                  <a:pt x="0" y="769346"/>
                </a:cubicBezTo>
                <a:cubicBezTo>
                  <a:pt x="4838" y="701613"/>
                  <a:pt x="6581" y="633587"/>
                  <a:pt x="14515" y="566146"/>
                </a:cubicBezTo>
                <a:cubicBezTo>
                  <a:pt x="16303" y="550951"/>
                  <a:pt x="21599" y="535977"/>
                  <a:pt x="29029" y="522603"/>
                </a:cubicBezTo>
                <a:cubicBezTo>
                  <a:pt x="45972" y="492105"/>
                  <a:pt x="58057" y="454869"/>
                  <a:pt x="87086" y="435517"/>
                </a:cubicBezTo>
                <a:lnTo>
                  <a:pt x="130629" y="406489"/>
                </a:lnTo>
                <a:cubicBezTo>
                  <a:pt x="140305" y="391975"/>
                  <a:pt x="147323" y="375281"/>
                  <a:pt x="159658" y="362946"/>
                </a:cubicBezTo>
                <a:cubicBezTo>
                  <a:pt x="171993" y="350611"/>
                  <a:pt x="192303" y="347538"/>
                  <a:pt x="203200" y="333917"/>
                </a:cubicBezTo>
                <a:cubicBezTo>
                  <a:pt x="259496" y="263546"/>
                  <a:pt x="166258" y="307526"/>
                  <a:pt x="261258" y="275860"/>
                </a:cubicBezTo>
                <a:cubicBezTo>
                  <a:pt x="310192" y="202458"/>
                  <a:pt x="263722" y="252857"/>
                  <a:pt x="333829" y="217803"/>
                </a:cubicBezTo>
                <a:cubicBezTo>
                  <a:pt x="349431" y="210002"/>
                  <a:pt x="361431" y="195859"/>
                  <a:pt x="377372" y="188774"/>
                </a:cubicBezTo>
                <a:cubicBezTo>
                  <a:pt x="405334" y="176347"/>
                  <a:pt x="464458" y="159746"/>
                  <a:pt x="464458" y="159746"/>
                </a:cubicBezTo>
                <a:cubicBezTo>
                  <a:pt x="478972" y="150070"/>
                  <a:pt x="492398" y="138518"/>
                  <a:pt x="508000" y="130717"/>
                </a:cubicBezTo>
                <a:cubicBezTo>
                  <a:pt x="521684" y="123875"/>
                  <a:pt x="536783" y="120229"/>
                  <a:pt x="551543" y="116203"/>
                </a:cubicBezTo>
                <a:cubicBezTo>
                  <a:pt x="590033" y="105706"/>
                  <a:pt x="629809" y="99790"/>
                  <a:pt x="667658" y="87174"/>
                </a:cubicBezTo>
                <a:cubicBezTo>
                  <a:pt x="751113" y="59356"/>
                  <a:pt x="679378" y="80383"/>
                  <a:pt x="812800" y="58146"/>
                </a:cubicBezTo>
                <a:cubicBezTo>
                  <a:pt x="837134" y="54090"/>
                  <a:pt x="861334" y="49179"/>
                  <a:pt x="885372" y="43632"/>
                </a:cubicBezTo>
                <a:cubicBezTo>
                  <a:pt x="924246" y="34661"/>
                  <a:pt x="961834" y="19009"/>
                  <a:pt x="1001486" y="14603"/>
                </a:cubicBezTo>
                <a:cubicBezTo>
                  <a:pt x="1151349" y="-2048"/>
                  <a:pt x="1088304" y="89"/>
                  <a:pt x="1190172" y="8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87303B-27EB-422E-A2BA-DE9619B6AA12}"/>
              </a:ext>
            </a:extLst>
          </p:cNvPr>
          <p:cNvSpPr/>
          <p:nvPr/>
        </p:nvSpPr>
        <p:spPr bwMode="auto">
          <a:xfrm>
            <a:off x="7418296" y="1556543"/>
            <a:ext cx="1059543" cy="620592"/>
          </a:xfrm>
          <a:custGeom>
            <a:avLst/>
            <a:gdLst>
              <a:gd name="connsiteX0" fmla="*/ 856343 w 915896"/>
              <a:gd name="connsiteY0" fmla="*/ 872645 h 872645"/>
              <a:gd name="connsiteX1" fmla="*/ 870857 w 915896"/>
              <a:gd name="connsiteY1" fmla="*/ 800074 h 872645"/>
              <a:gd name="connsiteX2" fmla="*/ 899886 w 915896"/>
              <a:gd name="connsiteY2" fmla="*/ 712988 h 872645"/>
              <a:gd name="connsiteX3" fmla="*/ 899886 w 915896"/>
              <a:gd name="connsiteY3" fmla="*/ 451731 h 872645"/>
              <a:gd name="connsiteX4" fmla="*/ 870857 w 915896"/>
              <a:gd name="connsiteY4" fmla="*/ 364645 h 872645"/>
              <a:gd name="connsiteX5" fmla="*/ 827314 w 915896"/>
              <a:gd name="connsiteY5" fmla="*/ 335617 h 872645"/>
              <a:gd name="connsiteX6" fmla="*/ 769257 w 915896"/>
              <a:gd name="connsiteY6" fmla="*/ 263045 h 872645"/>
              <a:gd name="connsiteX7" fmla="*/ 696686 w 915896"/>
              <a:gd name="connsiteY7" fmla="*/ 204988 h 872645"/>
              <a:gd name="connsiteX8" fmla="*/ 653143 w 915896"/>
              <a:gd name="connsiteY8" fmla="*/ 175959 h 872645"/>
              <a:gd name="connsiteX9" fmla="*/ 566057 w 915896"/>
              <a:gd name="connsiteY9" fmla="*/ 146931 h 872645"/>
              <a:gd name="connsiteX10" fmla="*/ 478971 w 915896"/>
              <a:gd name="connsiteY10" fmla="*/ 117902 h 872645"/>
              <a:gd name="connsiteX11" fmla="*/ 435428 w 915896"/>
              <a:gd name="connsiteY11" fmla="*/ 103388 h 872645"/>
              <a:gd name="connsiteX12" fmla="*/ 391886 w 915896"/>
              <a:gd name="connsiteY12" fmla="*/ 88874 h 872645"/>
              <a:gd name="connsiteX13" fmla="*/ 304800 w 915896"/>
              <a:gd name="connsiteY13" fmla="*/ 45331 h 872645"/>
              <a:gd name="connsiteX14" fmla="*/ 217714 w 915896"/>
              <a:gd name="connsiteY14" fmla="*/ 1788 h 872645"/>
              <a:gd name="connsiteX15" fmla="*/ 0 w 915896"/>
              <a:gd name="connsiteY15" fmla="*/ 1788 h 87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5896" h="872645">
                <a:moveTo>
                  <a:pt x="856343" y="872645"/>
                </a:moveTo>
                <a:cubicBezTo>
                  <a:pt x="861181" y="848455"/>
                  <a:pt x="864366" y="823874"/>
                  <a:pt x="870857" y="800074"/>
                </a:cubicBezTo>
                <a:cubicBezTo>
                  <a:pt x="878908" y="770553"/>
                  <a:pt x="899886" y="712988"/>
                  <a:pt x="899886" y="712988"/>
                </a:cubicBezTo>
                <a:cubicBezTo>
                  <a:pt x="917210" y="591718"/>
                  <a:pt x="924913" y="593549"/>
                  <a:pt x="899886" y="451731"/>
                </a:cubicBezTo>
                <a:cubicBezTo>
                  <a:pt x="894568" y="421598"/>
                  <a:pt x="896317" y="381618"/>
                  <a:pt x="870857" y="364645"/>
                </a:cubicBezTo>
                <a:lnTo>
                  <a:pt x="827314" y="335617"/>
                </a:lnTo>
                <a:cubicBezTo>
                  <a:pt x="799059" y="250849"/>
                  <a:pt x="834908" y="328696"/>
                  <a:pt x="769257" y="263045"/>
                </a:cubicBezTo>
                <a:cubicBezTo>
                  <a:pt x="703606" y="197394"/>
                  <a:pt x="781453" y="233244"/>
                  <a:pt x="696686" y="204988"/>
                </a:cubicBezTo>
                <a:cubicBezTo>
                  <a:pt x="682172" y="195312"/>
                  <a:pt x="669084" y="183044"/>
                  <a:pt x="653143" y="175959"/>
                </a:cubicBezTo>
                <a:cubicBezTo>
                  <a:pt x="625181" y="163532"/>
                  <a:pt x="595086" y="156607"/>
                  <a:pt x="566057" y="146931"/>
                </a:cubicBezTo>
                <a:lnTo>
                  <a:pt x="478971" y="117902"/>
                </a:lnTo>
                <a:lnTo>
                  <a:pt x="435428" y="103388"/>
                </a:lnTo>
                <a:lnTo>
                  <a:pt x="391886" y="88874"/>
                </a:lnTo>
                <a:cubicBezTo>
                  <a:pt x="267097" y="5681"/>
                  <a:pt x="424984" y="105423"/>
                  <a:pt x="304800" y="45331"/>
                </a:cubicBezTo>
                <a:cubicBezTo>
                  <a:pt x="270245" y="28054"/>
                  <a:pt x="258758" y="4068"/>
                  <a:pt x="217714" y="1788"/>
                </a:cubicBezTo>
                <a:cubicBezTo>
                  <a:pt x="145254" y="-2237"/>
                  <a:pt x="72571" y="1788"/>
                  <a:pt x="0" y="178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3389FF-6C84-474B-A4F9-2A0538A456C7}"/>
              </a:ext>
            </a:extLst>
          </p:cNvPr>
          <p:cNvGrpSpPr/>
          <p:nvPr/>
        </p:nvGrpSpPr>
        <p:grpSpPr>
          <a:xfrm>
            <a:off x="5591947" y="1556543"/>
            <a:ext cx="2356120" cy="310296"/>
            <a:chOff x="5591947" y="1556543"/>
            <a:chExt cx="2356120" cy="3102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7D35B76-74CF-4FB6-873A-90CB152A8BB6}"/>
                </a:ext>
              </a:extLst>
            </p:cNvPr>
            <p:cNvSpPr/>
            <p:nvPr/>
          </p:nvSpPr>
          <p:spPr bwMode="auto">
            <a:xfrm>
              <a:off x="5591947" y="1556543"/>
              <a:ext cx="377371" cy="29995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Helvetica" charset="0"/>
                </a:rPr>
                <a:t>r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96F4910-1851-4FC1-8B15-E6566DD22840}"/>
                </a:ext>
              </a:extLst>
            </p:cNvPr>
            <p:cNvSpPr/>
            <p:nvPr/>
          </p:nvSpPr>
          <p:spPr bwMode="auto">
            <a:xfrm>
              <a:off x="7570696" y="1566888"/>
              <a:ext cx="377371" cy="29995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s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  <p:graphicFrame>
        <p:nvGraphicFramePr>
          <p:cNvPr id="13" name="Table 26">
            <a:extLst>
              <a:ext uri="{FF2B5EF4-FFF2-40B4-BE49-F238E27FC236}">
                <a16:creationId xmlns:a16="http://schemas.microsoft.com/office/drawing/2014/main" id="{C92DE8D2-2F99-4455-9178-10CF02FEA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947997"/>
              </p:ext>
            </p:extLst>
          </p:nvPr>
        </p:nvGraphicFramePr>
        <p:xfrm>
          <a:off x="120905" y="5417137"/>
          <a:ext cx="4756417" cy="11125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29553">
                  <a:extLst>
                    <a:ext uri="{9D8B030D-6E8A-4147-A177-3AD203B41FA5}">
                      <a16:colId xmlns:a16="http://schemas.microsoft.com/office/drawing/2014/main" val="3136647323"/>
                    </a:ext>
                  </a:extLst>
                </a:gridCol>
                <a:gridCol w="1855694">
                  <a:extLst>
                    <a:ext uri="{9D8B030D-6E8A-4147-A177-3AD203B41FA5}">
                      <a16:colId xmlns:a16="http://schemas.microsoft.com/office/drawing/2014/main" val="3070579635"/>
                    </a:ext>
                  </a:extLst>
                </a:gridCol>
                <a:gridCol w="1771170">
                  <a:extLst>
                    <a:ext uri="{9D8B030D-6E8A-4147-A177-3AD203B41FA5}">
                      <a16:colId xmlns:a16="http://schemas.microsoft.com/office/drawing/2014/main" val="3277191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blocks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86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19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858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014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>
            <a:extLst>
              <a:ext uri="{FF2B5EF4-FFF2-40B4-BE49-F238E27FC236}">
                <a16:creationId xmlns:a16="http://schemas.microsoft.com/office/drawing/2014/main" id="{DE19C081-1E63-4543-8D37-D34F578D9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Block Nested-Loop Join</a:t>
            </a:r>
          </a:p>
        </p:txBody>
      </p:sp>
      <p:graphicFrame>
        <p:nvGraphicFramePr>
          <p:cNvPr id="2" name="Table 12">
            <a:extLst>
              <a:ext uri="{FF2B5EF4-FFF2-40B4-BE49-F238E27FC236}">
                <a16:creationId xmlns:a16="http://schemas.microsoft.com/office/drawing/2014/main" id="{B1AC9766-3770-4655-8E71-3BF32D58D893}"/>
              </a:ext>
            </a:extLst>
          </p:cNvPr>
          <p:cNvGraphicFramePr>
            <a:graphicFrameLocks noGrp="1"/>
          </p:cNvGraphicFramePr>
          <p:nvPr/>
        </p:nvGraphicFramePr>
        <p:xfrm>
          <a:off x="5265057" y="1959670"/>
          <a:ext cx="1175657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36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83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B51770-BCC0-42CB-A573-E2242693A828}"/>
              </a:ext>
            </a:extLst>
          </p:cNvPr>
          <p:cNvGraphicFramePr>
            <a:graphicFrameLocks noGrp="1"/>
          </p:cNvGraphicFramePr>
          <p:nvPr/>
        </p:nvGraphicFramePr>
        <p:xfrm>
          <a:off x="7249884" y="1959670"/>
          <a:ext cx="1175657" cy="14833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11238"/>
                  </a:ext>
                </a:extLst>
              </a:tr>
            </a:tbl>
          </a:graphicData>
        </a:graphic>
      </p:graphicFrame>
      <p:graphicFrame>
        <p:nvGraphicFramePr>
          <p:cNvPr id="5" name="Table 17">
            <a:extLst>
              <a:ext uri="{FF2B5EF4-FFF2-40B4-BE49-F238E27FC236}">
                <a16:creationId xmlns:a16="http://schemas.microsoft.com/office/drawing/2014/main" id="{ECFBD6A9-417D-4135-BBC8-C0B9580B5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250304"/>
              </p:ext>
            </p:extLst>
          </p:nvPr>
        </p:nvGraphicFramePr>
        <p:xfrm>
          <a:off x="6313714" y="1011638"/>
          <a:ext cx="1059543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59543">
                  <a:extLst>
                    <a:ext uri="{9D8B030D-6E8A-4147-A177-3AD203B41FA5}">
                      <a16:colId xmlns:a16="http://schemas.microsoft.com/office/drawing/2014/main" val="2801998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 (r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52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038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646AE58-AC98-444F-B9B5-455646EB7C9B}"/>
              </a:ext>
            </a:extLst>
          </p:cNvPr>
          <p:cNvSpPr txBox="1"/>
          <p:nvPr/>
        </p:nvSpPr>
        <p:spPr>
          <a:xfrm>
            <a:off x="7837712" y="1011638"/>
            <a:ext cx="117565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Iteration 1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D230A4B-F645-4A2C-A0C1-0CD44B01DF1D}"/>
              </a:ext>
            </a:extLst>
          </p:cNvPr>
          <p:cNvSpPr/>
          <p:nvPr/>
        </p:nvSpPr>
        <p:spPr bwMode="auto">
          <a:xfrm>
            <a:off x="5152571" y="1190075"/>
            <a:ext cx="1190172" cy="929003"/>
          </a:xfrm>
          <a:custGeom>
            <a:avLst/>
            <a:gdLst>
              <a:gd name="connsiteX0" fmla="*/ 87086 w 1190172"/>
              <a:gd name="connsiteY0" fmla="*/ 929003 h 929003"/>
              <a:gd name="connsiteX1" fmla="*/ 29029 w 1190172"/>
              <a:gd name="connsiteY1" fmla="*/ 856432 h 929003"/>
              <a:gd name="connsiteX2" fmla="*/ 0 w 1190172"/>
              <a:gd name="connsiteY2" fmla="*/ 769346 h 929003"/>
              <a:gd name="connsiteX3" fmla="*/ 14515 w 1190172"/>
              <a:gd name="connsiteY3" fmla="*/ 566146 h 929003"/>
              <a:gd name="connsiteX4" fmla="*/ 29029 w 1190172"/>
              <a:gd name="connsiteY4" fmla="*/ 522603 h 929003"/>
              <a:gd name="connsiteX5" fmla="*/ 87086 w 1190172"/>
              <a:gd name="connsiteY5" fmla="*/ 435517 h 929003"/>
              <a:gd name="connsiteX6" fmla="*/ 130629 w 1190172"/>
              <a:gd name="connsiteY6" fmla="*/ 406489 h 929003"/>
              <a:gd name="connsiteX7" fmla="*/ 159658 w 1190172"/>
              <a:gd name="connsiteY7" fmla="*/ 362946 h 929003"/>
              <a:gd name="connsiteX8" fmla="*/ 203200 w 1190172"/>
              <a:gd name="connsiteY8" fmla="*/ 333917 h 929003"/>
              <a:gd name="connsiteX9" fmla="*/ 261258 w 1190172"/>
              <a:gd name="connsiteY9" fmla="*/ 275860 h 929003"/>
              <a:gd name="connsiteX10" fmla="*/ 333829 w 1190172"/>
              <a:gd name="connsiteY10" fmla="*/ 217803 h 929003"/>
              <a:gd name="connsiteX11" fmla="*/ 377372 w 1190172"/>
              <a:gd name="connsiteY11" fmla="*/ 188774 h 929003"/>
              <a:gd name="connsiteX12" fmla="*/ 464458 w 1190172"/>
              <a:gd name="connsiteY12" fmla="*/ 159746 h 929003"/>
              <a:gd name="connsiteX13" fmla="*/ 508000 w 1190172"/>
              <a:gd name="connsiteY13" fmla="*/ 130717 h 929003"/>
              <a:gd name="connsiteX14" fmla="*/ 551543 w 1190172"/>
              <a:gd name="connsiteY14" fmla="*/ 116203 h 929003"/>
              <a:gd name="connsiteX15" fmla="*/ 667658 w 1190172"/>
              <a:gd name="connsiteY15" fmla="*/ 87174 h 929003"/>
              <a:gd name="connsiteX16" fmla="*/ 812800 w 1190172"/>
              <a:gd name="connsiteY16" fmla="*/ 58146 h 929003"/>
              <a:gd name="connsiteX17" fmla="*/ 885372 w 1190172"/>
              <a:gd name="connsiteY17" fmla="*/ 43632 h 929003"/>
              <a:gd name="connsiteX18" fmla="*/ 1001486 w 1190172"/>
              <a:gd name="connsiteY18" fmla="*/ 14603 h 929003"/>
              <a:gd name="connsiteX19" fmla="*/ 1190172 w 1190172"/>
              <a:gd name="connsiteY19" fmla="*/ 89 h 92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90172" h="929003">
                <a:moveTo>
                  <a:pt x="87086" y="929003"/>
                </a:moveTo>
                <a:cubicBezTo>
                  <a:pt x="67734" y="904813"/>
                  <a:pt x="43863" y="883628"/>
                  <a:pt x="29029" y="856432"/>
                </a:cubicBezTo>
                <a:cubicBezTo>
                  <a:pt x="14377" y="829569"/>
                  <a:pt x="0" y="769346"/>
                  <a:pt x="0" y="769346"/>
                </a:cubicBezTo>
                <a:cubicBezTo>
                  <a:pt x="4838" y="701613"/>
                  <a:pt x="6581" y="633587"/>
                  <a:pt x="14515" y="566146"/>
                </a:cubicBezTo>
                <a:cubicBezTo>
                  <a:pt x="16303" y="550951"/>
                  <a:pt x="21599" y="535977"/>
                  <a:pt x="29029" y="522603"/>
                </a:cubicBezTo>
                <a:cubicBezTo>
                  <a:pt x="45972" y="492105"/>
                  <a:pt x="58057" y="454869"/>
                  <a:pt x="87086" y="435517"/>
                </a:cubicBezTo>
                <a:lnTo>
                  <a:pt x="130629" y="406489"/>
                </a:lnTo>
                <a:cubicBezTo>
                  <a:pt x="140305" y="391975"/>
                  <a:pt x="147323" y="375281"/>
                  <a:pt x="159658" y="362946"/>
                </a:cubicBezTo>
                <a:cubicBezTo>
                  <a:pt x="171993" y="350611"/>
                  <a:pt x="192303" y="347538"/>
                  <a:pt x="203200" y="333917"/>
                </a:cubicBezTo>
                <a:cubicBezTo>
                  <a:pt x="259496" y="263546"/>
                  <a:pt x="166258" y="307526"/>
                  <a:pt x="261258" y="275860"/>
                </a:cubicBezTo>
                <a:cubicBezTo>
                  <a:pt x="310192" y="202458"/>
                  <a:pt x="263722" y="252857"/>
                  <a:pt x="333829" y="217803"/>
                </a:cubicBezTo>
                <a:cubicBezTo>
                  <a:pt x="349431" y="210002"/>
                  <a:pt x="361431" y="195859"/>
                  <a:pt x="377372" y="188774"/>
                </a:cubicBezTo>
                <a:cubicBezTo>
                  <a:pt x="405334" y="176347"/>
                  <a:pt x="464458" y="159746"/>
                  <a:pt x="464458" y="159746"/>
                </a:cubicBezTo>
                <a:cubicBezTo>
                  <a:pt x="478972" y="150070"/>
                  <a:pt x="492398" y="138518"/>
                  <a:pt x="508000" y="130717"/>
                </a:cubicBezTo>
                <a:cubicBezTo>
                  <a:pt x="521684" y="123875"/>
                  <a:pt x="536783" y="120229"/>
                  <a:pt x="551543" y="116203"/>
                </a:cubicBezTo>
                <a:cubicBezTo>
                  <a:pt x="590033" y="105706"/>
                  <a:pt x="629809" y="99790"/>
                  <a:pt x="667658" y="87174"/>
                </a:cubicBezTo>
                <a:cubicBezTo>
                  <a:pt x="751113" y="59356"/>
                  <a:pt x="679378" y="80383"/>
                  <a:pt x="812800" y="58146"/>
                </a:cubicBezTo>
                <a:cubicBezTo>
                  <a:pt x="837134" y="54090"/>
                  <a:pt x="861334" y="49179"/>
                  <a:pt x="885372" y="43632"/>
                </a:cubicBezTo>
                <a:cubicBezTo>
                  <a:pt x="924246" y="34661"/>
                  <a:pt x="961834" y="19009"/>
                  <a:pt x="1001486" y="14603"/>
                </a:cubicBezTo>
                <a:cubicBezTo>
                  <a:pt x="1151349" y="-2048"/>
                  <a:pt x="1088304" y="89"/>
                  <a:pt x="1190172" y="8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87303B-27EB-422E-A2BA-DE9619B6AA12}"/>
              </a:ext>
            </a:extLst>
          </p:cNvPr>
          <p:cNvSpPr/>
          <p:nvPr/>
        </p:nvSpPr>
        <p:spPr bwMode="auto">
          <a:xfrm>
            <a:off x="7418296" y="1556542"/>
            <a:ext cx="1116104" cy="929003"/>
          </a:xfrm>
          <a:custGeom>
            <a:avLst/>
            <a:gdLst>
              <a:gd name="connsiteX0" fmla="*/ 856343 w 915896"/>
              <a:gd name="connsiteY0" fmla="*/ 872645 h 872645"/>
              <a:gd name="connsiteX1" fmla="*/ 870857 w 915896"/>
              <a:gd name="connsiteY1" fmla="*/ 800074 h 872645"/>
              <a:gd name="connsiteX2" fmla="*/ 899886 w 915896"/>
              <a:gd name="connsiteY2" fmla="*/ 712988 h 872645"/>
              <a:gd name="connsiteX3" fmla="*/ 899886 w 915896"/>
              <a:gd name="connsiteY3" fmla="*/ 451731 h 872645"/>
              <a:gd name="connsiteX4" fmla="*/ 870857 w 915896"/>
              <a:gd name="connsiteY4" fmla="*/ 364645 h 872645"/>
              <a:gd name="connsiteX5" fmla="*/ 827314 w 915896"/>
              <a:gd name="connsiteY5" fmla="*/ 335617 h 872645"/>
              <a:gd name="connsiteX6" fmla="*/ 769257 w 915896"/>
              <a:gd name="connsiteY6" fmla="*/ 263045 h 872645"/>
              <a:gd name="connsiteX7" fmla="*/ 696686 w 915896"/>
              <a:gd name="connsiteY7" fmla="*/ 204988 h 872645"/>
              <a:gd name="connsiteX8" fmla="*/ 653143 w 915896"/>
              <a:gd name="connsiteY8" fmla="*/ 175959 h 872645"/>
              <a:gd name="connsiteX9" fmla="*/ 566057 w 915896"/>
              <a:gd name="connsiteY9" fmla="*/ 146931 h 872645"/>
              <a:gd name="connsiteX10" fmla="*/ 478971 w 915896"/>
              <a:gd name="connsiteY10" fmla="*/ 117902 h 872645"/>
              <a:gd name="connsiteX11" fmla="*/ 435428 w 915896"/>
              <a:gd name="connsiteY11" fmla="*/ 103388 h 872645"/>
              <a:gd name="connsiteX12" fmla="*/ 391886 w 915896"/>
              <a:gd name="connsiteY12" fmla="*/ 88874 h 872645"/>
              <a:gd name="connsiteX13" fmla="*/ 304800 w 915896"/>
              <a:gd name="connsiteY13" fmla="*/ 45331 h 872645"/>
              <a:gd name="connsiteX14" fmla="*/ 217714 w 915896"/>
              <a:gd name="connsiteY14" fmla="*/ 1788 h 872645"/>
              <a:gd name="connsiteX15" fmla="*/ 0 w 915896"/>
              <a:gd name="connsiteY15" fmla="*/ 1788 h 87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5896" h="872645">
                <a:moveTo>
                  <a:pt x="856343" y="872645"/>
                </a:moveTo>
                <a:cubicBezTo>
                  <a:pt x="861181" y="848455"/>
                  <a:pt x="864366" y="823874"/>
                  <a:pt x="870857" y="800074"/>
                </a:cubicBezTo>
                <a:cubicBezTo>
                  <a:pt x="878908" y="770553"/>
                  <a:pt x="899886" y="712988"/>
                  <a:pt x="899886" y="712988"/>
                </a:cubicBezTo>
                <a:cubicBezTo>
                  <a:pt x="917210" y="591718"/>
                  <a:pt x="924913" y="593549"/>
                  <a:pt x="899886" y="451731"/>
                </a:cubicBezTo>
                <a:cubicBezTo>
                  <a:pt x="894568" y="421598"/>
                  <a:pt x="896317" y="381618"/>
                  <a:pt x="870857" y="364645"/>
                </a:cubicBezTo>
                <a:lnTo>
                  <a:pt x="827314" y="335617"/>
                </a:lnTo>
                <a:cubicBezTo>
                  <a:pt x="799059" y="250849"/>
                  <a:pt x="834908" y="328696"/>
                  <a:pt x="769257" y="263045"/>
                </a:cubicBezTo>
                <a:cubicBezTo>
                  <a:pt x="703606" y="197394"/>
                  <a:pt x="781453" y="233244"/>
                  <a:pt x="696686" y="204988"/>
                </a:cubicBezTo>
                <a:cubicBezTo>
                  <a:pt x="682172" y="195312"/>
                  <a:pt x="669084" y="183044"/>
                  <a:pt x="653143" y="175959"/>
                </a:cubicBezTo>
                <a:cubicBezTo>
                  <a:pt x="625181" y="163532"/>
                  <a:pt x="595086" y="156607"/>
                  <a:pt x="566057" y="146931"/>
                </a:cubicBezTo>
                <a:lnTo>
                  <a:pt x="478971" y="117902"/>
                </a:lnTo>
                <a:lnTo>
                  <a:pt x="435428" y="103388"/>
                </a:lnTo>
                <a:lnTo>
                  <a:pt x="391886" y="88874"/>
                </a:lnTo>
                <a:cubicBezTo>
                  <a:pt x="267097" y="5681"/>
                  <a:pt x="424984" y="105423"/>
                  <a:pt x="304800" y="45331"/>
                </a:cubicBezTo>
                <a:cubicBezTo>
                  <a:pt x="270245" y="28054"/>
                  <a:pt x="258758" y="4068"/>
                  <a:pt x="217714" y="1788"/>
                </a:cubicBezTo>
                <a:cubicBezTo>
                  <a:pt x="145254" y="-2237"/>
                  <a:pt x="72571" y="1788"/>
                  <a:pt x="0" y="178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E843D456-7911-4F76-8DED-B9BBDEF2A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05" y="991640"/>
            <a:ext cx="5002638" cy="41609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1pPr>
            <a:lvl2pPr marL="7429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2pPr>
            <a:lvl3pPr marL="1085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10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14287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17716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2228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n-US" altLang="en-US" kern="0" dirty="0">
                <a:ea typeface="MS PGothic" panose="020B0600070205080204" pitchFamily="34" charset="-128"/>
              </a:rPr>
              <a:t>Variant of nested-loop join in which every block of inner relation is paired with every block of outer relation.</a:t>
            </a:r>
          </a:p>
          <a:p>
            <a:pPr>
              <a:buFont typeface="Monotype Sorts" pitchFamily="-65" charset="2"/>
              <a:buNone/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n-US" altLang="en-US" kern="0" dirty="0">
                <a:ea typeface="MS PGothic" panose="020B0600070205080204" pitchFamily="34" charset="-128"/>
              </a:rPr>
              <a:t>		</a:t>
            </a:r>
            <a:r>
              <a:rPr lang="en-US" altLang="en-US" b="1" kern="0" dirty="0">
                <a:ea typeface="MS PGothic" panose="020B0600070205080204" pitchFamily="34" charset="-128"/>
              </a:rPr>
              <a:t>for </a:t>
            </a:r>
            <a:r>
              <a:rPr lang="en-US" altLang="en-US" kern="0" dirty="0">
                <a:ea typeface="MS PGothic" panose="020B0600070205080204" pitchFamily="34" charset="-128"/>
              </a:rPr>
              <a:t>block </a:t>
            </a:r>
            <a:r>
              <a:rPr lang="en-US" altLang="en-US" i="1" kern="0" dirty="0">
                <a:ea typeface="MS PGothic" panose="020B0600070205080204" pitchFamily="34" charset="-128"/>
              </a:rPr>
              <a:t>B</a:t>
            </a:r>
            <a:r>
              <a:rPr lang="en-US" altLang="en-US" i="1" kern="0" baseline="-25000" dirty="0">
                <a:ea typeface="MS PGothic" panose="020B0600070205080204" pitchFamily="34" charset="-128"/>
              </a:rPr>
              <a:t>1</a:t>
            </a:r>
            <a:r>
              <a:rPr lang="en-US" altLang="en-US" b="1" kern="0" dirty="0">
                <a:ea typeface="MS PGothic" panose="020B0600070205080204" pitchFamily="34" charset="-128"/>
              </a:rPr>
              <a:t> of</a:t>
            </a:r>
            <a:r>
              <a:rPr lang="en-US" altLang="en-US" b="1" i="1" kern="0" dirty="0">
                <a:ea typeface="MS PGothic" panose="020B0600070205080204" pitchFamily="34" charset="-128"/>
              </a:rPr>
              <a:t> </a:t>
            </a:r>
            <a:r>
              <a:rPr lang="en-US" altLang="en-US" i="1" kern="0" dirty="0">
                <a:ea typeface="MS PGothic" panose="020B0600070205080204" pitchFamily="34" charset="-128"/>
              </a:rPr>
              <a:t>r</a:t>
            </a:r>
            <a:r>
              <a:rPr lang="en-US" altLang="en-US" b="1" kern="0" dirty="0">
                <a:ea typeface="MS PGothic" panose="020B0600070205080204" pitchFamily="34" charset="-128"/>
              </a:rPr>
              <a:t> do begin </a:t>
            </a:r>
            <a:r>
              <a:rPr lang="en-US" altLang="en-US" b="1" kern="0" dirty="0">
                <a:solidFill>
                  <a:srgbClr val="0000FF"/>
                </a:solidFill>
                <a:ea typeface="MS PGothic" panose="020B0600070205080204" pitchFamily="34" charset="-128"/>
              </a:rPr>
              <a:t>(Iteration-1)</a:t>
            </a:r>
            <a:br>
              <a:rPr lang="en-US" altLang="en-US" b="1" kern="0" dirty="0">
                <a:ea typeface="MS PGothic" panose="020B0600070205080204" pitchFamily="34" charset="-128"/>
              </a:rPr>
            </a:br>
            <a:r>
              <a:rPr lang="en-US" altLang="en-US" b="1" kern="0" dirty="0">
                <a:ea typeface="MS PGothic" panose="020B0600070205080204" pitchFamily="34" charset="-128"/>
              </a:rPr>
              <a:t>		for</a:t>
            </a:r>
            <a:r>
              <a:rPr lang="en-US" altLang="en-US" kern="0" dirty="0">
                <a:ea typeface="MS PGothic" panose="020B0600070205080204" pitchFamily="34" charset="-128"/>
              </a:rPr>
              <a:t> block </a:t>
            </a:r>
            <a:r>
              <a:rPr lang="en-US" altLang="en-US" i="1" kern="0" dirty="0">
                <a:ea typeface="MS PGothic" panose="020B0600070205080204" pitchFamily="34" charset="-128"/>
              </a:rPr>
              <a:t>B</a:t>
            </a:r>
            <a:r>
              <a:rPr lang="en-US" altLang="en-US" i="1" kern="0" baseline="-25000" dirty="0">
                <a:ea typeface="MS PGothic" panose="020B0600070205080204" pitchFamily="34" charset="-128"/>
              </a:rPr>
              <a:t>2</a:t>
            </a:r>
            <a:r>
              <a:rPr lang="en-US" altLang="en-US" b="1" kern="0" dirty="0">
                <a:ea typeface="MS PGothic" panose="020B0600070205080204" pitchFamily="34" charset="-128"/>
              </a:rPr>
              <a:t> of </a:t>
            </a:r>
            <a:r>
              <a:rPr lang="en-US" altLang="en-US" b="1" i="1" kern="0" dirty="0">
                <a:ea typeface="MS PGothic" panose="020B0600070205080204" pitchFamily="34" charset="-128"/>
              </a:rPr>
              <a:t>s </a:t>
            </a:r>
            <a:r>
              <a:rPr lang="en-US" altLang="en-US" b="1" kern="0" dirty="0">
                <a:ea typeface="MS PGothic" panose="020B0600070205080204" pitchFamily="34" charset="-128"/>
              </a:rPr>
              <a:t>do begin 		    			for each</a:t>
            </a:r>
            <a:r>
              <a:rPr lang="en-US" altLang="en-US" kern="0" dirty="0">
                <a:ea typeface="MS PGothic" panose="020B0600070205080204" pitchFamily="34" charset="-128"/>
              </a:rPr>
              <a:t> tuple </a:t>
            </a:r>
            <a:r>
              <a:rPr lang="en-US" altLang="en-US" i="1" kern="0" dirty="0">
                <a:ea typeface="MS PGothic" panose="020B0600070205080204" pitchFamily="34" charset="-128"/>
              </a:rPr>
              <a:t>t</a:t>
            </a:r>
            <a:r>
              <a:rPr lang="en-US" altLang="en-US" i="1" kern="0" baseline="-25000" dirty="0">
                <a:ea typeface="MS PGothic" panose="020B0600070205080204" pitchFamily="34" charset="-128"/>
              </a:rPr>
              <a:t>r</a:t>
            </a:r>
            <a:r>
              <a:rPr lang="en-US" altLang="en-US" i="1" kern="0" dirty="0">
                <a:ea typeface="MS PGothic" panose="020B0600070205080204" pitchFamily="34" charset="-128"/>
              </a:rPr>
              <a:t> </a:t>
            </a:r>
            <a:r>
              <a:rPr lang="en-US" altLang="en-US" b="1" kern="0" dirty="0">
                <a:ea typeface="MS PGothic" panose="020B0600070205080204" pitchFamily="34" charset="-128"/>
              </a:rPr>
              <a:t>in </a:t>
            </a:r>
            <a:r>
              <a:rPr lang="en-US" altLang="en-US" i="1" kern="0" dirty="0">
                <a:ea typeface="MS PGothic" panose="020B0600070205080204" pitchFamily="34" charset="-128"/>
              </a:rPr>
              <a:t>B</a:t>
            </a:r>
            <a:r>
              <a:rPr lang="en-US" altLang="en-US" i="1" kern="0" baseline="-25000" dirty="0">
                <a:ea typeface="MS PGothic" panose="020B0600070205080204" pitchFamily="34" charset="-128"/>
              </a:rPr>
              <a:t>1 </a:t>
            </a:r>
            <a:r>
              <a:rPr lang="en-US" altLang="en-US" b="1" kern="0" baseline="-25000" dirty="0">
                <a:ea typeface="MS PGothic" panose="020B0600070205080204" pitchFamily="34" charset="-128"/>
              </a:rPr>
              <a:t> </a:t>
            </a:r>
            <a:r>
              <a:rPr lang="en-US" altLang="en-US" b="1" kern="0" dirty="0">
                <a:ea typeface="MS PGothic" panose="020B0600070205080204" pitchFamily="34" charset="-128"/>
              </a:rPr>
              <a:t> of r do begin</a:t>
            </a:r>
            <a:br>
              <a:rPr lang="en-US" altLang="en-US" b="1" kern="0" dirty="0">
                <a:ea typeface="MS PGothic" panose="020B0600070205080204" pitchFamily="34" charset="-128"/>
              </a:rPr>
            </a:br>
            <a:r>
              <a:rPr lang="en-US" altLang="en-US" b="1" kern="0" dirty="0">
                <a:ea typeface="MS PGothic" panose="020B0600070205080204" pitchFamily="34" charset="-128"/>
              </a:rPr>
              <a:t>				for each </a:t>
            </a:r>
            <a:r>
              <a:rPr lang="en-US" altLang="en-US" kern="0" dirty="0">
                <a:ea typeface="MS PGothic" panose="020B0600070205080204" pitchFamily="34" charset="-128"/>
              </a:rPr>
              <a:t>tuple </a:t>
            </a:r>
            <a:r>
              <a:rPr lang="en-US" altLang="en-US" i="1" kern="0" dirty="0" err="1">
                <a:ea typeface="MS PGothic" panose="020B0600070205080204" pitchFamily="34" charset="-128"/>
              </a:rPr>
              <a:t>t</a:t>
            </a:r>
            <a:r>
              <a:rPr lang="en-US" altLang="en-US" i="1" kern="0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kern="0" dirty="0">
                <a:ea typeface="MS PGothic" panose="020B0600070205080204" pitchFamily="34" charset="-128"/>
              </a:rPr>
              <a:t> </a:t>
            </a:r>
            <a:r>
              <a:rPr lang="en-US" altLang="en-US" b="1" kern="0" dirty="0">
                <a:ea typeface="MS PGothic" panose="020B0600070205080204" pitchFamily="34" charset="-128"/>
              </a:rPr>
              <a:t>in </a:t>
            </a:r>
            <a:r>
              <a:rPr lang="en-US" altLang="en-US" i="1" kern="0" dirty="0">
                <a:ea typeface="MS PGothic" panose="020B0600070205080204" pitchFamily="34" charset="-128"/>
              </a:rPr>
              <a:t>B</a:t>
            </a:r>
            <a:r>
              <a:rPr lang="en-US" altLang="en-US" i="1" kern="0" baseline="-25000" dirty="0">
                <a:ea typeface="MS PGothic" panose="020B0600070205080204" pitchFamily="34" charset="-128"/>
              </a:rPr>
              <a:t>2</a:t>
            </a:r>
            <a:r>
              <a:rPr lang="en-US" altLang="en-US" i="1" kern="0" dirty="0">
                <a:ea typeface="MS PGothic" panose="020B0600070205080204" pitchFamily="34" charset="-128"/>
              </a:rPr>
              <a:t> of s </a:t>
            </a:r>
            <a:r>
              <a:rPr lang="en-US" altLang="en-US" b="1" kern="0" dirty="0">
                <a:ea typeface="MS PGothic" panose="020B0600070205080204" pitchFamily="34" charset="-128"/>
              </a:rPr>
              <a:t>do begin</a:t>
            </a:r>
            <a:br>
              <a:rPr lang="en-US" altLang="en-US" b="1" kern="0" dirty="0">
                <a:ea typeface="MS PGothic" panose="020B0600070205080204" pitchFamily="34" charset="-128"/>
              </a:rPr>
            </a:br>
            <a:r>
              <a:rPr lang="en-US" altLang="en-US" b="1" kern="0" dirty="0">
                <a:ea typeface="MS PGothic" panose="020B0600070205080204" pitchFamily="34" charset="-128"/>
              </a:rPr>
              <a:t>					</a:t>
            </a:r>
            <a:r>
              <a:rPr lang="en-US" altLang="en-US" kern="0" dirty="0">
                <a:ea typeface="MS PGothic" panose="020B0600070205080204" pitchFamily="34" charset="-128"/>
              </a:rPr>
              <a:t>Check if (</a:t>
            </a:r>
            <a:r>
              <a:rPr lang="en-US" altLang="en-US" i="1" kern="0" dirty="0" err="1">
                <a:ea typeface="MS PGothic" panose="020B0600070205080204" pitchFamily="34" charset="-128"/>
              </a:rPr>
              <a:t>t</a:t>
            </a:r>
            <a:r>
              <a:rPr lang="en-US" altLang="en-US" i="1" kern="0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kern="0" dirty="0" err="1">
                <a:ea typeface="MS PGothic" panose="020B0600070205080204" pitchFamily="34" charset="-128"/>
              </a:rPr>
              <a:t>,t</a:t>
            </a:r>
            <a:r>
              <a:rPr lang="en-US" altLang="en-US" i="1" kern="0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kern="0" dirty="0">
                <a:ea typeface="MS PGothic" panose="020B0600070205080204" pitchFamily="34" charset="-128"/>
              </a:rPr>
              <a:t>) </a:t>
            </a:r>
            <a:r>
              <a:rPr lang="en-US" altLang="en-US" kern="0" dirty="0">
                <a:ea typeface="MS PGothic" panose="020B0600070205080204" pitchFamily="34" charset="-128"/>
              </a:rPr>
              <a:t>satisfy the join condition </a:t>
            </a:r>
            <a:br>
              <a:rPr lang="en-US" altLang="en-US" kern="0" dirty="0">
                <a:ea typeface="MS PGothic" panose="020B0600070205080204" pitchFamily="34" charset="-128"/>
              </a:rPr>
            </a:br>
            <a:r>
              <a:rPr lang="en-US" altLang="en-US" kern="0" dirty="0">
                <a:ea typeface="MS PGothic" panose="020B0600070205080204" pitchFamily="34" charset="-128"/>
              </a:rPr>
              <a:t>					if they do, add </a:t>
            </a:r>
            <a:r>
              <a:rPr lang="en-US" altLang="en-US" i="1" kern="0" dirty="0">
                <a:ea typeface="MS PGothic" panose="020B0600070205080204" pitchFamily="34" charset="-128"/>
              </a:rPr>
              <a:t>t</a:t>
            </a:r>
            <a:r>
              <a:rPr lang="en-US" altLang="en-US" i="1" kern="0" baseline="-25000" dirty="0">
                <a:ea typeface="MS PGothic" panose="020B0600070205080204" pitchFamily="34" charset="-128"/>
              </a:rPr>
              <a:t>r</a:t>
            </a:r>
            <a:r>
              <a:rPr lang="en-US" altLang="en-US" i="1" kern="0" baseline="30000" dirty="0">
                <a:ea typeface="MS PGothic" panose="020B0600070205080204" pitchFamily="34" charset="-128"/>
              </a:rPr>
              <a:t> </a:t>
            </a:r>
            <a:r>
              <a:rPr lang="en-US" altLang="en-US" kern="0" dirty="0">
                <a:ea typeface="MS PGothic" panose="020B0600070205080204" pitchFamily="34" charset="-128"/>
                <a:sym typeface="Symbol" panose="05050102010706020507" pitchFamily="18" charset="2"/>
              </a:rPr>
              <a:t>• </a:t>
            </a:r>
            <a:r>
              <a:rPr lang="en-US" altLang="en-US" i="1" kern="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kern="0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kern="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kern="0" dirty="0">
                <a:ea typeface="MS PGothic" panose="020B0600070205080204" pitchFamily="34" charset="-128"/>
                <a:sym typeface="Symbol" panose="05050102010706020507" pitchFamily="18" charset="2"/>
              </a:rPr>
              <a:t>to the result.</a:t>
            </a:r>
            <a:br>
              <a:rPr lang="en-US" altLang="en-US" kern="0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kern="0" dirty="0">
                <a:ea typeface="MS PGothic" panose="020B0600070205080204" pitchFamily="34" charset="-128"/>
                <a:sym typeface="Symbol" panose="05050102010706020507" pitchFamily="18" charset="2"/>
              </a:rPr>
              <a:t>				</a:t>
            </a:r>
            <a:r>
              <a:rPr lang="en-US" altLang="en-US" b="1" kern="0" dirty="0">
                <a:ea typeface="MS PGothic" panose="020B0600070205080204" pitchFamily="34" charset="-128"/>
                <a:sym typeface="Symbol" panose="05050102010706020507" pitchFamily="18" charset="2"/>
              </a:rPr>
              <a:t>end</a:t>
            </a:r>
            <a:br>
              <a:rPr lang="en-US" altLang="en-US" b="1" kern="0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kern="0" dirty="0">
                <a:ea typeface="MS PGothic" panose="020B0600070205080204" pitchFamily="34" charset="-128"/>
                <a:sym typeface="Symbol" panose="05050102010706020507" pitchFamily="18" charset="2"/>
              </a:rPr>
              <a:t>			end</a:t>
            </a:r>
            <a:br>
              <a:rPr lang="en-US" altLang="en-US" b="1" kern="0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kern="0" dirty="0">
                <a:ea typeface="MS PGothic" panose="020B0600070205080204" pitchFamily="34" charset="-128"/>
                <a:sym typeface="Symbol" panose="05050102010706020507" pitchFamily="18" charset="2"/>
              </a:rPr>
              <a:t>		end</a:t>
            </a:r>
            <a:br>
              <a:rPr lang="en-US" altLang="en-US" b="1" kern="0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kern="0" dirty="0">
                <a:ea typeface="MS PGothic" panose="020B0600070205080204" pitchFamily="34" charset="-128"/>
                <a:sym typeface="Symbol" panose="05050102010706020507" pitchFamily="18" charset="2"/>
              </a:rPr>
              <a:t>	end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F0A1FF7-F246-43DF-8715-92800CB59873}"/>
              </a:ext>
            </a:extLst>
          </p:cNvPr>
          <p:cNvGrpSpPr/>
          <p:nvPr/>
        </p:nvGrpSpPr>
        <p:grpSpPr>
          <a:xfrm>
            <a:off x="5591947" y="1556543"/>
            <a:ext cx="2356120" cy="310296"/>
            <a:chOff x="5591947" y="1556543"/>
            <a:chExt cx="2356120" cy="31029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C7F7DAE-CDF0-4754-87ED-E5F87AFD75DD}"/>
                </a:ext>
              </a:extLst>
            </p:cNvPr>
            <p:cNvSpPr/>
            <p:nvPr/>
          </p:nvSpPr>
          <p:spPr bwMode="auto">
            <a:xfrm>
              <a:off x="5591947" y="1556543"/>
              <a:ext cx="377371" cy="29995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Helvetica" charset="0"/>
                </a:rPr>
                <a:t>r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FA5BD7F-79D0-40A4-99D8-5D0514A84D50}"/>
                </a:ext>
              </a:extLst>
            </p:cNvPr>
            <p:cNvSpPr/>
            <p:nvPr/>
          </p:nvSpPr>
          <p:spPr bwMode="auto">
            <a:xfrm>
              <a:off x="7570696" y="1566888"/>
              <a:ext cx="377371" cy="29995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s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  <p:graphicFrame>
        <p:nvGraphicFramePr>
          <p:cNvPr id="16" name="Table 26">
            <a:extLst>
              <a:ext uri="{FF2B5EF4-FFF2-40B4-BE49-F238E27FC236}">
                <a16:creationId xmlns:a16="http://schemas.microsoft.com/office/drawing/2014/main" id="{D7887D30-A26F-42DF-AF18-917E90C75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53234"/>
              </p:ext>
            </p:extLst>
          </p:nvPr>
        </p:nvGraphicFramePr>
        <p:xfrm>
          <a:off x="120905" y="5417137"/>
          <a:ext cx="4756417" cy="11125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29553">
                  <a:extLst>
                    <a:ext uri="{9D8B030D-6E8A-4147-A177-3AD203B41FA5}">
                      <a16:colId xmlns:a16="http://schemas.microsoft.com/office/drawing/2014/main" val="3136647323"/>
                    </a:ext>
                  </a:extLst>
                </a:gridCol>
                <a:gridCol w="1855694">
                  <a:extLst>
                    <a:ext uri="{9D8B030D-6E8A-4147-A177-3AD203B41FA5}">
                      <a16:colId xmlns:a16="http://schemas.microsoft.com/office/drawing/2014/main" val="3070579635"/>
                    </a:ext>
                  </a:extLst>
                </a:gridCol>
                <a:gridCol w="1771170">
                  <a:extLst>
                    <a:ext uri="{9D8B030D-6E8A-4147-A177-3AD203B41FA5}">
                      <a16:colId xmlns:a16="http://schemas.microsoft.com/office/drawing/2014/main" val="3277191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blocks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86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19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858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292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>
            <a:extLst>
              <a:ext uri="{FF2B5EF4-FFF2-40B4-BE49-F238E27FC236}">
                <a16:creationId xmlns:a16="http://schemas.microsoft.com/office/drawing/2014/main" id="{DE19C081-1E63-4543-8D37-D34F578D9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Block Nested-Loop Join</a:t>
            </a:r>
          </a:p>
        </p:txBody>
      </p:sp>
      <p:graphicFrame>
        <p:nvGraphicFramePr>
          <p:cNvPr id="2" name="Table 12">
            <a:extLst>
              <a:ext uri="{FF2B5EF4-FFF2-40B4-BE49-F238E27FC236}">
                <a16:creationId xmlns:a16="http://schemas.microsoft.com/office/drawing/2014/main" id="{B1AC9766-3770-4655-8E71-3BF32D58D893}"/>
              </a:ext>
            </a:extLst>
          </p:cNvPr>
          <p:cNvGraphicFramePr>
            <a:graphicFrameLocks noGrp="1"/>
          </p:cNvGraphicFramePr>
          <p:nvPr/>
        </p:nvGraphicFramePr>
        <p:xfrm>
          <a:off x="5265057" y="1959670"/>
          <a:ext cx="1175657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36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83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B51770-BCC0-42CB-A573-E2242693A828}"/>
              </a:ext>
            </a:extLst>
          </p:cNvPr>
          <p:cNvGraphicFramePr>
            <a:graphicFrameLocks noGrp="1"/>
          </p:cNvGraphicFramePr>
          <p:nvPr/>
        </p:nvGraphicFramePr>
        <p:xfrm>
          <a:off x="7249884" y="1959670"/>
          <a:ext cx="1175657" cy="14833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11238"/>
                  </a:ext>
                </a:extLst>
              </a:tr>
            </a:tbl>
          </a:graphicData>
        </a:graphic>
      </p:graphicFrame>
      <p:graphicFrame>
        <p:nvGraphicFramePr>
          <p:cNvPr id="5" name="Table 17">
            <a:extLst>
              <a:ext uri="{FF2B5EF4-FFF2-40B4-BE49-F238E27FC236}">
                <a16:creationId xmlns:a16="http://schemas.microsoft.com/office/drawing/2014/main" id="{ECFBD6A9-417D-4135-BBC8-C0B9580B5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760621"/>
              </p:ext>
            </p:extLst>
          </p:nvPr>
        </p:nvGraphicFramePr>
        <p:xfrm>
          <a:off x="6313714" y="1011638"/>
          <a:ext cx="1059543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59543">
                  <a:extLst>
                    <a:ext uri="{9D8B030D-6E8A-4147-A177-3AD203B41FA5}">
                      <a16:colId xmlns:a16="http://schemas.microsoft.com/office/drawing/2014/main" val="2801998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 (r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52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400</a:t>
                      </a:r>
                      <a:r>
                        <a:rPr lang="en-US" dirty="0"/>
                        <a:t>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038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646AE58-AC98-444F-B9B5-455646EB7C9B}"/>
              </a:ext>
            </a:extLst>
          </p:cNvPr>
          <p:cNvSpPr txBox="1"/>
          <p:nvPr/>
        </p:nvSpPr>
        <p:spPr>
          <a:xfrm>
            <a:off x="7837712" y="1011638"/>
            <a:ext cx="117565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Iteration 1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D230A4B-F645-4A2C-A0C1-0CD44B01DF1D}"/>
              </a:ext>
            </a:extLst>
          </p:cNvPr>
          <p:cNvSpPr/>
          <p:nvPr/>
        </p:nvSpPr>
        <p:spPr bwMode="auto">
          <a:xfrm>
            <a:off x="5152571" y="1190075"/>
            <a:ext cx="1190172" cy="929003"/>
          </a:xfrm>
          <a:custGeom>
            <a:avLst/>
            <a:gdLst>
              <a:gd name="connsiteX0" fmla="*/ 87086 w 1190172"/>
              <a:gd name="connsiteY0" fmla="*/ 929003 h 929003"/>
              <a:gd name="connsiteX1" fmla="*/ 29029 w 1190172"/>
              <a:gd name="connsiteY1" fmla="*/ 856432 h 929003"/>
              <a:gd name="connsiteX2" fmla="*/ 0 w 1190172"/>
              <a:gd name="connsiteY2" fmla="*/ 769346 h 929003"/>
              <a:gd name="connsiteX3" fmla="*/ 14515 w 1190172"/>
              <a:gd name="connsiteY3" fmla="*/ 566146 h 929003"/>
              <a:gd name="connsiteX4" fmla="*/ 29029 w 1190172"/>
              <a:gd name="connsiteY4" fmla="*/ 522603 h 929003"/>
              <a:gd name="connsiteX5" fmla="*/ 87086 w 1190172"/>
              <a:gd name="connsiteY5" fmla="*/ 435517 h 929003"/>
              <a:gd name="connsiteX6" fmla="*/ 130629 w 1190172"/>
              <a:gd name="connsiteY6" fmla="*/ 406489 h 929003"/>
              <a:gd name="connsiteX7" fmla="*/ 159658 w 1190172"/>
              <a:gd name="connsiteY7" fmla="*/ 362946 h 929003"/>
              <a:gd name="connsiteX8" fmla="*/ 203200 w 1190172"/>
              <a:gd name="connsiteY8" fmla="*/ 333917 h 929003"/>
              <a:gd name="connsiteX9" fmla="*/ 261258 w 1190172"/>
              <a:gd name="connsiteY9" fmla="*/ 275860 h 929003"/>
              <a:gd name="connsiteX10" fmla="*/ 333829 w 1190172"/>
              <a:gd name="connsiteY10" fmla="*/ 217803 h 929003"/>
              <a:gd name="connsiteX11" fmla="*/ 377372 w 1190172"/>
              <a:gd name="connsiteY11" fmla="*/ 188774 h 929003"/>
              <a:gd name="connsiteX12" fmla="*/ 464458 w 1190172"/>
              <a:gd name="connsiteY12" fmla="*/ 159746 h 929003"/>
              <a:gd name="connsiteX13" fmla="*/ 508000 w 1190172"/>
              <a:gd name="connsiteY13" fmla="*/ 130717 h 929003"/>
              <a:gd name="connsiteX14" fmla="*/ 551543 w 1190172"/>
              <a:gd name="connsiteY14" fmla="*/ 116203 h 929003"/>
              <a:gd name="connsiteX15" fmla="*/ 667658 w 1190172"/>
              <a:gd name="connsiteY15" fmla="*/ 87174 h 929003"/>
              <a:gd name="connsiteX16" fmla="*/ 812800 w 1190172"/>
              <a:gd name="connsiteY16" fmla="*/ 58146 h 929003"/>
              <a:gd name="connsiteX17" fmla="*/ 885372 w 1190172"/>
              <a:gd name="connsiteY17" fmla="*/ 43632 h 929003"/>
              <a:gd name="connsiteX18" fmla="*/ 1001486 w 1190172"/>
              <a:gd name="connsiteY18" fmla="*/ 14603 h 929003"/>
              <a:gd name="connsiteX19" fmla="*/ 1190172 w 1190172"/>
              <a:gd name="connsiteY19" fmla="*/ 89 h 92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90172" h="929003">
                <a:moveTo>
                  <a:pt x="87086" y="929003"/>
                </a:moveTo>
                <a:cubicBezTo>
                  <a:pt x="67734" y="904813"/>
                  <a:pt x="43863" y="883628"/>
                  <a:pt x="29029" y="856432"/>
                </a:cubicBezTo>
                <a:cubicBezTo>
                  <a:pt x="14377" y="829569"/>
                  <a:pt x="0" y="769346"/>
                  <a:pt x="0" y="769346"/>
                </a:cubicBezTo>
                <a:cubicBezTo>
                  <a:pt x="4838" y="701613"/>
                  <a:pt x="6581" y="633587"/>
                  <a:pt x="14515" y="566146"/>
                </a:cubicBezTo>
                <a:cubicBezTo>
                  <a:pt x="16303" y="550951"/>
                  <a:pt x="21599" y="535977"/>
                  <a:pt x="29029" y="522603"/>
                </a:cubicBezTo>
                <a:cubicBezTo>
                  <a:pt x="45972" y="492105"/>
                  <a:pt x="58057" y="454869"/>
                  <a:pt x="87086" y="435517"/>
                </a:cubicBezTo>
                <a:lnTo>
                  <a:pt x="130629" y="406489"/>
                </a:lnTo>
                <a:cubicBezTo>
                  <a:pt x="140305" y="391975"/>
                  <a:pt x="147323" y="375281"/>
                  <a:pt x="159658" y="362946"/>
                </a:cubicBezTo>
                <a:cubicBezTo>
                  <a:pt x="171993" y="350611"/>
                  <a:pt x="192303" y="347538"/>
                  <a:pt x="203200" y="333917"/>
                </a:cubicBezTo>
                <a:cubicBezTo>
                  <a:pt x="259496" y="263546"/>
                  <a:pt x="166258" y="307526"/>
                  <a:pt x="261258" y="275860"/>
                </a:cubicBezTo>
                <a:cubicBezTo>
                  <a:pt x="310192" y="202458"/>
                  <a:pt x="263722" y="252857"/>
                  <a:pt x="333829" y="217803"/>
                </a:cubicBezTo>
                <a:cubicBezTo>
                  <a:pt x="349431" y="210002"/>
                  <a:pt x="361431" y="195859"/>
                  <a:pt x="377372" y="188774"/>
                </a:cubicBezTo>
                <a:cubicBezTo>
                  <a:pt x="405334" y="176347"/>
                  <a:pt x="464458" y="159746"/>
                  <a:pt x="464458" y="159746"/>
                </a:cubicBezTo>
                <a:cubicBezTo>
                  <a:pt x="478972" y="150070"/>
                  <a:pt x="492398" y="138518"/>
                  <a:pt x="508000" y="130717"/>
                </a:cubicBezTo>
                <a:cubicBezTo>
                  <a:pt x="521684" y="123875"/>
                  <a:pt x="536783" y="120229"/>
                  <a:pt x="551543" y="116203"/>
                </a:cubicBezTo>
                <a:cubicBezTo>
                  <a:pt x="590033" y="105706"/>
                  <a:pt x="629809" y="99790"/>
                  <a:pt x="667658" y="87174"/>
                </a:cubicBezTo>
                <a:cubicBezTo>
                  <a:pt x="751113" y="59356"/>
                  <a:pt x="679378" y="80383"/>
                  <a:pt x="812800" y="58146"/>
                </a:cubicBezTo>
                <a:cubicBezTo>
                  <a:pt x="837134" y="54090"/>
                  <a:pt x="861334" y="49179"/>
                  <a:pt x="885372" y="43632"/>
                </a:cubicBezTo>
                <a:cubicBezTo>
                  <a:pt x="924246" y="34661"/>
                  <a:pt x="961834" y="19009"/>
                  <a:pt x="1001486" y="14603"/>
                </a:cubicBezTo>
                <a:cubicBezTo>
                  <a:pt x="1151349" y="-2048"/>
                  <a:pt x="1088304" y="89"/>
                  <a:pt x="1190172" y="8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87303B-27EB-422E-A2BA-DE9619B6AA12}"/>
              </a:ext>
            </a:extLst>
          </p:cNvPr>
          <p:cNvSpPr/>
          <p:nvPr/>
        </p:nvSpPr>
        <p:spPr bwMode="auto">
          <a:xfrm>
            <a:off x="7418296" y="1336553"/>
            <a:ext cx="1116104" cy="1854199"/>
          </a:xfrm>
          <a:custGeom>
            <a:avLst/>
            <a:gdLst>
              <a:gd name="connsiteX0" fmla="*/ 856343 w 915896"/>
              <a:gd name="connsiteY0" fmla="*/ 872645 h 872645"/>
              <a:gd name="connsiteX1" fmla="*/ 870857 w 915896"/>
              <a:gd name="connsiteY1" fmla="*/ 800074 h 872645"/>
              <a:gd name="connsiteX2" fmla="*/ 899886 w 915896"/>
              <a:gd name="connsiteY2" fmla="*/ 712988 h 872645"/>
              <a:gd name="connsiteX3" fmla="*/ 899886 w 915896"/>
              <a:gd name="connsiteY3" fmla="*/ 451731 h 872645"/>
              <a:gd name="connsiteX4" fmla="*/ 870857 w 915896"/>
              <a:gd name="connsiteY4" fmla="*/ 364645 h 872645"/>
              <a:gd name="connsiteX5" fmla="*/ 827314 w 915896"/>
              <a:gd name="connsiteY5" fmla="*/ 335617 h 872645"/>
              <a:gd name="connsiteX6" fmla="*/ 769257 w 915896"/>
              <a:gd name="connsiteY6" fmla="*/ 263045 h 872645"/>
              <a:gd name="connsiteX7" fmla="*/ 696686 w 915896"/>
              <a:gd name="connsiteY7" fmla="*/ 204988 h 872645"/>
              <a:gd name="connsiteX8" fmla="*/ 653143 w 915896"/>
              <a:gd name="connsiteY8" fmla="*/ 175959 h 872645"/>
              <a:gd name="connsiteX9" fmla="*/ 566057 w 915896"/>
              <a:gd name="connsiteY9" fmla="*/ 146931 h 872645"/>
              <a:gd name="connsiteX10" fmla="*/ 478971 w 915896"/>
              <a:gd name="connsiteY10" fmla="*/ 117902 h 872645"/>
              <a:gd name="connsiteX11" fmla="*/ 435428 w 915896"/>
              <a:gd name="connsiteY11" fmla="*/ 103388 h 872645"/>
              <a:gd name="connsiteX12" fmla="*/ 391886 w 915896"/>
              <a:gd name="connsiteY12" fmla="*/ 88874 h 872645"/>
              <a:gd name="connsiteX13" fmla="*/ 304800 w 915896"/>
              <a:gd name="connsiteY13" fmla="*/ 45331 h 872645"/>
              <a:gd name="connsiteX14" fmla="*/ 217714 w 915896"/>
              <a:gd name="connsiteY14" fmla="*/ 1788 h 872645"/>
              <a:gd name="connsiteX15" fmla="*/ 0 w 915896"/>
              <a:gd name="connsiteY15" fmla="*/ 1788 h 87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5896" h="872645">
                <a:moveTo>
                  <a:pt x="856343" y="872645"/>
                </a:moveTo>
                <a:cubicBezTo>
                  <a:pt x="861181" y="848455"/>
                  <a:pt x="864366" y="823874"/>
                  <a:pt x="870857" y="800074"/>
                </a:cubicBezTo>
                <a:cubicBezTo>
                  <a:pt x="878908" y="770553"/>
                  <a:pt x="899886" y="712988"/>
                  <a:pt x="899886" y="712988"/>
                </a:cubicBezTo>
                <a:cubicBezTo>
                  <a:pt x="917210" y="591718"/>
                  <a:pt x="924913" y="593549"/>
                  <a:pt x="899886" y="451731"/>
                </a:cubicBezTo>
                <a:cubicBezTo>
                  <a:pt x="894568" y="421598"/>
                  <a:pt x="896317" y="381618"/>
                  <a:pt x="870857" y="364645"/>
                </a:cubicBezTo>
                <a:lnTo>
                  <a:pt x="827314" y="335617"/>
                </a:lnTo>
                <a:cubicBezTo>
                  <a:pt x="799059" y="250849"/>
                  <a:pt x="834908" y="328696"/>
                  <a:pt x="769257" y="263045"/>
                </a:cubicBezTo>
                <a:cubicBezTo>
                  <a:pt x="703606" y="197394"/>
                  <a:pt x="781453" y="233244"/>
                  <a:pt x="696686" y="204988"/>
                </a:cubicBezTo>
                <a:cubicBezTo>
                  <a:pt x="682172" y="195312"/>
                  <a:pt x="669084" y="183044"/>
                  <a:pt x="653143" y="175959"/>
                </a:cubicBezTo>
                <a:cubicBezTo>
                  <a:pt x="625181" y="163532"/>
                  <a:pt x="595086" y="156607"/>
                  <a:pt x="566057" y="146931"/>
                </a:cubicBezTo>
                <a:lnTo>
                  <a:pt x="478971" y="117902"/>
                </a:lnTo>
                <a:lnTo>
                  <a:pt x="435428" y="103388"/>
                </a:lnTo>
                <a:lnTo>
                  <a:pt x="391886" y="88874"/>
                </a:lnTo>
                <a:cubicBezTo>
                  <a:pt x="267097" y="5681"/>
                  <a:pt x="424984" y="105423"/>
                  <a:pt x="304800" y="45331"/>
                </a:cubicBezTo>
                <a:cubicBezTo>
                  <a:pt x="270245" y="28054"/>
                  <a:pt x="258758" y="4068"/>
                  <a:pt x="217714" y="1788"/>
                </a:cubicBezTo>
                <a:cubicBezTo>
                  <a:pt x="145254" y="-2237"/>
                  <a:pt x="72571" y="1788"/>
                  <a:pt x="0" y="178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1F81126-E2B8-45F8-8586-2E29E207D5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0905" y="991640"/>
            <a:ext cx="5002638" cy="4160932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Variant of nested-loop join in which every block of inner relation is paired with every block of outer relation.</a:t>
            </a:r>
          </a:p>
          <a:p>
            <a:pPr>
              <a:buFont typeface="Monotype Sorts" pitchFamily="-65" charset="2"/>
              <a:buNone/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		</a:t>
            </a:r>
            <a:r>
              <a:rPr lang="en-US" altLang="en-US" b="1" dirty="0">
                <a:ea typeface="MS PGothic" panose="020B0600070205080204" pitchFamily="34" charset="-128"/>
              </a:rPr>
              <a:t>for </a:t>
            </a:r>
            <a:r>
              <a:rPr lang="en-US" altLang="en-US" dirty="0">
                <a:ea typeface="MS PGothic" panose="020B0600070205080204" pitchFamily="34" charset="-128"/>
              </a:rPr>
              <a:t>block </a:t>
            </a:r>
            <a:r>
              <a:rPr lang="en-US" altLang="en-US" i="1" dirty="0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</a:rPr>
              <a:t>1</a:t>
            </a:r>
            <a:r>
              <a:rPr lang="en-US" altLang="en-US" b="1" dirty="0">
                <a:ea typeface="MS PGothic" panose="020B0600070205080204" pitchFamily="34" charset="-128"/>
              </a:rPr>
              <a:t> of</a:t>
            </a:r>
            <a:r>
              <a:rPr lang="en-US" altLang="en-US" b="1" i="1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</a:rPr>
              <a:t> do begin </a:t>
            </a:r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</a:rPr>
              <a:t>(Iteration-1)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		for</a:t>
            </a:r>
            <a:r>
              <a:rPr lang="en-US" altLang="en-US" dirty="0">
                <a:ea typeface="MS PGothic" panose="020B0600070205080204" pitchFamily="34" charset="-128"/>
              </a:rPr>
              <a:t> block </a:t>
            </a:r>
            <a:r>
              <a:rPr lang="en-US" altLang="en-US" i="1" dirty="0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</a:rPr>
              <a:t>400</a:t>
            </a:r>
            <a:r>
              <a:rPr lang="en-US" altLang="en-US" b="1" dirty="0">
                <a:ea typeface="MS PGothic" panose="020B0600070205080204" pitchFamily="34" charset="-128"/>
              </a:rPr>
              <a:t> of </a:t>
            </a:r>
            <a:r>
              <a:rPr lang="en-US" altLang="en-US" b="1" i="1" dirty="0">
                <a:ea typeface="MS PGothic" panose="020B0600070205080204" pitchFamily="34" charset="-128"/>
              </a:rPr>
              <a:t>s </a:t>
            </a:r>
            <a:r>
              <a:rPr lang="en-US" altLang="en-US" b="1" dirty="0">
                <a:ea typeface="MS PGothic" panose="020B0600070205080204" pitchFamily="34" charset="-128"/>
              </a:rPr>
              <a:t>do begin 		    			for each</a:t>
            </a:r>
            <a:r>
              <a:rPr lang="en-US" altLang="en-US" dirty="0">
                <a:ea typeface="MS PGothic" panose="020B0600070205080204" pitchFamily="34" charset="-128"/>
              </a:rPr>
              <a:t> tuple </a:t>
            </a:r>
            <a:r>
              <a:rPr lang="en-US" altLang="en-US" i="1" dirty="0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in </a:t>
            </a:r>
            <a:r>
              <a:rPr lang="en-US" altLang="en-US" i="1" dirty="0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</a:rPr>
              <a:t>1 </a:t>
            </a:r>
            <a:r>
              <a:rPr lang="en-US" altLang="en-US" b="1" baseline="-25000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 of r do begin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				for each </a:t>
            </a:r>
            <a:r>
              <a:rPr lang="en-US" altLang="en-US" dirty="0">
                <a:ea typeface="MS PGothic" panose="020B0600070205080204" pitchFamily="34" charset="-128"/>
              </a:rPr>
              <a:t>tuple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in </a:t>
            </a:r>
            <a:r>
              <a:rPr lang="en-US" altLang="en-US" i="1" dirty="0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</a:rPr>
              <a:t>400</a:t>
            </a:r>
            <a:r>
              <a:rPr lang="en-US" altLang="en-US" i="1" dirty="0">
                <a:ea typeface="MS PGothic" panose="020B0600070205080204" pitchFamily="34" charset="-128"/>
              </a:rPr>
              <a:t> of s </a:t>
            </a:r>
            <a:r>
              <a:rPr lang="en-US" altLang="en-US" b="1" dirty="0">
                <a:ea typeface="MS PGothic" panose="020B0600070205080204" pitchFamily="34" charset="-128"/>
              </a:rPr>
              <a:t>do begin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					</a:t>
            </a:r>
            <a:r>
              <a:rPr lang="en-US" altLang="en-US" dirty="0">
                <a:ea typeface="MS PGothic" panose="020B0600070205080204" pitchFamily="34" charset="-128"/>
              </a:rPr>
              <a:t>Check if (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 err="1">
                <a:ea typeface="MS PGothic" panose="020B0600070205080204" pitchFamily="34" charset="-128"/>
              </a:rPr>
              <a:t>,t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) </a:t>
            </a:r>
            <a:r>
              <a:rPr lang="en-US" altLang="en-US" dirty="0">
                <a:ea typeface="MS PGothic" panose="020B0600070205080204" pitchFamily="34" charset="-128"/>
              </a:rPr>
              <a:t>satisfy the join condition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					if they do, add </a:t>
            </a:r>
            <a:r>
              <a:rPr lang="en-US" altLang="en-US" i="1" dirty="0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i="1" baseline="30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•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to the result.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				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end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		end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	end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end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0891B3A-9F99-4E61-A21D-609103EFF57F}"/>
              </a:ext>
            </a:extLst>
          </p:cNvPr>
          <p:cNvGrpSpPr/>
          <p:nvPr/>
        </p:nvGrpSpPr>
        <p:grpSpPr>
          <a:xfrm>
            <a:off x="5591947" y="1556543"/>
            <a:ext cx="2356120" cy="310296"/>
            <a:chOff x="5591947" y="1556543"/>
            <a:chExt cx="2356120" cy="31029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ECF535-FF7E-47D7-B76B-23626CD38DF9}"/>
                </a:ext>
              </a:extLst>
            </p:cNvPr>
            <p:cNvSpPr/>
            <p:nvPr/>
          </p:nvSpPr>
          <p:spPr bwMode="auto">
            <a:xfrm>
              <a:off x="5591947" y="1556543"/>
              <a:ext cx="377371" cy="29995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Helvetica" charset="0"/>
                </a:rPr>
                <a:t>r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788D49-EAC5-4BE4-BBD9-CE2C8927EF5E}"/>
                </a:ext>
              </a:extLst>
            </p:cNvPr>
            <p:cNvSpPr/>
            <p:nvPr/>
          </p:nvSpPr>
          <p:spPr bwMode="auto">
            <a:xfrm>
              <a:off x="7570696" y="1566888"/>
              <a:ext cx="377371" cy="29995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s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  <p:graphicFrame>
        <p:nvGraphicFramePr>
          <p:cNvPr id="16" name="Table 26">
            <a:extLst>
              <a:ext uri="{FF2B5EF4-FFF2-40B4-BE49-F238E27FC236}">
                <a16:creationId xmlns:a16="http://schemas.microsoft.com/office/drawing/2014/main" id="{E5A5E748-8ADE-4687-BA03-19BE6CB5A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154502"/>
              </p:ext>
            </p:extLst>
          </p:nvPr>
        </p:nvGraphicFramePr>
        <p:xfrm>
          <a:off x="120905" y="5628005"/>
          <a:ext cx="4756417" cy="11125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29553">
                  <a:extLst>
                    <a:ext uri="{9D8B030D-6E8A-4147-A177-3AD203B41FA5}">
                      <a16:colId xmlns:a16="http://schemas.microsoft.com/office/drawing/2014/main" val="3136647323"/>
                    </a:ext>
                  </a:extLst>
                </a:gridCol>
                <a:gridCol w="1855694">
                  <a:extLst>
                    <a:ext uri="{9D8B030D-6E8A-4147-A177-3AD203B41FA5}">
                      <a16:colId xmlns:a16="http://schemas.microsoft.com/office/drawing/2014/main" val="3070579635"/>
                    </a:ext>
                  </a:extLst>
                </a:gridCol>
                <a:gridCol w="1771170">
                  <a:extLst>
                    <a:ext uri="{9D8B030D-6E8A-4147-A177-3AD203B41FA5}">
                      <a16:colId xmlns:a16="http://schemas.microsoft.com/office/drawing/2014/main" val="3277191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blocks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86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19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858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308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>
            <a:extLst>
              <a:ext uri="{FF2B5EF4-FFF2-40B4-BE49-F238E27FC236}">
                <a16:creationId xmlns:a16="http://schemas.microsoft.com/office/drawing/2014/main" id="{DE19C081-1E63-4543-8D37-D34F578D9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79997" y="45650"/>
            <a:ext cx="4024088" cy="609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Block Nested-Loop Join</a:t>
            </a:r>
          </a:p>
        </p:txBody>
      </p:sp>
      <p:graphicFrame>
        <p:nvGraphicFramePr>
          <p:cNvPr id="2" name="Table 12">
            <a:extLst>
              <a:ext uri="{FF2B5EF4-FFF2-40B4-BE49-F238E27FC236}">
                <a16:creationId xmlns:a16="http://schemas.microsoft.com/office/drawing/2014/main" id="{B1AC9766-3770-4655-8E71-3BF32D58D893}"/>
              </a:ext>
            </a:extLst>
          </p:cNvPr>
          <p:cNvGraphicFramePr>
            <a:graphicFrameLocks noGrp="1"/>
          </p:cNvGraphicFramePr>
          <p:nvPr/>
        </p:nvGraphicFramePr>
        <p:xfrm>
          <a:off x="5265057" y="1959670"/>
          <a:ext cx="1175657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36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83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B51770-BCC0-42CB-A573-E2242693A828}"/>
              </a:ext>
            </a:extLst>
          </p:cNvPr>
          <p:cNvGraphicFramePr>
            <a:graphicFrameLocks noGrp="1"/>
          </p:cNvGraphicFramePr>
          <p:nvPr/>
        </p:nvGraphicFramePr>
        <p:xfrm>
          <a:off x="7249884" y="1959670"/>
          <a:ext cx="1175657" cy="14833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11238"/>
                  </a:ext>
                </a:extLst>
              </a:tr>
            </a:tbl>
          </a:graphicData>
        </a:graphic>
      </p:graphicFrame>
      <p:graphicFrame>
        <p:nvGraphicFramePr>
          <p:cNvPr id="5" name="Table 17">
            <a:extLst>
              <a:ext uri="{FF2B5EF4-FFF2-40B4-BE49-F238E27FC236}">
                <a16:creationId xmlns:a16="http://schemas.microsoft.com/office/drawing/2014/main" id="{ECFBD6A9-417D-4135-BBC8-C0B9580B5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428507"/>
              </p:ext>
            </p:extLst>
          </p:nvPr>
        </p:nvGraphicFramePr>
        <p:xfrm>
          <a:off x="6313714" y="1011638"/>
          <a:ext cx="1059543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59543">
                  <a:extLst>
                    <a:ext uri="{9D8B030D-6E8A-4147-A177-3AD203B41FA5}">
                      <a16:colId xmlns:a16="http://schemas.microsoft.com/office/drawing/2014/main" val="2801998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 (r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52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038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646AE58-AC98-444F-B9B5-455646EB7C9B}"/>
              </a:ext>
            </a:extLst>
          </p:cNvPr>
          <p:cNvSpPr txBox="1"/>
          <p:nvPr/>
        </p:nvSpPr>
        <p:spPr>
          <a:xfrm>
            <a:off x="7837712" y="1011638"/>
            <a:ext cx="117565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Iteration 2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D230A4B-F645-4A2C-A0C1-0CD44B01DF1D}"/>
              </a:ext>
            </a:extLst>
          </p:cNvPr>
          <p:cNvSpPr/>
          <p:nvPr/>
        </p:nvSpPr>
        <p:spPr bwMode="auto">
          <a:xfrm>
            <a:off x="5156197" y="1190075"/>
            <a:ext cx="1186545" cy="1233811"/>
          </a:xfrm>
          <a:custGeom>
            <a:avLst/>
            <a:gdLst>
              <a:gd name="connsiteX0" fmla="*/ 87086 w 1190172"/>
              <a:gd name="connsiteY0" fmla="*/ 929003 h 929003"/>
              <a:gd name="connsiteX1" fmla="*/ 29029 w 1190172"/>
              <a:gd name="connsiteY1" fmla="*/ 856432 h 929003"/>
              <a:gd name="connsiteX2" fmla="*/ 0 w 1190172"/>
              <a:gd name="connsiteY2" fmla="*/ 769346 h 929003"/>
              <a:gd name="connsiteX3" fmla="*/ 14515 w 1190172"/>
              <a:gd name="connsiteY3" fmla="*/ 566146 h 929003"/>
              <a:gd name="connsiteX4" fmla="*/ 29029 w 1190172"/>
              <a:gd name="connsiteY4" fmla="*/ 522603 h 929003"/>
              <a:gd name="connsiteX5" fmla="*/ 87086 w 1190172"/>
              <a:gd name="connsiteY5" fmla="*/ 435517 h 929003"/>
              <a:gd name="connsiteX6" fmla="*/ 130629 w 1190172"/>
              <a:gd name="connsiteY6" fmla="*/ 406489 h 929003"/>
              <a:gd name="connsiteX7" fmla="*/ 159658 w 1190172"/>
              <a:gd name="connsiteY7" fmla="*/ 362946 h 929003"/>
              <a:gd name="connsiteX8" fmla="*/ 203200 w 1190172"/>
              <a:gd name="connsiteY8" fmla="*/ 333917 h 929003"/>
              <a:gd name="connsiteX9" fmla="*/ 261258 w 1190172"/>
              <a:gd name="connsiteY9" fmla="*/ 275860 h 929003"/>
              <a:gd name="connsiteX10" fmla="*/ 333829 w 1190172"/>
              <a:gd name="connsiteY10" fmla="*/ 217803 h 929003"/>
              <a:gd name="connsiteX11" fmla="*/ 377372 w 1190172"/>
              <a:gd name="connsiteY11" fmla="*/ 188774 h 929003"/>
              <a:gd name="connsiteX12" fmla="*/ 464458 w 1190172"/>
              <a:gd name="connsiteY12" fmla="*/ 159746 h 929003"/>
              <a:gd name="connsiteX13" fmla="*/ 508000 w 1190172"/>
              <a:gd name="connsiteY13" fmla="*/ 130717 h 929003"/>
              <a:gd name="connsiteX14" fmla="*/ 551543 w 1190172"/>
              <a:gd name="connsiteY14" fmla="*/ 116203 h 929003"/>
              <a:gd name="connsiteX15" fmla="*/ 667658 w 1190172"/>
              <a:gd name="connsiteY15" fmla="*/ 87174 h 929003"/>
              <a:gd name="connsiteX16" fmla="*/ 812800 w 1190172"/>
              <a:gd name="connsiteY16" fmla="*/ 58146 h 929003"/>
              <a:gd name="connsiteX17" fmla="*/ 885372 w 1190172"/>
              <a:gd name="connsiteY17" fmla="*/ 43632 h 929003"/>
              <a:gd name="connsiteX18" fmla="*/ 1001486 w 1190172"/>
              <a:gd name="connsiteY18" fmla="*/ 14603 h 929003"/>
              <a:gd name="connsiteX19" fmla="*/ 1190172 w 1190172"/>
              <a:gd name="connsiteY19" fmla="*/ 89 h 92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90172" h="929003">
                <a:moveTo>
                  <a:pt x="87086" y="929003"/>
                </a:moveTo>
                <a:cubicBezTo>
                  <a:pt x="67734" y="904813"/>
                  <a:pt x="43863" y="883628"/>
                  <a:pt x="29029" y="856432"/>
                </a:cubicBezTo>
                <a:cubicBezTo>
                  <a:pt x="14377" y="829569"/>
                  <a:pt x="0" y="769346"/>
                  <a:pt x="0" y="769346"/>
                </a:cubicBezTo>
                <a:cubicBezTo>
                  <a:pt x="4838" y="701613"/>
                  <a:pt x="6581" y="633587"/>
                  <a:pt x="14515" y="566146"/>
                </a:cubicBezTo>
                <a:cubicBezTo>
                  <a:pt x="16303" y="550951"/>
                  <a:pt x="21599" y="535977"/>
                  <a:pt x="29029" y="522603"/>
                </a:cubicBezTo>
                <a:cubicBezTo>
                  <a:pt x="45972" y="492105"/>
                  <a:pt x="58057" y="454869"/>
                  <a:pt x="87086" y="435517"/>
                </a:cubicBezTo>
                <a:lnTo>
                  <a:pt x="130629" y="406489"/>
                </a:lnTo>
                <a:cubicBezTo>
                  <a:pt x="140305" y="391975"/>
                  <a:pt x="147323" y="375281"/>
                  <a:pt x="159658" y="362946"/>
                </a:cubicBezTo>
                <a:cubicBezTo>
                  <a:pt x="171993" y="350611"/>
                  <a:pt x="192303" y="347538"/>
                  <a:pt x="203200" y="333917"/>
                </a:cubicBezTo>
                <a:cubicBezTo>
                  <a:pt x="259496" y="263546"/>
                  <a:pt x="166258" y="307526"/>
                  <a:pt x="261258" y="275860"/>
                </a:cubicBezTo>
                <a:cubicBezTo>
                  <a:pt x="310192" y="202458"/>
                  <a:pt x="263722" y="252857"/>
                  <a:pt x="333829" y="217803"/>
                </a:cubicBezTo>
                <a:cubicBezTo>
                  <a:pt x="349431" y="210002"/>
                  <a:pt x="361431" y="195859"/>
                  <a:pt x="377372" y="188774"/>
                </a:cubicBezTo>
                <a:cubicBezTo>
                  <a:pt x="405334" y="176347"/>
                  <a:pt x="464458" y="159746"/>
                  <a:pt x="464458" y="159746"/>
                </a:cubicBezTo>
                <a:cubicBezTo>
                  <a:pt x="478972" y="150070"/>
                  <a:pt x="492398" y="138518"/>
                  <a:pt x="508000" y="130717"/>
                </a:cubicBezTo>
                <a:cubicBezTo>
                  <a:pt x="521684" y="123875"/>
                  <a:pt x="536783" y="120229"/>
                  <a:pt x="551543" y="116203"/>
                </a:cubicBezTo>
                <a:cubicBezTo>
                  <a:pt x="590033" y="105706"/>
                  <a:pt x="629809" y="99790"/>
                  <a:pt x="667658" y="87174"/>
                </a:cubicBezTo>
                <a:cubicBezTo>
                  <a:pt x="751113" y="59356"/>
                  <a:pt x="679378" y="80383"/>
                  <a:pt x="812800" y="58146"/>
                </a:cubicBezTo>
                <a:cubicBezTo>
                  <a:pt x="837134" y="54090"/>
                  <a:pt x="861334" y="49179"/>
                  <a:pt x="885372" y="43632"/>
                </a:cubicBezTo>
                <a:cubicBezTo>
                  <a:pt x="924246" y="34661"/>
                  <a:pt x="961834" y="19009"/>
                  <a:pt x="1001486" y="14603"/>
                </a:cubicBezTo>
                <a:cubicBezTo>
                  <a:pt x="1151349" y="-2048"/>
                  <a:pt x="1088304" y="89"/>
                  <a:pt x="1190172" y="8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87303B-27EB-422E-A2BA-DE9619B6AA12}"/>
              </a:ext>
            </a:extLst>
          </p:cNvPr>
          <p:cNvSpPr/>
          <p:nvPr/>
        </p:nvSpPr>
        <p:spPr bwMode="auto">
          <a:xfrm>
            <a:off x="7418296" y="1336554"/>
            <a:ext cx="1112478" cy="741680"/>
          </a:xfrm>
          <a:custGeom>
            <a:avLst/>
            <a:gdLst>
              <a:gd name="connsiteX0" fmla="*/ 856343 w 915896"/>
              <a:gd name="connsiteY0" fmla="*/ 872645 h 872645"/>
              <a:gd name="connsiteX1" fmla="*/ 870857 w 915896"/>
              <a:gd name="connsiteY1" fmla="*/ 800074 h 872645"/>
              <a:gd name="connsiteX2" fmla="*/ 899886 w 915896"/>
              <a:gd name="connsiteY2" fmla="*/ 712988 h 872645"/>
              <a:gd name="connsiteX3" fmla="*/ 899886 w 915896"/>
              <a:gd name="connsiteY3" fmla="*/ 451731 h 872645"/>
              <a:gd name="connsiteX4" fmla="*/ 870857 w 915896"/>
              <a:gd name="connsiteY4" fmla="*/ 364645 h 872645"/>
              <a:gd name="connsiteX5" fmla="*/ 827314 w 915896"/>
              <a:gd name="connsiteY5" fmla="*/ 335617 h 872645"/>
              <a:gd name="connsiteX6" fmla="*/ 769257 w 915896"/>
              <a:gd name="connsiteY6" fmla="*/ 263045 h 872645"/>
              <a:gd name="connsiteX7" fmla="*/ 696686 w 915896"/>
              <a:gd name="connsiteY7" fmla="*/ 204988 h 872645"/>
              <a:gd name="connsiteX8" fmla="*/ 653143 w 915896"/>
              <a:gd name="connsiteY8" fmla="*/ 175959 h 872645"/>
              <a:gd name="connsiteX9" fmla="*/ 566057 w 915896"/>
              <a:gd name="connsiteY9" fmla="*/ 146931 h 872645"/>
              <a:gd name="connsiteX10" fmla="*/ 478971 w 915896"/>
              <a:gd name="connsiteY10" fmla="*/ 117902 h 872645"/>
              <a:gd name="connsiteX11" fmla="*/ 435428 w 915896"/>
              <a:gd name="connsiteY11" fmla="*/ 103388 h 872645"/>
              <a:gd name="connsiteX12" fmla="*/ 391886 w 915896"/>
              <a:gd name="connsiteY12" fmla="*/ 88874 h 872645"/>
              <a:gd name="connsiteX13" fmla="*/ 304800 w 915896"/>
              <a:gd name="connsiteY13" fmla="*/ 45331 h 872645"/>
              <a:gd name="connsiteX14" fmla="*/ 217714 w 915896"/>
              <a:gd name="connsiteY14" fmla="*/ 1788 h 872645"/>
              <a:gd name="connsiteX15" fmla="*/ 0 w 915896"/>
              <a:gd name="connsiteY15" fmla="*/ 1788 h 87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5896" h="872645">
                <a:moveTo>
                  <a:pt x="856343" y="872645"/>
                </a:moveTo>
                <a:cubicBezTo>
                  <a:pt x="861181" y="848455"/>
                  <a:pt x="864366" y="823874"/>
                  <a:pt x="870857" y="800074"/>
                </a:cubicBezTo>
                <a:cubicBezTo>
                  <a:pt x="878908" y="770553"/>
                  <a:pt x="899886" y="712988"/>
                  <a:pt x="899886" y="712988"/>
                </a:cubicBezTo>
                <a:cubicBezTo>
                  <a:pt x="917210" y="591718"/>
                  <a:pt x="924913" y="593549"/>
                  <a:pt x="899886" y="451731"/>
                </a:cubicBezTo>
                <a:cubicBezTo>
                  <a:pt x="894568" y="421598"/>
                  <a:pt x="896317" y="381618"/>
                  <a:pt x="870857" y="364645"/>
                </a:cubicBezTo>
                <a:lnTo>
                  <a:pt x="827314" y="335617"/>
                </a:lnTo>
                <a:cubicBezTo>
                  <a:pt x="799059" y="250849"/>
                  <a:pt x="834908" y="328696"/>
                  <a:pt x="769257" y="263045"/>
                </a:cubicBezTo>
                <a:cubicBezTo>
                  <a:pt x="703606" y="197394"/>
                  <a:pt x="781453" y="233244"/>
                  <a:pt x="696686" y="204988"/>
                </a:cubicBezTo>
                <a:cubicBezTo>
                  <a:pt x="682172" y="195312"/>
                  <a:pt x="669084" y="183044"/>
                  <a:pt x="653143" y="175959"/>
                </a:cubicBezTo>
                <a:cubicBezTo>
                  <a:pt x="625181" y="163532"/>
                  <a:pt x="595086" y="156607"/>
                  <a:pt x="566057" y="146931"/>
                </a:cubicBezTo>
                <a:lnTo>
                  <a:pt x="478971" y="117902"/>
                </a:lnTo>
                <a:lnTo>
                  <a:pt x="435428" y="103388"/>
                </a:lnTo>
                <a:lnTo>
                  <a:pt x="391886" y="88874"/>
                </a:lnTo>
                <a:cubicBezTo>
                  <a:pt x="267097" y="5681"/>
                  <a:pt x="424984" y="105423"/>
                  <a:pt x="304800" y="45331"/>
                </a:cubicBezTo>
                <a:cubicBezTo>
                  <a:pt x="270245" y="28054"/>
                  <a:pt x="258758" y="4068"/>
                  <a:pt x="217714" y="1788"/>
                </a:cubicBezTo>
                <a:cubicBezTo>
                  <a:pt x="145254" y="-2237"/>
                  <a:pt x="72571" y="1788"/>
                  <a:pt x="0" y="178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50F2C0-81A6-457E-8592-10D4EC8EFD26}"/>
              </a:ext>
            </a:extLst>
          </p:cNvPr>
          <p:cNvGrpSpPr/>
          <p:nvPr/>
        </p:nvGrpSpPr>
        <p:grpSpPr>
          <a:xfrm>
            <a:off x="5591947" y="1556543"/>
            <a:ext cx="2356120" cy="310296"/>
            <a:chOff x="5591947" y="1556543"/>
            <a:chExt cx="2356120" cy="31029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59EEA2-8DE2-401A-AC77-493844DFA34E}"/>
                </a:ext>
              </a:extLst>
            </p:cNvPr>
            <p:cNvSpPr/>
            <p:nvPr/>
          </p:nvSpPr>
          <p:spPr bwMode="auto">
            <a:xfrm>
              <a:off x="5591947" y="1556543"/>
              <a:ext cx="377371" cy="29995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Helvetica" charset="0"/>
                </a:rPr>
                <a:t>r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208FDEC-57C8-4F8C-88C4-4028E06DDDB6}"/>
                </a:ext>
              </a:extLst>
            </p:cNvPr>
            <p:cNvSpPr/>
            <p:nvPr/>
          </p:nvSpPr>
          <p:spPr bwMode="auto">
            <a:xfrm>
              <a:off x="7570696" y="1566888"/>
              <a:ext cx="377371" cy="29995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s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  <p:sp>
        <p:nvSpPr>
          <p:cNvPr id="14" name="Rectangle 3">
            <a:extLst>
              <a:ext uri="{FF2B5EF4-FFF2-40B4-BE49-F238E27FC236}">
                <a16:creationId xmlns:a16="http://schemas.microsoft.com/office/drawing/2014/main" id="{541F744E-FE4D-4907-900E-ACA2CA953E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20" y="-1"/>
            <a:ext cx="5002638" cy="4325257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Variant of nested-loop join in which every block of inner relation is paired with every block of outer relation.</a:t>
            </a:r>
          </a:p>
          <a:p>
            <a:pPr>
              <a:buFont typeface="Monotype Sorts" pitchFamily="-65" charset="2"/>
              <a:buNone/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		</a:t>
            </a:r>
            <a:r>
              <a:rPr lang="en-US" altLang="en-US" b="1" dirty="0">
                <a:ea typeface="MS PGothic" panose="020B0600070205080204" pitchFamily="34" charset="-128"/>
              </a:rPr>
              <a:t>for </a:t>
            </a:r>
            <a:r>
              <a:rPr lang="en-US" altLang="en-US" dirty="0">
                <a:ea typeface="MS PGothic" panose="020B0600070205080204" pitchFamily="34" charset="-128"/>
              </a:rPr>
              <a:t>block </a:t>
            </a:r>
            <a:r>
              <a:rPr lang="en-US" altLang="en-US" i="1" dirty="0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</a:rPr>
              <a:t>2</a:t>
            </a:r>
            <a:r>
              <a:rPr lang="en-US" altLang="en-US" b="1" dirty="0">
                <a:ea typeface="MS PGothic" panose="020B0600070205080204" pitchFamily="34" charset="-128"/>
              </a:rPr>
              <a:t> of</a:t>
            </a:r>
            <a:r>
              <a:rPr lang="en-US" altLang="en-US" b="1" i="1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</a:rPr>
              <a:t> do begin </a:t>
            </a:r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</a:rPr>
              <a:t>(Iteration-2)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		for</a:t>
            </a:r>
            <a:r>
              <a:rPr lang="en-US" altLang="en-US" dirty="0">
                <a:ea typeface="MS PGothic" panose="020B0600070205080204" pitchFamily="34" charset="-128"/>
              </a:rPr>
              <a:t> block </a:t>
            </a:r>
            <a:r>
              <a:rPr lang="en-US" altLang="en-US" i="1" dirty="0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</a:rPr>
              <a:t>1</a:t>
            </a:r>
            <a:r>
              <a:rPr lang="en-US" altLang="en-US" b="1" dirty="0">
                <a:ea typeface="MS PGothic" panose="020B0600070205080204" pitchFamily="34" charset="-128"/>
              </a:rPr>
              <a:t> of </a:t>
            </a:r>
            <a:r>
              <a:rPr lang="en-US" altLang="en-US" b="1" i="1" dirty="0">
                <a:ea typeface="MS PGothic" panose="020B0600070205080204" pitchFamily="34" charset="-128"/>
              </a:rPr>
              <a:t>s </a:t>
            </a:r>
            <a:r>
              <a:rPr lang="en-US" altLang="en-US" b="1" dirty="0">
                <a:ea typeface="MS PGothic" panose="020B0600070205080204" pitchFamily="34" charset="-128"/>
              </a:rPr>
              <a:t>do begin 		    			for each</a:t>
            </a:r>
            <a:r>
              <a:rPr lang="en-US" altLang="en-US" dirty="0">
                <a:ea typeface="MS PGothic" panose="020B0600070205080204" pitchFamily="34" charset="-128"/>
              </a:rPr>
              <a:t> tuple </a:t>
            </a:r>
            <a:r>
              <a:rPr lang="en-US" altLang="en-US" i="1" dirty="0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in </a:t>
            </a:r>
            <a:r>
              <a:rPr lang="en-US" altLang="en-US" i="1" dirty="0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</a:rPr>
              <a:t>2 </a:t>
            </a:r>
            <a:r>
              <a:rPr lang="en-US" altLang="en-US" b="1" baseline="-25000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 of r do begin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				for each </a:t>
            </a:r>
            <a:r>
              <a:rPr lang="en-US" altLang="en-US" dirty="0">
                <a:ea typeface="MS PGothic" panose="020B0600070205080204" pitchFamily="34" charset="-128"/>
              </a:rPr>
              <a:t>tuple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in </a:t>
            </a:r>
            <a:r>
              <a:rPr lang="en-US" altLang="en-US" i="1" dirty="0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</a:rPr>
              <a:t>1</a:t>
            </a:r>
            <a:r>
              <a:rPr lang="en-US" altLang="en-US" i="1" dirty="0">
                <a:ea typeface="MS PGothic" panose="020B0600070205080204" pitchFamily="34" charset="-128"/>
              </a:rPr>
              <a:t> of s </a:t>
            </a:r>
            <a:r>
              <a:rPr lang="en-US" altLang="en-US" b="1" dirty="0">
                <a:ea typeface="MS PGothic" panose="020B0600070205080204" pitchFamily="34" charset="-128"/>
              </a:rPr>
              <a:t>do begin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					</a:t>
            </a:r>
            <a:r>
              <a:rPr lang="en-US" altLang="en-US" dirty="0">
                <a:ea typeface="MS PGothic" panose="020B0600070205080204" pitchFamily="34" charset="-128"/>
              </a:rPr>
              <a:t>Check if (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 err="1">
                <a:ea typeface="MS PGothic" panose="020B0600070205080204" pitchFamily="34" charset="-128"/>
              </a:rPr>
              <a:t>,t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) </a:t>
            </a:r>
            <a:r>
              <a:rPr lang="en-US" altLang="en-US" dirty="0">
                <a:ea typeface="MS PGothic" panose="020B0600070205080204" pitchFamily="34" charset="-128"/>
              </a:rPr>
              <a:t>satisfy the join condition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					if they do, add </a:t>
            </a:r>
            <a:r>
              <a:rPr lang="en-US" altLang="en-US" i="1" dirty="0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i="1" baseline="30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•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to the result.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				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end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		end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	end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106C96-11B9-4153-8AB6-A2803C2FE788}"/>
              </a:ext>
            </a:extLst>
          </p:cNvPr>
          <p:cNvSpPr txBox="1"/>
          <p:nvPr/>
        </p:nvSpPr>
        <p:spPr>
          <a:xfrm>
            <a:off x="5034958" y="4052508"/>
            <a:ext cx="415108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/>
              <a:t>Block transfer of s</a:t>
            </a:r>
          </a:p>
          <a:p>
            <a:r>
              <a:rPr lang="en-US" sz="1800" dirty="0"/>
              <a:t>For B1 of r, Block transfer of s = 400 </a:t>
            </a:r>
          </a:p>
          <a:p>
            <a:r>
              <a:rPr lang="en-US" sz="1800" dirty="0"/>
              <a:t>For B2 of r, Block transfer of s = 400 </a:t>
            </a:r>
          </a:p>
          <a:p>
            <a:endParaRPr lang="en-US" sz="1800" dirty="0"/>
          </a:p>
          <a:p>
            <a:r>
              <a:rPr lang="en-US" sz="1800" dirty="0"/>
              <a:t>Total block transfer of s </a:t>
            </a:r>
          </a:p>
          <a:p>
            <a:r>
              <a:rPr lang="en-US" sz="1800" dirty="0"/>
              <a:t>= 2000 X 400 = </a:t>
            </a:r>
            <a:r>
              <a:rPr lang="en-US" altLang="en-US" sz="1800" dirty="0">
                <a:ea typeface="MS PGothic" panose="020B0600070205080204" pitchFamily="34" charset="-128"/>
              </a:rPr>
              <a:t> 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8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*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sz="1800" dirty="0"/>
              <a:t> </a:t>
            </a:r>
          </a:p>
          <a:p>
            <a:r>
              <a:rPr lang="en-US" sz="1800" dirty="0"/>
              <a:t>Total block transfer of r = </a:t>
            </a:r>
            <a:r>
              <a:rPr lang="en-US" sz="1800" dirty="0" err="1"/>
              <a:t>b</a:t>
            </a:r>
            <a:r>
              <a:rPr lang="en-US" sz="1800" baseline="-25000" dirty="0" err="1"/>
              <a:t>r</a:t>
            </a:r>
            <a:r>
              <a:rPr lang="en-US" sz="1800" dirty="0"/>
              <a:t> </a:t>
            </a:r>
          </a:p>
          <a:p>
            <a:r>
              <a:rPr lang="en-US" sz="1800" dirty="0"/>
              <a:t>Total block transfer for join </a:t>
            </a:r>
          </a:p>
          <a:p>
            <a:r>
              <a:rPr lang="en-US" sz="1800" dirty="0"/>
              <a:t>= </a:t>
            </a:r>
            <a:r>
              <a:rPr lang="en-US" altLang="en-US" sz="1800" dirty="0"/>
              <a:t> </a:t>
            </a:r>
            <a:r>
              <a:rPr lang="en-US" altLang="en-US" sz="1800" i="1" dirty="0" err="1"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 err="1">
                <a:sym typeface="Symbol" panose="05050102010706020507" pitchFamily="18" charset="2"/>
              </a:rPr>
              <a:t>r</a:t>
            </a:r>
            <a:r>
              <a:rPr lang="en-US" altLang="en-US" sz="1800" i="1" baseline="-25000" dirty="0">
                <a:sym typeface="Symbol" panose="05050102010706020507" pitchFamily="18" charset="2"/>
              </a:rPr>
              <a:t>  </a:t>
            </a:r>
            <a:r>
              <a:rPr lang="en-US" altLang="en-US" sz="1800" i="1" dirty="0">
                <a:sym typeface="Symbol" panose="05050102010706020507" pitchFamily="18" charset="2"/>
              </a:rPr>
              <a:t>* </a:t>
            </a:r>
            <a:r>
              <a:rPr lang="en-US" altLang="en-US" sz="2000" i="1" dirty="0"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>
                <a:sym typeface="Symbol" panose="05050102010706020507" pitchFamily="18" charset="2"/>
              </a:rPr>
              <a:t>s</a:t>
            </a:r>
            <a:r>
              <a:rPr lang="en-US" sz="1800" dirty="0"/>
              <a:t> + </a:t>
            </a:r>
            <a:r>
              <a:rPr lang="en-US" sz="1800" dirty="0" err="1"/>
              <a:t>b</a:t>
            </a:r>
            <a:r>
              <a:rPr lang="en-US" sz="1800" baseline="-25000" dirty="0" err="1"/>
              <a:t>r</a:t>
            </a:r>
            <a:r>
              <a:rPr lang="en-US" sz="18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413346-AE7A-4830-B72D-5B97D44DA128}"/>
              </a:ext>
            </a:extLst>
          </p:cNvPr>
          <p:cNvSpPr txBox="1"/>
          <p:nvPr/>
        </p:nvSpPr>
        <p:spPr>
          <a:xfrm>
            <a:off x="96735" y="4544951"/>
            <a:ext cx="41510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No. of seek for s and r</a:t>
            </a:r>
          </a:p>
          <a:p>
            <a:r>
              <a:rPr lang="en-US" sz="1800" dirty="0"/>
              <a:t>For B1 of r, 1 seek for s and 1 seek in r </a:t>
            </a:r>
          </a:p>
          <a:p>
            <a:r>
              <a:rPr lang="en-US" sz="1800" dirty="0"/>
              <a:t>For B2 of r, 1 seek for s and 1 seek in r</a:t>
            </a:r>
          </a:p>
          <a:p>
            <a:r>
              <a:rPr lang="en-US" sz="1800" dirty="0"/>
              <a:t>………..</a:t>
            </a:r>
          </a:p>
          <a:p>
            <a:r>
              <a:rPr lang="en-US" sz="1800" dirty="0"/>
              <a:t>For B2000 of r, 1 seek for s and 1 seek in r</a:t>
            </a:r>
          </a:p>
          <a:p>
            <a:r>
              <a:rPr lang="en-US" sz="1800" dirty="0"/>
              <a:t>Total no. of seek = 2 X 2000 = 2 </a:t>
            </a:r>
            <a:r>
              <a:rPr lang="en-US" sz="1800" dirty="0" err="1"/>
              <a:t>b</a:t>
            </a:r>
            <a:r>
              <a:rPr lang="en-US" sz="1800" baseline="-25000" dirty="0" err="1"/>
              <a:t>r</a:t>
            </a:r>
            <a:endParaRPr lang="en-US" sz="1800" baseline="-25000" dirty="0"/>
          </a:p>
        </p:txBody>
      </p:sp>
      <p:graphicFrame>
        <p:nvGraphicFramePr>
          <p:cNvPr id="16" name="Table 26">
            <a:extLst>
              <a:ext uri="{FF2B5EF4-FFF2-40B4-BE49-F238E27FC236}">
                <a16:creationId xmlns:a16="http://schemas.microsoft.com/office/drawing/2014/main" id="{C84BCBC6-E728-4655-869D-C9EFAF4DD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864159"/>
              </p:ext>
            </p:extLst>
          </p:nvPr>
        </p:nvGraphicFramePr>
        <p:xfrm>
          <a:off x="32320" y="2145090"/>
          <a:ext cx="4756417" cy="11125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29553">
                  <a:extLst>
                    <a:ext uri="{9D8B030D-6E8A-4147-A177-3AD203B41FA5}">
                      <a16:colId xmlns:a16="http://schemas.microsoft.com/office/drawing/2014/main" val="3136647323"/>
                    </a:ext>
                  </a:extLst>
                </a:gridCol>
                <a:gridCol w="1855694">
                  <a:extLst>
                    <a:ext uri="{9D8B030D-6E8A-4147-A177-3AD203B41FA5}">
                      <a16:colId xmlns:a16="http://schemas.microsoft.com/office/drawing/2014/main" val="3070579635"/>
                    </a:ext>
                  </a:extLst>
                </a:gridCol>
                <a:gridCol w="1771170">
                  <a:extLst>
                    <a:ext uri="{9D8B030D-6E8A-4147-A177-3AD203B41FA5}">
                      <a16:colId xmlns:a16="http://schemas.microsoft.com/office/drawing/2014/main" val="3277191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blocks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86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19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858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9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>
            <a:extLst>
              <a:ext uri="{FF2B5EF4-FFF2-40B4-BE49-F238E27FC236}">
                <a16:creationId xmlns:a16="http://schemas.microsoft.com/office/drawing/2014/main" id="{DE19C081-1E63-4543-8D37-D34F578D9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9712" y="105841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Block Nested-Loop Join</a:t>
            </a:r>
          </a:p>
        </p:txBody>
      </p:sp>
      <p:graphicFrame>
        <p:nvGraphicFramePr>
          <p:cNvPr id="2" name="Table 12">
            <a:extLst>
              <a:ext uri="{FF2B5EF4-FFF2-40B4-BE49-F238E27FC236}">
                <a16:creationId xmlns:a16="http://schemas.microsoft.com/office/drawing/2014/main" id="{B1AC9766-3770-4655-8E71-3BF32D58D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717837"/>
              </p:ext>
            </p:extLst>
          </p:nvPr>
        </p:nvGraphicFramePr>
        <p:xfrm>
          <a:off x="5265057" y="4383556"/>
          <a:ext cx="1175657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36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83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B51770-BCC0-42CB-A573-E2242693A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065651"/>
              </p:ext>
            </p:extLst>
          </p:nvPr>
        </p:nvGraphicFramePr>
        <p:xfrm>
          <a:off x="7249884" y="4383556"/>
          <a:ext cx="1175657" cy="14833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11238"/>
                  </a:ext>
                </a:extLst>
              </a:tr>
            </a:tbl>
          </a:graphicData>
        </a:graphic>
      </p:graphicFrame>
      <p:graphicFrame>
        <p:nvGraphicFramePr>
          <p:cNvPr id="5" name="Table 17">
            <a:extLst>
              <a:ext uri="{FF2B5EF4-FFF2-40B4-BE49-F238E27FC236}">
                <a16:creationId xmlns:a16="http://schemas.microsoft.com/office/drawing/2014/main" id="{ECFBD6A9-417D-4135-BBC8-C0B9580B5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979694"/>
              </p:ext>
            </p:extLst>
          </p:nvPr>
        </p:nvGraphicFramePr>
        <p:xfrm>
          <a:off x="6313714" y="3435524"/>
          <a:ext cx="1059543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59543">
                  <a:extLst>
                    <a:ext uri="{9D8B030D-6E8A-4147-A177-3AD203B41FA5}">
                      <a16:colId xmlns:a16="http://schemas.microsoft.com/office/drawing/2014/main" val="2801998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52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038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646AE58-AC98-444F-B9B5-455646EB7C9B}"/>
              </a:ext>
            </a:extLst>
          </p:cNvPr>
          <p:cNvSpPr txBox="1"/>
          <p:nvPr/>
        </p:nvSpPr>
        <p:spPr>
          <a:xfrm>
            <a:off x="7837712" y="3435524"/>
            <a:ext cx="117565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Iteration 2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D230A4B-F645-4A2C-A0C1-0CD44B01DF1D}"/>
              </a:ext>
            </a:extLst>
          </p:cNvPr>
          <p:cNvSpPr/>
          <p:nvPr/>
        </p:nvSpPr>
        <p:spPr bwMode="auto">
          <a:xfrm>
            <a:off x="5156197" y="3613961"/>
            <a:ext cx="1186545" cy="1233811"/>
          </a:xfrm>
          <a:custGeom>
            <a:avLst/>
            <a:gdLst>
              <a:gd name="connsiteX0" fmla="*/ 87086 w 1190172"/>
              <a:gd name="connsiteY0" fmla="*/ 929003 h 929003"/>
              <a:gd name="connsiteX1" fmla="*/ 29029 w 1190172"/>
              <a:gd name="connsiteY1" fmla="*/ 856432 h 929003"/>
              <a:gd name="connsiteX2" fmla="*/ 0 w 1190172"/>
              <a:gd name="connsiteY2" fmla="*/ 769346 h 929003"/>
              <a:gd name="connsiteX3" fmla="*/ 14515 w 1190172"/>
              <a:gd name="connsiteY3" fmla="*/ 566146 h 929003"/>
              <a:gd name="connsiteX4" fmla="*/ 29029 w 1190172"/>
              <a:gd name="connsiteY4" fmla="*/ 522603 h 929003"/>
              <a:gd name="connsiteX5" fmla="*/ 87086 w 1190172"/>
              <a:gd name="connsiteY5" fmla="*/ 435517 h 929003"/>
              <a:gd name="connsiteX6" fmla="*/ 130629 w 1190172"/>
              <a:gd name="connsiteY6" fmla="*/ 406489 h 929003"/>
              <a:gd name="connsiteX7" fmla="*/ 159658 w 1190172"/>
              <a:gd name="connsiteY7" fmla="*/ 362946 h 929003"/>
              <a:gd name="connsiteX8" fmla="*/ 203200 w 1190172"/>
              <a:gd name="connsiteY8" fmla="*/ 333917 h 929003"/>
              <a:gd name="connsiteX9" fmla="*/ 261258 w 1190172"/>
              <a:gd name="connsiteY9" fmla="*/ 275860 h 929003"/>
              <a:gd name="connsiteX10" fmla="*/ 333829 w 1190172"/>
              <a:gd name="connsiteY10" fmla="*/ 217803 h 929003"/>
              <a:gd name="connsiteX11" fmla="*/ 377372 w 1190172"/>
              <a:gd name="connsiteY11" fmla="*/ 188774 h 929003"/>
              <a:gd name="connsiteX12" fmla="*/ 464458 w 1190172"/>
              <a:gd name="connsiteY12" fmla="*/ 159746 h 929003"/>
              <a:gd name="connsiteX13" fmla="*/ 508000 w 1190172"/>
              <a:gd name="connsiteY13" fmla="*/ 130717 h 929003"/>
              <a:gd name="connsiteX14" fmla="*/ 551543 w 1190172"/>
              <a:gd name="connsiteY14" fmla="*/ 116203 h 929003"/>
              <a:gd name="connsiteX15" fmla="*/ 667658 w 1190172"/>
              <a:gd name="connsiteY15" fmla="*/ 87174 h 929003"/>
              <a:gd name="connsiteX16" fmla="*/ 812800 w 1190172"/>
              <a:gd name="connsiteY16" fmla="*/ 58146 h 929003"/>
              <a:gd name="connsiteX17" fmla="*/ 885372 w 1190172"/>
              <a:gd name="connsiteY17" fmla="*/ 43632 h 929003"/>
              <a:gd name="connsiteX18" fmla="*/ 1001486 w 1190172"/>
              <a:gd name="connsiteY18" fmla="*/ 14603 h 929003"/>
              <a:gd name="connsiteX19" fmla="*/ 1190172 w 1190172"/>
              <a:gd name="connsiteY19" fmla="*/ 89 h 92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90172" h="929003">
                <a:moveTo>
                  <a:pt x="87086" y="929003"/>
                </a:moveTo>
                <a:cubicBezTo>
                  <a:pt x="67734" y="904813"/>
                  <a:pt x="43863" y="883628"/>
                  <a:pt x="29029" y="856432"/>
                </a:cubicBezTo>
                <a:cubicBezTo>
                  <a:pt x="14377" y="829569"/>
                  <a:pt x="0" y="769346"/>
                  <a:pt x="0" y="769346"/>
                </a:cubicBezTo>
                <a:cubicBezTo>
                  <a:pt x="4838" y="701613"/>
                  <a:pt x="6581" y="633587"/>
                  <a:pt x="14515" y="566146"/>
                </a:cubicBezTo>
                <a:cubicBezTo>
                  <a:pt x="16303" y="550951"/>
                  <a:pt x="21599" y="535977"/>
                  <a:pt x="29029" y="522603"/>
                </a:cubicBezTo>
                <a:cubicBezTo>
                  <a:pt x="45972" y="492105"/>
                  <a:pt x="58057" y="454869"/>
                  <a:pt x="87086" y="435517"/>
                </a:cubicBezTo>
                <a:lnTo>
                  <a:pt x="130629" y="406489"/>
                </a:lnTo>
                <a:cubicBezTo>
                  <a:pt x="140305" y="391975"/>
                  <a:pt x="147323" y="375281"/>
                  <a:pt x="159658" y="362946"/>
                </a:cubicBezTo>
                <a:cubicBezTo>
                  <a:pt x="171993" y="350611"/>
                  <a:pt x="192303" y="347538"/>
                  <a:pt x="203200" y="333917"/>
                </a:cubicBezTo>
                <a:cubicBezTo>
                  <a:pt x="259496" y="263546"/>
                  <a:pt x="166258" y="307526"/>
                  <a:pt x="261258" y="275860"/>
                </a:cubicBezTo>
                <a:cubicBezTo>
                  <a:pt x="310192" y="202458"/>
                  <a:pt x="263722" y="252857"/>
                  <a:pt x="333829" y="217803"/>
                </a:cubicBezTo>
                <a:cubicBezTo>
                  <a:pt x="349431" y="210002"/>
                  <a:pt x="361431" y="195859"/>
                  <a:pt x="377372" y="188774"/>
                </a:cubicBezTo>
                <a:cubicBezTo>
                  <a:pt x="405334" y="176347"/>
                  <a:pt x="464458" y="159746"/>
                  <a:pt x="464458" y="159746"/>
                </a:cubicBezTo>
                <a:cubicBezTo>
                  <a:pt x="478972" y="150070"/>
                  <a:pt x="492398" y="138518"/>
                  <a:pt x="508000" y="130717"/>
                </a:cubicBezTo>
                <a:cubicBezTo>
                  <a:pt x="521684" y="123875"/>
                  <a:pt x="536783" y="120229"/>
                  <a:pt x="551543" y="116203"/>
                </a:cubicBezTo>
                <a:cubicBezTo>
                  <a:pt x="590033" y="105706"/>
                  <a:pt x="629809" y="99790"/>
                  <a:pt x="667658" y="87174"/>
                </a:cubicBezTo>
                <a:cubicBezTo>
                  <a:pt x="751113" y="59356"/>
                  <a:pt x="679378" y="80383"/>
                  <a:pt x="812800" y="58146"/>
                </a:cubicBezTo>
                <a:cubicBezTo>
                  <a:pt x="837134" y="54090"/>
                  <a:pt x="861334" y="49179"/>
                  <a:pt x="885372" y="43632"/>
                </a:cubicBezTo>
                <a:cubicBezTo>
                  <a:pt x="924246" y="34661"/>
                  <a:pt x="961834" y="19009"/>
                  <a:pt x="1001486" y="14603"/>
                </a:cubicBezTo>
                <a:cubicBezTo>
                  <a:pt x="1151349" y="-2048"/>
                  <a:pt x="1088304" y="89"/>
                  <a:pt x="1190172" y="8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87303B-27EB-422E-A2BA-DE9619B6AA12}"/>
              </a:ext>
            </a:extLst>
          </p:cNvPr>
          <p:cNvSpPr/>
          <p:nvPr/>
        </p:nvSpPr>
        <p:spPr bwMode="auto">
          <a:xfrm>
            <a:off x="7418296" y="3760440"/>
            <a:ext cx="1112478" cy="741680"/>
          </a:xfrm>
          <a:custGeom>
            <a:avLst/>
            <a:gdLst>
              <a:gd name="connsiteX0" fmla="*/ 856343 w 915896"/>
              <a:gd name="connsiteY0" fmla="*/ 872645 h 872645"/>
              <a:gd name="connsiteX1" fmla="*/ 870857 w 915896"/>
              <a:gd name="connsiteY1" fmla="*/ 800074 h 872645"/>
              <a:gd name="connsiteX2" fmla="*/ 899886 w 915896"/>
              <a:gd name="connsiteY2" fmla="*/ 712988 h 872645"/>
              <a:gd name="connsiteX3" fmla="*/ 899886 w 915896"/>
              <a:gd name="connsiteY3" fmla="*/ 451731 h 872645"/>
              <a:gd name="connsiteX4" fmla="*/ 870857 w 915896"/>
              <a:gd name="connsiteY4" fmla="*/ 364645 h 872645"/>
              <a:gd name="connsiteX5" fmla="*/ 827314 w 915896"/>
              <a:gd name="connsiteY5" fmla="*/ 335617 h 872645"/>
              <a:gd name="connsiteX6" fmla="*/ 769257 w 915896"/>
              <a:gd name="connsiteY6" fmla="*/ 263045 h 872645"/>
              <a:gd name="connsiteX7" fmla="*/ 696686 w 915896"/>
              <a:gd name="connsiteY7" fmla="*/ 204988 h 872645"/>
              <a:gd name="connsiteX8" fmla="*/ 653143 w 915896"/>
              <a:gd name="connsiteY8" fmla="*/ 175959 h 872645"/>
              <a:gd name="connsiteX9" fmla="*/ 566057 w 915896"/>
              <a:gd name="connsiteY9" fmla="*/ 146931 h 872645"/>
              <a:gd name="connsiteX10" fmla="*/ 478971 w 915896"/>
              <a:gd name="connsiteY10" fmla="*/ 117902 h 872645"/>
              <a:gd name="connsiteX11" fmla="*/ 435428 w 915896"/>
              <a:gd name="connsiteY11" fmla="*/ 103388 h 872645"/>
              <a:gd name="connsiteX12" fmla="*/ 391886 w 915896"/>
              <a:gd name="connsiteY12" fmla="*/ 88874 h 872645"/>
              <a:gd name="connsiteX13" fmla="*/ 304800 w 915896"/>
              <a:gd name="connsiteY13" fmla="*/ 45331 h 872645"/>
              <a:gd name="connsiteX14" fmla="*/ 217714 w 915896"/>
              <a:gd name="connsiteY14" fmla="*/ 1788 h 872645"/>
              <a:gd name="connsiteX15" fmla="*/ 0 w 915896"/>
              <a:gd name="connsiteY15" fmla="*/ 1788 h 87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5896" h="872645">
                <a:moveTo>
                  <a:pt x="856343" y="872645"/>
                </a:moveTo>
                <a:cubicBezTo>
                  <a:pt x="861181" y="848455"/>
                  <a:pt x="864366" y="823874"/>
                  <a:pt x="870857" y="800074"/>
                </a:cubicBezTo>
                <a:cubicBezTo>
                  <a:pt x="878908" y="770553"/>
                  <a:pt x="899886" y="712988"/>
                  <a:pt x="899886" y="712988"/>
                </a:cubicBezTo>
                <a:cubicBezTo>
                  <a:pt x="917210" y="591718"/>
                  <a:pt x="924913" y="593549"/>
                  <a:pt x="899886" y="451731"/>
                </a:cubicBezTo>
                <a:cubicBezTo>
                  <a:pt x="894568" y="421598"/>
                  <a:pt x="896317" y="381618"/>
                  <a:pt x="870857" y="364645"/>
                </a:cubicBezTo>
                <a:lnTo>
                  <a:pt x="827314" y="335617"/>
                </a:lnTo>
                <a:cubicBezTo>
                  <a:pt x="799059" y="250849"/>
                  <a:pt x="834908" y="328696"/>
                  <a:pt x="769257" y="263045"/>
                </a:cubicBezTo>
                <a:cubicBezTo>
                  <a:pt x="703606" y="197394"/>
                  <a:pt x="781453" y="233244"/>
                  <a:pt x="696686" y="204988"/>
                </a:cubicBezTo>
                <a:cubicBezTo>
                  <a:pt x="682172" y="195312"/>
                  <a:pt x="669084" y="183044"/>
                  <a:pt x="653143" y="175959"/>
                </a:cubicBezTo>
                <a:cubicBezTo>
                  <a:pt x="625181" y="163532"/>
                  <a:pt x="595086" y="156607"/>
                  <a:pt x="566057" y="146931"/>
                </a:cubicBezTo>
                <a:lnTo>
                  <a:pt x="478971" y="117902"/>
                </a:lnTo>
                <a:lnTo>
                  <a:pt x="435428" y="103388"/>
                </a:lnTo>
                <a:lnTo>
                  <a:pt x="391886" y="88874"/>
                </a:lnTo>
                <a:cubicBezTo>
                  <a:pt x="267097" y="5681"/>
                  <a:pt x="424984" y="105423"/>
                  <a:pt x="304800" y="45331"/>
                </a:cubicBezTo>
                <a:cubicBezTo>
                  <a:pt x="270245" y="28054"/>
                  <a:pt x="258758" y="4068"/>
                  <a:pt x="217714" y="1788"/>
                </a:cubicBezTo>
                <a:cubicBezTo>
                  <a:pt x="145254" y="-2237"/>
                  <a:pt x="72571" y="1788"/>
                  <a:pt x="0" y="178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2B03F1-F467-4565-91A3-34993EF1ACC9}"/>
              </a:ext>
            </a:extLst>
          </p:cNvPr>
          <p:cNvSpPr txBox="1"/>
          <p:nvPr/>
        </p:nvSpPr>
        <p:spPr>
          <a:xfrm>
            <a:off x="5413829" y="715380"/>
            <a:ext cx="3614057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Cost Analysis (Block transfer) </a:t>
            </a:r>
          </a:p>
          <a:p>
            <a:endParaRPr lang="en-US" dirty="0"/>
          </a:p>
          <a:p>
            <a:r>
              <a:rPr lang="en-US" sz="1600" b="1" dirty="0">
                <a:solidFill>
                  <a:srgbClr val="FF0000"/>
                </a:solidFill>
              </a:rPr>
              <a:t>Case 2 (</a:t>
            </a:r>
            <a:r>
              <a:rPr lang="en-US" b="1" dirty="0">
                <a:solidFill>
                  <a:srgbClr val="FF0000"/>
                </a:solidFill>
              </a:rPr>
              <a:t>Worst</a:t>
            </a:r>
            <a:r>
              <a:rPr lang="en-US" sz="1600" b="1" dirty="0">
                <a:solidFill>
                  <a:srgbClr val="FF0000"/>
                </a:solidFill>
              </a:rPr>
              <a:t> Case):</a:t>
            </a:r>
            <a:r>
              <a:rPr lang="en-US" sz="1600" dirty="0"/>
              <a:t> </a:t>
            </a:r>
          </a:p>
          <a:p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</a:rPr>
              <a:t>the estimated </a:t>
            </a:r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block transfers</a:t>
            </a:r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is 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sz="16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6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6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* 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sz="1600" b="1" dirty="0">
                <a:solidFill>
                  <a:srgbClr val="0000FF"/>
                </a:solidFill>
              </a:rPr>
              <a:t>Number of seek </a:t>
            </a:r>
            <a:r>
              <a:rPr lang="en-US" sz="1600" dirty="0"/>
              <a:t>= 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2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endParaRPr 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47C35A-05D7-4CA6-9695-C7A9E2CDDD14}"/>
              </a:ext>
            </a:extLst>
          </p:cNvPr>
          <p:cNvGrpSpPr/>
          <p:nvPr/>
        </p:nvGrpSpPr>
        <p:grpSpPr>
          <a:xfrm>
            <a:off x="5702459" y="3910802"/>
            <a:ext cx="2356120" cy="310296"/>
            <a:chOff x="5591947" y="1556543"/>
            <a:chExt cx="2356120" cy="31029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C0126-0278-40CC-A060-09D5807EF041}"/>
                </a:ext>
              </a:extLst>
            </p:cNvPr>
            <p:cNvSpPr/>
            <p:nvPr/>
          </p:nvSpPr>
          <p:spPr bwMode="auto">
            <a:xfrm>
              <a:off x="5591947" y="1556543"/>
              <a:ext cx="377371" cy="29995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Helvetica" charset="0"/>
                </a:rPr>
                <a:t>r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48C1B44-CDD1-435B-A9AB-A16EF0D7A4CE}"/>
                </a:ext>
              </a:extLst>
            </p:cNvPr>
            <p:cNvSpPr/>
            <p:nvPr/>
          </p:nvSpPr>
          <p:spPr bwMode="auto">
            <a:xfrm>
              <a:off x="7570696" y="1566888"/>
              <a:ext cx="377371" cy="29995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s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F30DFF1-44AE-4AE3-8664-FCB79712E51E}"/>
              </a:ext>
            </a:extLst>
          </p:cNvPr>
          <p:cNvSpPr txBox="1"/>
          <p:nvPr/>
        </p:nvSpPr>
        <p:spPr>
          <a:xfrm>
            <a:off x="226139" y="2395503"/>
            <a:ext cx="493005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ea typeface="MS PGothic" panose="020B0600070205080204" pitchFamily="34" charset="-128"/>
                <a:sym typeface="Symbol" panose="05050102010706020507" pitchFamily="18" charset="2"/>
              </a:rPr>
              <a:t>Find the cost of each iteration of outer loop and the total cost for the following join operation using block nested join algorithm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Student</a:t>
            </a:r>
            <a:r>
              <a:rPr lang="en-US" altLang="en-US" sz="1800" dirty="0">
                <a:ea typeface="MS PGothic" panose="020B0600070205080204" pitchFamily="34" charset="-128"/>
              </a:rPr>
              <a:t> </a:t>
            </a:r>
            <a:r>
              <a:rPr lang="en-IN" altLang="en-US" sz="1800" dirty="0">
                <a:ea typeface="MS PGothic" panose="020B0600070205080204" pitchFamily="34" charset="-128"/>
              </a:rPr>
              <a:t>⨝</a:t>
            </a:r>
            <a:r>
              <a:rPr lang="en-US" altLang="en-US" sz="1800" i="1" dirty="0">
                <a:ea typeface="MS PGothic" panose="020B0600070205080204" pitchFamily="34" charset="-128"/>
              </a:rPr>
              <a:t> </a:t>
            </a:r>
            <a:r>
              <a:rPr lang="en-US" altLang="en-US" sz="18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takes</a:t>
            </a:r>
            <a:br>
              <a:rPr lang="en-US" altLang="en-US" sz="1600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sz="1600" dirty="0">
                <a:ea typeface="MS PGothic" panose="020B0600070205080204" pitchFamily="34" charset="-128"/>
                <a:sym typeface="Symbol" panose="05050102010706020507" pitchFamily="18" charset="2"/>
              </a:rPr>
              <a:t>    student.id = takes .id</a:t>
            </a:r>
          </a:p>
          <a:p>
            <a:endParaRPr lang="en-US" altLang="en-US" sz="1600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  <p:graphicFrame>
        <p:nvGraphicFramePr>
          <p:cNvPr id="16" name="Table 26">
            <a:extLst>
              <a:ext uri="{FF2B5EF4-FFF2-40B4-BE49-F238E27FC236}">
                <a16:creationId xmlns:a16="http://schemas.microsoft.com/office/drawing/2014/main" id="{7C36AADD-326E-4D06-A94F-BA7DF2096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464769"/>
              </p:ext>
            </p:extLst>
          </p:nvPr>
        </p:nvGraphicFramePr>
        <p:xfrm>
          <a:off x="207726" y="974758"/>
          <a:ext cx="4756417" cy="11125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29553">
                  <a:extLst>
                    <a:ext uri="{9D8B030D-6E8A-4147-A177-3AD203B41FA5}">
                      <a16:colId xmlns:a16="http://schemas.microsoft.com/office/drawing/2014/main" val="3136647323"/>
                    </a:ext>
                  </a:extLst>
                </a:gridCol>
                <a:gridCol w="1855694">
                  <a:extLst>
                    <a:ext uri="{9D8B030D-6E8A-4147-A177-3AD203B41FA5}">
                      <a16:colId xmlns:a16="http://schemas.microsoft.com/office/drawing/2014/main" val="3070579635"/>
                    </a:ext>
                  </a:extLst>
                </a:gridCol>
                <a:gridCol w="1771170">
                  <a:extLst>
                    <a:ext uri="{9D8B030D-6E8A-4147-A177-3AD203B41FA5}">
                      <a16:colId xmlns:a16="http://schemas.microsoft.com/office/drawing/2014/main" val="3277191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blocks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86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19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858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26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>
            <a:extLst>
              <a:ext uri="{FF2B5EF4-FFF2-40B4-BE49-F238E27FC236}">
                <a16:creationId xmlns:a16="http://schemas.microsoft.com/office/drawing/2014/main" id="{DE19C081-1E63-4543-8D37-D34F578D9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9712" y="105841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Block Nested-Loop Join</a:t>
            </a:r>
          </a:p>
        </p:txBody>
      </p:sp>
      <p:graphicFrame>
        <p:nvGraphicFramePr>
          <p:cNvPr id="2" name="Table 12">
            <a:extLst>
              <a:ext uri="{FF2B5EF4-FFF2-40B4-BE49-F238E27FC236}">
                <a16:creationId xmlns:a16="http://schemas.microsoft.com/office/drawing/2014/main" id="{B1AC9766-3770-4655-8E71-3BF32D58D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97905"/>
              </p:ext>
            </p:extLst>
          </p:nvPr>
        </p:nvGraphicFramePr>
        <p:xfrm>
          <a:off x="5294085" y="1945156"/>
          <a:ext cx="1175657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36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83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B51770-BCC0-42CB-A573-E2242693A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853358"/>
              </p:ext>
            </p:extLst>
          </p:nvPr>
        </p:nvGraphicFramePr>
        <p:xfrm>
          <a:off x="7278912" y="1945156"/>
          <a:ext cx="1175657" cy="14833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11238"/>
                  </a:ext>
                </a:extLst>
              </a:tr>
            </a:tbl>
          </a:graphicData>
        </a:graphic>
      </p:graphicFrame>
      <p:graphicFrame>
        <p:nvGraphicFramePr>
          <p:cNvPr id="5" name="Table 17">
            <a:extLst>
              <a:ext uri="{FF2B5EF4-FFF2-40B4-BE49-F238E27FC236}">
                <a16:creationId xmlns:a16="http://schemas.microsoft.com/office/drawing/2014/main" id="{ECFBD6A9-417D-4135-BBC8-C0B9580B5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46418"/>
              </p:ext>
            </p:extLst>
          </p:nvPr>
        </p:nvGraphicFramePr>
        <p:xfrm>
          <a:off x="6342742" y="997124"/>
          <a:ext cx="1059543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59543">
                  <a:extLst>
                    <a:ext uri="{9D8B030D-6E8A-4147-A177-3AD203B41FA5}">
                      <a16:colId xmlns:a16="http://schemas.microsoft.com/office/drawing/2014/main" val="2801998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52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038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646AE58-AC98-444F-B9B5-455646EB7C9B}"/>
              </a:ext>
            </a:extLst>
          </p:cNvPr>
          <p:cNvSpPr txBox="1"/>
          <p:nvPr/>
        </p:nvSpPr>
        <p:spPr>
          <a:xfrm>
            <a:off x="7866740" y="997124"/>
            <a:ext cx="117565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Iteration 2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D230A4B-F645-4A2C-A0C1-0CD44B01DF1D}"/>
              </a:ext>
            </a:extLst>
          </p:cNvPr>
          <p:cNvSpPr/>
          <p:nvPr/>
        </p:nvSpPr>
        <p:spPr bwMode="auto">
          <a:xfrm>
            <a:off x="5185225" y="1175561"/>
            <a:ext cx="1186545" cy="1233811"/>
          </a:xfrm>
          <a:custGeom>
            <a:avLst/>
            <a:gdLst>
              <a:gd name="connsiteX0" fmla="*/ 87086 w 1190172"/>
              <a:gd name="connsiteY0" fmla="*/ 929003 h 929003"/>
              <a:gd name="connsiteX1" fmla="*/ 29029 w 1190172"/>
              <a:gd name="connsiteY1" fmla="*/ 856432 h 929003"/>
              <a:gd name="connsiteX2" fmla="*/ 0 w 1190172"/>
              <a:gd name="connsiteY2" fmla="*/ 769346 h 929003"/>
              <a:gd name="connsiteX3" fmla="*/ 14515 w 1190172"/>
              <a:gd name="connsiteY3" fmla="*/ 566146 h 929003"/>
              <a:gd name="connsiteX4" fmla="*/ 29029 w 1190172"/>
              <a:gd name="connsiteY4" fmla="*/ 522603 h 929003"/>
              <a:gd name="connsiteX5" fmla="*/ 87086 w 1190172"/>
              <a:gd name="connsiteY5" fmla="*/ 435517 h 929003"/>
              <a:gd name="connsiteX6" fmla="*/ 130629 w 1190172"/>
              <a:gd name="connsiteY6" fmla="*/ 406489 h 929003"/>
              <a:gd name="connsiteX7" fmla="*/ 159658 w 1190172"/>
              <a:gd name="connsiteY7" fmla="*/ 362946 h 929003"/>
              <a:gd name="connsiteX8" fmla="*/ 203200 w 1190172"/>
              <a:gd name="connsiteY8" fmla="*/ 333917 h 929003"/>
              <a:gd name="connsiteX9" fmla="*/ 261258 w 1190172"/>
              <a:gd name="connsiteY9" fmla="*/ 275860 h 929003"/>
              <a:gd name="connsiteX10" fmla="*/ 333829 w 1190172"/>
              <a:gd name="connsiteY10" fmla="*/ 217803 h 929003"/>
              <a:gd name="connsiteX11" fmla="*/ 377372 w 1190172"/>
              <a:gd name="connsiteY11" fmla="*/ 188774 h 929003"/>
              <a:gd name="connsiteX12" fmla="*/ 464458 w 1190172"/>
              <a:gd name="connsiteY12" fmla="*/ 159746 h 929003"/>
              <a:gd name="connsiteX13" fmla="*/ 508000 w 1190172"/>
              <a:gd name="connsiteY13" fmla="*/ 130717 h 929003"/>
              <a:gd name="connsiteX14" fmla="*/ 551543 w 1190172"/>
              <a:gd name="connsiteY14" fmla="*/ 116203 h 929003"/>
              <a:gd name="connsiteX15" fmla="*/ 667658 w 1190172"/>
              <a:gd name="connsiteY15" fmla="*/ 87174 h 929003"/>
              <a:gd name="connsiteX16" fmla="*/ 812800 w 1190172"/>
              <a:gd name="connsiteY16" fmla="*/ 58146 h 929003"/>
              <a:gd name="connsiteX17" fmla="*/ 885372 w 1190172"/>
              <a:gd name="connsiteY17" fmla="*/ 43632 h 929003"/>
              <a:gd name="connsiteX18" fmla="*/ 1001486 w 1190172"/>
              <a:gd name="connsiteY18" fmla="*/ 14603 h 929003"/>
              <a:gd name="connsiteX19" fmla="*/ 1190172 w 1190172"/>
              <a:gd name="connsiteY19" fmla="*/ 89 h 92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90172" h="929003">
                <a:moveTo>
                  <a:pt x="87086" y="929003"/>
                </a:moveTo>
                <a:cubicBezTo>
                  <a:pt x="67734" y="904813"/>
                  <a:pt x="43863" y="883628"/>
                  <a:pt x="29029" y="856432"/>
                </a:cubicBezTo>
                <a:cubicBezTo>
                  <a:pt x="14377" y="829569"/>
                  <a:pt x="0" y="769346"/>
                  <a:pt x="0" y="769346"/>
                </a:cubicBezTo>
                <a:cubicBezTo>
                  <a:pt x="4838" y="701613"/>
                  <a:pt x="6581" y="633587"/>
                  <a:pt x="14515" y="566146"/>
                </a:cubicBezTo>
                <a:cubicBezTo>
                  <a:pt x="16303" y="550951"/>
                  <a:pt x="21599" y="535977"/>
                  <a:pt x="29029" y="522603"/>
                </a:cubicBezTo>
                <a:cubicBezTo>
                  <a:pt x="45972" y="492105"/>
                  <a:pt x="58057" y="454869"/>
                  <a:pt x="87086" y="435517"/>
                </a:cubicBezTo>
                <a:lnTo>
                  <a:pt x="130629" y="406489"/>
                </a:lnTo>
                <a:cubicBezTo>
                  <a:pt x="140305" y="391975"/>
                  <a:pt x="147323" y="375281"/>
                  <a:pt x="159658" y="362946"/>
                </a:cubicBezTo>
                <a:cubicBezTo>
                  <a:pt x="171993" y="350611"/>
                  <a:pt x="192303" y="347538"/>
                  <a:pt x="203200" y="333917"/>
                </a:cubicBezTo>
                <a:cubicBezTo>
                  <a:pt x="259496" y="263546"/>
                  <a:pt x="166258" y="307526"/>
                  <a:pt x="261258" y="275860"/>
                </a:cubicBezTo>
                <a:cubicBezTo>
                  <a:pt x="310192" y="202458"/>
                  <a:pt x="263722" y="252857"/>
                  <a:pt x="333829" y="217803"/>
                </a:cubicBezTo>
                <a:cubicBezTo>
                  <a:pt x="349431" y="210002"/>
                  <a:pt x="361431" y="195859"/>
                  <a:pt x="377372" y="188774"/>
                </a:cubicBezTo>
                <a:cubicBezTo>
                  <a:pt x="405334" y="176347"/>
                  <a:pt x="464458" y="159746"/>
                  <a:pt x="464458" y="159746"/>
                </a:cubicBezTo>
                <a:cubicBezTo>
                  <a:pt x="478972" y="150070"/>
                  <a:pt x="492398" y="138518"/>
                  <a:pt x="508000" y="130717"/>
                </a:cubicBezTo>
                <a:cubicBezTo>
                  <a:pt x="521684" y="123875"/>
                  <a:pt x="536783" y="120229"/>
                  <a:pt x="551543" y="116203"/>
                </a:cubicBezTo>
                <a:cubicBezTo>
                  <a:pt x="590033" y="105706"/>
                  <a:pt x="629809" y="99790"/>
                  <a:pt x="667658" y="87174"/>
                </a:cubicBezTo>
                <a:cubicBezTo>
                  <a:pt x="751113" y="59356"/>
                  <a:pt x="679378" y="80383"/>
                  <a:pt x="812800" y="58146"/>
                </a:cubicBezTo>
                <a:cubicBezTo>
                  <a:pt x="837134" y="54090"/>
                  <a:pt x="861334" y="49179"/>
                  <a:pt x="885372" y="43632"/>
                </a:cubicBezTo>
                <a:cubicBezTo>
                  <a:pt x="924246" y="34661"/>
                  <a:pt x="961834" y="19009"/>
                  <a:pt x="1001486" y="14603"/>
                </a:cubicBezTo>
                <a:cubicBezTo>
                  <a:pt x="1151349" y="-2048"/>
                  <a:pt x="1088304" y="89"/>
                  <a:pt x="1190172" y="8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87303B-27EB-422E-A2BA-DE9619B6AA12}"/>
              </a:ext>
            </a:extLst>
          </p:cNvPr>
          <p:cNvSpPr/>
          <p:nvPr/>
        </p:nvSpPr>
        <p:spPr bwMode="auto">
          <a:xfrm>
            <a:off x="7447324" y="1322040"/>
            <a:ext cx="1112478" cy="741680"/>
          </a:xfrm>
          <a:custGeom>
            <a:avLst/>
            <a:gdLst>
              <a:gd name="connsiteX0" fmla="*/ 856343 w 915896"/>
              <a:gd name="connsiteY0" fmla="*/ 872645 h 872645"/>
              <a:gd name="connsiteX1" fmla="*/ 870857 w 915896"/>
              <a:gd name="connsiteY1" fmla="*/ 800074 h 872645"/>
              <a:gd name="connsiteX2" fmla="*/ 899886 w 915896"/>
              <a:gd name="connsiteY2" fmla="*/ 712988 h 872645"/>
              <a:gd name="connsiteX3" fmla="*/ 899886 w 915896"/>
              <a:gd name="connsiteY3" fmla="*/ 451731 h 872645"/>
              <a:gd name="connsiteX4" fmla="*/ 870857 w 915896"/>
              <a:gd name="connsiteY4" fmla="*/ 364645 h 872645"/>
              <a:gd name="connsiteX5" fmla="*/ 827314 w 915896"/>
              <a:gd name="connsiteY5" fmla="*/ 335617 h 872645"/>
              <a:gd name="connsiteX6" fmla="*/ 769257 w 915896"/>
              <a:gd name="connsiteY6" fmla="*/ 263045 h 872645"/>
              <a:gd name="connsiteX7" fmla="*/ 696686 w 915896"/>
              <a:gd name="connsiteY7" fmla="*/ 204988 h 872645"/>
              <a:gd name="connsiteX8" fmla="*/ 653143 w 915896"/>
              <a:gd name="connsiteY8" fmla="*/ 175959 h 872645"/>
              <a:gd name="connsiteX9" fmla="*/ 566057 w 915896"/>
              <a:gd name="connsiteY9" fmla="*/ 146931 h 872645"/>
              <a:gd name="connsiteX10" fmla="*/ 478971 w 915896"/>
              <a:gd name="connsiteY10" fmla="*/ 117902 h 872645"/>
              <a:gd name="connsiteX11" fmla="*/ 435428 w 915896"/>
              <a:gd name="connsiteY11" fmla="*/ 103388 h 872645"/>
              <a:gd name="connsiteX12" fmla="*/ 391886 w 915896"/>
              <a:gd name="connsiteY12" fmla="*/ 88874 h 872645"/>
              <a:gd name="connsiteX13" fmla="*/ 304800 w 915896"/>
              <a:gd name="connsiteY13" fmla="*/ 45331 h 872645"/>
              <a:gd name="connsiteX14" fmla="*/ 217714 w 915896"/>
              <a:gd name="connsiteY14" fmla="*/ 1788 h 872645"/>
              <a:gd name="connsiteX15" fmla="*/ 0 w 915896"/>
              <a:gd name="connsiteY15" fmla="*/ 1788 h 87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5896" h="872645">
                <a:moveTo>
                  <a:pt x="856343" y="872645"/>
                </a:moveTo>
                <a:cubicBezTo>
                  <a:pt x="861181" y="848455"/>
                  <a:pt x="864366" y="823874"/>
                  <a:pt x="870857" y="800074"/>
                </a:cubicBezTo>
                <a:cubicBezTo>
                  <a:pt x="878908" y="770553"/>
                  <a:pt x="899886" y="712988"/>
                  <a:pt x="899886" y="712988"/>
                </a:cubicBezTo>
                <a:cubicBezTo>
                  <a:pt x="917210" y="591718"/>
                  <a:pt x="924913" y="593549"/>
                  <a:pt x="899886" y="451731"/>
                </a:cubicBezTo>
                <a:cubicBezTo>
                  <a:pt x="894568" y="421598"/>
                  <a:pt x="896317" y="381618"/>
                  <a:pt x="870857" y="364645"/>
                </a:cubicBezTo>
                <a:lnTo>
                  <a:pt x="827314" y="335617"/>
                </a:lnTo>
                <a:cubicBezTo>
                  <a:pt x="799059" y="250849"/>
                  <a:pt x="834908" y="328696"/>
                  <a:pt x="769257" y="263045"/>
                </a:cubicBezTo>
                <a:cubicBezTo>
                  <a:pt x="703606" y="197394"/>
                  <a:pt x="781453" y="233244"/>
                  <a:pt x="696686" y="204988"/>
                </a:cubicBezTo>
                <a:cubicBezTo>
                  <a:pt x="682172" y="195312"/>
                  <a:pt x="669084" y="183044"/>
                  <a:pt x="653143" y="175959"/>
                </a:cubicBezTo>
                <a:cubicBezTo>
                  <a:pt x="625181" y="163532"/>
                  <a:pt x="595086" y="156607"/>
                  <a:pt x="566057" y="146931"/>
                </a:cubicBezTo>
                <a:lnTo>
                  <a:pt x="478971" y="117902"/>
                </a:lnTo>
                <a:lnTo>
                  <a:pt x="435428" y="103388"/>
                </a:lnTo>
                <a:lnTo>
                  <a:pt x="391886" y="88874"/>
                </a:lnTo>
                <a:cubicBezTo>
                  <a:pt x="267097" y="5681"/>
                  <a:pt x="424984" y="105423"/>
                  <a:pt x="304800" y="45331"/>
                </a:cubicBezTo>
                <a:cubicBezTo>
                  <a:pt x="270245" y="28054"/>
                  <a:pt x="258758" y="4068"/>
                  <a:pt x="217714" y="1788"/>
                </a:cubicBezTo>
                <a:cubicBezTo>
                  <a:pt x="145254" y="-2237"/>
                  <a:pt x="72571" y="1788"/>
                  <a:pt x="0" y="178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47C35A-05D7-4CA6-9695-C7A9E2CDDD14}"/>
              </a:ext>
            </a:extLst>
          </p:cNvPr>
          <p:cNvGrpSpPr/>
          <p:nvPr/>
        </p:nvGrpSpPr>
        <p:grpSpPr>
          <a:xfrm>
            <a:off x="5731487" y="1472402"/>
            <a:ext cx="2356120" cy="310296"/>
            <a:chOff x="5591947" y="1556543"/>
            <a:chExt cx="2356120" cy="31029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C0126-0278-40CC-A060-09D5807EF041}"/>
                </a:ext>
              </a:extLst>
            </p:cNvPr>
            <p:cNvSpPr/>
            <p:nvPr/>
          </p:nvSpPr>
          <p:spPr bwMode="auto">
            <a:xfrm>
              <a:off x="5591947" y="1556543"/>
              <a:ext cx="377371" cy="29995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Helvetica" charset="0"/>
                </a:rPr>
                <a:t>r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48C1B44-CDD1-435B-A9AB-A16EF0D7A4CE}"/>
                </a:ext>
              </a:extLst>
            </p:cNvPr>
            <p:cNvSpPr/>
            <p:nvPr/>
          </p:nvSpPr>
          <p:spPr bwMode="auto">
            <a:xfrm>
              <a:off x="7570696" y="1566888"/>
              <a:ext cx="377371" cy="29995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s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F30DFF1-44AE-4AE3-8664-FCB79712E51E}"/>
              </a:ext>
            </a:extLst>
          </p:cNvPr>
          <p:cNvSpPr txBox="1"/>
          <p:nvPr/>
        </p:nvSpPr>
        <p:spPr>
          <a:xfrm>
            <a:off x="88254" y="2191751"/>
            <a:ext cx="493005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ea typeface="MS PGothic" panose="020B0600070205080204" pitchFamily="34" charset="-128"/>
                <a:sym typeface="Symbol" panose="05050102010706020507" pitchFamily="18" charset="2"/>
              </a:rPr>
              <a:t>Find the cost of each iteration of outer loop and the total cost for the following join operation using block nested join algorithm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Student</a:t>
            </a:r>
            <a:r>
              <a:rPr lang="en-US" altLang="en-US" sz="1800" dirty="0">
                <a:ea typeface="MS PGothic" panose="020B0600070205080204" pitchFamily="34" charset="-128"/>
              </a:rPr>
              <a:t> </a:t>
            </a:r>
            <a:r>
              <a:rPr lang="en-IN" altLang="en-US" sz="1800" dirty="0">
                <a:ea typeface="MS PGothic" panose="020B0600070205080204" pitchFamily="34" charset="-128"/>
              </a:rPr>
              <a:t>⨝</a:t>
            </a:r>
            <a:r>
              <a:rPr lang="en-US" altLang="en-US" sz="1800" i="1" dirty="0">
                <a:ea typeface="MS PGothic" panose="020B0600070205080204" pitchFamily="34" charset="-128"/>
              </a:rPr>
              <a:t> </a:t>
            </a:r>
            <a:r>
              <a:rPr lang="en-US" altLang="en-US" sz="18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takes</a:t>
            </a:r>
            <a:br>
              <a:rPr lang="en-US" altLang="en-US" sz="1600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sz="1600" dirty="0">
                <a:ea typeface="MS PGothic" panose="020B0600070205080204" pitchFamily="34" charset="-128"/>
                <a:sym typeface="Symbol" panose="05050102010706020507" pitchFamily="18" charset="2"/>
              </a:rPr>
              <a:t>    student.id = takes .id</a:t>
            </a:r>
          </a:p>
          <a:p>
            <a:endParaRPr lang="en-US" altLang="en-US" sz="1600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  <p:graphicFrame>
        <p:nvGraphicFramePr>
          <p:cNvPr id="16" name="Table 26">
            <a:extLst>
              <a:ext uri="{FF2B5EF4-FFF2-40B4-BE49-F238E27FC236}">
                <a16:creationId xmlns:a16="http://schemas.microsoft.com/office/drawing/2014/main" id="{7C36AADD-326E-4D06-A94F-BA7DF2096B2D}"/>
              </a:ext>
            </a:extLst>
          </p:cNvPr>
          <p:cNvGraphicFramePr>
            <a:graphicFrameLocks noGrp="1"/>
          </p:cNvGraphicFramePr>
          <p:nvPr/>
        </p:nvGraphicFramePr>
        <p:xfrm>
          <a:off x="207726" y="974758"/>
          <a:ext cx="4756417" cy="11125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29553">
                  <a:extLst>
                    <a:ext uri="{9D8B030D-6E8A-4147-A177-3AD203B41FA5}">
                      <a16:colId xmlns:a16="http://schemas.microsoft.com/office/drawing/2014/main" val="3136647323"/>
                    </a:ext>
                  </a:extLst>
                </a:gridCol>
                <a:gridCol w="1855694">
                  <a:extLst>
                    <a:ext uri="{9D8B030D-6E8A-4147-A177-3AD203B41FA5}">
                      <a16:colId xmlns:a16="http://schemas.microsoft.com/office/drawing/2014/main" val="3070579635"/>
                    </a:ext>
                  </a:extLst>
                </a:gridCol>
                <a:gridCol w="1771170">
                  <a:extLst>
                    <a:ext uri="{9D8B030D-6E8A-4147-A177-3AD203B41FA5}">
                      <a16:colId xmlns:a16="http://schemas.microsoft.com/office/drawing/2014/main" val="3277191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blocks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86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19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85834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9E27B84-1F95-48FC-859E-651EE090EADD}"/>
              </a:ext>
            </a:extLst>
          </p:cNvPr>
          <p:cNvSpPr txBox="1"/>
          <p:nvPr/>
        </p:nvSpPr>
        <p:spPr>
          <a:xfrm>
            <a:off x="120906" y="4142884"/>
            <a:ext cx="415108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/>
              <a:t>Block transfer of s</a:t>
            </a:r>
          </a:p>
          <a:p>
            <a:r>
              <a:rPr lang="en-US" sz="1800" dirty="0"/>
              <a:t>For B1 of r, Block transfer of s = 400 </a:t>
            </a:r>
          </a:p>
          <a:p>
            <a:r>
              <a:rPr lang="en-US" sz="1800" dirty="0"/>
              <a:t>For B2 of r, Block transfer of s = 400 </a:t>
            </a:r>
          </a:p>
          <a:p>
            <a:endParaRPr lang="en-US" sz="1800" dirty="0"/>
          </a:p>
          <a:p>
            <a:r>
              <a:rPr lang="en-US" sz="1800" dirty="0"/>
              <a:t>Total block transfer of s </a:t>
            </a:r>
          </a:p>
          <a:p>
            <a:r>
              <a:rPr lang="en-US" sz="1800" dirty="0"/>
              <a:t>= 2000 X 400 = </a:t>
            </a:r>
            <a:r>
              <a:rPr lang="en-US" altLang="en-US" sz="1800" dirty="0">
                <a:ea typeface="MS PGothic" panose="020B0600070205080204" pitchFamily="34" charset="-128"/>
              </a:rPr>
              <a:t> 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8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*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sz="1800" dirty="0"/>
              <a:t> </a:t>
            </a:r>
          </a:p>
          <a:p>
            <a:r>
              <a:rPr lang="en-US" sz="1800" dirty="0"/>
              <a:t>Total block transfer of r = </a:t>
            </a:r>
            <a:r>
              <a:rPr lang="en-US" sz="1800" dirty="0" err="1"/>
              <a:t>b</a:t>
            </a:r>
            <a:r>
              <a:rPr lang="en-US" sz="1800" baseline="-25000" dirty="0" err="1"/>
              <a:t>r</a:t>
            </a:r>
            <a:r>
              <a:rPr lang="en-US" sz="1800" dirty="0"/>
              <a:t> </a:t>
            </a:r>
          </a:p>
          <a:p>
            <a:r>
              <a:rPr lang="en-US" sz="1800" dirty="0"/>
              <a:t>Total block transfer for join </a:t>
            </a:r>
          </a:p>
          <a:p>
            <a:r>
              <a:rPr lang="en-US" sz="1800" dirty="0"/>
              <a:t>= </a:t>
            </a:r>
            <a:r>
              <a:rPr lang="en-US" altLang="en-US" sz="1800" dirty="0"/>
              <a:t> </a:t>
            </a:r>
            <a:r>
              <a:rPr lang="en-US" altLang="en-US" sz="1800" i="1" dirty="0" err="1"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 err="1">
                <a:sym typeface="Symbol" panose="05050102010706020507" pitchFamily="18" charset="2"/>
              </a:rPr>
              <a:t>r</a:t>
            </a:r>
            <a:r>
              <a:rPr lang="en-US" altLang="en-US" sz="1800" i="1" baseline="-25000" dirty="0">
                <a:sym typeface="Symbol" panose="05050102010706020507" pitchFamily="18" charset="2"/>
              </a:rPr>
              <a:t>  </a:t>
            </a:r>
            <a:r>
              <a:rPr lang="en-US" altLang="en-US" sz="1800" i="1" dirty="0">
                <a:sym typeface="Symbol" panose="05050102010706020507" pitchFamily="18" charset="2"/>
              </a:rPr>
              <a:t>* </a:t>
            </a:r>
            <a:r>
              <a:rPr lang="en-US" altLang="en-US" sz="2000" i="1" dirty="0"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>
                <a:sym typeface="Symbol" panose="05050102010706020507" pitchFamily="18" charset="2"/>
              </a:rPr>
              <a:t>s</a:t>
            </a:r>
            <a:r>
              <a:rPr lang="en-US" sz="1800" dirty="0"/>
              <a:t> + </a:t>
            </a:r>
            <a:r>
              <a:rPr lang="en-US" sz="1800" dirty="0" err="1"/>
              <a:t>b</a:t>
            </a:r>
            <a:r>
              <a:rPr lang="en-US" sz="1800" baseline="-25000" dirty="0" err="1"/>
              <a:t>r</a:t>
            </a:r>
            <a:r>
              <a:rPr lang="en-US" sz="1800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E153B-4E5C-41CA-858D-71F24ED3EAA3}"/>
              </a:ext>
            </a:extLst>
          </p:cNvPr>
          <p:cNvSpPr txBox="1"/>
          <p:nvPr/>
        </p:nvSpPr>
        <p:spPr>
          <a:xfrm>
            <a:off x="4308274" y="4369935"/>
            <a:ext cx="41510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</a:rPr>
              <a:t>No. of seek for s and r</a:t>
            </a:r>
          </a:p>
          <a:p>
            <a:r>
              <a:rPr lang="en-US" sz="1800" dirty="0"/>
              <a:t>For B1 of r, 1 seek for s and 1 seek in r </a:t>
            </a:r>
          </a:p>
          <a:p>
            <a:r>
              <a:rPr lang="en-US" sz="1800" dirty="0"/>
              <a:t>For B2 of r, 1 seek for s and 1 seek in r</a:t>
            </a:r>
          </a:p>
          <a:p>
            <a:r>
              <a:rPr lang="en-US" sz="1800" dirty="0"/>
              <a:t>………..</a:t>
            </a:r>
          </a:p>
          <a:p>
            <a:r>
              <a:rPr lang="en-US" sz="1800" dirty="0"/>
              <a:t>For B2000 of r, 1 seek for s and 1 seek in r</a:t>
            </a:r>
          </a:p>
          <a:p>
            <a:r>
              <a:rPr lang="en-US" sz="1800" dirty="0"/>
              <a:t>Total no. of seek = 2 X 2000 = 2 </a:t>
            </a:r>
            <a:r>
              <a:rPr lang="en-US" sz="1800" dirty="0" err="1"/>
              <a:t>b</a:t>
            </a:r>
            <a:r>
              <a:rPr lang="en-US" sz="1800" baseline="-25000" dirty="0" err="1"/>
              <a:t>r</a:t>
            </a:r>
            <a:endParaRPr lang="en-US" sz="1800" baseline="-25000" dirty="0"/>
          </a:p>
        </p:txBody>
      </p:sp>
    </p:spTree>
    <p:extLst>
      <p:ext uri="{BB962C8B-B14F-4D97-AF65-F5344CB8AC3E}">
        <p14:creationId xmlns:p14="http://schemas.microsoft.com/office/powerpoint/2010/main" val="36275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>
            <a:extLst>
              <a:ext uri="{FF2B5EF4-FFF2-40B4-BE49-F238E27FC236}">
                <a16:creationId xmlns:a16="http://schemas.microsoft.com/office/drawing/2014/main" id="{DE19C081-1E63-4543-8D37-D34F578D9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9712" y="105841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Block Nested-Loop Join</a:t>
            </a:r>
          </a:p>
        </p:txBody>
      </p:sp>
      <p:graphicFrame>
        <p:nvGraphicFramePr>
          <p:cNvPr id="2" name="Table 12">
            <a:extLst>
              <a:ext uri="{FF2B5EF4-FFF2-40B4-BE49-F238E27FC236}">
                <a16:creationId xmlns:a16="http://schemas.microsoft.com/office/drawing/2014/main" id="{B1AC9766-3770-4655-8E71-3BF32D58D893}"/>
              </a:ext>
            </a:extLst>
          </p:cNvPr>
          <p:cNvGraphicFramePr>
            <a:graphicFrameLocks noGrp="1"/>
          </p:cNvGraphicFramePr>
          <p:nvPr/>
        </p:nvGraphicFramePr>
        <p:xfrm>
          <a:off x="5294085" y="1945156"/>
          <a:ext cx="1175657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36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83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B51770-BCC0-42CB-A573-E2242693A828}"/>
              </a:ext>
            </a:extLst>
          </p:cNvPr>
          <p:cNvGraphicFramePr>
            <a:graphicFrameLocks noGrp="1"/>
          </p:cNvGraphicFramePr>
          <p:nvPr/>
        </p:nvGraphicFramePr>
        <p:xfrm>
          <a:off x="7278912" y="1945156"/>
          <a:ext cx="1175657" cy="14833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11238"/>
                  </a:ext>
                </a:extLst>
              </a:tr>
            </a:tbl>
          </a:graphicData>
        </a:graphic>
      </p:graphicFrame>
      <p:graphicFrame>
        <p:nvGraphicFramePr>
          <p:cNvPr id="5" name="Table 17">
            <a:extLst>
              <a:ext uri="{FF2B5EF4-FFF2-40B4-BE49-F238E27FC236}">
                <a16:creationId xmlns:a16="http://schemas.microsoft.com/office/drawing/2014/main" id="{ECFBD6A9-417D-4135-BBC8-C0B9580B526B}"/>
              </a:ext>
            </a:extLst>
          </p:cNvPr>
          <p:cNvGraphicFramePr>
            <a:graphicFrameLocks noGrp="1"/>
          </p:cNvGraphicFramePr>
          <p:nvPr/>
        </p:nvGraphicFramePr>
        <p:xfrm>
          <a:off x="6342742" y="997124"/>
          <a:ext cx="1059543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59543">
                  <a:extLst>
                    <a:ext uri="{9D8B030D-6E8A-4147-A177-3AD203B41FA5}">
                      <a16:colId xmlns:a16="http://schemas.microsoft.com/office/drawing/2014/main" val="2801998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52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038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646AE58-AC98-444F-B9B5-455646EB7C9B}"/>
              </a:ext>
            </a:extLst>
          </p:cNvPr>
          <p:cNvSpPr txBox="1"/>
          <p:nvPr/>
        </p:nvSpPr>
        <p:spPr>
          <a:xfrm>
            <a:off x="7866740" y="997124"/>
            <a:ext cx="117565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Iteration 2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D230A4B-F645-4A2C-A0C1-0CD44B01DF1D}"/>
              </a:ext>
            </a:extLst>
          </p:cNvPr>
          <p:cNvSpPr/>
          <p:nvPr/>
        </p:nvSpPr>
        <p:spPr bwMode="auto">
          <a:xfrm>
            <a:off x="5185225" y="1175561"/>
            <a:ext cx="1186545" cy="1233811"/>
          </a:xfrm>
          <a:custGeom>
            <a:avLst/>
            <a:gdLst>
              <a:gd name="connsiteX0" fmla="*/ 87086 w 1190172"/>
              <a:gd name="connsiteY0" fmla="*/ 929003 h 929003"/>
              <a:gd name="connsiteX1" fmla="*/ 29029 w 1190172"/>
              <a:gd name="connsiteY1" fmla="*/ 856432 h 929003"/>
              <a:gd name="connsiteX2" fmla="*/ 0 w 1190172"/>
              <a:gd name="connsiteY2" fmla="*/ 769346 h 929003"/>
              <a:gd name="connsiteX3" fmla="*/ 14515 w 1190172"/>
              <a:gd name="connsiteY3" fmla="*/ 566146 h 929003"/>
              <a:gd name="connsiteX4" fmla="*/ 29029 w 1190172"/>
              <a:gd name="connsiteY4" fmla="*/ 522603 h 929003"/>
              <a:gd name="connsiteX5" fmla="*/ 87086 w 1190172"/>
              <a:gd name="connsiteY5" fmla="*/ 435517 h 929003"/>
              <a:gd name="connsiteX6" fmla="*/ 130629 w 1190172"/>
              <a:gd name="connsiteY6" fmla="*/ 406489 h 929003"/>
              <a:gd name="connsiteX7" fmla="*/ 159658 w 1190172"/>
              <a:gd name="connsiteY7" fmla="*/ 362946 h 929003"/>
              <a:gd name="connsiteX8" fmla="*/ 203200 w 1190172"/>
              <a:gd name="connsiteY8" fmla="*/ 333917 h 929003"/>
              <a:gd name="connsiteX9" fmla="*/ 261258 w 1190172"/>
              <a:gd name="connsiteY9" fmla="*/ 275860 h 929003"/>
              <a:gd name="connsiteX10" fmla="*/ 333829 w 1190172"/>
              <a:gd name="connsiteY10" fmla="*/ 217803 h 929003"/>
              <a:gd name="connsiteX11" fmla="*/ 377372 w 1190172"/>
              <a:gd name="connsiteY11" fmla="*/ 188774 h 929003"/>
              <a:gd name="connsiteX12" fmla="*/ 464458 w 1190172"/>
              <a:gd name="connsiteY12" fmla="*/ 159746 h 929003"/>
              <a:gd name="connsiteX13" fmla="*/ 508000 w 1190172"/>
              <a:gd name="connsiteY13" fmla="*/ 130717 h 929003"/>
              <a:gd name="connsiteX14" fmla="*/ 551543 w 1190172"/>
              <a:gd name="connsiteY14" fmla="*/ 116203 h 929003"/>
              <a:gd name="connsiteX15" fmla="*/ 667658 w 1190172"/>
              <a:gd name="connsiteY15" fmla="*/ 87174 h 929003"/>
              <a:gd name="connsiteX16" fmla="*/ 812800 w 1190172"/>
              <a:gd name="connsiteY16" fmla="*/ 58146 h 929003"/>
              <a:gd name="connsiteX17" fmla="*/ 885372 w 1190172"/>
              <a:gd name="connsiteY17" fmla="*/ 43632 h 929003"/>
              <a:gd name="connsiteX18" fmla="*/ 1001486 w 1190172"/>
              <a:gd name="connsiteY18" fmla="*/ 14603 h 929003"/>
              <a:gd name="connsiteX19" fmla="*/ 1190172 w 1190172"/>
              <a:gd name="connsiteY19" fmla="*/ 89 h 92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90172" h="929003">
                <a:moveTo>
                  <a:pt x="87086" y="929003"/>
                </a:moveTo>
                <a:cubicBezTo>
                  <a:pt x="67734" y="904813"/>
                  <a:pt x="43863" y="883628"/>
                  <a:pt x="29029" y="856432"/>
                </a:cubicBezTo>
                <a:cubicBezTo>
                  <a:pt x="14377" y="829569"/>
                  <a:pt x="0" y="769346"/>
                  <a:pt x="0" y="769346"/>
                </a:cubicBezTo>
                <a:cubicBezTo>
                  <a:pt x="4838" y="701613"/>
                  <a:pt x="6581" y="633587"/>
                  <a:pt x="14515" y="566146"/>
                </a:cubicBezTo>
                <a:cubicBezTo>
                  <a:pt x="16303" y="550951"/>
                  <a:pt x="21599" y="535977"/>
                  <a:pt x="29029" y="522603"/>
                </a:cubicBezTo>
                <a:cubicBezTo>
                  <a:pt x="45972" y="492105"/>
                  <a:pt x="58057" y="454869"/>
                  <a:pt x="87086" y="435517"/>
                </a:cubicBezTo>
                <a:lnTo>
                  <a:pt x="130629" y="406489"/>
                </a:lnTo>
                <a:cubicBezTo>
                  <a:pt x="140305" y="391975"/>
                  <a:pt x="147323" y="375281"/>
                  <a:pt x="159658" y="362946"/>
                </a:cubicBezTo>
                <a:cubicBezTo>
                  <a:pt x="171993" y="350611"/>
                  <a:pt x="192303" y="347538"/>
                  <a:pt x="203200" y="333917"/>
                </a:cubicBezTo>
                <a:cubicBezTo>
                  <a:pt x="259496" y="263546"/>
                  <a:pt x="166258" y="307526"/>
                  <a:pt x="261258" y="275860"/>
                </a:cubicBezTo>
                <a:cubicBezTo>
                  <a:pt x="310192" y="202458"/>
                  <a:pt x="263722" y="252857"/>
                  <a:pt x="333829" y="217803"/>
                </a:cubicBezTo>
                <a:cubicBezTo>
                  <a:pt x="349431" y="210002"/>
                  <a:pt x="361431" y="195859"/>
                  <a:pt x="377372" y="188774"/>
                </a:cubicBezTo>
                <a:cubicBezTo>
                  <a:pt x="405334" y="176347"/>
                  <a:pt x="464458" y="159746"/>
                  <a:pt x="464458" y="159746"/>
                </a:cubicBezTo>
                <a:cubicBezTo>
                  <a:pt x="478972" y="150070"/>
                  <a:pt x="492398" y="138518"/>
                  <a:pt x="508000" y="130717"/>
                </a:cubicBezTo>
                <a:cubicBezTo>
                  <a:pt x="521684" y="123875"/>
                  <a:pt x="536783" y="120229"/>
                  <a:pt x="551543" y="116203"/>
                </a:cubicBezTo>
                <a:cubicBezTo>
                  <a:pt x="590033" y="105706"/>
                  <a:pt x="629809" y="99790"/>
                  <a:pt x="667658" y="87174"/>
                </a:cubicBezTo>
                <a:cubicBezTo>
                  <a:pt x="751113" y="59356"/>
                  <a:pt x="679378" y="80383"/>
                  <a:pt x="812800" y="58146"/>
                </a:cubicBezTo>
                <a:cubicBezTo>
                  <a:pt x="837134" y="54090"/>
                  <a:pt x="861334" y="49179"/>
                  <a:pt x="885372" y="43632"/>
                </a:cubicBezTo>
                <a:cubicBezTo>
                  <a:pt x="924246" y="34661"/>
                  <a:pt x="961834" y="19009"/>
                  <a:pt x="1001486" y="14603"/>
                </a:cubicBezTo>
                <a:cubicBezTo>
                  <a:pt x="1151349" y="-2048"/>
                  <a:pt x="1088304" y="89"/>
                  <a:pt x="1190172" y="8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87303B-27EB-422E-A2BA-DE9619B6AA12}"/>
              </a:ext>
            </a:extLst>
          </p:cNvPr>
          <p:cNvSpPr/>
          <p:nvPr/>
        </p:nvSpPr>
        <p:spPr bwMode="auto">
          <a:xfrm>
            <a:off x="7447324" y="1322040"/>
            <a:ext cx="1112478" cy="741680"/>
          </a:xfrm>
          <a:custGeom>
            <a:avLst/>
            <a:gdLst>
              <a:gd name="connsiteX0" fmla="*/ 856343 w 915896"/>
              <a:gd name="connsiteY0" fmla="*/ 872645 h 872645"/>
              <a:gd name="connsiteX1" fmla="*/ 870857 w 915896"/>
              <a:gd name="connsiteY1" fmla="*/ 800074 h 872645"/>
              <a:gd name="connsiteX2" fmla="*/ 899886 w 915896"/>
              <a:gd name="connsiteY2" fmla="*/ 712988 h 872645"/>
              <a:gd name="connsiteX3" fmla="*/ 899886 w 915896"/>
              <a:gd name="connsiteY3" fmla="*/ 451731 h 872645"/>
              <a:gd name="connsiteX4" fmla="*/ 870857 w 915896"/>
              <a:gd name="connsiteY4" fmla="*/ 364645 h 872645"/>
              <a:gd name="connsiteX5" fmla="*/ 827314 w 915896"/>
              <a:gd name="connsiteY5" fmla="*/ 335617 h 872645"/>
              <a:gd name="connsiteX6" fmla="*/ 769257 w 915896"/>
              <a:gd name="connsiteY6" fmla="*/ 263045 h 872645"/>
              <a:gd name="connsiteX7" fmla="*/ 696686 w 915896"/>
              <a:gd name="connsiteY7" fmla="*/ 204988 h 872645"/>
              <a:gd name="connsiteX8" fmla="*/ 653143 w 915896"/>
              <a:gd name="connsiteY8" fmla="*/ 175959 h 872645"/>
              <a:gd name="connsiteX9" fmla="*/ 566057 w 915896"/>
              <a:gd name="connsiteY9" fmla="*/ 146931 h 872645"/>
              <a:gd name="connsiteX10" fmla="*/ 478971 w 915896"/>
              <a:gd name="connsiteY10" fmla="*/ 117902 h 872645"/>
              <a:gd name="connsiteX11" fmla="*/ 435428 w 915896"/>
              <a:gd name="connsiteY11" fmla="*/ 103388 h 872645"/>
              <a:gd name="connsiteX12" fmla="*/ 391886 w 915896"/>
              <a:gd name="connsiteY12" fmla="*/ 88874 h 872645"/>
              <a:gd name="connsiteX13" fmla="*/ 304800 w 915896"/>
              <a:gd name="connsiteY13" fmla="*/ 45331 h 872645"/>
              <a:gd name="connsiteX14" fmla="*/ 217714 w 915896"/>
              <a:gd name="connsiteY14" fmla="*/ 1788 h 872645"/>
              <a:gd name="connsiteX15" fmla="*/ 0 w 915896"/>
              <a:gd name="connsiteY15" fmla="*/ 1788 h 87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5896" h="872645">
                <a:moveTo>
                  <a:pt x="856343" y="872645"/>
                </a:moveTo>
                <a:cubicBezTo>
                  <a:pt x="861181" y="848455"/>
                  <a:pt x="864366" y="823874"/>
                  <a:pt x="870857" y="800074"/>
                </a:cubicBezTo>
                <a:cubicBezTo>
                  <a:pt x="878908" y="770553"/>
                  <a:pt x="899886" y="712988"/>
                  <a:pt x="899886" y="712988"/>
                </a:cubicBezTo>
                <a:cubicBezTo>
                  <a:pt x="917210" y="591718"/>
                  <a:pt x="924913" y="593549"/>
                  <a:pt x="899886" y="451731"/>
                </a:cubicBezTo>
                <a:cubicBezTo>
                  <a:pt x="894568" y="421598"/>
                  <a:pt x="896317" y="381618"/>
                  <a:pt x="870857" y="364645"/>
                </a:cubicBezTo>
                <a:lnTo>
                  <a:pt x="827314" y="335617"/>
                </a:lnTo>
                <a:cubicBezTo>
                  <a:pt x="799059" y="250849"/>
                  <a:pt x="834908" y="328696"/>
                  <a:pt x="769257" y="263045"/>
                </a:cubicBezTo>
                <a:cubicBezTo>
                  <a:pt x="703606" y="197394"/>
                  <a:pt x="781453" y="233244"/>
                  <a:pt x="696686" y="204988"/>
                </a:cubicBezTo>
                <a:cubicBezTo>
                  <a:pt x="682172" y="195312"/>
                  <a:pt x="669084" y="183044"/>
                  <a:pt x="653143" y="175959"/>
                </a:cubicBezTo>
                <a:cubicBezTo>
                  <a:pt x="625181" y="163532"/>
                  <a:pt x="595086" y="156607"/>
                  <a:pt x="566057" y="146931"/>
                </a:cubicBezTo>
                <a:lnTo>
                  <a:pt x="478971" y="117902"/>
                </a:lnTo>
                <a:lnTo>
                  <a:pt x="435428" y="103388"/>
                </a:lnTo>
                <a:lnTo>
                  <a:pt x="391886" y="88874"/>
                </a:lnTo>
                <a:cubicBezTo>
                  <a:pt x="267097" y="5681"/>
                  <a:pt x="424984" y="105423"/>
                  <a:pt x="304800" y="45331"/>
                </a:cubicBezTo>
                <a:cubicBezTo>
                  <a:pt x="270245" y="28054"/>
                  <a:pt x="258758" y="4068"/>
                  <a:pt x="217714" y="1788"/>
                </a:cubicBezTo>
                <a:cubicBezTo>
                  <a:pt x="145254" y="-2237"/>
                  <a:pt x="72571" y="1788"/>
                  <a:pt x="0" y="178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47C35A-05D7-4CA6-9695-C7A9E2CDDD14}"/>
              </a:ext>
            </a:extLst>
          </p:cNvPr>
          <p:cNvGrpSpPr/>
          <p:nvPr/>
        </p:nvGrpSpPr>
        <p:grpSpPr>
          <a:xfrm>
            <a:off x="5731487" y="1472402"/>
            <a:ext cx="2356120" cy="310296"/>
            <a:chOff x="5591947" y="1556543"/>
            <a:chExt cx="2356120" cy="31029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C0126-0278-40CC-A060-09D5807EF041}"/>
                </a:ext>
              </a:extLst>
            </p:cNvPr>
            <p:cNvSpPr/>
            <p:nvPr/>
          </p:nvSpPr>
          <p:spPr bwMode="auto">
            <a:xfrm>
              <a:off x="5591947" y="1556543"/>
              <a:ext cx="377371" cy="29995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Helvetica" charset="0"/>
                </a:rPr>
                <a:t>r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48C1B44-CDD1-435B-A9AB-A16EF0D7A4CE}"/>
                </a:ext>
              </a:extLst>
            </p:cNvPr>
            <p:cNvSpPr/>
            <p:nvPr/>
          </p:nvSpPr>
          <p:spPr bwMode="auto">
            <a:xfrm>
              <a:off x="7570696" y="1566888"/>
              <a:ext cx="377371" cy="29995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s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F30DFF1-44AE-4AE3-8664-FCB79712E51E}"/>
              </a:ext>
            </a:extLst>
          </p:cNvPr>
          <p:cNvSpPr txBox="1"/>
          <p:nvPr/>
        </p:nvSpPr>
        <p:spPr>
          <a:xfrm>
            <a:off x="88254" y="2191751"/>
            <a:ext cx="493005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 dirty="0">
                <a:solidFill>
                  <a:srgbClr val="FF000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Question 19-1: </a:t>
            </a:r>
          </a:p>
          <a:p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a.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sz="1600" dirty="0">
                <a:ea typeface="MS PGothic" panose="020B0600070205080204" pitchFamily="34" charset="-128"/>
                <a:sym typeface="Symbol" panose="05050102010706020507" pitchFamily="18" charset="2"/>
              </a:rPr>
              <a:t>Find the cost of each iteration of outer loop and the total cost for the following join operation using block nested join algorithm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sz="1800" dirty="0">
                <a:sym typeface="Symbol" panose="05050102010706020507" pitchFamily="18" charset="2"/>
              </a:rPr>
              <a:t>takes</a:t>
            </a:r>
            <a:r>
              <a:rPr lang="en-US" altLang="en-US" sz="1800" dirty="0">
                <a:ea typeface="MS PGothic" panose="020B0600070205080204" pitchFamily="34" charset="-128"/>
              </a:rPr>
              <a:t> </a:t>
            </a:r>
            <a:r>
              <a:rPr lang="en-IN" altLang="en-US" sz="1800" dirty="0">
                <a:ea typeface="MS PGothic" panose="020B0600070205080204" pitchFamily="34" charset="-128"/>
              </a:rPr>
              <a:t>⨝</a:t>
            </a:r>
            <a:r>
              <a:rPr lang="en-US" altLang="en-US" sz="1800" i="1" dirty="0">
                <a:ea typeface="MS PGothic" panose="020B0600070205080204" pitchFamily="34" charset="-128"/>
              </a:rPr>
              <a:t> </a:t>
            </a:r>
            <a:r>
              <a:rPr lang="en-US" altLang="en-US" sz="18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student</a:t>
            </a:r>
            <a:br>
              <a:rPr lang="en-US" altLang="en-US" sz="1600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sz="1600" dirty="0">
                <a:ea typeface="MS PGothic" panose="020B0600070205080204" pitchFamily="34" charset="-128"/>
                <a:sym typeface="Symbol" panose="05050102010706020507" pitchFamily="18" charset="2"/>
              </a:rPr>
              <a:t>    student.id = takes .id</a:t>
            </a:r>
          </a:p>
          <a:p>
            <a:endParaRPr lang="en-US" altLang="en-US" sz="16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b.</a:t>
            </a:r>
            <a:r>
              <a:rPr lang="en-US" altLang="en-US" dirty="0">
                <a:sym typeface="Symbol" panose="05050102010706020507" pitchFamily="18" charset="2"/>
              </a:rPr>
              <a:t> Analyze the effect of the size of outer relation</a:t>
            </a:r>
            <a:endParaRPr lang="en-US" altLang="en-US" sz="1600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  <p:graphicFrame>
        <p:nvGraphicFramePr>
          <p:cNvPr id="16" name="Table 26">
            <a:extLst>
              <a:ext uri="{FF2B5EF4-FFF2-40B4-BE49-F238E27FC236}">
                <a16:creationId xmlns:a16="http://schemas.microsoft.com/office/drawing/2014/main" id="{7C36AADD-326E-4D06-A94F-BA7DF2096B2D}"/>
              </a:ext>
            </a:extLst>
          </p:cNvPr>
          <p:cNvGraphicFramePr>
            <a:graphicFrameLocks noGrp="1"/>
          </p:cNvGraphicFramePr>
          <p:nvPr/>
        </p:nvGraphicFramePr>
        <p:xfrm>
          <a:off x="207726" y="974758"/>
          <a:ext cx="4756417" cy="11125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29553">
                  <a:extLst>
                    <a:ext uri="{9D8B030D-6E8A-4147-A177-3AD203B41FA5}">
                      <a16:colId xmlns:a16="http://schemas.microsoft.com/office/drawing/2014/main" val="3136647323"/>
                    </a:ext>
                  </a:extLst>
                </a:gridCol>
                <a:gridCol w="1855694">
                  <a:extLst>
                    <a:ext uri="{9D8B030D-6E8A-4147-A177-3AD203B41FA5}">
                      <a16:colId xmlns:a16="http://schemas.microsoft.com/office/drawing/2014/main" val="3070579635"/>
                    </a:ext>
                  </a:extLst>
                </a:gridCol>
                <a:gridCol w="1771170">
                  <a:extLst>
                    <a:ext uri="{9D8B030D-6E8A-4147-A177-3AD203B41FA5}">
                      <a16:colId xmlns:a16="http://schemas.microsoft.com/office/drawing/2014/main" val="3277191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blocks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86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19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858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04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>
            <a:extLst>
              <a:ext uri="{FF2B5EF4-FFF2-40B4-BE49-F238E27FC236}">
                <a16:creationId xmlns:a16="http://schemas.microsoft.com/office/drawing/2014/main" id="{DE19C081-1E63-4543-8D37-D34F578D9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9712" y="105841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Block Nested-Loop Join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F271E85F-D50F-4FAC-81D5-291C4D3EA4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0906" y="991640"/>
            <a:ext cx="4930058" cy="4160932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Variant of nested-loop join in which every block of inner relation is paired with every block of outer relation.</a:t>
            </a:r>
          </a:p>
          <a:p>
            <a:pPr>
              <a:buFont typeface="Monotype Sorts" pitchFamily="-65" charset="2"/>
              <a:buNone/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		</a:t>
            </a:r>
            <a:r>
              <a:rPr lang="en-US" altLang="en-US" b="1" dirty="0">
                <a:ea typeface="MS PGothic" panose="020B0600070205080204" pitchFamily="34" charset="-128"/>
              </a:rPr>
              <a:t>for each </a:t>
            </a:r>
            <a:r>
              <a:rPr lang="en-US" altLang="en-US" dirty="0">
                <a:ea typeface="MS PGothic" panose="020B0600070205080204" pitchFamily="34" charset="-128"/>
              </a:rPr>
              <a:t>block </a:t>
            </a:r>
            <a:r>
              <a:rPr lang="en-US" altLang="en-US" i="1" dirty="0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</a:rPr>
              <a:t> of</a:t>
            </a:r>
            <a:r>
              <a:rPr lang="en-US" altLang="en-US" b="1" i="1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</a:rPr>
              <a:t> do begin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		for each</a:t>
            </a:r>
            <a:r>
              <a:rPr lang="en-US" altLang="en-US" dirty="0">
                <a:ea typeface="MS PGothic" panose="020B0600070205080204" pitchFamily="34" charset="-128"/>
              </a:rPr>
              <a:t> block </a:t>
            </a:r>
            <a:r>
              <a:rPr lang="en-US" altLang="en-US" i="1" dirty="0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</a:rPr>
              <a:t>s</a:t>
            </a:r>
            <a:r>
              <a:rPr lang="en-US" altLang="en-US" b="1" dirty="0">
                <a:ea typeface="MS PGothic" panose="020B0600070205080204" pitchFamily="34" charset="-128"/>
              </a:rPr>
              <a:t> of </a:t>
            </a:r>
            <a:r>
              <a:rPr lang="en-US" altLang="en-US" b="1" i="1" dirty="0">
                <a:ea typeface="MS PGothic" panose="020B0600070205080204" pitchFamily="34" charset="-128"/>
              </a:rPr>
              <a:t>s </a:t>
            </a:r>
            <a:r>
              <a:rPr lang="en-US" altLang="en-US" b="1" dirty="0">
                <a:ea typeface="MS PGothic" panose="020B0600070205080204" pitchFamily="34" charset="-128"/>
              </a:rPr>
              <a:t>do begin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			for each</a:t>
            </a:r>
            <a:r>
              <a:rPr lang="en-US" altLang="en-US" dirty="0">
                <a:ea typeface="MS PGothic" panose="020B0600070205080204" pitchFamily="34" charset="-128"/>
              </a:rPr>
              <a:t> tuple </a:t>
            </a:r>
            <a:r>
              <a:rPr lang="en-US" altLang="en-US" i="1" dirty="0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in </a:t>
            </a:r>
            <a:r>
              <a:rPr lang="en-US" altLang="en-US" i="1" dirty="0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</a:rPr>
              <a:t>r </a:t>
            </a:r>
            <a:r>
              <a:rPr lang="en-US" altLang="en-US" b="1" baseline="-25000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do begin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				for each </a:t>
            </a:r>
            <a:r>
              <a:rPr lang="en-US" altLang="en-US" dirty="0">
                <a:ea typeface="MS PGothic" panose="020B0600070205080204" pitchFamily="34" charset="-128"/>
              </a:rPr>
              <a:t>tuple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in </a:t>
            </a:r>
            <a:r>
              <a:rPr lang="en-US" altLang="en-US" i="1" dirty="0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do begin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					</a:t>
            </a:r>
            <a:r>
              <a:rPr lang="en-US" altLang="en-US" dirty="0">
                <a:ea typeface="MS PGothic" panose="020B0600070205080204" pitchFamily="34" charset="-128"/>
              </a:rPr>
              <a:t>Check if (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 err="1">
                <a:ea typeface="MS PGothic" panose="020B0600070205080204" pitchFamily="34" charset="-128"/>
              </a:rPr>
              <a:t>,t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) </a:t>
            </a:r>
            <a:r>
              <a:rPr lang="en-US" altLang="en-US" dirty="0">
                <a:ea typeface="MS PGothic" panose="020B0600070205080204" pitchFamily="34" charset="-128"/>
              </a:rPr>
              <a:t>satisfy the join condition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					if they do, add </a:t>
            </a:r>
            <a:r>
              <a:rPr lang="en-US" altLang="en-US" i="1" dirty="0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i="1" baseline="30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•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to the result.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				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End 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		end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	end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2B03F1-F467-4565-91A3-34993EF1ACC9}"/>
              </a:ext>
            </a:extLst>
          </p:cNvPr>
          <p:cNvSpPr txBox="1"/>
          <p:nvPr/>
        </p:nvSpPr>
        <p:spPr>
          <a:xfrm>
            <a:off x="5413829" y="715380"/>
            <a:ext cx="3614057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Cost Analysis (Block transfer) </a:t>
            </a:r>
          </a:p>
          <a:p>
            <a:endParaRPr lang="en-US" dirty="0"/>
          </a:p>
          <a:p>
            <a:r>
              <a:rPr lang="en-US" sz="1600" b="1" dirty="0">
                <a:solidFill>
                  <a:srgbClr val="FF0000"/>
                </a:solidFill>
              </a:rPr>
              <a:t>Case 2 (Best Case):</a:t>
            </a:r>
            <a:r>
              <a:rPr lang="en-US" sz="1600" dirty="0"/>
              <a:t> </a:t>
            </a:r>
            <a:r>
              <a:rPr lang="en-US" altLang="en-US" sz="1600" dirty="0">
                <a:ea typeface="MS PGothic" panose="020B0600070205080204" pitchFamily="34" charset="-128"/>
                <a:sym typeface="Symbol" panose="05050102010706020507" pitchFamily="18" charset="2"/>
              </a:rPr>
              <a:t>the smaller relation fits entirely in memory, use that as the inner relation</a:t>
            </a:r>
            <a:endParaRPr lang="en-US" altLang="en-US" sz="1600" dirty="0">
              <a:ea typeface="MS PGothic" panose="020B0600070205080204" pitchFamily="34" charset="-128"/>
            </a:endParaRPr>
          </a:p>
          <a:p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</a:rPr>
              <a:t>the estimated </a:t>
            </a:r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block transfers</a:t>
            </a:r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is 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  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sz="1600" b="1" dirty="0">
                <a:solidFill>
                  <a:srgbClr val="0000FF"/>
                </a:solidFill>
              </a:rPr>
              <a:t>Number of seek </a:t>
            </a:r>
            <a:r>
              <a:rPr lang="en-US" sz="1600" dirty="0"/>
              <a:t>= </a:t>
            </a:r>
            <a:r>
              <a:rPr lang="en-US" i="1" dirty="0"/>
              <a:t>2</a:t>
            </a:r>
            <a:endParaRPr lang="en-US" sz="1600" dirty="0"/>
          </a:p>
        </p:txBody>
      </p:sp>
      <p:graphicFrame>
        <p:nvGraphicFramePr>
          <p:cNvPr id="15" name="Table 12">
            <a:extLst>
              <a:ext uri="{FF2B5EF4-FFF2-40B4-BE49-F238E27FC236}">
                <a16:creationId xmlns:a16="http://schemas.microsoft.com/office/drawing/2014/main" id="{6BFC6717-7F7B-4EAE-9C96-A90E3A8BE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173795"/>
              </p:ext>
            </p:extLst>
          </p:nvPr>
        </p:nvGraphicFramePr>
        <p:xfrm>
          <a:off x="5661212" y="4624754"/>
          <a:ext cx="779502" cy="18288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79502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336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336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336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364167"/>
                  </a:ext>
                </a:extLst>
              </a:tr>
              <a:tr h="3336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837294"/>
                  </a:ext>
                </a:extLst>
              </a:tr>
              <a:tr h="3336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93883E2-2BAD-438D-93DE-04548E3CE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059758"/>
              </p:ext>
            </p:extLst>
          </p:nvPr>
        </p:nvGraphicFramePr>
        <p:xfrm>
          <a:off x="7765143" y="4624754"/>
          <a:ext cx="660398" cy="14630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60398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161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161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1611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  <a:tr h="31611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11238"/>
                  </a:ext>
                </a:extLst>
              </a:tr>
            </a:tbl>
          </a:graphicData>
        </a:graphic>
      </p:graphicFrame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8E9B877-8F09-4117-9EDF-5A1A1850F1EA}"/>
              </a:ext>
            </a:extLst>
          </p:cNvPr>
          <p:cNvSpPr/>
          <p:nvPr/>
        </p:nvSpPr>
        <p:spPr bwMode="auto">
          <a:xfrm>
            <a:off x="5591627" y="3200399"/>
            <a:ext cx="1027842" cy="1591946"/>
          </a:xfrm>
          <a:custGeom>
            <a:avLst/>
            <a:gdLst>
              <a:gd name="connsiteX0" fmla="*/ 87086 w 1190172"/>
              <a:gd name="connsiteY0" fmla="*/ 929003 h 929003"/>
              <a:gd name="connsiteX1" fmla="*/ 29029 w 1190172"/>
              <a:gd name="connsiteY1" fmla="*/ 856432 h 929003"/>
              <a:gd name="connsiteX2" fmla="*/ 0 w 1190172"/>
              <a:gd name="connsiteY2" fmla="*/ 769346 h 929003"/>
              <a:gd name="connsiteX3" fmla="*/ 14515 w 1190172"/>
              <a:gd name="connsiteY3" fmla="*/ 566146 h 929003"/>
              <a:gd name="connsiteX4" fmla="*/ 29029 w 1190172"/>
              <a:gd name="connsiteY4" fmla="*/ 522603 h 929003"/>
              <a:gd name="connsiteX5" fmla="*/ 87086 w 1190172"/>
              <a:gd name="connsiteY5" fmla="*/ 435517 h 929003"/>
              <a:gd name="connsiteX6" fmla="*/ 130629 w 1190172"/>
              <a:gd name="connsiteY6" fmla="*/ 406489 h 929003"/>
              <a:gd name="connsiteX7" fmla="*/ 159658 w 1190172"/>
              <a:gd name="connsiteY7" fmla="*/ 362946 h 929003"/>
              <a:gd name="connsiteX8" fmla="*/ 203200 w 1190172"/>
              <a:gd name="connsiteY8" fmla="*/ 333917 h 929003"/>
              <a:gd name="connsiteX9" fmla="*/ 261258 w 1190172"/>
              <a:gd name="connsiteY9" fmla="*/ 275860 h 929003"/>
              <a:gd name="connsiteX10" fmla="*/ 333829 w 1190172"/>
              <a:gd name="connsiteY10" fmla="*/ 217803 h 929003"/>
              <a:gd name="connsiteX11" fmla="*/ 377372 w 1190172"/>
              <a:gd name="connsiteY11" fmla="*/ 188774 h 929003"/>
              <a:gd name="connsiteX12" fmla="*/ 464458 w 1190172"/>
              <a:gd name="connsiteY12" fmla="*/ 159746 h 929003"/>
              <a:gd name="connsiteX13" fmla="*/ 508000 w 1190172"/>
              <a:gd name="connsiteY13" fmla="*/ 130717 h 929003"/>
              <a:gd name="connsiteX14" fmla="*/ 551543 w 1190172"/>
              <a:gd name="connsiteY14" fmla="*/ 116203 h 929003"/>
              <a:gd name="connsiteX15" fmla="*/ 667658 w 1190172"/>
              <a:gd name="connsiteY15" fmla="*/ 87174 h 929003"/>
              <a:gd name="connsiteX16" fmla="*/ 812800 w 1190172"/>
              <a:gd name="connsiteY16" fmla="*/ 58146 h 929003"/>
              <a:gd name="connsiteX17" fmla="*/ 885372 w 1190172"/>
              <a:gd name="connsiteY17" fmla="*/ 43632 h 929003"/>
              <a:gd name="connsiteX18" fmla="*/ 1001486 w 1190172"/>
              <a:gd name="connsiteY18" fmla="*/ 14603 h 929003"/>
              <a:gd name="connsiteX19" fmla="*/ 1190172 w 1190172"/>
              <a:gd name="connsiteY19" fmla="*/ 89 h 92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90172" h="929003">
                <a:moveTo>
                  <a:pt x="87086" y="929003"/>
                </a:moveTo>
                <a:cubicBezTo>
                  <a:pt x="67734" y="904813"/>
                  <a:pt x="43863" y="883628"/>
                  <a:pt x="29029" y="856432"/>
                </a:cubicBezTo>
                <a:cubicBezTo>
                  <a:pt x="14377" y="829569"/>
                  <a:pt x="0" y="769346"/>
                  <a:pt x="0" y="769346"/>
                </a:cubicBezTo>
                <a:cubicBezTo>
                  <a:pt x="4838" y="701613"/>
                  <a:pt x="6581" y="633587"/>
                  <a:pt x="14515" y="566146"/>
                </a:cubicBezTo>
                <a:cubicBezTo>
                  <a:pt x="16303" y="550951"/>
                  <a:pt x="21599" y="535977"/>
                  <a:pt x="29029" y="522603"/>
                </a:cubicBezTo>
                <a:cubicBezTo>
                  <a:pt x="45972" y="492105"/>
                  <a:pt x="58057" y="454869"/>
                  <a:pt x="87086" y="435517"/>
                </a:cubicBezTo>
                <a:lnTo>
                  <a:pt x="130629" y="406489"/>
                </a:lnTo>
                <a:cubicBezTo>
                  <a:pt x="140305" y="391975"/>
                  <a:pt x="147323" y="375281"/>
                  <a:pt x="159658" y="362946"/>
                </a:cubicBezTo>
                <a:cubicBezTo>
                  <a:pt x="171993" y="350611"/>
                  <a:pt x="192303" y="347538"/>
                  <a:pt x="203200" y="333917"/>
                </a:cubicBezTo>
                <a:cubicBezTo>
                  <a:pt x="259496" y="263546"/>
                  <a:pt x="166258" y="307526"/>
                  <a:pt x="261258" y="275860"/>
                </a:cubicBezTo>
                <a:cubicBezTo>
                  <a:pt x="310192" y="202458"/>
                  <a:pt x="263722" y="252857"/>
                  <a:pt x="333829" y="217803"/>
                </a:cubicBezTo>
                <a:cubicBezTo>
                  <a:pt x="349431" y="210002"/>
                  <a:pt x="361431" y="195859"/>
                  <a:pt x="377372" y="188774"/>
                </a:cubicBezTo>
                <a:cubicBezTo>
                  <a:pt x="405334" y="176347"/>
                  <a:pt x="464458" y="159746"/>
                  <a:pt x="464458" y="159746"/>
                </a:cubicBezTo>
                <a:cubicBezTo>
                  <a:pt x="478972" y="150070"/>
                  <a:pt x="492398" y="138518"/>
                  <a:pt x="508000" y="130717"/>
                </a:cubicBezTo>
                <a:cubicBezTo>
                  <a:pt x="521684" y="123875"/>
                  <a:pt x="536783" y="120229"/>
                  <a:pt x="551543" y="116203"/>
                </a:cubicBezTo>
                <a:cubicBezTo>
                  <a:pt x="590033" y="105706"/>
                  <a:pt x="629809" y="99790"/>
                  <a:pt x="667658" y="87174"/>
                </a:cubicBezTo>
                <a:cubicBezTo>
                  <a:pt x="751113" y="59356"/>
                  <a:pt x="679378" y="80383"/>
                  <a:pt x="812800" y="58146"/>
                </a:cubicBezTo>
                <a:cubicBezTo>
                  <a:pt x="837134" y="54090"/>
                  <a:pt x="861334" y="49179"/>
                  <a:pt x="885372" y="43632"/>
                </a:cubicBezTo>
                <a:cubicBezTo>
                  <a:pt x="924246" y="34661"/>
                  <a:pt x="961834" y="19009"/>
                  <a:pt x="1001486" y="14603"/>
                </a:cubicBezTo>
                <a:cubicBezTo>
                  <a:pt x="1151349" y="-2048"/>
                  <a:pt x="1088304" y="89"/>
                  <a:pt x="1190172" y="8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0690D6C7-2541-445D-A0E9-E323EA0B5520}"/>
              </a:ext>
            </a:extLst>
          </p:cNvPr>
          <p:cNvSpPr/>
          <p:nvPr/>
        </p:nvSpPr>
        <p:spPr bwMode="auto">
          <a:xfrm>
            <a:off x="7377843" y="3322496"/>
            <a:ext cx="268516" cy="1461667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5C803DB3-8B60-4C86-B1A2-431DC07237EF}"/>
              </a:ext>
            </a:extLst>
          </p:cNvPr>
          <p:cNvSpPr/>
          <p:nvPr/>
        </p:nvSpPr>
        <p:spPr bwMode="auto">
          <a:xfrm>
            <a:off x="8425541" y="4624754"/>
            <a:ext cx="297545" cy="1483360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16B8197-DE29-491E-8AAD-AF00F45B2268}"/>
              </a:ext>
            </a:extLst>
          </p:cNvPr>
          <p:cNvSpPr/>
          <p:nvPr/>
        </p:nvSpPr>
        <p:spPr bwMode="auto">
          <a:xfrm>
            <a:off x="7718613" y="4006192"/>
            <a:ext cx="1338302" cy="1358541"/>
          </a:xfrm>
          <a:custGeom>
            <a:avLst/>
            <a:gdLst>
              <a:gd name="connsiteX0" fmla="*/ 0 w 1204685"/>
              <a:gd name="connsiteY0" fmla="*/ 0 h 1988457"/>
              <a:gd name="connsiteX1" fmla="*/ 246742 w 1204685"/>
              <a:gd name="connsiteY1" fmla="*/ 58057 h 1988457"/>
              <a:gd name="connsiteX2" fmla="*/ 333828 w 1204685"/>
              <a:gd name="connsiteY2" fmla="*/ 87086 h 1988457"/>
              <a:gd name="connsiteX3" fmla="*/ 420914 w 1204685"/>
              <a:gd name="connsiteY3" fmla="*/ 116115 h 1988457"/>
              <a:gd name="connsiteX4" fmla="*/ 464457 w 1204685"/>
              <a:gd name="connsiteY4" fmla="*/ 145143 h 1988457"/>
              <a:gd name="connsiteX5" fmla="*/ 508000 w 1204685"/>
              <a:gd name="connsiteY5" fmla="*/ 188686 h 1988457"/>
              <a:gd name="connsiteX6" fmla="*/ 595085 w 1204685"/>
              <a:gd name="connsiteY6" fmla="*/ 246743 h 1988457"/>
              <a:gd name="connsiteX7" fmla="*/ 682171 w 1204685"/>
              <a:gd name="connsiteY7" fmla="*/ 333829 h 1988457"/>
              <a:gd name="connsiteX8" fmla="*/ 725714 w 1204685"/>
              <a:gd name="connsiteY8" fmla="*/ 362857 h 1988457"/>
              <a:gd name="connsiteX9" fmla="*/ 769257 w 1204685"/>
              <a:gd name="connsiteY9" fmla="*/ 406400 h 1988457"/>
              <a:gd name="connsiteX10" fmla="*/ 856342 w 1204685"/>
              <a:gd name="connsiteY10" fmla="*/ 464457 h 1988457"/>
              <a:gd name="connsiteX11" fmla="*/ 957942 w 1204685"/>
              <a:gd name="connsiteY11" fmla="*/ 580572 h 1988457"/>
              <a:gd name="connsiteX12" fmla="*/ 1001485 w 1204685"/>
              <a:gd name="connsiteY12" fmla="*/ 667657 h 1988457"/>
              <a:gd name="connsiteX13" fmla="*/ 1030514 w 1204685"/>
              <a:gd name="connsiteY13" fmla="*/ 754743 h 1988457"/>
              <a:gd name="connsiteX14" fmla="*/ 1059542 w 1204685"/>
              <a:gd name="connsiteY14" fmla="*/ 798286 h 1988457"/>
              <a:gd name="connsiteX15" fmla="*/ 1103085 w 1204685"/>
              <a:gd name="connsiteY15" fmla="*/ 928915 h 1988457"/>
              <a:gd name="connsiteX16" fmla="*/ 1117600 w 1204685"/>
              <a:gd name="connsiteY16" fmla="*/ 972457 h 1988457"/>
              <a:gd name="connsiteX17" fmla="*/ 1132114 w 1204685"/>
              <a:gd name="connsiteY17" fmla="*/ 1088572 h 1988457"/>
              <a:gd name="connsiteX18" fmla="*/ 1146628 w 1204685"/>
              <a:gd name="connsiteY18" fmla="*/ 1146629 h 1988457"/>
              <a:gd name="connsiteX19" fmla="*/ 1175657 w 1204685"/>
              <a:gd name="connsiteY19" fmla="*/ 1291772 h 1988457"/>
              <a:gd name="connsiteX20" fmla="*/ 1204685 w 1204685"/>
              <a:gd name="connsiteY20" fmla="*/ 1451429 h 1988457"/>
              <a:gd name="connsiteX21" fmla="*/ 1190171 w 1204685"/>
              <a:gd name="connsiteY21" fmla="*/ 1712686 h 1988457"/>
              <a:gd name="connsiteX22" fmla="*/ 1161142 w 1204685"/>
              <a:gd name="connsiteY22" fmla="*/ 1799772 h 1988457"/>
              <a:gd name="connsiteX23" fmla="*/ 1117600 w 1204685"/>
              <a:gd name="connsiteY23" fmla="*/ 1886857 h 1988457"/>
              <a:gd name="connsiteX24" fmla="*/ 1030514 w 1204685"/>
              <a:gd name="connsiteY24" fmla="*/ 1944915 h 1988457"/>
              <a:gd name="connsiteX25" fmla="*/ 957942 w 1204685"/>
              <a:gd name="connsiteY25" fmla="*/ 1988457 h 198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04685" h="1988457">
                <a:moveTo>
                  <a:pt x="0" y="0"/>
                </a:moveTo>
                <a:cubicBezTo>
                  <a:pt x="141364" y="84819"/>
                  <a:pt x="5557" y="17859"/>
                  <a:pt x="246742" y="58057"/>
                </a:cubicBezTo>
                <a:cubicBezTo>
                  <a:pt x="276925" y="63087"/>
                  <a:pt x="304799" y="77410"/>
                  <a:pt x="333828" y="87086"/>
                </a:cubicBezTo>
                <a:cubicBezTo>
                  <a:pt x="333833" y="87088"/>
                  <a:pt x="420910" y="116112"/>
                  <a:pt x="420914" y="116115"/>
                </a:cubicBezTo>
                <a:cubicBezTo>
                  <a:pt x="435428" y="125791"/>
                  <a:pt x="451056" y="133976"/>
                  <a:pt x="464457" y="145143"/>
                </a:cubicBezTo>
                <a:cubicBezTo>
                  <a:pt x="480226" y="158284"/>
                  <a:pt x="491797" y="176084"/>
                  <a:pt x="508000" y="188686"/>
                </a:cubicBezTo>
                <a:cubicBezTo>
                  <a:pt x="535539" y="210105"/>
                  <a:pt x="570416" y="222074"/>
                  <a:pt x="595085" y="246743"/>
                </a:cubicBezTo>
                <a:cubicBezTo>
                  <a:pt x="624114" y="275772"/>
                  <a:pt x="648013" y="311057"/>
                  <a:pt x="682171" y="333829"/>
                </a:cubicBezTo>
                <a:cubicBezTo>
                  <a:pt x="696685" y="343505"/>
                  <a:pt x="712313" y="351690"/>
                  <a:pt x="725714" y="362857"/>
                </a:cubicBezTo>
                <a:cubicBezTo>
                  <a:pt x="741483" y="375998"/>
                  <a:pt x="753054" y="393798"/>
                  <a:pt x="769257" y="406400"/>
                </a:cubicBezTo>
                <a:cubicBezTo>
                  <a:pt x="796796" y="427819"/>
                  <a:pt x="856342" y="464457"/>
                  <a:pt x="856342" y="464457"/>
                </a:cubicBezTo>
                <a:cubicBezTo>
                  <a:pt x="924076" y="566057"/>
                  <a:pt x="885372" y="532190"/>
                  <a:pt x="957942" y="580572"/>
                </a:cubicBezTo>
                <a:cubicBezTo>
                  <a:pt x="1010882" y="739386"/>
                  <a:pt x="926449" y="498827"/>
                  <a:pt x="1001485" y="667657"/>
                </a:cubicBezTo>
                <a:cubicBezTo>
                  <a:pt x="1013912" y="695619"/>
                  <a:pt x="1013541" y="729283"/>
                  <a:pt x="1030514" y="754743"/>
                </a:cubicBezTo>
                <a:cubicBezTo>
                  <a:pt x="1040190" y="769257"/>
                  <a:pt x="1052457" y="782346"/>
                  <a:pt x="1059542" y="798286"/>
                </a:cubicBezTo>
                <a:cubicBezTo>
                  <a:pt x="1059549" y="798303"/>
                  <a:pt x="1095825" y="907135"/>
                  <a:pt x="1103085" y="928915"/>
                </a:cubicBezTo>
                <a:lnTo>
                  <a:pt x="1117600" y="972457"/>
                </a:lnTo>
                <a:cubicBezTo>
                  <a:pt x="1122438" y="1011162"/>
                  <a:pt x="1125702" y="1050097"/>
                  <a:pt x="1132114" y="1088572"/>
                </a:cubicBezTo>
                <a:cubicBezTo>
                  <a:pt x="1135393" y="1108249"/>
                  <a:pt x="1142448" y="1127124"/>
                  <a:pt x="1146628" y="1146629"/>
                </a:cubicBezTo>
                <a:cubicBezTo>
                  <a:pt x="1156966" y="1194873"/>
                  <a:pt x="1168680" y="1242929"/>
                  <a:pt x="1175657" y="1291772"/>
                </a:cubicBezTo>
                <a:cubicBezTo>
                  <a:pt x="1192992" y="1413119"/>
                  <a:pt x="1181874" y="1360183"/>
                  <a:pt x="1204685" y="1451429"/>
                </a:cubicBezTo>
                <a:cubicBezTo>
                  <a:pt x="1199847" y="1538515"/>
                  <a:pt x="1200989" y="1626140"/>
                  <a:pt x="1190171" y="1712686"/>
                </a:cubicBezTo>
                <a:cubicBezTo>
                  <a:pt x="1186376" y="1743049"/>
                  <a:pt x="1170818" y="1770743"/>
                  <a:pt x="1161142" y="1799772"/>
                </a:cubicBezTo>
                <a:cubicBezTo>
                  <a:pt x="1150789" y="1830832"/>
                  <a:pt x="1144082" y="1863685"/>
                  <a:pt x="1117600" y="1886857"/>
                </a:cubicBezTo>
                <a:cubicBezTo>
                  <a:pt x="1091344" y="1909831"/>
                  <a:pt x="1059543" y="1925562"/>
                  <a:pt x="1030514" y="1944915"/>
                </a:cubicBezTo>
                <a:cubicBezTo>
                  <a:pt x="977974" y="1979941"/>
                  <a:pt x="1002570" y="1966144"/>
                  <a:pt x="957942" y="198845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graphicFrame>
        <p:nvGraphicFramePr>
          <p:cNvPr id="21" name="Table 17">
            <a:extLst>
              <a:ext uri="{FF2B5EF4-FFF2-40B4-BE49-F238E27FC236}">
                <a16:creationId xmlns:a16="http://schemas.microsoft.com/office/drawing/2014/main" id="{275907E4-ADB5-473D-8A30-DCC6A331C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17063"/>
              </p:ext>
            </p:extLst>
          </p:nvPr>
        </p:nvGraphicFramePr>
        <p:xfrm>
          <a:off x="6691723" y="2963545"/>
          <a:ext cx="660398" cy="18288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60398">
                  <a:extLst>
                    <a:ext uri="{9D8B030D-6E8A-4147-A177-3AD203B41FA5}">
                      <a16:colId xmlns:a16="http://schemas.microsoft.com/office/drawing/2014/main" val="2801998918"/>
                    </a:ext>
                  </a:extLst>
                </a:gridCol>
              </a:tblGrid>
              <a:tr h="3338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529901"/>
                  </a:ext>
                </a:extLst>
              </a:tr>
              <a:tr h="3338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03836"/>
                  </a:ext>
                </a:extLst>
              </a:tr>
              <a:tr h="3338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287161"/>
                  </a:ext>
                </a:extLst>
              </a:tr>
              <a:tr h="3338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23785"/>
                  </a:ext>
                </a:extLst>
              </a:tr>
              <a:tr h="3338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173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081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>
            <a:extLst>
              <a:ext uri="{FF2B5EF4-FFF2-40B4-BE49-F238E27FC236}">
                <a16:creationId xmlns:a16="http://schemas.microsoft.com/office/drawing/2014/main" id="{879B8AA5-A0A8-4838-ADA1-686E9F72FF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Join Operation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229C29A8-5587-4BF6-ABF6-F0C97C489F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5" y="1153195"/>
            <a:ext cx="7542632" cy="3770292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Several different algorithms to implement joins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Nested-loop join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Block nested-loop join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Choice based on cost estimate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Examples use the following information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Number of records of </a:t>
            </a:r>
            <a:r>
              <a:rPr lang="en-US" altLang="en-US" i="1" dirty="0">
                <a:ea typeface="MS PGothic" panose="020B0600070205080204" pitchFamily="34" charset="-128"/>
              </a:rPr>
              <a:t>student</a:t>
            </a:r>
            <a:r>
              <a:rPr lang="en-US" altLang="en-US" dirty="0">
                <a:ea typeface="MS PGothic" panose="020B0600070205080204" pitchFamily="34" charset="-128"/>
              </a:rPr>
              <a:t>:  20,000     </a:t>
            </a:r>
            <a:r>
              <a:rPr lang="en-US" altLang="en-US" i="1" dirty="0">
                <a:ea typeface="MS PGothic" panose="020B0600070205080204" pitchFamily="34" charset="-128"/>
              </a:rPr>
              <a:t>takes</a:t>
            </a:r>
            <a:r>
              <a:rPr lang="en-US" altLang="en-US" dirty="0">
                <a:ea typeface="MS PGothic" panose="020B0600070205080204" pitchFamily="34" charset="-128"/>
              </a:rPr>
              <a:t>: 40,000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Number of blocks of   </a:t>
            </a:r>
            <a:r>
              <a:rPr lang="en-US" altLang="en-US" i="1" dirty="0">
                <a:ea typeface="MS PGothic" panose="020B0600070205080204" pitchFamily="34" charset="-128"/>
              </a:rPr>
              <a:t>student</a:t>
            </a:r>
            <a:r>
              <a:rPr lang="en-US" altLang="en-US" dirty="0">
                <a:ea typeface="MS PGothic" panose="020B0600070205080204" pitchFamily="34" charset="-128"/>
              </a:rPr>
              <a:t>:     2000     </a:t>
            </a:r>
            <a:r>
              <a:rPr lang="en-US" altLang="en-US" i="1" dirty="0">
                <a:ea typeface="MS PGothic" panose="020B0600070205080204" pitchFamily="34" charset="-128"/>
              </a:rPr>
              <a:t>takes</a:t>
            </a:r>
            <a:r>
              <a:rPr lang="en-US" altLang="en-US" dirty="0">
                <a:ea typeface="MS PGothic" panose="020B0600070205080204" pitchFamily="34" charset="-128"/>
              </a:rPr>
              <a:t>:      400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>
            <a:extLst>
              <a:ext uri="{FF2B5EF4-FFF2-40B4-BE49-F238E27FC236}">
                <a16:creationId xmlns:a16="http://schemas.microsoft.com/office/drawing/2014/main" id="{DAD3CFC1-2C2A-42D2-A575-828A9E8A7D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Evaluation of Expressions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A77B05E4-D4F7-4717-B352-991F9A2BAF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1208" y="1228774"/>
            <a:ext cx="4860735" cy="373511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ea typeface="MS PGothic" panose="020B0600070205080204" pitchFamily="34" charset="-128"/>
              </a:rPr>
              <a:t>So far: we have seen algorithms for individual operations</a:t>
            </a:r>
          </a:p>
          <a:p>
            <a:pPr marL="0" indent="0">
              <a:buNone/>
            </a:pPr>
            <a:r>
              <a:rPr lang="en-US" altLang="en-US" dirty="0">
                <a:ea typeface="MS PGothic" panose="020B0600070205080204" pitchFamily="34" charset="-128"/>
              </a:rPr>
              <a:t>Alternatives for evaluating an entire expression tree</a:t>
            </a:r>
          </a:p>
          <a:p>
            <a:pPr marL="457200" lvl="1" indent="0">
              <a:buNone/>
            </a:pP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Materialization</a:t>
            </a:r>
            <a:r>
              <a:rPr lang="en-US" altLang="en-US" dirty="0">
                <a:ea typeface="MS PGothic" panose="020B0600070205080204" pitchFamily="34" charset="-128"/>
              </a:rPr>
              <a:t>:  generate results of an expression whose inputs are relations or are already computed,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materialize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(store) it on disk.  Repeat.</a:t>
            </a:r>
          </a:p>
          <a:p>
            <a:pPr marL="457200" lvl="1" indent="0">
              <a:buNone/>
            </a:pP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Pipelining</a:t>
            </a:r>
            <a:r>
              <a:rPr lang="en-US" altLang="en-US" dirty="0">
                <a:ea typeface="MS PGothic" panose="020B0600070205080204" pitchFamily="34" charset="-128"/>
              </a:rPr>
              <a:t>:  pass on tuples to parent operations even as an operation is being executed</a:t>
            </a:r>
          </a:p>
          <a:p>
            <a:pPr marL="0" indent="0">
              <a:buNone/>
            </a:pPr>
            <a:r>
              <a:rPr lang="en-US" altLang="en-US" dirty="0">
                <a:ea typeface="MS PGothic" panose="020B0600070205080204" pitchFamily="34" charset="-128"/>
              </a:rPr>
              <a:t>We study above alternatives in more detail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C4A918-5A38-494B-9F72-D25D48AA5FAE}"/>
              </a:ext>
            </a:extLst>
          </p:cNvPr>
          <p:cNvGrpSpPr/>
          <p:nvPr/>
        </p:nvGrpSpPr>
        <p:grpSpPr>
          <a:xfrm>
            <a:off x="23966" y="1228774"/>
            <a:ext cx="8958826" cy="5252474"/>
            <a:chOff x="23966" y="1228774"/>
            <a:chExt cx="8958826" cy="5252474"/>
          </a:xfrm>
        </p:grpSpPr>
        <p:pic>
          <p:nvPicPr>
            <p:cNvPr id="2" name="Picture 14">
              <a:extLst>
                <a:ext uri="{FF2B5EF4-FFF2-40B4-BE49-F238E27FC236}">
                  <a16:creationId xmlns:a16="http://schemas.microsoft.com/office/drawing/2014/main" id="{96DD2E60-9F57-42AD-88DB-017E132EE0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6951" y="1228774"/>
              <a:ext cx="3965841" cy="2937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CCEA54F-5444-4A1C-B033-1E90185C91B8}"/>
                </a:ext>
              </a:extLst>
            </p:cNvPr>
            <p:cNvSpPr txBox="1"/>
            <p:nvPr/>
          </p:nvSpPr>
          <p:spPr>
            <a:xfrm>
              <a:off x="23966" y="5003920"/>
              <a:ext cx="882158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ym typeface="Symbol" panose="05050102010706020507" pitchFamily="18" charset="2"/>
                </a:rPr>
                <a:t>SQL: SELECT * FROM department a, instructor b WHERE </a:t>
              </a:r>
              <a:r>
                <a:rPr lang="en-US" sz="1800" dirty="0" err="1">
                  <a:sym typeface="Symbol" panose="05050102010706020507" pitchFamily="18" charset="2"/>
                </a:rPr>
                <a:t>a.dept</a:t>
              </a:r>
              <a:r>
                <a:rPr lang="en-US" sz="1800" dirty="0">
                  <a:sym typeface="Symbol" panose="05050102010706020507" pitchFamily="18" charset="2"/>
                </a:rPr>
                <a:t>-name = </a:t>
              </a:r>
              <a:r>
                <a:rPr lang="en-US" sz="1800" dirty="0" err="1">
                  <a:sym typeface="Symbol" panose="05050102010706020507" pitchFamily="18" charset="2"/>
                </a:rPr>
                <a:t>b.dept</a:t>
              </a:r>
              <a:r>
                <a:rPr lang="en-US" sz="1800" dirty="0">
                  <a:sym typeface="Symbol" panose="05050102010706020507" pitchFamily="18" charset="2"/>
                </a:rPr>
                <a:t>-name AND building = ‘Watson’ </a:t>
              </a:r>
            </a:p>
            <a:p>
              <a:r>
                <a:rPr lang="en-US" sz="1800" dirty="0">
                  <a:sym typeface="Symbol" panose="05050102010706020507" pitchFamily="18" charset="2"/>
                </a:rPr>
                <a:t>Algebra option 1: </a:t>
              </a:r>
              <a:r>
                <a:rPr lang="en-US" sz="1800" baseline="-25000" dirty="0">
                  <a:sym typeface="Symbol" panose="05050102010706020507" pitchFamily="18" charset="2"/>
                </a:rPr>
                <a:t>name</a:t>
              </a:r>
              <a:r>
                <a:rPr lang="en-US" sz="1800" dirty="0">
                  <a:sym typeface="Symbol" panose="05050102010706020507" pitchFamily="18" charset="2"/>
                </a:rPr>
                <a:t>((</a:t>
              </a:r>
              <a:r>
                <a:rPr lang="en-US" sz="1800" baseline="-25000" dirty="0">
                  <a:sym typeface="Symbol" panose="05050102010706020507" pitchFamily="18" charset="2"/>
                </a:rPr>
                <a:t>building = ‘Watson’</a:t>
              </a:r>
              <a:r>
                <a:rPr lang="en-US" sz="1800" dirty="0">
                  <a:sym typeface="Symbol" panose="05050102010706020507" pitchFamily="18" charset="2"/>
                </a:rPr>
                <a:t>(department)) </a:t>
              </a:r>
              <a:r>
                <a:rPr lang="en-US" sz="18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⨝ instructor)</a:t>
              </a:r>
            </a:p>
            <a:p>
              <a:r>
                <a:rPr lang="en-US" sz="1800" dirty="0">
                  <a:sym typeface="Symbol" panose="05050102010706020507" pitchFamily="18" charset="2"/>
                </a:rPr>
                <a:t>Algebra option 2: </a:t>
              </a:r>
              <a:r>
                <a:rPr lang="en-US" sz="1800" baseline="-25000" dirty="0">
                  <a:sym typeface="Symbol" panose="05050102010706020507" pitchFamily="18" charset="2"/>
                </a:rPr>
                <a:t>name</a:t>
              </a:r>
              <a:r>
                <a:rPr lang="en-US" sz="1800" dirty="0">
                  <a:sym typeface="Symbol" panose="05050102010706020507" pitchFamily="18" charset="2"/>
                </a:rPr>
                <a:t>((</a:t>
              </a:r>
              <a:r>
                <a:rPr lang="en-US" sz="1800" baseline="-25000" dirty="0">
                  <a:sym typeface="Symbol" panose="05050102010706020507" pitchFamily="18" charset="2"/>
                </a:rPr>
                <a:t>building = ‘Watson’</a:t>
              </a:r>
              <a:r>
                <a:rPr lang="en-US" sz="1800" dirty="0">
                  <a:sym typeface="Symbol" panose="05050102010706020507" pitchFamily="18" charset="2"/>
                </a:rPr>
                <a:t>(department </a:t>
              </a:r>
              <a:r>
                <a:rPr lang="en-US" sz="18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⨝ instructor))</a:t>
              </a:r>
              <a:endParaRPr lang="en-US" sz="1800" dirty="0"/>
            </a:p>
            <a:p>
              <a:endParaRPr lang="en-US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>
            <a:extLst>
              <a:ext uri="{FF2B5EF4-FFF2-40B4-BE49-F238E27FC236}">
                <a16:creationId xmlns:a16="http://schemas.microsoft.com/office/drawing/2014/main" id="{B75B16A1-B58F-4CB3-AA24-54C6642B9A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2921" y="69003"/>
            <a:ext cx="3324679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Materialization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AB83BF51-4205-4CC7-9E7F-33401B9B87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3151" y="727075"/>
            <a:ext cx="4033420" cy="542698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en-US" sz="1800" b="1" dirty="0">
                <a:solidFill>
                  <a:srgbClr val="002060"/>
                </a:solidFill>
                <a:ea typeface="MS PGothic" panose="020B0600070205080204" pitchFamily="34" charset="-128"/>
              </a:rPr>
              <a:t>Materialized evaluation</a:t>
            </a:r>
            <a:r>
              <a:rPr lang="en-US" altLang="en-US" sz="1800" dirty="0">
                <a:ea typeface="MS PGothic" panose="020B0600070205080204" pitchFamily="34" charset="-128"/>
              </a:rPr>
              <a:t>:</a:t>
            </a:r>
            <a:r>
              <a:rPr lang="en-US" altLang="en-US" sz="1800" b="1" dirty="0">
                <a:ea typeface="MS PGothic" panose="020B0600070205080204" pitchFamily="34" charset="-128"/>
              </a:rPr>
              <a:t>  </a:t>
            </a:r>
            <a:r>
              <a:rPr lang="en-US" altLang="en-US" sz="1800" dirty="0">
                <a:ea typeface="MS PGothic" panose="020B0600070205080204" pitchFamily="34" charset="-128"/>
              </a:rPr>
              <a:t>evaluate one operation at a time, starting at the lowest-level.  Use intermediate results materialized into temporary relations to evaluate next-level operations.</a:t>
            </a:r>
          </a:p>
          <a:p>
            <a:pPr marL="0" indent="0">
              <a:buNone/>
            </a:pPr>
            <a:endParaRPr lang="en-US" altLang="en-US" sz="1800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00" dirty="0">
                <a:ea typeface="MS PGothic" panose="020B0600070205080204" pitchFamily="34" charset="-128"/>
              </a:rPr>
              <a:t>The </a:t>
            </a:r>
            <a:r>
              <a:rPr lang="en-US" altLang="en-US" sz="1800" i="1" dirty="0">
                <a:ea typeface="MS PGothic" panose="020B0600070205080204" pitchFamily="34" charset="-128"/>
              </a:rPr>
              <a:t>department</a:t>
            </a:r>
            <a:r>
              <a:rPr lang="en-US" altLang="en-US" sz="1800" dirty="0">
                <a:ea typeface="MS PGothic" panose="020B0600070205080204" pitchFamily="34" charset="-128"/>
              </a:rPr>
              <a:t> and </a:t>
            </a:r>
            <a:r>
              <a:rPr lang="en-US" altLang="en-US" sz="1800" i="1" dirty="0" err="1">
                <a:ea typeface="MS PGothic" panose="020B0600070205080204" pitchFamily="34" charset="-128"/>
              </a:rPr>
              <a:t>tinstructor</a:t>
            </a:r>
            <a:r>
              <a:rPr lang="en-US" altLang="en-US" sz="1800" dirty="0">
                <a:ea typeface="MS PGothic" panose="020B0600070205080204" pitchFamily="34" charset="-128"/>
              </a:rPr>
              <a:t> schemas are given below:</a:t>
            </a:r>
          </a:p>
          <a:p>
            <a:pPr marL="0" indent="0">
              <a:buNone/>
            </a:pPr>
            <a:r>
              <a:rPr lang="en-US" altLang="en-US" sz="1800" dirty="0">
                <a:ea typeface="MS PGothic" panose="020B0600070205080204" pitchFamily="34" charset="-128"/>
              </a:rPr>
              <a:t>instructor (id, name, dept-name, salary)</a:t>
            </a:r>
          </a:p>
          <a:p>
            <a:pPr marL="0" indent="0">
              <a:buNone/>
            </a:pPr>
            <a:r>
              <a:rPr lang="en-US" altLang="en-US" sz="1800" dirty="0">
                <a:ea typeface="MS PGothic" panose="020B0600070205080204" pitchFamily="34" charset="-128"/>
              </a:rPr>
              <a:t>Department (dept-name, building, budget)</a:t>
            </a:r>
          </a:p>
          <a:p>
            <a:pPr marL="400050" indent="-400050">
              <a:buFont typeface="+mj-lt"/>
              <a:buAutoNum type="romanLcPeriod"/>
            </a:pPr>
            <a:r>
              <a:rPr lang="en-US" altLang="en-US" sz="1800" dirty="0">
                <a:ea typeface="MS PGothic" panose="020B0600070205080204" pitchFamily="34" charset="-128"/>
              </a:rPr>
              <a:t>Write relational algebra to find the names of all instructors of all departments in ‘Watson’ building.</a:t>
            </a:r>
          </a:p>
          <a:p>
            <a:pPr marL="400050" indent="-400050">
              <a:buFont typeface="+mj-lt"/>
              <a:buAutoNum type="romanLcPeriod"/>
            </a:pPr>
            <a:r>
              <a:rPr lang="en-US" altLang="en-US" sz="1800" dirty="0">
                <a:ea typeface="MS PGothic" panose="020B0600070205080204" pitchFamily="34" charset="-128"/>
              </a:rPr>
              <a:t>Show the query expression tree (operation tree) for the query.</a:t>
            </a:r>
          </a:p>
          <a:p>
            <a:pPr marL="400050" indent="-400050">
              <a:buFont typeface="+mj-lt"/>
              <a:buAutoNum type="romanLcPeriod"/>
            </a:pPr>
            <a:endParaRPr lang="en-US" altLang="en-US" sz="1800" dirty="0">
              <a:ea typeface="MS PGothic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9CD0B-53D4-415C-9BCB-21DB07883123}"/>
              </a:ext>
            </a:extLst>
          </p:cNvPr>
          <p:cNvSpPr txBox="1"/>
          <p:nvPr/>
        </p:nvSpPr>
        <p:spPr>
          <a:xfrm>
            <a:off x="4136571" y="1262743"/>
            <a:ext cx="5167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ym typeface="Symbol" panose="05050102010706020507" pitchFamily="18" charset="2"/>
              </a:rPr>
              <a:t>Algebra option 1: </a:t>
            </a:r>
          </a:p>
          <a:p>
            <a:r>
              <a:rPr lang="en-US" sz="1800" dirty="0">
                <a:sym typeface="Symbol" panose="05050102010706020507" pitchFamily="18" charset="2"/>
              </a:rPr>
              <a:t></a:t>
            </a:r>
            <a:r>
              <a:rPr lang="en-US" sz="1800" baseline="-25000" dirty="0">
                <a:sym typeface="Symbol" panose="05050102010706020507" pitchFamily="18" charset="2"/>
              </a:rPr>
              <a:t>name</a:t>
            </a:r>
            <a:r>
              <a:rPr lang="en-US" sz="1800" dirty="0">
                <a:sym typeface="Symbol" panose="05050102010706020507" pitchFamily="18" charset="2"/>
              </a:rPr>
              <a:t>((</a:t>
            </a:r>
            <a:r>
              <a:rPr lang="en-US" sz="1800" baseline="-25000" dirty="0">
                <a:sym typeface="Symbol" panose="05050102010706020507" pitchFamily="18" charset="2"/>
              </a:rPr>
              <a:t>building = ‘Watson’</a:t>
            </a:r>
            <a:r>
              <a:rPr lang="en-US" sz="1800" dirty="0">
                <a:sym typeface="Symbol" panose="05050102010706020507" pitchFamily="18" charset="2"/>
              </a:rPr>
              <a:t>(department))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⨝ instructor)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33C28A-34AA-49DA-96FD-96D5DC285B1A}"/>
              </a:ext>
            </a:extLst>
          </p:cNvPr>
          <p:cNvSpPr txBox="1"/>
          <p:nvPr/>
        </p:nvSpPr>
        <p:spPr>
          <a:xfrm>
            <a:off x="4572000" y="727075"/>
            <a:ext cx="3294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Relational algebra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0A048D-8077-48A1-8616-86972F73B135}"/>
              </a:ext>
            </a:extLst>
          </p:cNvPr>
          <p:cNvSpPr txBox="1"/>
          <p:nvPr/>
        </p:nvSpPr>
        <p:spPr>
          <a:xfrm>
            <a:off x="4383314" y="2409371"/>
            <a:ext cx="4033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Query expression tree</a:t>
            </a:r>
          </a:p>
        </p:txBody>
      </p:sp>
      <p:pic>
        <p:nvPicPr>
          <p:cNvPr id="7" name="Picture 14">
            <a:extLst>
              <a:ext uri="{FF2B5EF4-FFF2-40B4-BE49-F238E27FC236}">
                <a16:creationId xmlns:a16="http://schemas.microsoft.com/office/drawing/2014/main" id="{0BCD0EE1-0BF0-4CE4-B767-21D9B2C60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113" y="2975428"/>
            <a:ext cx="3965841" cy="293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>
            <a:extLst>
              <a:ext uri="{FF2B5EF4-FFF2-40B4-BE49-F238E27FC236}">
                <a16:creationId xmlns:a16="http://schemas.microsoft.com/office/drawing/2014/main" id="{B75B16A1-B58F-4CB3-AA24-54C6642B9A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2921" y="69003"/>
            <a:ext cx="3324679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Materialization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AB83BF51-4205-4CC7-9E7F-33401B9B87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3151" y="727075"/>
            <a:ext cx="4033420" cy="542698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en-US" sz="1800" b="1" dirty="0">
                <a:solidFill>
                  <a:srgbClr val="002060"/>
                </a:solidFill>
                <a:ea typeface="MS PGothic" panose="020B0600070205080204" pitchFamily="34" charset="-128"/>
              </a:rPr>
              <a:t>Materialized evaluation</a:t>
            </a:r>
            <a:r>
              <a:rPr lang="en-US" altLang="en-US" sz="1800" dirty="0">
                <a:ea typeface="MS PGothic" panose="020B0600070205080204" pitchFamily="34" charset="-128"/>
              </a:rPr>
              <a:t>:</a:t>
            </a:r>
            <a:r>
              <a:rPr lang="en-US" altLang="en-US" sz="1800" b="1" dirty="0">
                <a:ea typeface="MS PGothic" panose="020B0600070205080204" pitchFamily="34" charset="-128"/>
              </a:rPr>
              <a:t>  </a:t>
            </a:r>
            <a:r>
              <a:rPr lang="en-US" altLang="en-US" sz="1800" dirty="0">
                <a:ea typeface="MS PGothic" panose="020B0600070205080204" pitchFamily="34" charset="-128"/>
              </a:rPr>
              <a:t>evaluate one operation at a time, starting at the lowest-level.  Use intermediate results materialized into temporary relations to evaluate next-level operations.</a:t>
            </a:r>
          </a:p>
          <a:p>
            <a:pPr marL="0" indent="0">
              <a:buNone/>
            </a:pPr>
            <a:endParaRPr lang="en-US" altLang="en-US" sz="1800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00" b="1" dirty="0">
                <a:solidFill>
                  <a:srgbClr val="FF0000"/>
                </a:solidFill>
                <a:ea typeface="MS PGothic" panose="020B0600070205080204" pitchFamily="34" charset="-128"/>
              </a:rPr>
              <a:t>Question 19-2: </a:t>
            </a:r>
            <a:r>
              <a:rPr lang="en-US" altLang="en-US" sz="1800" dirty="0">
                <a:ea typeface="MS PGothic" panose="020B0600070205080204" pitchFamily="34" charset="-128"/>
              </a:rPr>
              <a:t>The </a:t>
            </a:r>
            <a:r>
              <a:rPr lang="en-US" altLang="en-US" sz="1800" i="1" dirty="0">
                <a:ea typeface="MS PGothic" panose="020B0600070205080204" pitchFamily="34" charset="-128"/>
              </a:rPr>
              <a:t>student</a:t>
            </a:r>
            <a:r>
              <a:rPr lang="en-US" altLang="en-US" sz="1800" dirty="0">
                <a:ea typeface="MS PGothic" panose="020B0600070205080204" pitchFamily="34" charset="-128"/>
              </a:rPr>
              <a:t> and </a:t>
            </a:r>
            <a:r>
              <a:rPr lang="en-US" altLang="en-US" sz="1800" i="1" dirty="0">
                <a:ea typeface="MS PGothic" panose="020B0600070205080204" pitchFamily="34" charset="-128"/>
              </a:rPr>
              <a:t>takes</a:t>
            </a:r>
            <a:r>
              <a:rPr lang="en-US" altLang="en-US" sz="1800" dirty="0">
                <a:ea typeface="MS PGothic" panose="020B0600070205080204" pitchFamily="34" charset="-128"/>
              </a:rPr>
              <a:t> schemas are given below:</a:t>
            </a:r>
          </a:p>
          <a:p>
            <a:pPr marL="0" indent="0">
              <a:buNone/>
            </a:pPr>
            <a:r>
              <a:rPr lang="en-US" altLang="en-US" sz="1800" dirty="0">
                <a:ea typeface="MS PGothic" panose="020B0600070205080204" pitchFamily="34" charset="-128"/>
              </a:rPr>
              <a:t>student (id, name, CGPA, year-admit)</a:t>
            </a:r>
          </a:p>
          <a:p>
            <a:pPr marL="0" indent="0">
              <a:buNone/>
            </a:pPr>
            <a:r>
              <a:rPr lang="en-US" altLang="en-US" sz="1800" dirty="0">
                <a:ea typeface="MS PGothic" panose="020B0600070205080204" pitchFamily="34" charset="-128"/>
              </a:rPr>
              <a:t>Takes (id, course-id, semester, year)</a:t>
            </a:r>
          </a:p>
          <a:p>
            <a:pPr marL="400050" indent="-400050">
              <a:buFont typeface="+mj-lt"/>
              <a:buAutoNum type="romanLcPeriod"/>
            </a:pPr>
            <a:r>
              <a:rPr lang="en-US" altLang="en-US" sz="1800" dirty="0">
                <a:ea typeface="MS PGothic" panose="020B0600070205080204" pitchFamily="34" charset="-128"/>
              </a:rPr>
              <a:t>Show the query expression tree (operation tree) for the query using option 2.</a:t>
            </a:r>
          </a:p>
          <a:p>
            <a:pPr marL="400050" indent="-400050">
              <a:buFont typeface="+mj-lt"/>
              <a:buAutoNum type="romanLcPeriod"/>
            </a:pPr>
            <a:r>
              <a:rPr lang="en-US" altLang="en-US" sz="1800" dirty="0">
                <a:ea typeface="MS PGothic" panose="020B0600070205080204" pitchFamily="34" charset="-128"/>
              </a:rPr>
              <a:t>Compare option 1 and option 2</a:t>
            </a:r>
          </a:p>
          <a:p>
            <a:pPr marL="400050" indent="-400050">
              <a:buFont typeface="+mj-lt"/>
              <a:buAutoNum type="romanLcPeriod"/>
            </a:pPr>
            <a:endParaRPr lang="en-US" altLang="en-US" sz="1800" dirty="0">
              <a:ea typeface="MS PGothic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9CD0B-53D4-415C-9BCB-21DB07883123}"/>
              </a:ext>
            </a:extLst>
          </p:cNvPr>
          <p:cNvSpPr txBox="1"/>
          <p:nvPr/>
        </p:nvSpPr>
        <p:spPr>
          <a:xfrm>
            <a:off x="4136571" y="1262743"/>
            <a:ext cx="5167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ym typeface="Symbol" panose="05050102010706020507" pitchFamily="18" charset="2"/>
              </a:rPr>
              <a:t>Algebra option 2: </a:t>
            </a:r>
          </a:p>
          <a:p>
            <a:r>
              <a:rPr lang="en-US" sz="1800" dirty="0">
                <a:sym typeface="Symbol" panose="05050102010706020507" pitchFamily="18" charset="2"/>
              </a:rPr>
              <a:t></a:t>
            </a:r>
            <a:r>
              <a:rPr lang="en-US" sz="1800" baseline="-25000" dirty="0">
                <a:sym typeface="Symbol" panose="05050102010706020507" pitchFamily="18" charset="2"/>
              </a:rPr>
              <a:t>name</a:t>
            </a:r>
            <a:r>
              <a:rPr lang="en-US" sz="1800" dirty="0">
                <a:sym typeface="Symbol" panose="05050102010706020507" pitchFamily="18" charset="2"/>
              </a:rPr>
              <a:t>((</a:t>
            </a:r>
            <a:r>
              <a:rPr lang="en-US" sz="1800" baseline="-25000" dirty="0">
                <a:sym typeface="Symbol" panose="05050102010706020507" pitchFamily="18" charset="2"/>
              </a:rPr>
              <a:t>building = ‘Watson’</a:t>
            </a:r>
            <a:r>
              <a:rPr lang="en-US" sz="1800" dirty="0">
                <a:sym typeface="Symbol" panose="05050102010706020507" pitchFamily="18" charset="2"/>
              </a:rPr>
              <a:t>(department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⨝ instructor))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33C28A-34AA-49DA-96FD-96D5DC285B1A}"/>
              </a:ext>
            </a:extLst>
          </p:cNvPr>
          <p:cNvSpPr txBox="1"/>
          <p:nvPr/>
        </p:nvSpPr>
        <p:spPr>
          <a:xfrm>
            <a:off x="4572000" y="727075"/>
            <a:ext cx="3294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Relational algebra</a:t>
            </a:r>
          </a:p>
        </p:txBody>
      </p:sp>
    </p:spTree>
    <p:extLst>
      <p:ext uri="{BB962C8B-B14F-4D97-AF65-F5344CB8AC3E}">
        <p14:creationId xmlns:p14="http://schemas.microsoft.com/office/powerpoint/2010/main" val="158097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53B60583-6953-4FCC-ABE5-6B7EE1F2A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Materialization (Cont.)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2A76FFE1-8C22-447B-8523-476FD73297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9657" y="870858"/>
            <a:ext cx="3439886" cy="492034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en-US" sz="1800" dirty="0">
                <a:ea typeface="MS PGothic" panose="020B0600070205080204" pitchFamily="34" charset="-128"/>
              </a:rPr>
              <a:t>Materialized evaluation is always applicable</a:t>
            </a:r>
          </a:p>
          <a:p>
            <a:pPr marL="0" indent="0">
              <a:buNone/>
            </a:pPr>
            <a:endParaRPr lang="en-US" altLang="en-US" sz="1800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00" dirty="0">
                <a:ea typeface="MS PGothic" panose="020B0600070205080204" pitchFamily="34" charset="-128"/>
              </a:rPr>
              <a:t>Cost of writing results to disk and reading them back can be quite high</a:t>
            </a:r>
          </a:p>
          <a:p>
            <a:pPr marL="0" indent="0">
              <a:buNone/>
            </a:pPr>
            <a:endParaRPr lang="en-US" altLang="en-US" sz="1800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00" dirty="0">
                <a:ea typeface="MS PGothic" panose="020B0600070205080204" pitchFamily="34" charset="-128"/>
              </a:rPr>
              <a:t>Our cost formulas for operations ignore cost of writing results to disk, so</a:t>
            </a:r>
          </a:p>
          <a:p>
            <a:pPr marL="0" indent="0">
              <a:buNone/>
            </a:pPr>
            <a:endParaRPr lang="en-US" altLang="en-US" sz="1800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00" dirty="0">
                <a:ea typeface="MS PGothic" panose="020B0600070205080204" pitchFamily="34" charset="-128"/>
              </a:rPr>
              <a:t>Overall cost  =  Sum of costs of individual operations + cost of writing intermediate results to disk</a:t>
            </a:r>
          </a:p>
          <a:p>
            <a:pPr marL="0" indent="0">
              <a:buNone/>
            </a:pPr>
            <a:endParaRPr lang="en-US" altLang="en-US" sz="1800" dirty="0">
              <a:ea typeface="MS PGothic" panose="020B0600070205080204" pitchFamily="34" charset="-128"/>
            </a:endParaRPr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6C11C364-C0FB-4A0B-9691-F64A93F33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742" y="1030512"/>
            <a:ext cx="4780809" cy="354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8577D0-B162-47CC-97F2-1BC393DA48B6}"/>
              </a:ext>
            </a:extLst>
          </p:cNvPr>
          <p:cNvSpPr txBox="1"/>
          <p:nvPr/>
        </p:nvSpPr>
        <p:spPr>
          <a:xfrm>
            <a:off x="3802743" y="2989943"/>
            <a:ext cx="609600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Write Cost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30B8D6-E9CA-4FE8-9825-977A0ADB84FD}"/>
              </a:ext>
            </a:extLst>
          </p:cNvPr>
          <p:cNvSpPr txBox="1"/>
          <p:nvPr/>
        </p:nvSpPr>
        <p:spPr>
          <a:xfrm>
            <a:off x="6959600" y="1763486"/>
            <a:ext cx="609600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Write Cost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53B60583-6953-4FCC-ABE5-6B7EE1F2A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Materialization (Cont.)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2A76FFE1-8C22-447B-8523-476FD73297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1600" y="870857"/>
            <a:ext cx="4005943" cy="5297713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en-US" sz="1800" b="1" dirty="0">
                <a:solidFill>
                  <a:srgbClr val="0000FF"/>
                </a:solidFill>
                <a:ea typeface="MS PGothic" panose="020B0600070205080204" pitchFamily="34" charset="-128"/>
              </a:rPr>
              <a:t>Example:</a:t>
            </a:r>
            <a:r>
              <a:rPr lang="en-US" altLang="en-US" sz="18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1800" dirty="0">
                <a:ea typeface="MS PGothic" panose="020B0600070205080204" pitchFamily="34" charset="-128"/>
              </a:rPr>
              <a:t>The cost of </a:t>
            </a:r>
            <a:r>
              <a:rPr lang="en-US" sz="1800" dirty="0">
                <a:sym typeface="Symbol" panose="05050102010706020507" pitchFamily="18" charset="2"/>
              </a:rPr>
              <a:t>(</a:t>
            </a:r>
            <a:r>
              <a:rPr lang="en-US" sz="1800" baseline="-25000" dirty="0">
                <a:sym typeface="Symbol" panose="05050102010706020507" pitchFamily="18" charset="2"/>
              </a:rPr>
              <a:t>building = ‘Watson’</a:t>
            </a:r>
            <a:r>
              <a:rPr lang="en-US" sz="1800" dirty="0">
                <a:sym typeface="Symbol" panose="05050102010706020507" pitchFamily="18" charset="2"/>
              </a:rPr>
              <a:t>(department) is 1 seek and 20 block transfer. </a:t>
            </a:r>
          </a:p>
          <a:p>
            <a:pPr marL="0" indent="0">
              <a:buNone/>
            </a:pPr>
            <a:endParaRPr lang="en-US" sz="18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1800" dirty="0">
                <a:sym typeface="Symbol" panose="05050102010706020507" pitchFamily="18" charset="2"/>
              </a:rPr>
              <a:t>The cost of ((</a:t>
            </a:r>
            <a:r>
              <a:rPr lang="en-US" sz="1800" baseline="-25000" dirty="0">
                <a:sym typeface="Symbol" panose="05050102010706020507" pitchFamily="18" charset="2"/>
              </a:rPr>
              <a:t>building = ‘Watson’ </a:t>
            </a:r>
            <a:r>
              <a:rPr lang="en-US" sz="1800" dirty="0">
                <a:sym typeface="Symbol" panose="05050102010706020507" pitchFamily="18" charset="2"/>
              </a:rPr>
              <a:t>(department))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⨝ instructor) is 10 seek and 100 block transfer.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22222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The cost of </a:t>
            </a:r>
            <a:r>
              <a:rPr lang="en-US" sz="1800" dirty="0">
                <a:sym typeface="Symbol" panose="05050102010706020507" pitchFamily="18" charset="2"/>
              </a:rPr>
              <a:t></a:t>
            </a:r>
            <a:r>
              <a:rPr lang="en-US" sz="1800" baseline="-25000" dirty="0">
                <a:sym typeface="Symbol" panose="05050102010706020507" pitchFamily="18" charset="2"/>
              </a:rPr>
              <a:t>name </a:t>
            </a:r>
            <a:r>
              <a:rPr lang="en-US" sz="1800" dirty="0">
                <a:sym typeface="Symbol" panose="05050102010706020507" pitchFamily="18" charset="2"/>
              </a:rPr>
              <a:t>(…….) is 1 seek and 50 block transfer.</a:t>
            </a:r>
          </a:p>
          <a:p>
            <a:pPr marL="0" indent="0">
              <a:buNone/>
            </a:pPr>
            <a:endParaRPr lang="en-US" altLang="en-US" sz="18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Write cost for </a:t>
            </a:r>
            <a:r>
              <a:rPr lang="en-US" sz="1800" dirty="0">
                <a:sym typeface="Symbol" panose="05050102010706020507" pitchFamily="18" charset="2"/>
              </a:rPr>
              <a:t>(</a:t>
            </a:r>
            <a:r>
              <a:rPr lang="en-US" sz="1800" baseline="-25000" dirty="0">
                <a:sym typeface="Symbol" panose="05050102010706020507" pitchFamily="18" charset="2"/>
              </a:rPr>
              <a:t>building = ‘Watson’</a:t>
            </a:r>
            <a:r>
              <a:rPr lang="en-US" sz="1800" dirty="0">
                <a:sym typeface="Symbol" panose="05050102010706020507" pitchFamily="18" charset="2"/>
              </a:rPr>
              <a:t>(department)  is 1 seek and 10 block transfer</a:t>
            </a:r>
          </a:p>
          <a:p>
            <a:pPr marL="0" indent="0">
              <a:buNone/>
            </a:pP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Write cost for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⨝ is 1 seek and 50 block transfer</a:t>
            </a:r>
          </a:p>
          <a:p>
            <a:pPr marL="0" indent="0">
              <a:buNone/>
            </a:pP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Find overall cost of the query.</a:t>
            </a:r>
          </a:p>
          <a:p>
            <a:pPr marL="0" indent="0">
              <a:buNone/>
            </a:pPr>
            <a:endParaRPr lang="en-US" altLang="en-US" sz="1800" dirty="0">
              <a:ea typeface="MS PGothic" panose="020B0600070205080204" pitchFamily="34" charset="-128"/>
            </a:endParaRPr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6C11C364-C0FB-4A0B-9691-F64A93F33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681" y="1081969"/>
            <a:ext cx="4780809" cy="354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8577D0-B162-47CC-97F2-1BC393DA48B6}"/>
              </a:ext>
            </a:extLst>
          </p:cNvPr>
          <p:cNvSpPr txBox="1"/>
          <p:nvPr/>
        </p:nvSpPr>
        <p:spPr>
          <a:xfrm>
            <a:off x="4300681" y="2591102"/>
            <a:ext cx="609600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Write Cost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30B8D6-E9CA-4FE8-9825-977A0ADB84FD}"/>
              </a:ext>
            </a:extLst>
          </p:cNvPr>
          <p:cNvSpPr txBox="1"/>
          <p:nvPr/>
        </p:nvSpPr>
        <p:spPr>
          <a:xfrm>
            <a:off x="6959600" y="1763486"/>
            <a:ext cx="609600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Write Cost</a:t>
            </a:r>
          </a:p>
        </p:txBody>
      </p:sp>
    </p:spTree>
    <p:extLst>
      <p:ext uri="{BB962C8B-B14F-4D97-AF65-F5344CB8AC3E}">
        <p14:creationId xmlns:p14="http://schemas.microsoft.com/office/powerpoint/2010/main" val="423569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53B60583-6953-4FCC-ABE5-6B7EE1F2A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Materialization (Cont.)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2A76FFE1-8C22-447B-8523-476FD73297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1600" y="870857"/>
            <a:ext cx="4005943" cy="5297713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en-US" sz="1800" b="1" dirty="0">
                <a:solidFill>
                  <a:srgbClr val="0000FF"/>
                </a:solidFill>
                <a:ea typeface="MS PGothic" panose="020B0600070205080204" pitchFamily="34" charset="-128"/>
              </a:rPr>
              <a:t>Example:</a:t>
            </a:r>
            <a:r>
              <a:rPr lang="en-US" altLang="en-US" sz="18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1800" dirty="0">
                <a:ea typeface="MS PGothic" panose="020B0600070205080204" pitchFamily="34" charset="-128"/>
              </a:rPr>
              <a:t>The cost of </a:t>
            </a:r>
            <a:r>
              <a:rPr lang="en-US" sz="1800" dirty="0">
                <a:sym typeface="Symbol" panose="05050102010706020507" pitchFamily="18" charset="2"/>
              </a:rPr>
              <a:t>(</a:t>
            </a:r>
            <a:r>
              <a:rPr lang="en-US" sz="1800" baseline="-25000" dirty="0">
                <a:sym typeface="Symbol" panose="05050102010706020507" pitchFamily="18" charset="2"/>
              </a:rPr>
              <a:t>building = ‘Watson’</a:t>
            </a:r>
            <a:r>
              <a:rPr lang="en-US" sz="1800" dirty="0">
                <a:sym typeface="Symbol" panose="05050102010706020507" pitchFamily="18" charset="2"/>
              </a:rPr>
              <a:t>(department) is 1 seek and 20 block transfer. </a:t>
            </a:r>
          </a:p>
          <a:p>
            <a:pPr marL="0" indent="0">
              <a:buNone/>
            </a:pPr>
            <a:endParaRPr lang="en-US" sz="18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1800" dirty="0">
                <a:sym typeface="Symbol" panose="05050102010706020507" pitchFamily="18" charset="2"/>
              </a:rPr>
              <a:t>The cost of ((</a:t>
            </a:r>
            <a:r>
              <a:rPr lang="en-US" sz="1800" baseline="-25000" dirty="0">
                <a:sym typeface="Symbol" panose="05050102010706020507" pitchFamily="18" charset="2"/>
              </a:rPr>
              <a:t>building = ‘Watson’ </a:t>
            </a:r>
            <a:r>
              <a:rPr lang="en-US" sz="1800" dirty="0">
                <a:sym typeface="Symbol" panose="05050102010706020507" pitchFamily="18" charset="2"/>
              </a:rPr>
              <a:t>(department))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⨝ instructor) is 10 seek and 100 block transfer.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22222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The cost of </a:t>
            </a:r>
            <a:r>
              <a:rPr lang="en-US" sz="1800" dirty="0">
                <a:sym typeface="Symbol" panose="05050102010706020507" pitchFamily="18" charset="2"/>
              </a:rPr>
              <a:t></a:t>
            </a:r>
            <a:r>
              <a:rPr lang="en-US" sz="1800" baseline="-25000" dirty="0">
                <a:sym typeface="Symbol" panose="05050102010706020507" pitchFamily="18" charset="2"/>
              </a:rPr>
              <a:t>name </a:t>
            </a:r>
            <a:r>
              <a:rPr lang="en-US" sz="1800" dirty="0">
                <a:sym typeface="Symbol" panose="05050102010706020507" pitchFamily="18" charset="2"/>
              </a:rPr>
              <a:t>(…….) is 1 seek and 50 block transfer.</a:t>
            </a:r>
          </a:p>
          <a:p>
            <a:pPr marL="0" indent="0">
              <a:buNone/>
            </a:pPr>
            <a:endParaRPr lang="en-US" altLang="en-US" sz="18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Write cost for </a:t>
            </a:r>
            <a:r>
              <a:rPr lang="en-US" sz="1800" dirty="0">
                <a:sym typeface="Symbol" panose="05050102010706020507" pitchFamily="18" charset="2"/>
              </a:rPr>
              <a:t>(</a:t>
            </a:r>
            <a:r>
              <a:rPr lang="en-US" sz="1800" baseline="-25000" dirty="0">
                <a:sym typeface="Symbol" panose="05050102010706020507" pitchFamily="18" charset="2"/>
              </a:rPr>
              <a:t>building = ‘Watson’</a:t>
            </a:r>
            <a:r>
              <a:rPr lang="en-US" sz="1800" dirty="0">
                <a:sym typeface="Symbol" panose="05050102010706020507" pitchFamily="18" charset="2"/>
              </a:rPr>
              <a:t>(department)  is 1 seek and 10 block transfer</a:t>
            </a:r>
          </a:p>
          <a:p>
            <a:pPr marL="0" indent="0">
              <a:buNone/>
            </a:pP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Write cost for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⨝ is 1 seek and 50 block transfer</a:t>
            </a:r>
          </a:p>
          <a:p>
            <a:pPr marL="0" indent="0">
              <a:buNone/>
            </a:pP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Find overall cost of the </a:t>
            </a:r>
            <a:r>
              <a:rPr lang="en-US" altLang="en-US" sz="1800" dirty="0" err="1">
                <a:ea typeface="MS PGothic" panose="020B0600070205080204" pitchFamily="34" charset="-128"/>
                <a:sym typeface="Symbol" panose="05050102010706020507" pitchFamily="18" charset="2"/>
              </a:rPr>
              <a:t>quesry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endParaRPr lang="en-US" altLang="en-US" sz="1800" dirty="0">
              <a:ea typeface="MS PGothic" panose="020B0600070205080204" pitchFamily="34" charset="-128"/>
            </a:endParaRPr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6C11C364-C0FB-4A0B-9691-F64A93F33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089" y="870857"/>
            <a:ext cx="3464461" cy="2566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8577D0-B162-47CC-97F2-1BC393DA48B6}"/>
              </a:ext>
            </a:extLst>
          </p:cNvPr>
          <p:cNvSpPr txBox="1"/>
          <p:nvPr/>
        </p:nvSpPr>
        <p:spPr>
          <a:xfrm>
            <a:off x="5020089" y="2154044"/>
            <a:ext cx="609600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Write Cost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30B8D6-E9CA-4FE8-9825-977A0ADB84FD}"/>
              </a:ext>
            </a:extLst>
          </p:cNvPr>
          <p:cNvSpPr txBox="1"/>
          <p:nvPr/>
        </p:nvSpPr>
        <p:spPr>
          <a:xfrm>
            <a:off x="7496629" y="1284514"/>
            <a:ext cx="609600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Write Cost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C04038-7CEE-420D-8142-9F2949D0E1EB}"/>
              </a:ext>
            </a:extLst>
          </p:cNvPr>
          <p:cNvSpPr txBox="1"/>
          <p:nvPr/>
        </p:nvSpPr>
        <p:spPr>
          <a:xfrm>
            <a:off x="4673600" y="3773714"/>
            <a:ext cx="43688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en-US" sz="1600" dirty="0">
                <a:ea typeface="MS PGothic" panose="020B0600070205080204" pitchFamily="34" charset="-128"/>
              </a:rPr>
              <a:t>Overall cost  =  Sum of costs of individual operations + cost of writing intermediate results to disk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sz="1600" dirty="0">
                <a:ea typeface="MS PGothic" panose="020B0600070205080204" pitchFamily="34" charset="-128"/>
              </a:rPr>
              <a:t>= ((1+10+1) seek + (20+100+50) blocks) + ((1+1) seek + (10+50) blocks)</a:t>
            </a:r>
          </a:p>
          <a:p>
            <a:pPr marL="0" indent="0">
              <a:buNone/>
            </a:pPr>
            <a:endParaRPr lang="en-US" altLang="en-US" sz="1600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dirty="0"/>
              <a:t>= (12Seek+170Blocks) + (2 seek + 60blocks)</a:t>
            </a:r>
            <a:endParaRPr lang="en-US" altLang="en-US" sz="1600" dirty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5036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53B60583-6953-4FCC-ABE5-6B7EE1F2A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Materialization (Cont.)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2A76FFE1-8C22-447B-8523-476FD73297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3201" y="1154950"/>
            <a:ext cx="4978400" cy="473785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en-US" sz="1800" dirty="0">
                <a:ea typeface="MS PGothic" panose="020B0600070205080204" pitchFamily="34" charset="-128"/>
              </a:rPr>
              <a:t>Materialized evaluation is always applicable</a:t>
            </a:r>
          </a:p>
          <a:p>
            <a:r>
              <a:rPr lang="en-US" altLang="en-US" sz="1800" dirty="0">
                <a:ea typeface="MS PGothic" panose="020B0600070205080204" pitchFamily="34" charset="-128"/>
              </a:rPr>
              <a:t>Cost of writing results to disk and reading them back can be quite high</a:t>
            </a:r>
          </a:p>
          <a:p>
            <a:r>
              <a:rPr lang="en-US" altLang="en-US" sz="1800" dirty="0">
                <a:ea typeface="MS PGothic" panose="020B0600070205080204" pitchFamily="34" charset="-128"/>
              </a:rPr>
              <a:t>Our cost formulas for operations ignore cost of writing results to disk, so</a:t>
            </a:r>
          </a:p>
          <a:p>
            <a:r>
              <a:rPr lang="en-US" altLang="en-US" sz="1800" dirty="0">
                <a:ea typeface="MS PGothic" panose="020B0600070205080204" pitchFamily="34" charset="-128"/>
              </a:rPr>
              <a:t>Overall cost  =  Sum of costs of individual operations + cost of writing intermediate results to disk</a:t>
            </a:r>
            <a:endParaRPr lang="en-US" altLang="en-US" sz="1800" b="1" dirty="0">
              <a:solidFill>
                <a:srgbClr val="002060"/>
              </a:solidFill>
              <a:ea typeface="MS PGothic" panose="020B0600070205080204" pitchFamily="34" charset="-128"/>
            </a:endParaRPr>
          </a:p>
          <a:p>
            <a:endParaRPr lang="en-US" altLang="en-US" sz="1800" b="1" dirty="0">
              <a:solidFill>
                <a:srgbClr val="002060"/>
              </a:solidFill>
              <a:ea typeface="MS PGothic" panose="020B0600070205080204" pitchFamily="34" charset="-128"/>
            </a:endParaRPr>
          </a:p>
          <a:p>
            <a:r>
              <a:rPr lang="en-US" altLang="en-US" sz="1800" b="1" dirty="0">
                <a:solidFill>
                  <a:srgbClr val="002060"/>
                </a:solidFill>
                <a:ea typeface="MS PGothic" panose="020B0600070205080204" pitchFamily="34" charset="-128"/>
              </a:rPr>
              <a:t>Double buffering</a:t>
            </a:r>
            <a:r>
              <a:rPr lang="en-US" altLang="en-US" sz="1800" dirty="0">
                <a:ea typeface="MS PGothic" panose="020B0600070205080204" pitchFamily="34" charset="-128"/>
              </a:rPr>
              <a:t>: use two output buffers for each operation, when one is full write it to disk while the other is getting filled</a:t>
            </a:r>
          </a:p>
          <a:p>
            <a:pPr lvl="1"/>
            <a:r>
              <a:rPr lang="en-US" altLang="en-US" sz="1800" dirty="0">
                <a:ea typeface="MS PGothic" panose="020B0600070205080204" pitchFamily="34" charset="-128"/>
              </a:rPr>
              <a:t>Allows overlap of disk writes with computation and reduces execution time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F879ACE-92BF-4815-BCBF-EEBF85DFB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407393"/>
              </p:ext>
            </p:extLst>
          </p:nvPr>
        </p:nvGraphicFramePr>
        <p:xfrm>
          <a:off x="6792685" y="1154950"/>
          <a:ext cx="1770744" cy="2709677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770744">
                  <a:extLst>
                    <a:ext uri="{9D8B030D-6E8A-4147-A177-3AD203B41FA5}">
                      <a16:colId xmlns:a16="http://schemas.microsoft.com/office/drawing/2014/main" val="2613661848"/>
                    </a:ext>
                  </a:extLst>
                </a:gridCol>
              </a:tblGrid>
              <a:tr h="101704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Write (X)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628377"/>
                  </a:ext>
                </a:extLst>
              </a:tr>
              <a:tr h="412469">
                <a:tc>
                  <a:txBody>
                    <a:bodyPr/>
                    <a:lstStyle/>
                    <a:p>
                      <a:r>
                        <a:rPr lang="en-US" dirty="0"/>
                        <a:t>Buffer 1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962688"/>
                  </a:ext>
                </a:extLst>
              </a:tr>
              <a:tr h="412469">
                <a:tc>
                  <a:txBody>
                    <a:bodyPr/>
                    <a:lstStyle/>
                    <a:p>
                      <a:r>
                        <a:rPr lang="en-US" dirty="0"/>
                        <a:t>Buffer 2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840351"/>
                  </a:ext>
                </a:extLst>
              </a:tr>
              <a:tr h="412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255021"/>
                  </a:ext>
                </a:extLst>
              </a:tr>
            </a:tbl>
          </a:graphicData>
        </a:graphic>
      </p:graphicFrame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FA331666-0A0C-4F50-9C11-BFF2D20B2528}"/>
              </a:ext>
            </a:extLst>
          </p:cNvPr>
          <p:cNvSpPr/>
          <p:nvPr/>
        </p:nvSpPr>
        <p:spPr bwMode="auto">
          <a:xfrm>
            <a:off x="6952343" y="4876800"/>
            <a:ext cx="1611086" cy="132080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460B8A-58C8-4FF5-B6E7-2E6DF7F0AD1F}"/>
              </a:ext>
            </a:extLst>
          </p:cNvPr>
          <p:cNvCxnSpPr/>
          <p:nvPr/>
        </p:nvCxnSpPr>
        <p:spPr bwMode="auto">
          <a:xfrm>
            <a:off x="7170057" y="1727200"/>
            <a:ext cx="0" cy="5225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EC49480-74E7-4F10-9806-13460D7A470C}"/>
              </a:ext>
            </a:extLst>
          </p:cNvPr>
          <p:cNvSpPr txBox="1"/>
          <p:nvPr/>
        </p:nvSpPr>
        <p:spPr>
          <a:xfrm>
            <a:off x="7329714" y="5457371"/>
            <a:ext cx="72571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E1B5AC85-936E-44D2-8023-66E5385448FA}"/>
              </a:ext>
            </a:extLst>
          </p:cNvPr>
          <p:cNvSpPr/>
          <p:nvPr/>
        </p:nvSpPr>
        <p:spPr bwMode="auto">
          <a:xfrm>
            <a:off x="6487954" y="2249714"/>
            <a:ext cx="290215" cy="1179286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236DFC-4E6E-48D4-B6E6-C443D4B96A95}"/>
              </a:ext>
            </a:extLst>
          </p:cNvPr>
          <p:cNvSpPr txBox="1"/>
          <p:nvPr/>
        </p:nvSpPr>
        <p:spPr>
          <a:xfrm>
            <a:off x="5355698" y="2509550"/>
            <a:ext cx="108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Double Buffering</a:t>
            </a:r>
          </a:p>
        </p:txBody>
      </p:sp>
    </p:spTree>
    <p:extLst>
      <p:ext uri="{BB962C8B-B14F-4D97-AF65-F5344CB8AC3E}">
        <p14:creationId xmlns:p14="http://schemas.microsoft.com/office/powerpoint/2010/main" val="1157847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53B60583-6953-4FCC-ABE5-6B7EE1F2A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Materialization (Cont.)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2A76FFE1-8C22-447B-8523-476FD73297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3200" y="1154950"/>
            <a:ext cx="5297715" cy="473785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en-US" sz="1800" dirty="0">
                <a:ea typeface="MS PGothic" panose="020B0600070205080204" pitchFamily="34" charset="-128"/>
              </a:rPr>
              <a:t>Materialized evaluation is always applicable</a:t>
            </a:r>
          </a:p>
          <a:p>
            <a:r>
              <a:rPr lang="en-US" altLang="en-US" sz="1800" dirty="0">
                <a:ea typeface="MS PGothic" panose="020B0600070205080204" pitchFamily="34" charset="-128"/>
              </a:rPr>
              <a:t>Cost of writing results to disk and reading them back can be quite high</a:t>
            </a:r>
          </a:p>
          <a:p>
            <a:r>
              <a:rPr lang="en-US" altLang="en-US" sz="1800" dirty="0">
                <a:ea typeface="MS PGothic" panose="020B0600070205080204" pitchFamily="34" charset="-128"/>
              </a:rPr>
              <a:t>Our cost formulas for operations ignore cost of writing results to disk, so</a:t>
            </a:r>
          </a:p>
          <a:p>
            <a:r>
              <a:rPr lang="en-US" altLang="en-US" sz="1800" dirty="0">
                <a:ea typeface="MS PGothic" panose="020B0600070205080204" pitchFamily="34" charset="-128"/>
              </a:rPr>
              <a:t>Overall cost  =  Sum of costs of individual operations + cost of writing intermediate results to disk</a:t>
            </a:r>
            <a:endParaRPr lang="en-US" altLang="en-US" sz="1800" b="1" dirty="0">
              <a:solidFill>
                <a:srgbClr val="002060"/>
              </a:solidFill>
              <a:ea typeface="MS PGothic" panose="020B0600070205080204" pitchFamily="34" charset="-128"/>
            </a:endParaRPr>
          </a:p>
          <a:p>
            <a:endParaRPr lang="en-US" altLang="en-US" sz="1800" b="1" dirty="0">
              <a:solidFill>
                <a:srgbClr val="002060"/>
              </a:solidFill>
              <a:ea typeface="MS PGothic" panose="020B0600070205080204" pitchFamily="34" charset="-128"/>
            </a:endParaRPr>
          </a:p>
          <a:p>
            <a:r>
              <a:rPr lang="en-US" altLang="en-US" sz="1800" b="1" dirty="0">
                <a:solidFill>
                  <a:srgbClr val="002060"/>
                </a:solidFill>
                <a:ea typeface="MS PGothic" panose="020B0600070205080204" pitchFamily="34" charset="-128"/>
              </a:rPr>
              <a:t>Double buffering</a:t>
            </a:r>
            <a:r>
              <a:rPr lang="en-US" altLang="en-US" sz="1800" dirty="0">
                <a:ea typeface="MS PGothic" panose="020B0600070205080204" pitchFamily="34" charset="-128"/>
              </a:rPr>
              <a:t>: use two output buffers for each operation, when one is full write it to disk while the other is getting filled</a:t>
            </a:r>
          </a:p>
          <a:p>
            <a:pPr lvl="1"/>
            <a:r>
              <a:rPr lang="en-US" altLang="en-US" sz="1800" dirty="0">
                <a:ea typeface="MS PGothic" panose="020B0600070205080204" pitchFamily="34" charset="-128"/>
              </a:rPr>
              <a:t>Allows overlap of disk writes with computation and reduces execution time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F879ACE-92BF-4815-BCBF-EEBF85DFB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55082"/>
              </p:ext>
            </p:extLst>
          </p:nvPr>
        </p:nvGraphicFramePr>
        <p:xfrm>
          <a:off x="6792685" y="1154950"/>
          <a:ext cx="1770744" cy="2709677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770744">
                  <a:extLst>
                    <a:ext uri="{9D8B030D-6E8A-4147-A177-3AD203B41FA5}">
                      <a16:colId xmlns:a16="http://schemas.microsoft.com/office/drawing/2014/main" val="2613661848"/>
                    </a:ext>
                  </a:extLst>
                </a:gridCol>
              </a:tblGrid>
              <a:tr h="101704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Write (Y)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628377"/>
                  </a:ext>
                </a:extLst>
              </a:tr>
              <a:tr h="412469">
                <a:tc>
                  <a:txBody>
                    <a:bodyPr/>
                    <a:lstStyle/>
                    <a:p>
                      <a:r>
                        <a:rPr lang="en-US" dirty="0"/>
                        <a:t>Buffer 1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962688"/>
                  </a:ext>
                </a:extLst>
              </a:tr>
              <a:tr h="412469">
                <a:tc>
                  <a:txBody>
                    <a:bodyPr/>
                    <a:lstStyle/>
                    <a:p>
                      <a:r>
                        <a:rPr lang="en-US" dirty="0"/>
                        <a:t>Buffer 2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840351"/>
                  </a:ext>
                </a:extLst>
              </a:tr>
              <a:tr h="412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255021"/>
                  </a:ext>
                </a:extLst>
              </a:tr>
            </a:tbl>
          </a:graphicData>
        </a:graphic>
      </p:graphicFrame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FA331666-0A0C-4F50-9C11-BFF2D20B2528}"/>
              </a:ext>
            </a:extLst>
          </p:cNvPr>
          <p:cNvSpPr/>
          <p:nvPr/>
        </p:nvSpPr>
        <p:spPr bwMode="auto">
          <a:xfrm>
            <a:off x="6952343" y="4876800"/>
            <a:ext cx="1611086" cy="132080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460B8A-58C8-4FF5-B6E7-2E6DF7F0AD1F}"/>
              </a:ext>
            </a:extLst>
          </p:cNvPr>
          <p:cNvCxnSpPr>
            <a:cxnSpLocks/>
          </p:cNvCxnSpPr>
          <p:nvPr/>
        </p:nvCxnSpPr>
        <p:spPr bwMode="auto">
          <a:xfrm>
            <a:off x="7170057" y="1727200"/>
            <a:ext cx="0" cy="1204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EC49480-74E7-4F10-9806-13460D7A470C}"/>
              </a:ext>
            </a:extLst>
          </p:cNvPr>
          <p:cNvSpPr txBox="1"/>
          <p:nvPr/>
        </p:nvSpPr>
        <p:spPr>
          <a:xfrm>
            <a:off x="7329714" y="5457371"/>
            <a:ext cx="72571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11DC674-6DDB-48FC-8CF1-21979AE4C9A5}"/>
              </a:ext>
            </a:extLst>
          </p:cNvPr>
          <p:cNvSpPr/>
          <p:nvPr/>
        </p:nvSpPr>
        <p:spPr bwMode="auto">
          <a:xfrm>
            <a:off x="6400163" y="2540000"/>
            <a:ext cx="987608" cy="3193143"/>
          </a:xfrm>
          <a:custGeom>
            <a:avLst/>
            <a:gdLst>
              <a:gd name="connsiteX0" fmla="*/ 378008 w 987608"/>
              <a:gd name="connsiteY0" fmla="*/ 0 h 3193143"/>
              <a:gd name="connsiteX1" fmla="*/ 290923 w 987608"/>
              <a:gd name="connsiteY1" fmla="*/ 159657 h 3193143"/>
              <a:gd name="connsiteX2" fmla="*/ 261894 w 987608"/>
              <a:gd name="connsiteY2" fmla="*/ 203200 h 3193143"/>
              <a:gd name="connsiteX3" fmla="*/ 203837 w 987608"/>
              <a:gd name="connsiteY3" fmla="*/ 333829 h 3193143"/>
              <a:gd name="connsiteX4" fmla="*/ 174808 w 987608"/>
              <a:gd name="connsiteY4" fmla="*/ 449943 h 3193143"/>
              <a:gd name="connsiteX5" fmla="*/ 145780 w 987608"/>
              <a:gd name="connsiteY5" fmla="*/ 537029 h 3193143"/>
              <a:gd name="connsiteX6" fmla="*/ 131266 w 987608"/>
              <a:gd name="connsiteY6" fmla="*/ 609600 h 3193143"/>
              <a:gd name="connsiteX7" fmla="*/ 102237 w 987608"/>
              <a:gd name="connsiteY7" fmla="*/ 696686 h 3193143"/>
              <a:gd name="connsiteX8" fmla="*/ 87723 w 987608"/>
              <a:gd name="connsiteY8" fmla="*/ 740229 h 3193143"/>
              <a:gd name="connsiteX9" fmla="*/ 44180 w 987608"/>
              <a:gd name="connsiteY9" fmla="*/ 914400 h 3193143"/>
              <a:gd name="connsiteX10" fmla="*/ 29666 w 987608"/>
              <a:gd name="connsiteY10" fmla="*/ 972457 h 3193143"/>
              <a:gd name="connsiteX11" fmla="*/ 637 w 987608"/>
              <a:gd name="connsiteY11" fmla="*/ 1233714 h 3193143"/>
              <a:gd name="connsiteX12" fmla="*/ 15151 w 987608"/>
              <a:gd name="connsiteY12" fmla="*/ 1494971 h 3193143"/>
              <a:gd name="connsiteX13" fmla="*/ 44180 w 987608"/>
              <a:gd name="connsiteY13" fmla="*/ 1741714 h 3193143"/>
              <a:gd name="connsiteX14" fmla="*/ 58694 w 987608"/>
              <a:gd name="connsiteY14" fmla="*/ 1857829 h 3193143"/>
              <a:gd name="connsiteX15" fmla="*/ 73208 w 987608"/>
              <a:gd name="connsiteY15" fmla="*/ 1901371 h 3193143"/>
              <a:gd name="connsiteX16" fmla="*/ 87723 w 987608"/>
              <a:gd name="connsiteY16" fmla="*/ 1988457 h 3193143"/>
              <a:gd name="connsiteX17" fmla="*/ 116751 w 987608"/>
              <a:gd name="connsiteY17" fmla="*/ 2075543 h 3193143"/>
              <a:gd name="connsiteX18" fmla="*/ 131266 w 987608"/>
              <a:gd name="connsiteY18" fmla="*/ 2133600 h 3193143"/>
              <a:gd name="connsiteX19" fmla="*/ 160294 w 987608"/>
              <a:gd name="connsiteY19" fmla="*/ 2220686 h 3193143"/>
              <a:gd name="connsiteX20" fmla="*/ 203837 w 987608"/>
              <a:gd name="connsiteY20" fmla="*/ 2322286 h 3193143"/>
              <a:gd name="connsiteX21" fmla="*/ 232866 w 987608"/>
              <a:gd name="connsiteY21" fmla="*/ 2409371 h 3193143"/>
              <a:gd name="connsiteX22" fmla="*/ 261894 w 987608"/>
              <a:gd name="connsiteY22" fmla="*/ 2452914 h 3193143"/>
              <a:gd name="connsiteX23" fmla="*/ 290923 w 987608"/>
              <a:gd name="connsiteY23" fmla="*/ 2540000 h 3193143"/>
              <a:gd name="connsiteX24" fmla="*/ 348980 w 987608"/>
              <a:gd name="connsiteY24" fmla="*/ 2627086 h 3193143"/>
              <a:gd name="connsiteX25" fmla="*/ 378008 w 987608"/>
              <a:gd name="connsiteY25" fmla="*/ 2714171 h 3193143"/>
              <a:gd name="connsiteX26" fmla="*/ 436066 w 987608"/>
              <a:gd name="connsiteY26" fmla="*/ 2801257 h 3193143"/>
              <a:gd name="connsiteX27" fmla="*/ 465094 w 987608"/>
              <a:gd name="connsiteY27" fmla="*/ 2844800 h 3193143"/>
              <a:gd name="connsiteX28" fmla="*/ 494123 w 987608"/>
              <a:gd name="connsiteY28" fmla="*/ 2902857 h 3193143"/>
              <a:gd name="connsiteX29" fmla="*/ 581208 w 987608"/>
              <a:gd name="connsiteY29" fmla="*/ 2960914 h 3193143"/>
              <a:gd name="connsiteX30" fmla="*/ 653780 w 987608"/>
              <a:gd name="connsiteY30" fmla="*/ 3018971 h 3193143"/>
              <a:gd name="connsiteX31" fmla="*/ 740866 w 987608"/>
              <a:gd name="connsiteY31" fmla="*/ 3077029 h 3193143"/>
              <a:gd name="connsiteX32" fmla="*/ 784408 w 987608"/>
              <a:gd name="connsiteY32" fmla="*/ 3106057 h 3193143"/>
              <a:gd name="connsiteX33" fmla="*/ 827951 w 987608"/>
              <a:gd name="connsiteY33" fmla="*/ 3135086 h 3193143"/>
              <a:gd name="connsiteX34" fmla="*/ 915037 w 987608"/>
              <a:gd name="connsiteY34" fmla="*/ 3164114 h 3193143"/>
              <a:gd name="connsiteX35" fmla="*/ 958580 w 987608"/>
              <a:gd name="connsiteY35" fmla="*/ 3178629 h 3193143"/>
              <a:gd name="connsiteX36" fmla="*/ 987608 w 987608"/>
              <a:gd name="connsiteY36" fmla="*/ 3193143 h 319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87608" h="3193143">
                <a:moveTo>
                  <a:pt x="378008" y="0"/>
                </a:moveTo>
                <a:cubicBezTo>
                  <a:pt x="336024" y="104963"/>
                  <a:pt x="363431" y="50895"/>
                  <a:pt x="290923" y="159657"/>
                </a:cubicBezTo>
                <a:lnTo>
                  <a:pt x="261894" y="203200"/>
                </a:lnTo>
                <a:cubicBezTo>
                  <a:pt x="227350" y="306835"/>
                  <a:pt x="249839" y="264826"/>
                  <a:pt x="203837" y="333829"/>
                </a:cubicBezTo>
                <a:cubicBezTo>
                  <a:pt x="194161" y="372534"/>
                  <a:pt x="187424" y="412094"/>
                  <a:pt x="174808" y="449943"/>
                </a:cubicBezTo>
                <a:cubicBezTo>
                  <a:pt x="165132" y="478972"/>
                  <a:pt x="151781" y="507024"/>
                  <a:pt x="145780" y="537029"/>
                </a:cubicBezTo>
                <a:cubicBezTo>
                  <a:pt x="140942" y="561219"/>
                  <a:pt x="137757" y="585800"/>
                  <a:pt x="131266" y="609600"/>
                </a:cubicBezTo>
                <a:cubicBezTo>
                  <a:pt x="123215" y="639121"/>
                  <a:pt x="111913" y="667657"/>
                  <a:pt x="102237" y="696686"/>
                </a:cubicBezTo>
                <a:cubicBezTo>
                  <a:pt x="97399" y="711200"/>
                  <a:pt x="91434" y="725386"/>
                  <a:pt x="87723" y="740229"/>
                </a:cubicBezTo>
                <a:lnTo>
                  <a:pt x="44180" y="914400"/>
                </a:lnTo>
                <a:lnTo>
                  <a:pt x="29666" y="972457"/>
                </a:lnTo>
                <a:cubicBezTo>
                  <a:pt x="19990" y="1059543"/>
                  <a:pt x="-4223" y="1146227"/>
                  <a:pt x="637" y="1233714"/>
                </a:cubicBezTo>
                <a:cubicBezTo>
                  <a:pt x="5475" y="1320800"/>
                  <a:pt x="8937" y="1407973"/>
                  <a:pt x="15151" y="1494971"/>
                </a:cubicBezTo>
                <a:cubicBezTo>
                  <a:pt x="24380" y="1624181"/>
                  <a:pt x="28904" y="1627141"/>
                  <a:pt x="44180" y="1741714"/>
                </a:cubicBezTo>
                <a:cubicBezTo>
                  <a:pt x="49335" y="1780378"/>
                  <a:pt x="51716" y="1819452"/>
                  <a:pt x="58694" y="1857829"/>
                </a:cubicBezTo>
                <a:cubicBezTo>
                  <a:pt x="61431" y="1872881"/>
                  <a:pt x="69889" y="1886436"/>
                  <a:pt x="73208" y="1901371"/>
                </a:cubicBezTo>
                <a:cubicBezTo>
                  <a:pt x="79592" y="1930099"/>
                  <a:pt x="80585" y="1959907"/>
                  <a:pt x="87723" y="1988457"/>
                </a:cubicBezTo>
                <a:cubicBezTo>
                  <a:pt x="95144" y="2018142"/>
                  <a:pt x="109329" y="2045858"/>
                  <a:pt x="116751" y="2075543"/>
                </a:cubicBezTo>
                <a:cubicBezTo>
                  <a:pt x="121589" y="2094895"/>
                  <a:pt x="125534" y="2114493"/>
                  <a:pt x="131266" y="2133600"/>
                </a:cubicBezTo>
                <a:cubicBezTo>
                  <a:pt x="140059" y="2162908"/>
                  <a:pt x="152873" y="2191001"/>
                  <a:pt x="160294" y="2220686"/>
                </a:cubicBezTo>
                <a:cubicBezTo>
                  <a:pt x="179039" y="2295666"/>
                  <a:pt x="163743" y="2262145"/>
                  <a:pt x="203837" y="2322286"/>
                </a:cubicBezTo>
                <a:cubicBezTo>
                  <a:pt x="213513" y="2351314"/>
                  <a:pt x="215893" y="2383911"/>
                  <a:pt x="232866" y="2409371"/>
                </a:cubicBezTo>
                <a:cubicBezTo>
                  <a:pt x="242542" y="2423885"/>
                  <a:pt x="254809" y="2436974"/>
                  <a:pt x="261894" y="2452914"/>
                </a:cubicBezTo>
                <a:cubicBezTo>
                  <a:pt x="274321" y="2480876"/>
                  <a:pt x="273950" y="2514540"/>
                  <a:pt x="290923" y="2540000"/>
                </a:cubicBezTo>
                <a:lnTo>
                  <a:pt x="348980" y="2627086"/>
                </a:lnTo>
                <a:cubicBezTo>
                  <a:pt x="358656" y="2656114"/>
                  <a:pt x="361035" y="2688712"/>
                  <a:pt x="378008" y="2714171"/>
                </a:cubicBezTo>
                <a:lnTo>
                  <a:pt x="436066" y="2801257"/>
                </a:lnTo>
                <a:cubicBezTo>
                  <a:pt x="445742" y="2815771"/>
                  <a:pt x="457293" y="2829198"/>
                  <a:pt x="465094" y="2844800"/>
                </a:cubicBezTo>
                <a:cubicBezTo>
                  <a:pt x="474770" y="2864152"/>
                  <a:pt x="478824" y="2887558"/>
                  <a:pt x="494123" y="2902857"/>
                </a:cubicBezTo>
                <a:cubicBezTo>
                  <a:pt x="518792" y="2927526"/>
                  <a:pt x="581208" y="2960914"/>
                  <a:pt x="581208" y="2960914"/>
                </a:cubicBezTo>
                <a:cubicBezTo>
                  <a:pt x="634846" y="3041370"/>
                  <a:pt x="579548" y="2977731"/>
                  <a:pt x="653780" y="3018971"/>
                </a:cubicBezTo>
                <a:cubicBezTo>
                  <a:pt x="684278" y="3035914"/>
                  <a:pt x="711837" y="3057676"/>
                  <a:pt x="740866" y="3077029"/>
                </a:cubicBezTo>
                <a:lnTo>
                  <a:pt x="784408" y="3106057"/>
                </a:lnTo>
                <a:cubicBezTo>
                  <a:pt x="798922" y="3115733"/>
                  <a:pt x="811402" y="3129570"/>
                  <a:pt x="827951" y="3135086"/>
                </a:cubicBezTo>
                <a:lnTo>
                  <a:pt x="915037" y="3164114"/>
                </a:lnTo>
                <a:cubicBezTo>
                  <a:pt x="929551" y="3168952"/>
                  <a:pt x="944896" y="3171787"/>
                  <a:pt x="958580" y="3178629"/>
                </a:cubicBezTo>
                <a:lnTo>
                  <a:pt x="987608" y="3193143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B50E7-4BC7-422D-B977-A3557E60A1BC}"/>
              </a:ext>
            </a:extLst>
          </p:cNvPr>
          <p:cNvSpPr txBox="1"/>
          <p:nvPr/>
        </p:nvSpPr>
        <p:spPr>
          <a:xfrm>
            <a:off x="6792685" y="4136571"/>
            <a:ext cx="1770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If Buffer 1 full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D410766-FA01-4730-BF52-797492D114B6}"/>
              </a:ext>
            </a:extLst>
          </p:cNvPr>
          <p:cNvSpPr/>
          <p:nvPr/>
        </p:nvSpPr>
        <p:spPr bwMode="auto">
          <a:xfrm>
            <a:off x="6502400" y="4267200"/>
            <a:ext cx="232229" cy="145143"/>
          </a:xfrm>
          <a:custGeom>
            <a:avLst/>
            <a:gdLst>
              <a:gd name="connsiteX0" fmla="*/ 232229 w 232229"/>
              <a:gd name="connsiteY0" fmla="*/ 0 h 145143"/>
              <a:gd name="connsiteX1" fmla="*/ 145143 w 232229"/>
              <a:gd name="connsiteY1" fmla="*/ 29029 h 145143"/>
              <a:gd name="connsiteX2" fmla="*/ 72571 w 232229"/>
              <a:gd name="connsiteY2" fmla="*/ 43543 h 145143"/>
              <a:gd name="connsiteX3" fmla="*/ 14514 w 232229"/>
              <a:gd name="connsiteY3" fmla="*/ 130629 h 145143"/>
              <a:gd name="connsiteX4" fmla="*/ 0 w 232229"/>
              <a:gd name="connsiteY4" fmla="*/ 145143 h 14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229" h="145143">
                <a:moveTo>
                  <a:pt x="232229" y="0"/>
                </a:moveTo>
                <a:cubicBezTo>
                  <a:pt x="203200" y="9676"/>
                  <a:pt x="174664" y="20978"/>
                  <a:pt x="145143" y="29029"/>
                </a:cubicBezTo>
                <a:cubicBezTo>
                  <a:pt x="121343" y="35520"/>
                  <a:pt x="92044" y="28397"/>
                  <a:pt x="72571" y="43543"/>
                </a:cubicBezTo>
                <a:cubicBezTo>
                  <a:pt x="45032" y="64962"/>
                  <a:pt x="39184" y="105959"/>
                  <a:pt x="14514" y="130629"/>
                </a:cubicBezTo>
                <a:lnTo>
                  <a:pt x="0" y="145143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772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050">
            <a:extLst>
              <a:ext uri="{FF2B5EF4-FFF2-40B4-BE49-F238E27FC236}">
                <a16:creationId xmlns:a16="http://schemas.microsoft.com/office/drawing/2014/main" id="{08BE99F7-675F-4CF6-B440-2AF8B1C37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Pipelining</a:t>
            </a:r>
          </a:p>
        </p:txBody>
      </p:sp>
      <p:sp>
        <p:nvSpPr>
          <p:cNvPr id="106499" name="Rectangle 2051">
            <a:extLst>
              <a:ext uri="{FF2B5EF4-FFF2-40B4-BE49-F238E27FC236}">
                <a16:creationId xmlns:a16="http://schemas.microsoft.com/office/drawing/2014/main" id="{96D60249-A125-4E6A-AC6B-5F3808DCAF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9658" y="1185553"/>
            <a:ext cx="4151085" cy="4475018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b="1" dirty="0">
                <a:solidFill>
                  <a:srgbClr val="002060"/>
                </a:solidFill>
                <a:ea typeface="MS PGothic" panose="020B0600070205080204" pitchFamily="34" charset="-128"/>
              </a:rPr>
              <a:t>Pipelined evaluation</a:t>
            </a:r>
            <a:r>
              <a:rPr lang="en-US" altLang="en-US" sz="1800" dirty="0">
                <a:ea typeface="MS PGothic" panose="020B0600070205080204" pitchFamily="34" charset="-128"/>
              </a:rPr>
              <a:t>:  evaluate several operations simultaneously, passing the results of one operation on to the next.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MS PGothic" panose="020B0600070205080204" pitchFamily="34" charset="-128"/>
              </a:rPr>
              <a:t>E.g., in previous expression tree, don</a:t>
            </a:r>
            <a:r>
              <a:rPr lang="ja-JP" altLang="en-US" sz="1800" dirty="0">
                <a:ea typeface="MS PGothic" panose="020B0600070205080204" pitchFamily="34" charset="-128"/>
              </a:rPr>
              <a:t>’</a:t>
            </a:r>
            <a:r>
              <a:rPr lang="en-US" altLang="ja-JP" sz="1800" dirty="0">
                <a:ea typeface="MS PGothic" panose="020B0600070205080204" pitchFamily="34" charset="-128"/>
              </a:rPr>
              <a:t>t store result of</a:t>
            </a:r>
          </a:p>
          <a:p>
            <a:pPr lvl="1">
              <a:lnSpc>
                <a:spcPct val="90000"/>
              </a:lnSpc>
            </a:pPr>
            <a:endParaRPr lang="en-US" altLang="en-US" sz="1800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1800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MS PGothic" panose="020B0600070205080204" pitchFamily="34" charset="-128"/>
              </a:rPr>
              <a:t>instead, pass tuples directly to the join..  Similarly, don</a:t>
            </a:r>
            <a:r>
              <a:rPr lang="ja-JP" altLang="en-US" sz="1800" dirty="0">
                <a:ea typeface="MS PGothic" panose="020B0600070205080204" pitchFamily="34" charset="-128"/>
              </a:rPr>
              <a:t>’</a:t>
            </a:r>
            <a:r>
              <a:rPr lang="en-US" altLang="ja-JP" sz="1800" dirty="0">
                <a:ea typeface="MS PGothic" panose="020B0600070205080204" pitchFamily="34" charset="-128"/>
              </a:rPr>
              <a:t>t store result of join, pass tuples directly to projection. </a:t>
            </a:r>
            <a:endParaRPr lang="en-US" altLang="en-US" sz="1800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MS PGothic" panose="020B0600070205080204" pitchFamily="34" charset="-128"/>
              </a:rPr>
              <a:t>Much cheaper than materialization: no need to store a temporary relation to disk.</a:t>
            </a:r>
          </a:p>
        </p:txBody>
      </p:sp>
      <p:graphicFrame>
        <p:nvGraphicFramePr>
          <p:cNvPr id="106500" name="Object 5">
            <a:extLst>
              <a:ext uri="{FF2B5EF4-FFF2-40B4-BE49-F238E27FC236}">
                <a16:creationId xmlns:a16="http://schemas.microsoft.com/office/drawing/2014/main" id="{4F0A48FF-087B-401A-A1C0-B05A20AB04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542084"/>
              </p:ext>
            </p:extLst>
          </p:nvPr>
        </p:nvGraphicFramePr>
        <p:xfrm>
          <a:off x="542131" y="2938874"/>
          <a:ext cx="338613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76400" imgH="241300" progId="">
                  <p:embed/>
                </p:oleObj>
              </mc:Choice>
              <mc:Fallback>
                <p:oleObj name="Equation" r:id="rId3" imgW="1676400" imgH="241300" progId="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31" y="2938874"/>
                        <a:ext cx="3386138" cy="4841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634A4E3-99FF-446C-B538-EEB04B444A59}"/>
              </a:ext>
            </a:extLst>
          </p:cNvPr>
          <p:cNvSpPr txBox="1"/>
          <p:nvPr/>
        </p:nvSpPr>
        <p:spPr>
          <a:xfrm>
            <a:off x="5020089" y="2154044"/>
            <a:ext cx="609600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Write Cost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E82F12-83A0-41DB-95CA-499D92D2AECC}"/>
              </a:ext>
            </a:extLst>
          </p:cNvPr>
          <p:cNvSpPr txBox="1"/>
          <p:nvPr/>
        </p:nvSpPr>
        <p:spPr>
          <a:xfrm>
            <a:off x="7496629" y="1284514"/>
            <a:ext cx="609600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Write Cost</a:t>
            </a:r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87DED354-EA88-44FF-8D62-BCD66BE66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089" y="870857"/>
            <a:ext cx="3464461" cy="2566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0F00AE-A6C5-45A0-8EDD-ADEFD68793AE}"/>
              </a:ext>
            </a:extLst>
          </p:cNvPr>
          <p:cNvSpPr txBox="1"/>
          <p:nvPr/>
        </p:nvSpPr>
        <p:spPr>
          <a:xfrm>
            <a:off x="4489411" y="4344813"/>
            <a:ext cx="441234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</a:rPr>
              <a:t>Discussion 8-1: </a:t>
            </a:r>
            <a:r>
              <a:rPr lang="en-US" sz="1800" dirty="0"/>
              <a:t>Explain how the above query is executed using pipelining and compare the cost with materialization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AAAD5A-87F3-45C7-BF0F-66EA916206E3}"/>
              </a:ext>
            </a:extLst>
          </p:cNvPr>
          <p:cNvSpPr txBox="1"/>
          <p:nvPr/>
        </p:nvSpPr>
        <p:spPr>
          <a:xfrm>
            <a:off x="4833259" y="1919358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EFBA38-336F-47A4-AE67-CAF1048781BE}"/>
              </a:ext>
            </a:extLst>
          </p:cNvPr>
          <p:cNvSpPr txBox="1"/>
          <p:nvPr/>
        </p:nvSpPr>
        <p:spPr>
          <a:xfrm>
            <a:off x="7362847" y="1084459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087A7-986C-4A0E-995F-3E5F4C0B99F3}"/>
              </a:ext>
            </a:extLst>
          </p:cNvPr>
          <p:cNvSpPr txBox="1"/>
          <p:nvPr/>
        </p:nvSpPr>
        <p:spPr>
          <a:xfrm>
            <a:off x="4310743" y="3712311"/>
            <a:ext cx="516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ym typeface="Symbol" panose="05050102010706020507" pitchFamily="18" charset="2"/>
              </a:rPr>
              <a:t></a:t>
            </a:r>
            <a:r>
              <a:rPr lang="en-US" sz="1800" baseline="-25000" dirty="0">
                <a:sym typeface="Symbol" panose="05050102010706020507" pitchFamily="18" charset="2"/>
              </a:rPr>
              <a:t>name</a:t>
            </a:r>
            <a:r>
              <a:rPr lang="en-US" sz="1800" dirty="0">
                <a:sym typeface="Symbol" panose="05050102010706020507" pitchFamily="18" charset="2"/>
              </a:rPr>
              <a:t>((</a:t>
            </a:r>
            <a:r>
              <a:rPr lang="en-US" sz="1800" baseline="-25000" dirty="0">
                <a:sym typeface="Symbol" panose="05050102010706020507" pitchFamily="18" charset="2"/>
              </a:rPr>
              <a:t>building = ‘Watson’</a:t>
            </a:r>
            <a:r>
              <a:rPr lang="en-US" sz="1800" dirty="0">
                <a:sym typeface="Symbol" panose="05050102010706020507" pitchFamily="18" charset="2"/>
              </a:rPr>
              <a:t>(department))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⨝ instructor)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050">
            <a:extLst>
              <a:ext uri="{FF2B5EF4-FFF2-40B4-BE49-F238E27FC236}">
                <a16:creationId xmlns:a16="http://schemas.microsoft.com/office/drawing/2014/main" id="{08BE99F7-675F-4CF6-B440-2AF8B1C37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Pipelining</a:t>
            </a:r>
          </a:p>
        </p:txBody>
      </p:sp>
      <p:sp>
        <p:nvSpPr>
          <p:cNvPr id="106499" name="Rectangle 2051">
            <a:extLst>
              <a:ext uri="{FF2B5EF4-FFF2-40B4-BE49-F238E27FC236}">
                <a16:creationId xmlns:a16="http://schemas.microsoft.com/office/drawing/2014/main" id="{96D60249-A125-4E6A-AC6B-5F3808DCAF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1686" y="1191491"/>
            <a:ext cx="3618144" cy="4475018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dirty="0">
                <a:ea typeface="MS PGothic" panose="020B0600070205080204" pitchFamily="34" charset="-128"/>
              </a:rPr>
              <a:t>Pipelining may not always be possible – e.g., sort, hash-join. 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MS PGothic" panose="020B0600070205080204" pitchFamily="34" charset="-128"/>
              </a:rPr>
              <a:t>For pipelining to be effective, use evaluation algorithms that generate output tuples even as tuples are received for inputs to the operation. 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MS PGothic" panose="020B0600070205080204" pitchFamily="34" charset="-128"/>
              </a:rPr>
              <a:t> can be executed in two ways:  </a:t>
            </a:r>
            <a:r>
              <a:rPr lang="en-US" altLang="en-US" sz="1800" b="1" dirty="0">
                <a:solidFill>
                  <a:srgbClr val="002060"/>
                </a:solidFill>
                <a:ea typeface="MS PGothic" panose="020B0600070205080204" pitchFamily="34" charset="-128"/>
              </a:rPr>
              <a:t>demand driven</a:t>
            </a:r>
            <a:r>
              <a:rPr lang="en-US" altLang="en-US" sz="1800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1800" dirty="0">
                <a:ea typeface="MS PGothic" panose="020B0600070205080204" pitchFamily="34" charset="-128"/>
              </a:rPr>
              <a:t>and </a:t>
            </a:r>
            <a:r>
              <a:rPr lang="en-US" altLang="en-US" sz="1800" b="1" dirty="0">
                <a:solidFill>
                  <a:srgbClr val="002060"/>
                </a:solidFill>
                <a:ea typeface="MS PGothic" panose="020B0600070205080204" pitchFamily="34" charset="-128"/>
              </a:rPr>
              <a:t>producer driven</a:t>
            </a:r>
            <a:r>
              <a:rPr lang="en-US" altLang="en-US" sz="1800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DCE2CC-FE1E-43FB-A48F-4384414E7483}"/>
              </a:ext>
            </a:extLst>
          </p:cNvPr>
          <p:cNvSpPr txBox="1"/>
          <p:nvPr/>
        </p:nvSpPr>
        <p:spPr>
          <a:xfrm>
            <a:off x="4572000" y="1191491"/>
            <a:ext cx="439782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</a:rPr>
              <a:t>Discussion 8-2: </a:t>
            </a:r>
            <a:r>
              <a:rPr lang="en-US" sz="1800" dirty="0"/>
              <a:t>Explain why p</a:t>
            </a:r>
            <a:r>
              <a:rPr lang="en-US" altLang="en-US" sz="1800" dirty="0">
                <a:ea typeface="MS PGothic" panose="020B0600070205080204" pitchFamily="34" charset="-128"/>
              </a:rPr>
              <a:t>ipelining may not be possible  in case of database sorting</a:t>
            </a:r>
            <a:r>
              <a:rPr lang="en-US" alt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How much it is possible?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0044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1026">
            <a:extLst>
              <a:ext uri="{FF2B5EF4-FFF2-40B4-BE49-F238E27FC236}">
                <a16:creationId xmlns:a16="http://schemas.microsoft.com/office/drawing/2014/main" id="{91286922-3E05-43EB-BC96-525D4D8EE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095829" y="-24516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Nested-Loop Join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FB217-6FA4-472D-B449-A44BB5D5BD3C}"/>
              </a:ext>
            </a:extLst>
          </p:cNvPr>
          <p:cNvSpPr txBox="1"/>
          <p:nvPr/>
        </p:nvSpPr>
        <p:spPr>
          <a:xfrm>
            <a:off x="116114" y="841828"/>
            <a:ext cx="29754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461963" algn="l"/>
                <a:tab pos="850900" algn="l"/>
              </a:tabLst>
            </a:pPr>
            <a:r>
              <a:rPr lang="en-US" altLang="en-US" sz="1800" dirty="0">
                <a:ea typeface="MS PGothic" panose="020B0600070205080204" pitchFamily="34" charset="-128"/>
              </a:rPr>
              <a:t>To compute the theta join        </a:t>
            </a: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en-US" sz="1800" i="1" dirty="0"/>
              <a:t>r</a:t>
            </a:r>
            <a:r>
              <a:rPr lang="en-US" altLang="en-US" sz="1800" dirty="0">
                <a:ea typeface="MS PGothic" panose="020B0600070205080204" pitchFamily="34" charset="-128"/>
              </a:rPr>
              <a:t> </a:t>
            </a:r>
            <a:r>
              <a:rPr lang="en-IN" altLang="en-US" sz="1800" dirty="0">
                <a:ea typeface="MS PGothic" panose="020B0600070205080204" pitchFamily="34" charset="-128"/>
              </a:rPr>
              <a:t>⨝</a:t>
            </a:r>
            <a:r>
              <a:rPr lang="en-US" altLang="en-US" sz="1800" i="1" dirty="0">
                <a:ea typeface="MS PGothic" panose="020B0600070205080204" pitchFamily="34" charset="-128"/>
              </a:rPr>
              <a:t> </a:t>
            </a:r>
            <a:r>
              <a:rPr lang="en-US" altLang="en-US" sz="18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s</a:t>
            </a:r>
            <a:endParaRPr lang="en-US" altLang="en-US" sz="1800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7D50C-354A-4037-BCEB-A929055ABDBA}"/>
              </a:ext>
            </a:extLst>
          </p:cNvPr>
          <p:cNvSpPr txBox="1"/>
          <p:nvPr/>
        </p:nvSpPr>
        <p:spPr>
          <a:xfrm>
            <a:off x="2" y="1691229"/>
            <a:ext cx="457200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  <a:tabLst>
                <a:tab pos="461963" algn="l"/>
                <a:tab pos="850900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for each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tuple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b="1" i="1" dirty="0">
                <a:solidFill>
                  <a:srgbClr val="0000FF"/>
                </a:solidFill>
                <a:sym typeface="Symbol" panose="05050102010706020507" pitchFamily="18" charset="2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do begin</a:t>
            </a:r>
            <a:endParaRPr lang="en-US" altLang="en-US" b="1" dirty="0"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461963" algn="l"/>
                <a:tab pos="850900" algn="l"/>
              </a:tabLst>
            </a:pP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     for each tuple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b="1" i="1" dirty="0">
                <a:solidFill>
                  <a:srgbClr val="0000FF"/>
                </a:solidFill>
                <a:sym typeface="Symbol" panose="05050102010706020507" pitchFamily="18" charset="2"/>
              </a:rPr>
              <a:t>s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do begin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test pair 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,t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to see if they satisfy the join condition 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b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	 if they do, </a:t>
            </a:r>
          </a:p>
          <a:p>
            <a:pPr marL="0" indent="0">
              <a:buNone/>
              <a:tabLst>
                <a:tab pos="461963" algn="l"/>
                <a:tab pos="850900" algn="l"/>
              </a:tabLst>
            </a:pPr>
            <a:r>
              <a:rPr lang="en-US" altLang="en-US" dirty="0">
                <a:sym typeface="Greek Symbols" pitchFamily="18" charset="2"/>
              </a:rPr>
              <a:t>              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add 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• </a:t>
            </a:r>
            <a:r>
              <a:rPr lang="en-US" altLang="en-US" i="1" dirty="0" err="1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Greek Symbols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to the result.</a:t>
            </a:r>
            <a:b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dirty="0">
                <a:sym typeface="Greek Symbols" pitchFamily="18" charset="2"/>
              </a:rPr>
              <a:t>   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end</a:t>
            </a:r>
            <a:b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  </a:t>
            </a:r>
            <a:r>
              <a:rPr lang="en-US" altLang="en-US" b="1" dirty="0" err="1">
                <a:ea typeface="MS PGothic" panose="020B0600070205080204" pitchFamily="34" charset="-128"/>
                <a:sym typeface="Greek Symbols" pitchFamily="18" charset="2"/>
              </a:rPr>
              <a:t>end</a:t>
            </a: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en-US" i="1" dirty="0">
                <a:sym typeface="Greek Symbols" pitchFamily="18" charset="2"/>
              </a:rPr>
              <a:t>r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is the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outer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relation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and </a:t>
            </a:r>
            <a:r>
              <a:rPr lang="en-US" altLang="en-US" i="1" dirty="0">
                <a:sym typeface="Greek Symbols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the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inner relation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of the join.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C8BDEC-2C3D-43E6-BDCF-074A323AB2CB}"/>
              </a:ext>
            </a:extLst>
          </p:cNvPr>
          <p:cNvSpPr txBox="1"/>
          <p:nvPr/>
        </p:nvSpPr>
        <p:spPr>
          <a:xfrm>
            <a:off x="0" y="4468727"/>
            <a:ext cx="44558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461963" algn="l"/>
                <a:tab pos="850900" algn="l"/>
              </a:tabLst>
            </a:pPr>
            <a:r>
              <a:rPr lang="en-US" altLang="en-US" sz="1800" dirty="0">
                <a:ea typeface="MS PGothic" panose="020B0600070205080204" pitchFamily="34" charset="-128"/>
                <a:sym typeface="Greek Symbols" pitchFamily="18" charset="2"/>
              </a:rPr>
              <a:t>Expensive since it examines every pair of tuples in the two relations.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1D91D6-74E6-473F-A2AF-CC0D2EC0ECAB}"/>
              </a:ext>
            </a:extLst>
          </p:cNvPr>
          <p:cNvSpPr txBox="1"/>
          <p:nvPr/>
        </p:nvSpPr>
        <p:spPr>
          <a:xfrm>
            <a:off x="4934857" y="317647"/>
            <a:ext cx="4093029" cy="2708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Cost Analysis (Block transfer) </a:t>
            </a:r>
          </a:p>
          <a:p>
            <a:r>
              <a:rPr lang="en-US" dirty="0"/>
              <a:t>Case 1: (</a:t>
            </a:r>
            <a:r>
              <a:rPr lang="en-US" altLang="en-US" b="1" dirty="0">
                <a:solidFill>
                  <a:srgbClr val="FF0000"/>
                </a:solidFill>
                <a:ea typeface="MS PGothic" panose="020B0600070205080204" pitchFamily="34" charset="-128"/>
              </a:rPr>
              <a:t>worst case block transfer)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i="1" baseline="-25000" dirty="0">
                <a:sym typeface="Symbol" panose="05050102010706020507" pitchFamily="18" charset="2"/>
              </a:rPr>
              <a:t>r</a:t>
            </a:r>
            <a:r>
              <a:rPr lang="en-US" altLang="en-US" i="1" dirty="0">
                <a:sym typeface="Symbol" panose="05050102010706020507" pitchFamily="18" charset="2"/>
              </a:rPr>
              <a:t> = total number of tuples in r</a:t>
            </a:r>
          </a:p>
          <a:p>
            <a:r>
              <a:rPr lang="en-US" altLang="en-US" i="1" dirty="0" err="1">
                <a:sym typeface="Symbol" panose="05050102010706020507" pitchFamily="18" charset="2"/>
              </a:rPr>
              <a:t>b</a:t>
            </a:r>
            <a:r>
              <a:rPr lang="en-US" altLang="en-US" sz="16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6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= number of blocks in r</a:t>
            </a:r>
          </a:p>
          <a:p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6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= number of blocks in s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>
                <a:ea typeface="MS PGothic" panose="020B0600070205080204" pitchFamily="34" charset="-128"/>
              </a:rPr>
              <a:t>if there is enough memory only to hold one block of each relation, </a:t>
            </a:r>
          </a:p>
          <a:p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</a:rPr>
              <a:t>the estimated </a:t>
            </a:r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block transfers</a:t>
            </a:r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is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  </a:t>
            </a:r>
            <a:r>
              <a:rPr lang="en-US" altLang="en-US" sz="1800" i="1" dirty="0">
                <a:ea typeface="MS PGothic" panose="020B0600070205080204" pitchFamily="34" charset="-128"/>
              </a:rPr>
              <a:t>n</a:t>
            </a:r>
            <a:r>
              <a:rPr lang="en-US" altLang="en-US" sz="1800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sz="1800" i="1" dirty="0">
                <a:ea typeface="MS PGothic" panose="020B0600070205080204" pitchFamily="34" charset="-128"/>
              </a:rPr>
              <a:t> 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 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sz="1600" b="1" dirty="0">
                <a:solidFill>
                  <a:srgbClr val="0000FF"/>
                </a:solidFill>
              </a:rPr>
              <a:t>Number of seek </a:t>
            </a:r>
            <a:r>
              <a:rPr lang="en-US" sz="1600" dirty="0"/>
              <a:t>= </a:t>
            </a:r>
            <a:r>
              <a:rPr lang="en-US" altLang="en-US" sz="2400" i="1" dirty="0">
                <a:ea typeface="MS PGothic" panose="020B0600070205080204" pitchFamily="34" charset="-128"/>
              </a:rPr>
              <a:t>n</a:t>
            </a:r>
            <a:r>
              <a:rPr lang="en-US" altLang="en-US" sz="2400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sz="2400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r>
              <a:rPr lang="en-US" altLang="en-US" sz="24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4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4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endParaRPr lang="en-US" sz="1600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EEEDF5C6-4C65-4381-9C95-666B1C675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464087"/>
              </p:ext>
            </p:extLst>
          </p:nvPr>
        </p:nvGraphicFramePr>
        <p:xfrm>
          <a:off x="5265057" y="4412584"/>
          <a:ext cx="1175657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B1(r)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B2(r)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B3(r)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36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83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Br(r)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EEA3588-B568-4AC9-8102-1BA1E1212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661799"/>
              </p:ext>
            </p:extLst>
          </p:nvPr>
        </p:nvGraphicFramePr>
        <p:xfrm>
          <a:off x="7249884" y="4412584"/>
          <a:ext cx="1175657" cy="14833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Bs(s)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11238"/>
                  </a:ext>
                </a:extLst>
              </a:tr>
            </a:tbl>
          </a:graphicData>
        </a:graphic>
      </p:graphicFrame>
      <p:graphicFrame>
        <p:nvGraphicFramePr>
          <p:cNvPr id="16" name="Table 17">
            <a:extLst>
              <a:ext uri="{FF2B5EF4-FFF2-40B4-BE49-F238E27FC236}">
                <a16:creationId xmlns:a16="http://schemas.microsoft.com/office/drawing/2014/main" id="{539E26BF-1A85-4B2C-99F1-7756FDCC8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812337"/>
              </p:ext>
            </p:extLst>
          </p:nvPr>
        </p:nvGraphicFramePr>
        <p:xfrm>
          <a:off x="6313714" y="3464552"/>
          <a:ext cx="1059543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59543">
                  <a:extLst>
                    <a:ext uri="{9D8B030D-6E8A-4147-A177-3AD203B41FA5}">
                      <a16:colId xmlns:a16="http://schemas.microsoft.com/office/drawing/2014/main" val="2801998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52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0383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B42DA80-80EB-4474-AED0-D38904D7A80A}"/>
              </a:ext>
            </a:extLst>
          </p:cNvPr>
          <p:cNvSpPr txBox="1"/>
          <p:nvPr/>
        </p:nvSpPr>
        <p:spPr>
          <a:xfrm>
            <a:off x="7837712" y="3464552"/>
            <a:ext cx="117565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Iteration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36A42B-C3D0-461D-8934-251A29C3D11A}"/>
              </a:ext>
            </a:extLst>
          </p:cNvPr>
          <p:cNvSpPr/>
          <p:nvPr/>
        </p:nvSpPr>
        <p:spPr bwMode="auto">
          <a:xfrm>
            <a:off x="5152571" y="3642989"/>
            <a:ext cx="1190172" cy="929003"/>
          </a:xfrm>
          <a:custGeom>
            <a:avLst/>
            <a:gdLst>
              <a:gd name="connsiteX0" fmla="*/ 87086 w 1190172"/>
              <a:gd name="connsiteY0" fmla="*/ 929003 h 929003"/>
              <a:gd name="connsiteX1" fmla="*/ 29029 w 1190172"/>
              <a:gd name="connsiteY1" fmla="*/ 856432 h 929003"/>
              <a:gd name="connsiteX2" fmla="*/ 0 w 1190172"/>
              <a:gd name="connsiteY2" fmla="*/ 769346 h 929003"/>
              <a:gd name="connsiteX3" fmla="*/ 14515 w 1190172"/>
              <a:gd name="connsiteY3" fmla="*/ 566146 h 929003"/>
              <a:gd name="connsiteX4" fmla="*/ 29029 w 1190172"/>
              <a:gd name="connsiteY4" fmla="*/ 522603 h 929003"/>
              <a:gd name="connsiteX5" fmla="*/ 87086 w 1190172"/>
              <a:gd name="connsiteY5" fmla="*/ 435517 h 929003"/>
              <a:gd name="connsiteX6" fmla="*/ 130629 w 1190172"/>
              <a:gd name="connsiteY6" fmla="*/ 406489 h 929003"/>
              <a:gd name="connsiteX7" fmla="*/ 159658 w 1190172"/>
              <a:gd name="connsiteY7" fmla="*/ 362946 h 929003"/>
              <a:gd name="connsiteX8" fmla="*/ 203200 w 1190172"/>
              <a:gd name="connsiteY8" fmla="*/ 333917 h 929003"/>
              <a:gd name="connsiteX9" fmla="*/ 261258 w 1190172"/>
              <a:gd name="connsiteY9" fmla="*/ 275860 h 929003"/>
              <a:gd name="connsiteX10" fmla="*/ 333829 w 1190172"/>
              <a:gd name="connsiteY10" fmla="*/ 217803 h 929003"/>
              <a:gd name="connsiteX11" fmla="*/ 377372 w 1190172"/>
              <a:gd name="connsiteY11" fmla="*/ 188774 h 929003"/>
              <a:gd name="connsiteX12" fmla="*/ 464458 w 1190172"/>
              <a:gd name="connsiteY12" fmla="*/ 159746 h 929003"/>
              <a:gd name="connsiteX13" fmla="*/ 508000 w 1190172"/>
              <a:gd name="connsiteY13" fmla="*/ 130717 h 929003"/>
              <a:gd name="connsiteX14" fmla="*/ 551543 w 1190172"/>
              <a:gd name="connsiteY14" fmla="*/ 116203 h 929003"/>
              <a:gd name="connsiteX15" fmla="*/ 667658 w 1190172"/>
              <a:gd name="connsiteY15" fmla="*/ 87174 h 929003"/>
              <a:gd name="connsiteX16" fmla="*/ 812800 w 1190172"/>
              <a:gd name="connsiteY16" fmla="*/ 58146 h 929003"/>
              <a:gd name="connsiteX17" fmla="*/ 885372 w 1190172"/>
              <a:gd name="connsiteY17" fmla="*/ 43632 h 929003"/>
              <a:gd name="connsiteX18" fmla="*/ 1001486 w 1190172"/>
              <a:gd name="connsiteY18" fmla="*/ 14603 h 929003"/>
              <a:gd name="connsiteX19" fmla="*/ 1190172 w 1190172"/>
              <a:gd name="connsiteY19" fmla="*/ 89 h 92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90172" h="929003">
                <a:moveTo>
                  <a:pt x="87086" y="929003"/>
                </a:moveTo>
                <a:cubicBezTo>
                  <a:pt x="67734" y="904813"/>
                  <a:pt x="43863" y="883628"/>
                  <a:pt x="29029" y="856432"/>
                </a:cubicBezTo>
                <a:cubicBezTo>
                  <a:pt x="14377" y="829569"/>
                  <a:pt x="0" y="769346"/>
                  <a:pt x="0" y="769346"/>
                </a:cubicBezTo>
                <a:cubicBezTo>
                  <a:pt x="4838" y="701613"/>
                  <a:pt x="6581" y="633587"/>
                  <a:pt x="14515" y="566146"/>
                </a:cubicBezTo>
                <a:cubicBezTo>
                  <a:pt x="16303" y="550951"/>
                  <a:pt x="21599" y="535977"/>
                  <a:pt x="29029" y="522603"/>
                </a:cubicBezTo>
                <a:cubicBezTo>
                  <a:pt x="45972" y="492105"/>
                  <a:pt x="58057" y="454869"/>
                  <a:pt x="87086" y="435517"/>
                </a:cubicBezTo>
                <a:lnTo>
                  <a:pt x="130629" y="406489"/>
                </a:lnTo>
                <a:cubicBezTo>
                  <a:pt x="140305" y="391975"/>
                  <a:pt x="147323" y="375281"/>
                  <a:pt x="159658" y="362946"/>
                </a:cubicBezTo>
                <a:cubicBezTo>
                  <a:pt x="171993" y="350611"/>
                  <a:pt x="192303" y="347538"/>
                  <a:pt x="203200" y="333917"/>
                </a:cubicBezTo>
                <a:cubicBezTo>
                  <a:pt x="259496" y="263546"/>
                  <a:pt x="166258" y="307526"/>
                  <a:pt x="261258" y="275860"/>
                </a:cubicBezTo>
                <a:cubicBezTo>
                  <a:pt x="310192" y="202458"/>
                  <a:pt x="263722" y="252857"/>
                  <a:pt x="333829" y="217803"/>
                </a:cubicBezTo>
                <a:cubicBezTo>
                  <a:pt x="349431" y="210002"/>
                  <a:pt x="361431" y="195859"/>
                  <a:pt x="377372" y="188774"/>
                </a:cubicBezTo>
                <a:cubicBezTo>
                  <a:pt x="405334" y="176347"/>
                  <a:pt x="464458" y="159746"/>
                  <a:pt x="464458" y="159746"/>
                </a:cubicBezTo>
                <a:cubicBezTo>
                  <a:pt x="478972" y="150070"/>
                  <a:pt x="492398" y="138518"/>
                  <a:pt x="508000" y="130717"/>
                </a:cubicBezTo>
                <a:cubicBezTo>
                  <a:pt x="521684" y="123875"/>
                  <a:pt x="536783" y="120229"/>
                  <a:pt x="551543" y="116203"/>
                </a:cubicBezTo>
                <a:cubicBezTo>
                  <a:pt x="590033" y="105706"/>
                  <a:pt x="629809" y="99790"/>
                  <a:pt x="667658" y="87174"/>
                </a:cubicBezTo>
                <a:cubicBezTo>
                  <a:pt x="751113" y="59356"/>
                  <a:pt x="679378" y="80383"/>
                  <a:pt x="812800" y="58146"/>
                </a:cubicBezTo>
                <a:cubicBezTo>
                  <a:pt x="837134" y="54090"/>
                  <a:pt x="861334" y="49179"/>
                  <a:pt x="885372" y="43632"/>
                </a:cubicBezTo>
                <a:cubicBezTo>
                  <a:pt x="924246" y="34661"/>
                  <a:pt x="961834" y="19009"/>
                  <a:pt x="1001486" y="14603"/>
                </a:cubicBezTo>
                <a:cubicBezTo>
                  <a:pt x="1151349" y="-2048"/>
                  <a:pt x="1088304" y="89"/>
                  <a:pt x="1190172" y="8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7C34C7B-3D6D-4578-BABC-61EA833F5004}"/>
              </a:ext>
            </a:extLst>
          </p:cNvPr>
          <p:cNvSpPr/>
          <p:nvPr/>
        </p:nvSpPr>
        <p:spPr bwMode="auto">
          <a:xfrm>
            <a:off x="7418296" y="4009457"/>
            <a:ext cx="1059543" cy="620592"/>
          </a:xfrm>
          <a:custGeom>
            <a:avLst/>
            <a:gdLst>
              <a:gd name="connsiteX0" fmla="*/ 856343 w 915896"/>
              <a:gd name="connsiteY0" fmla="*/ 872645 h 872645"/>
              <a:gd name="connsiteX1" fmla="*/ 870857 w 915896"/>
              <a:gd name="connsiteY1" fmla="*/ 800074 h 872645"/>
              <a:gd name="connsiteX2" fmla="*/ 899886 w 915896"/>
              <a:gd name="connsiteY2" fmla="*/ 712988 h 872645"/>
              <a:gd name="connsiteX3" fmla="*/ 899886 w 915896"/>
              <a:gd name="connsiteY3" fmla="*/ 451731 h 872645"/>
              <a:gd name="connsiteX4" fmla="*/ 870857 w 915896"/>
              <a:gd name="connsiteY4" fmla="*/ 364645 h 872645"/>
              <a:gd name="connsiteX5" fmla="*/ 827314 w 915896"/>
              <a:gd name="connsiteY5" fmla="*/ 335617 h 872645"/>
              <a:gd name="connsiteX6" fmla="*/ 769257 w 915896"/>
              <a:gd name="connsiteY6" fmla="*/ 263045 h 872645"/>
              <a:gd name="connsiteX7" fmla="*/ 696686 w 915896"/>
              <a:gd name="connsiteY7" fmla="*/ 204988 h 872645"/>
              <a:gd name="connsiteX8" fmla="*/ 653143 w 915896"/>
              <a:gd name="connsiteY8" fmla="*/ 175959 h 872645"/>
              <a:gd name="connsiteX9" fmla="*/ 566057 w 915896"/>
              <a:gd name="connsiteY9" fmla="*/ 146931 h 872645"/>
              <a:gd name="connsiteX10" fmla="*/ 478971 w 915896"/>
              <a:gd name="connsiteY10" fmla="*/ 117902 h 872645"/>
              <a:gd name="connsiteX11" fmla="*/ 435428 w 915896"/>
              <a:gd name="connsiteY11" fmla="*/ 103388 h 872645"/>
              <a:gd name="connsiteX12" fmla="*/ 391886 w 915896"/>
              <a:gd name="connsiteY12" fmla="*/ 88874 h 872645"/>
              <a:gd name="connsiteX13" fmla="*/ 304800 w 915896"/>
              <a:gd name="connsiteY13" fmla="*/ 45331 h 872645"/>
              <a:gd name="connsiteX14" fmla="*/ 217714 w 915896"/>
              <a:gd name="connsiteY14" fmla="*/ 1788 h 872645"/>
              <a:gd name="connsiteX15" fmla="*/ 0 w 915896"/>
              <a:gd name="connsiteY15" fmla="*/ 1788 h 87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5896" h="872645">
                <a:moveTo>
                  <a:pt x="856343" y="872645"/>
                </a:moveTo>
                <a:cubicBezTo>
                  <a:pt x="861181" y="848455"/>
                  <a:pt x="864366" y="823874"/>
                  <a:pt x="870857" y="800074"/>
                </a:cubicBezTo>
                <a:cubicBezTo>
                  <a:pt x="878908" y="770553"/>
                  <a:pt x="899886" y="712988"/>
                  <a:pt x="899886" y="712988"/>
                </a:cubicBezTo>
                <a:cubicBezTo>
                  <a:pt x="917210" y="591718"/>
                  <a:pt x="924913" y="593549"/>
                  <a:pt x="899886" y="451731"/>
                </a:cubicBezTo>
                <a:cubicBezTo>
                  <a:pt x="894568" y="421598"/>
                  <a:pt x="896317" y="381618"/>
                  <a:pt x="870857" y="364645"/>
                </a:cubicBezTo>
                <a:lnTo>
                  <a:pt x="827314" y="335617"/>
                </a:lnTo>
                <a:cubicBezTo>
                  <a:pt x="799059" y="250849"/>
                  <a:pt x="834908" y="328696"/>
                  <a:pt x="769257" y="263045"/>
                </a:cubicBezTo>
                <a:cubicBezTo>
                  <a:pt x="703606" y="197394"/>
                  <a:pt x="781453" y="233244"/>
                  <a:pt x="696686" y="204988"/>
                </a:cubicBezTo>
                <a:cubicBezTo>
                  <a:pt x="682172" y="195312"/>
                  <a:pt x="669084" y="183044"/>
                  <a:pt x="653143" y="175959"/>
                </a:cubicBezTo>
                <a:cubicBezTo>
                  <a:pt x="625181" y="163532"/>
                  <a:pt x="595086" y="156607"/>
                  <a:pt x="566057" y="146931"/>
                </a:cubicBezTo>
                <a:lnTo>
                  <a:pt x="478971" y="117902"/>
                </a:lnTo>
                <a:lnTo>
                  <a:pt x="435428" y="103388"/>
                </a:lnTo>
                <a:lnTo>
                  <a:pt x="391886" y="88874"/>
                </a:lnTo>
                <a:cubicBezTo>
                  <a:pt x="267097" y="5681"/>
                  <a:pt x="424984" y="105423"/>
                  <a:pt x="304800" y="45331"/>
                </a:cubicBezTo>
                <a:cubicBezTo>
                  <a:pt x="270245" y="28054"/>
                  <a:pt x="258758" y="4068"/>
                  <a:pt x="217714" y="1788"/>
                </a:cubicBezTo>
                <a:cubicBezTo>
                  <a:pt x="145254" y="-2237"/>
                  <a:pt x="72571" y="1788"/>
                  <a:pt x="0" y="178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FC239C-083C-44F4-AECC-F4AC23349E57}"/>
              </a:ext>
            </a:extLst>
          </p:cNvPr>
          <p:cNvSpPr txBox="1"/>
          <p:nvPr/>
        </p:nvSpPr>
        <p:spPr>
          <a:xfrm>
            <a:off x="5558971" y="4009457"/>
            <a:ext cx="50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90513E-0FC8-4C68-9130-B0E19637819E}"/>
              </a:ext>
            </a:extLst>
          </p:cNvPr>
          <p:cNvSpPr txBox="1"/>
          <p:nvPr/>
        </p:nvSpPr>
        <p:spPr>
          <a:xfrm>
            <a:off x="7707083" y="4093217"/>
            <a:ext cx="50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>
            <a:extLst>
              <a:ext uri="{FF2B5EF4-FFF2-40B4-BE49-F238E27FC236}">
                <a16:creationId xmlns:a16="http://schemas.microsoft.com/office/drawing/2014/main" id="{2E05F04B-6D1D-4332-BF78-7954D146D0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7288" y="272720"/>
            <a:ext cx="7812088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Example: External Sorting Using Sort-Merge</a:t>
            </a:r>
          </a:p>
        </p:txBody>
      </p:sp>
      <p:pic>
        <p:nvPicPr>
          <p:cNvPr id="37891" name="Picture 8">
            <a:extLst>
              <a:ext uri="{FF2B5EF4-FFF2-40B4-BE49-F238E27FC236}">
                <a16:creationId xmlns:a16="http://schemas.microsoft.com/office/drawing/2014/main" id="{721DF48C-363E-4408-8053-3C04462AC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439" y="1285591"/>
            <a:ext cx="4292349" cy="485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>
            <a:extLst>
              <a:ext uri="{FF2B5EF4-FFF2-40B4-BE49-F238E27FC236}">
                <a16:creationId xmlns:a16="http://schemas.microsoft.com/office/drawing/2014/main" id="{3D969869-47E9-4D95-B1BC-52547E73B0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Pipelining (Cont.)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0F65DC46-5F18-44FC-BC85-911914755D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3200" y="1154363"/>
            <a:ext cx="3889829" cy="4961419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In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demand driven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or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lazy</a:t>
            </a:r>
            <a:r>
              <a:rPr lang="en-US" altLang="en-US" b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evaluation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system repeatedly requests next tuple  from top level operation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Each operation requests  next tuple from children operations as required, in order to output its next tuple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In between calls, operation has to maintain </a:t>
            </a:r>
            <a:r>
              <a:rPr lang="ja-JP" altLang="en-US" dirty="0">
                <a:ea typeface="MS PGothic" panose="020B0600070205080204" pitchFamily="34" charset="-128"/>
              </a:rPr>
              <a:t>“</a:t>
            </a:r>
            <a:r>
              <a:rPr lang="en-US" altLang="ja-JP" b="1" dirty="0">
                <a:solidFill>
                  <a:srgbClr val="002060"/>
                </a:solidFill>
                <a:ea typeface="MS PGothic" panose="020B0600070205080204" pitchFamily="34" charset="-128"/>
              </a:rPr>
              <a:t>state</a:t>
            </a:r>
            <a:r>
              <a:rPr lang="ja-JP" altLang="en-US" dirty="0">
                <a:ea typeface="MS PGothic" panose="020B0600070205080204" pitchFamily="34" charset="-128"/>
              </a:rPr>
              <a:t>”</a:t>
            </a:r>
            <a:r>
              <a:rPr lang="en-US" altLang="ja-JP" dirty="0">
                <a:ea typeface="MS PGothic" panose="020B0600070205080204" pitchFamily="34" charset="-128"/>
              </a:rPr>
              <a:t> so it knows what to return next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Alternative name: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pull</a:t>
            </a:r>
            <a:r>
              <a:rPr lang="en-US" altLang="en-US" dirty="0">
                <a:ea typeface="MS PGothic" panose="020B0600070205080204" pitchFamily="34" charset="-128"/>
              </a:rPr>
              <a:t> model of pipelining</a:t>
            </a:r>
          </a:p>
          <a:p>
            <a:pPr lvl="1"/>
            <a:endParaRPr lang="en-US" altLang="ja-JP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endParaRPr lang="en-US" altLang="en-US" dirty="0">
              <a:ea typeface="MS PGothic" panose="020B0600070205080204" pitchFamily="34" charset="-128"/>
            </a:endParaRPr>
          </a:p>
        </p:txBody>
      </p:sp>
      <p:pic>
        <p:nvPicPr>
          <p:cNvPr id="2" name="Picture 14">
            <a:extLst>
              <a:ext uri="{FF2B5EF4-FFF2-40B4-BE49-F238E27FC236}">
                <a16:creationId xmlns:a16="http://schemas.microsoft.com/office/drawing/2014/main" id="{F2FF171F-7FD7-44CF-9A43-A106740BF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973" y="1494971"/>
            <a:ext cx="3464461" cy="2566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72B838F-2EE7-4ED8-8F0F-281B6AABC0AC}"/>
              </a:ext>
            </a:extLst>
          </p:cNvPr>
          <p:cNvGrpSpPr/>
          <p:nvPr/>
        </p:nvGrpSpPr>
        <p:grpSpPr>
          <a:xfrm>
            <a:off x="7026076" y="485873"/>
            <a:ext cx="1189919" cy="774460"/>
            <a:chOff x="7185730" y="485873"/>
            <a:chExt cx="1189919" cy="77446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43F438-1823-4DA8-9999-C29591573C20}"/>
                </a:ext>
              </a:extLst>
            </p:cNvPr>
            <p:cNvSpPr txBox="1"/>
            <p:nvPr/>
          </p:nvSpPr>
          <p:spPr>
            <a:xfrm>
              <a:off x="7185730" y="485873"/>
              <a:ext cx="1189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Output-1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4F7AB43-2054-44F0-8614-B9D7B76036DB}"/>
                </a:ext>
              </a:extLst>
            </p:cNvPr>
            <p:cNvCxnSpPr/>
            <p:nvPr/>
          </p:nvCxnSpPr>
          <p:spPr bwMode="auto">
            <a:xfrm>
              <a:off x="7586520" y="824427"/>
              <a:ext cx="0" cy="435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2F51B7-F387-43E4-9838-64A6B32251B0}"/>
              </a:ext>
            </a:extLst>
          </p:cNvPr>
          <p:cNvGrpSpPr/>
          <p:nvPr/>
        </p:nvGrpSpPr>
        <p:grpSpPr>
          <a:xfrm>
            <a:off x="7074071" y="1260333"/>
            <a:ext cx="928914" cy="800696"/>
            <a:chOff x="7074071" y="1260333"/>
            <a:chExt cx="928914" cy="80069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F09A48-03D9-4DA5-90DA-C74256D5FBF8}"/>
                </a:ext>
              </a:extLst>
            </p:cNvPr>
            <p:cNvSpPr txBox="1"/>
            <p:nvPr/>
          </p:nvSpPr>
          <p:spPr>
            <a:xfrm>
              <a:off x="7074071" y="1260333"/>
              <a:ext cx="9289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Tuple 1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62E2C32-CF10-4CD9-A166-01C4D14BE5DC}"/>
                </a:ext>
              </a:extLst>
            </p:cNvPr>
            <p:cNvCxnSpPr/>
            <p:nvPr/>
          </p:nvCxnSpPr>
          <p:spPr bwMode="auto">
            <a:xfrm>
              <a:off x="7416800" y="1598887"/>
              <a:ext cx="0" cy="46214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60C02A8-E2D2-4B19-AB84-FCB5C75F8B28}"/>
              </a:ext>
            </a:extLst>
          </p:cNvPr>
          <p:cNvGrpSpPr/>
          <p:nvPr/>
        </p:nvGrpSpPr>
        <p:grpSpPr>
          <a:xfrm>
            <a:off x="4506688" y="2973804"/>
            <a:ext cx="928914" cy="825813"/>
            <a:chOff x="4506688" y="2973804"/>
            <a:chExt cx="928914" cy="82581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94CC102-A2C0-42A0-AAFD-B371F8078FCA}"/>
                </a:ext>
              </a:extLst>
            </p:cNvPr>
            <p:cNvSpPr txBox="1"/>
            <p:nvPr/>
          </p:nvSpPr>
          <p:spPr>
            <a:xfrm>
              <a:off x="4506688" y="2973804"/>
              <a:ext cx="9289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Tuple 1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E12B206-6B33-47CB-ABBD-E79D226A08C5}"/>
                </a:ext>
              </a:extLst>
            </p:cNvPr>
            <p:cNvCxnSpPr/>
            <p:nvPr/>
          </p:nvCxnSpPr>
          <p:spPr bwMode="auto">
            <a:xfrm>
              <a:off x="4949371" y="3328490"/>
              <a:ext cx="0" cy="4711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A8AFCD-CD9C-411B-95BE-90DB3C11A0CB}"/>
              </a:ext>
            </a:extLst>
          </p:cNvPr>
          <p:cNvGrpSpPr/>
          <p:nvPr/>
        </p:nvGrpSpPr>
        <p:grpSpPr>
          <a:xfrm>
            <a:off x="5631543" y="2034793"/>
            <a:ext cx="2516582" cy="774460"/>
            <a:chOff x="5631543" y="2034793"/>
            <a:chExt cx="2516582" cy="7744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7FB23D-CF3E-4DD5-A37E-375D2DFA7C03}"/>
                </a:ext>
              </a:extLst>
            </p:cNvPr>
            <p:cNvSpPr txBox="1"/>
            <p:nvPr/>
          </p:nvSpPr>
          <p:spPr>
            <a:xfrm>
              <a:off x="6437086" y="2034793"/>
              <a:ext cx="9289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Tuple 1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7E8795A-0194-43B3-822B-FDCCF8C41CA8}"/>
                </a:ext>
              </a:extLst>
            </p:cNvPr>
            <p:cNvCxnSpPr/>
            <p:nvPr/>
          </p:nvCxnSpPr>
          <p:spPr bwMode="auto">
            <a:xfrm flipH="1">
              <a:off x="5631543" y="2373347"/>
              <a:ext cx="805543" cy="40481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9B409E2-D608-4C05-A43B-76747F64EE1D}"/>
                </a:ext>
              </a:extLst>
            </p:cNvPr>
            <p:cNvCxnSpPr/>
            <p:nvPr/>
          </p:nvCxnSpPr>
          <p:spPr bwMode="auto">
            <a:xfrm>
              <a:off x="7219211" y="2373347"/>
              <a:ext cx="928914" cy="435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>
            <a:extLst>
              <a:ext uri="{FF2B5EF4-FFF2-40B4-BE49-F238E27FC236}">
                <a16:creationId xmlns:a16="http://schemas.microsoft.com/office/drawing/2014/main" id="{3D969869-47E9-4D95-B1BC-52547E73B0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Pipelining (Cont.)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0F65DC46-5F18-44FC-BC85-911914755D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5576" y="831648"/>
            <a:ext cx="4086268" cy="4961419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en-US" sz="1800" dirty="0">
                <a:ea typeface="MS PGothic" panose="020B0600070205080204" pitchFamily="34" charset="-128"/>
              </a:rPr>
              <a:t>In </a:t>
            </a:r>
            <a:r>
              <a:rPr lang="en-US" altLang="en-US" sz="1800" b="1" dirty="0">
                <a:solidFill>
                  <a:srgbClr val="002060"/>
                </a:solidFill>
                <a:ea typeface="MS PGothic" panose="020B0600070205080204" pitchFamily="34" charset="-128"/>
              </a:rPr>
              <a:t>producer-driven</a:t>
            </a:r>
            <a:r>
              <a:rPr lang="en-US" altLang="en-US" sz="1800" dirty="0">
                <a:ea typeface="MS PGothic" panose="020B0600070205080204" pitchFamily="34" charset="-128"/>
              </a:rPr>
              <a:t> or </a:t>
            </a:r>
            <a:r>
              <a:rPr lang="en-US" altLang="en-US" sz="1800" b="1" dirty="0">
                <a:solidFill>
                  <a:srgbClr val="002060"/>
                </a:solidFill>
                <a:ea typeface="MS PGothic" panose="020B0600070205080204" pitchFamily="34" charset="-128"/>
              </a:rPr>
              <a:t>eager</a:t>
            </a:r>
            <a:r>
              <a:rPr lang="en-US" altLang="en-US" sz="1800" dirty="0">
                <a:ea typeface="MS PGothic" panose="020B0600070205080204" pitchFamily="34" charset="-128"/>
              </a:rPr>
              <a:t> pipelining</a:t>
            </a:r>
          </a:p>
          <a:p>
            <a:r>
              <a:rPr lang="en-US" altLang="en-US" sz="1800" dirty="0">
                <a:ea typeface="MS PGothic" panose="020B0600070205080204" pitchFamily="34" charset="-128"/>
              </a:rPr>
              <a:t>Operators produce tuples eagerly and pass them up to their parents</a:t>
            </a:r>
          </a:p>
          <a:p>
            <a:r>
              <a:rPr lang="en-US" altLang="en-US" sz="1800" dirty="0">
                <a:ea typeface="MS PGothic" panose="020B0600070205080204" pitchFamily="34" charset="-128"/>
              </a:rPr>
              <a:t>Buffer maintained between operators, child puts tuples in buffer, parent removes tuples from buffer</a:t>
            </a:r>
          </a:p>
          <a:p>
            <a:r>
              <a:rPr lang="en-US" altLang="en-US" sz="1800" dirty="0">
                <a:ea typeface="MS PGothic" panose="020B0600070205080204" pitchFamily="34" charset="-128"/>
              </a:rPr>
              <a:t>if buffer is full, child waits till there is space in the buffer, and then generates more tuples</a:t>
            </a:r>
          </a:p>
          <a:p>
            <a:r>
              <a:rPr lang="en-US" altLang="en-US" sz="1800" dirty="0">
                <a:ea typeface="MS PGothic" panose="020B0600070205080204" pitchFamily="34" charset="-128"/>
              </a:rPr>
              <a:t>System schedules operations that have space in output buffer and can process more input tuples</a:t>
            </a:r>
          </a:p>
          <a:p>
            <a:r>
              <a:rPr lang="en-US" altLang="en-US" sz="1800" dirty="0">
                <a:ea typeface="MS PGothic" panose="020B0600070205080204" pitchFamily="34" charset="-128"/>
              </a:rPr>
              <a:t>Alternative name: </a:t>
            </a:r>
            <a:r>
              <a:rPr lang="en-US" altLang="en-US" sz="1800" b="1" dirty="0">
                <a:solidFill>
                  <a:srgbClr val="002060"/>
                </a:solidFill>
                <a:ea typeface="MS PGothic" panose="020B0600070205080204" pitchFamily="34" charset="-128"/>
              </a:rPr>
              <a:t>push</a:t>
            </a:r>
            <a:r>
              <a:rPr lang="en-US" altLang="en-US" sz="1800" dirty="0">
                <a:ea typeface="MS PGothic" panose="020B0600070205080204" pitchFamily="34" charset="-128"/>
              </a:rPr>
              <a:t> model of pipelining</a:t>
            </a:r>
          </a:p>
          <a:p>
            <a:pPr marL="57150" indent="0">
              <a:buNone/>
            </a:pPr>
            <a:endParaRPr lang="en-US" altLang="ja-JP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endParaRPr lang="en-US" altLang="en-US" dirty="0">
              <a:ea typeface="MS PGothic" panose="020B0600070205080204" pitchFamily="34" charset="-128"/>
            </a:endParaRPr>
          </a:p>
        </p:txBody>
      </p:sp>
      <p:pic>
        <p:nvPicPr>
          <p:cNvPr id="2" name="Picture 14">
            <a:extLst>
              <a:ext uri="{FF2B5EF4-FFF2-40B4-BE49-F238E27FC236}">
                <a16:creationId xmlns:a16="http://schemas.microsoft.com/office/drawing/2014/main" id="{F2FF171F-7FD7-44CF-9A43-A106740BF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973" y="1494971"/>
            <a:ext cx="3464461" cy="2566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72B838F-2EE7-4ED8-8F0F-281B6AABC0AC}"/>
              </a:ext>
            </a:extLst>
          </p:cNvPr>
          <p:cNvGrpSpPr/>
          <p:nvPr/>
        </p:nvGrpSpPr>
        <p:grpSpPr>
          <a:xfrm>
            <a:off x="7026076" y="485873"/>
            <a:ext cx="1189919" cy="774460"/>
            <a:chOff x="7185730" y="485873"/>
            <a:chExt cx="1189919" cy="77446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43F438-1823-4DA8-9999-C29591573C20}"/>
                </a:ext>
              </a:extLst>
            </p:cNvPr>
            <p:cNvSpPr txBox="1"/>
            <p:nvPr/>
          </p:nvSpPr>
          <p:spPr>
            <a:xfrm>
              <a:off x="7185730" y="485873"/>
              <a:ext cx="1189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Output-1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4F7AB43-2054-44F0-8614-B9D7B76036DB}"/>
                </a:ext>
              </a:extLst>
            </p:cNvPr>
            <p:cNvCxnSpPr/>
            <p:nvPr/>
          </p:nvCxnSpPr>
          <p:spPr bwMode="auto">
            <a:xfrm>
              <a:off x="7586520" y="824427"/>
              <a:ext cx="0" cy="435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2F51B7-F387-43E4-9838-64A6B32251B0}"/>
              </a:ext>
            </a:extLst>
          </p:cNvPr>
          <p:cNvGrpSpPr/>
          <p:nvPr/>
        </p:nvGrpSpPr>
        <p:grpSpPr>
          <a:xfrm>
            <a:off x="7074071" y="1260333"/>
            <a:ext cx="928914" cy="800696"/>
            <a:chOff x="7074071" y="1260333"/>
            <a:chExt cx="928914" cy="80069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F09A48-03D9-4DA5-90DA-C74256D5FBF8}"/>
                </a:ext>
              </a:extLst>
            </p:cNvPr>
            <p:cNvSpPr txBox="1"/>
            <p:nvPr/>
          </p:nvSpPr>
          <p:spPr>
            <a:xfrm>
              <a:off x="7074071" y="1260333"/>
              <a:ext cx="9289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Tuple 1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62E2C32-CF10-4CD9-A166-01C4D14BE5DC}"/>
                </a:ext>
              </a:extLst>
            </p:cNvPr>
            <p:cNvCxnSpPr/>
            <p:nvPr/>
          </p:nvCxnSpPr>
          <p:spPr bwMode="auto">
            <a:xfrm>
              <a:off x="7416800" y="1598887"/>
              <a:ext cx="0" cy="46214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3AF27B5-A902-41A1-9D46-50907F179C3E}"/>
              </a:ext>
            </a:extLst>
          </p:cNvPr>
          <p:cNvGrpSpPr/>
          <p:nvPr/>
        </p:nvGrpSpPr>
        <p:grpSpPr>
          <a:xfrm>
            <a:off x="5699413" y="2017037"/>
            <a:ext cx="2516582" cy="774460"/>
            <a:chOff x="5767785" y="4823207"/>
            <a:chExt cx="2516582" cy="7744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7FB23D-CF3E-4DD5-A37E-375D2DFA7C03}"/>
                </a:ext>
              </a:extLst>
            </p:cNvPr>
            <p:cNvSpPr txBox="1"/>
            <p:nvPr/>
          </p:nvSpPr>
          <p:spPr>
            <a:xfrm>
              <a:off x="6573328" y="4823207"/>
              <a:ext cx="9289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Tuple 1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7E8795A-0194-43B3-822B-FDCCF8C41CA8}"/>
                </a:ext>
              </a:extLst>
            </p:cNvPr>
            <p:cNvCxnSpPr/>
            <p:nvPr/>
          </p:nvCxnSpPr>
          <p:spPr bwMode="auto">
            <a:xfrm flipH="1">
              <a:off x="5767785" y="5161761"/>
              <a:ext cx="805543" cy="40481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9B409E2-D608-4C05-A43B-76747F64EE1D}"/>
                </a:ext>
              </a:extLst>
            </p:cNvPr>
            <p:cNvCxnSpPr/>
            <p:nvPr/>
          </p:nvCxnSpPr>
          <p:spPr bwMode="auto">
            <a:xfrm>
              <a:off x="7355453" y="5161761"/>
              <a:ext cx="928914" cy="435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D448009-F6B1-472B-BAC9-6E0FA31CF3CF}"/>
              </a:ext>
            </a:extLst>
          </p:cNvPr>
          <p:cNvGrpSpPr/>
          <p:nvPr/>
        </p:nvGrpSpPr>
        <p:grpSpPr>
          <a:xfrm>
            <a:off x="4567096" y="3236686"/>
            <a:ext cx="928914" cy="714301"/>
            <a:chOff x="4567096" y="3236686"/>
            <a:chExt cx="928914" cy="71430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94CC102-A2C0-42A0-AAFD-B371F8078FCA}"/>
                </a:ext>
              </a:extLst>
            </p:cNvPr>
            <p:cNvSpPr txBox="1"/>
            <p:nvPr/>
          </p:nvSpPr>
          <p:spPr>
            <a:xfrm>
              <a:off x="4567096" y="3612433"/>
              <a:ext cx="9289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Tuple 1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EECF7A9-8EEF-40D1-9614-FD6563CE9F84}"/>
                </a:ext>
              </a:extLst>
            </p:cNvPr>
            <p:cNvCxnSpPr/>
            <p:nvPr/>
          </p:nvCxnSpPr>
          <p:spPr bwMode="auto">
            <a:xfrm flipV="1">
              <a:off x="5050973" y="3236686"/>
              <a:ext cx="0" cy="3757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CEEB7E4-8A7A-4612-AB27-30FF219AE14F}"/>
              </a:ext>
            </a:extLst>
          </p:cNvPr>
          <p:cNvSpPr txBox="1"/>
          <p:nvPr/>
        </p:nvSpPr>
        <p:spPr>
          <a:xfrm>
            <a:off x="4567096" y="4583411"/>
            <a:ext cx="439782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</a:rPr>
              <a:t>Discussion 8-3: </a:t>
            </a:r>
            <a:r>
              <a:rPr lang="en-US" sz="1800" dirty="0"/>
              <a:t>Give a comparison between pull and push model of pipelining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5893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1026">
            <a:extLst>
              <a:ext uri="{FF2B5EF4-FFF2-40B4-BE49-F238E27FC236}">
                <a16:creationId xmlns:a16="http://schemas.microsoft.com/office/drawing/2014/main" id="{91286922-3E05-43EB-BC96-525D4D8EE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Nested-Loop Join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FB217-6FA4-472D-B449-A44BB5D5BD3C}"/>
              </a:ext>
            </a:extLst>
          </p:cNvPr>
          <p:cNvSpPr txBox="1"/>
          <p:nvPr/>
        </p:nvSpPr>
        <p:spPr>
          <a:xfrm>
            <a:off x="116114" y="841828"/>
            <a:ext cx="29754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461963" algn="l"/>
                <a:tab pos="850900" algn="l"/>
              </a:tabLst>
            </a:pPr>
            <a:r>
              <a:rPr lang="en-US" altLang="en-US" sz="1800" dirty="0">
                <a:ea typeface="MS PGothic" panose="020B0600070205080204" pitchFamily="34" charset="-128"/>
              </a:rPr>
              <a:t>To compute the theta join        </a:t>
            </a: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en-US" sz="1800" i="1" dirty="0"/>
              <a:t>r</a:t>
            </a:r>
            <a:r>
              <a:rPr lang="en-US" altLang="en-US" sz="1800" dirty="0">
                <a:ea typeface="MS PGothic" panose="020B0600070205080204" pitchFamily="34" charset="-128"/>
              </a:rPr>
              <a:t> </a:t>
            </a:r>
            <a:r>
              <a:rPr lang="en-IN" altLang="en-US" sz="1800" dirty="0">
                <a:ea typeface="MS PGothic" panose="020B0600070205080204" pitchFamily="34" charset="-128"/>
              </a:rPr>
              <a:t>⨝</a:t>
            </a:r>
            <a:r>
              <a:rPr lang="en-US" altLang="en-US" sz="1800" i="1" dirty="0">
                <a:ea typeface="MS PGothic" panose="020B0600070205080204" pitchFamily="34" charset="-128"/>
              </a:rPr>
              <a:t> </a:t>
            </a:r>
            <a:r>
              <a:rPr lang="en-US" altLang="en-US" sz="18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s</a:t>
            </a:r>
            <a:b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   = student.id = takes .id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7D50C-354A-4037-BCEB-A929055ABDBA}"/>
              </a:ext>
            </a:extLst>
          </p:cNvPr>
          <p:cNvSpPr txBox="1"/>
          <p:nvPr/>
        </p:nvSpPr>
        <p:spPr>
          <a:xfrm>
            <a:off x="58058" y="1879911"/>
            <a:ext cx="457200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  <a:tabLst>
                <a:tab pos="461963" algn="l"/>
                <a:tab pos="850900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for each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tuple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b="1" i="1" dirty="0">
                <a:solidFill>
                  <a:srgbClr val="0000FF"/>
                </a:solidFill>
                <a:sym typeface="Symbol" panose="05050102010706020507" pitchFamily="18" charset="2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do begin</a:t>
            </a:r>
            <a:endParaRPr lang="en-US" altLang="en-US" b="1" dirty="0"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461963" algn="l"/>
                <a:tab pos="850900" algn="l"/>
              </a:tabLst>
            </a:pP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     for each tuple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b="1" i="1" dirty="0">
                <a:solidFill>
                  <a:srgbClr val="0000FF"/>
                </a:solidFill>
                <a:sym typeface="Symbol" panose="05050102010706020507" pitchFamily="18" charset="2"/>
              </a:rPr>
              <a:t>s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do begin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test pair 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,t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to see if they satisfy the join condition 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b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	 if they do, </a:t>
            </a:r>
          </a:p>
          <a:p>
            <a:pPr marL="0" indent="0">
              <a:buNone/>
              <a:tabLst>
                <a:tab pos="461963" algn="l"/>
                <a:tab pos="850900" algn="l"/>
              </a:tabLst>
            </a:pPr>
            <a:r>
              <a:rPr lang="en-US" altLang="en-US" dirty="0">
                <a:sym typeface="Greek Symbols" pitchFamily="18" charset="2"/>
              </a:rPr>
              <a:t>              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add 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• </a:t>
            </a:r>
            <a:r>
              <a:rPr lang="en-US" altLang="en-US" i="1" dirty="0" err="1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Greek Symbols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to the result.</a:t>
            </a:r>
            <a:b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dirty="0">
                <a:sym typeface="Greek Symbols" pitchFamily="18" charset="2"/>
              </a:rPr>
              <a:t>   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end</a:t>
            </a:r>
            <a:b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  </a:t>
            </a:r>
            <a:r>
              <a:rPr lang="en-US" altLang="en-US" b="1" dirty="0" err="1">
                <a:ea typeface="MS PGothic" panose="020B0600070205080204" pitchFamily="34" charset="-128"/>
                <a:sym typeface="Greek Symbols" pitchFamily="18" charset="2"/>
              </a:rPr>
              <a:t>end</a:t>
            </a: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en-US" i="1" dirty="0">
                <a:sym typeface="Greek Symbols" pitchFamily="18" charset="2"/>
              </a:rPr>
              <a:t>r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 is the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outer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relation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and </a:t>
            </a:r>
            <a:r>
              <a:rPr lang="en-US" altLang="en-US" i="1" dirty="0">
                <a:sym typeface="Greek Symbols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the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inner relation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of the join.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C8BDEC-2C3D-43E6-BDCF-074A323AB2CB}"/>
              </a:ext>
            </a:extLst>
          </p:cNvPr>
          <p:cNvSpPr txBox="1"/>
          <p:nvPr/>
        </p:nvSpPr>
        <p:spPr>
          <a:xfrm>
            <a:off x="58056" y="4512269"/>
            <a:ext cx="44558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461963" algn="l"/>
                <a:tab pos="850900" algn="l"/>
              </a:tabLst>
            </a:pPr>
            <a:r>
              <a:rPr lang="en-US" altLang="en-US" sz="1800" dirty="0">
                <a:ea typeface="MS PGothic" panose="020B0600070205080204" pitchFamily="34" charset="-128"/>
                <a:sym typeface="Greek Symbols" pitchFamily="18" charset="2"/>
              </a:rPr>
              <a:t>Expensive since it examines every pair of tuples in the two relations.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1D91D6-74E6-473F-A2AF-CC0D2EC0ECAB}"/>
              </a:ext>
            </a:extLst>
          </p:cNvPr>
          <p:cNvSpPr txBox="1"/>
          <p:nvPr/>
        </p:nvSpPr>
        <p:spPr>
          <a:xfrm>
            <a:off x="4934857" y="758928"/>
            <a:ext cx="4093029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Cost Analysis (Block transfer) </a:t>
            </a:r>
          </a:p>
          <a:p>
            <a:endParaRPr lang="en-US" dirty="0"/>
          </a:p>
          <a:p>
            <a:r>
              <a:rPr lang="en-US" dirty="0"/>
              <a:t>Case 1: (</a:t>
            </a:r>
            <a:r>
              <a:rPr lang="en-US" altLang="en-US" b="1" dirty="0">
                <a:solidFill>
                  <a:srgbClr val="FF0000"/>
                </a:solidFill>
                <a:ea typeface="MS PGothic" panose="020B0600070205080204" pitchFamily="34" charset="-128"/>
              </a:rPr>
              <a:t>worst case)</a:t>
            </a:r>
            <a:r>
              <a:rPr lang="en-US" altLang="en-US" dirty="0">
                <a:ea typeface="MS PGothic" panose="020B0600070205080204" pitchFamily="34" charset="-128"/>
              </a:rPr>
              <a:t>, </a:t>
            </a:r>
          </a:p>
          <a:p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6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r </a:t>
            </a:r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= number of blocks in r</a:t>
            </a:r>
          </a:p>
          <a:p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6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= number of blocks in s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>
                <a:ea typeface="MS PGothic" panose="020B0600070205080204" pitchFamily="34" charset="-128"/>
              </a:rPr>
              <a:t>if there is enough memory only to hold one block of each relation, </a:t>
            </a:r>
          </a:p>
          <a:p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</a:rPr>
              <a:t>the estimated </a:t>
            </a:r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block transfers</a:t>
            </a:r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is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  </a:t>
            </a:r>
            <a:r>
              <a:rPr lang="en-US" altLang="en-US" sz="1800" i="1" dirty="0">
                <a:ea typeface="MS PGothic" panose="020B0600070205080204" pitchFamily="34" charset="-128"/>
              </a:rPr>
              <a:t>n</a:t>
            </a:r>
            <a:r>
              <a:rPr lang="en-US" altLang="en-US" sz="1800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sz="1800" i="1" dirty="0">
                <a:ea typeface="MS PGothic" panose="020B0600070205080204" pitchFamily="34" charset="-128"/>
              </a:rPr>
              <a:t> 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 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sz="1600" b="1" dirty="0">
                <a:solidFill>
                  <a:srgbClr val="0000FF"/>
                </a:solidFill>
              </a:rPr>
              <a:t>Number of seek </a:t>
            </a:r>
            <a:r>
              <a:rPr lang="en-US" sz="1600" dirty="0"/>
              <a:t>= </a:t>
            </a:r>
            <a:r>
              <a:rPr lang="en-US" altLang="en-US" sz="1600" i="1" dirty="0">
                <a:ea typeface="MS PGothic" panose="020B0600070205080204" pitchFamily="34" charset="-128"/>
              </a:rPr>
              <a:t>n</a:t>
            </a:r>
            <a:r>
              <a:rPr lang="en-US" altLang="en-US" sz="1600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sz="1600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6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6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endParaRPr lang="en-US" sz="1600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EEEDF5C6-4C65-4381-9C95-666B1C675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661316"/>
              </p:ext>
            </p:extLst>
          </p:nvPr>
        </p:nvGraphicFramePr>
        <p:xfrm>
          <a:off x="5265057" y="4427106"/>
          <a:ext cx="1175657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36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83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EEA3588-B568-4AC9-8102-1BA1E1212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536465"/>
              </p:ext>
            </p:extLst>
          </p:nvPr>
        </p:nvGraphicFramePr>
        <p:xfrm>
          <a:off x="7249884" y="4427106"/>
          <a:ext cx="1175657" cy="14833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11238"/>
                  </a:ext>
                </a:extLst>
              </a:tr>
            </a:tbl>
          </a:graphicData>
        </a:graphic>
      </p:graphicFrame>
      <p:graphicFrame>
        <p:nvGraphicFramePr>
          <p:cNvPr id="16" name="Table 17">
            <a:extLst>
              <a:ext uri="{FF2B5EF4-FFF2-40B4-BE49-F238E27FC236}">
                <a16:creationId xmlns:a16="http://schemas.microsoft.com/office/drawing/2014/main" id="{539E26BF-1A85-4B2C-99F1-7756FDCC8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591181"/>
              </p:ext>
            </p:extLst>
          </p:nvPr>
        </p:nvGraphicFramePr>
        <p:xfrm>
          <a:off x="6313714" y="3479074"/>
          <a:ext cx="1059543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59543">
                  <a:extLst>
                    <a:ext uri="{9D8B030D-6E8A-4147-A177-3AD203B41FA5}">
                      <a16:colId xmlns:a16="http://schemas.microsoft.com/office/drawing/2014/main" val="2801998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52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0383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B42DA80-80EB-4474-AED0-D38904D7A80A}"/>
              </a:ext>
            </a:extLst>
          </p:cNvPr>
          <p:cNvSpPr txBox="1"/>
          <p:nvPr/>
        </p:nvSpPr>
        <p:spPr>
          <a:xfrm>
            <a:off x="7837712" y="3479074"/>
            <a:ext cx="117565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Iteration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36A42B-C3D0-461D-8934-251A29C3D11A}"/>
              </a:ext>
            </a:extLst>
          </p:cNvPr>
          <p:cNvSpPr/>
          <p:nvPr/>
        </p:nvSpPr>
        <p:spPr bwMode="auto">
          <a:xfrm>
            <a:off x="5152571" y="3657511"/>
            <a:ext cx="1190172" cy="929003"/>
          </a:xfrm>
          <a:custGeom>
            <a:avLst/>
            <a:gdLst>
              <a:gd name="connsiteX0" fmla="*/ 87086 w 1190172"/>
              <a:gd name="connsiteY0" fmla="*/ 929003 h 929003"/>
              <a:gd name="connsiteX1" fmla="*/ 29029 w 1190172"/>
              <a:gd name="connsiteY1" fmla="*/ 856432 h 929003"/>
              <a:gd name="connsiteX2" fmla="*/ 0 w 1190172"/>
              <a:gd name="connsiteY2" fmla="*/ 769346 h 929003"/>
              <a:gd name="connsiteX3" fmla="*/ 14515 w 1190172"/>
              <a:gd name="connsiteY3" fmla="*/ 566146 h 929003"/>
              <a:gd name="connsiteX4" fmla="*/ 29029 w 1190172"/>
              <a:gd name="connsiteY4" fmla="*/ 522603 h 929003"/>
              <a:gd name="connsiteX5" fmla="*/ 87086 w 1190172"/>
              <a:gd name="connsiteY5" fmla="*/ 435517 h 929003"/>
              <a:gd name="connsiteX6" fmla="*/ 130629 w 1190172"/>
              <a:gd name="connsiteY6" fmla="*/ 406489 h 929003"/>
              <a:gd name="connsiteX7" fmla="*/ 159658 w 1190172"/>
              <a:gd name="connsiteY7" fmla="*/ 362946 h 929003"/>
              <a:gd name="connsiteX8" fmla="*/ 203200 w 1190172"/>
              <a:gd name="connsiteY8" fmla="*/ 333917 h 929003"/>
              <a:gd name="connsiteX9" fmla="*/ 261258 w 1190172"/>
              <a:gd name="connsiteY9" fmla="*/ 275860 h 929003"/>
              <a:gd name="connsiteX10" fmla="*/ 333829 w 1190172"/>
              <a:gd name="connsiteY10" fmla="*/ 217803 h 929003"/>
              <a:gd name="connsiteX11" fmla="*/ 377372 w 1190172"/>
              <a:gd name="connsiteY11" fmla="*/ 188774 h 929003"/>
              <a:gd name="connsiteX12" fmla="*/ 464458 w 1190172"/>
              <a:gd name="connsiteY12" fmla="*/ 159746 h 929003"/>
              <a:gd name="connsiteX13" fmla="*/ 508000 w 1190172"/>
              <a:gd name="connsiteY13" fmla="*/ 130717 h 929003"/>
              <a:gd name="connsiteX14" fmla="*/ 551543 w 1190172"/>
              <a:gd name="connsiteY14" fmla="*/ 116203 h 929003"/>
              <a:gd name="connsiteX15" fmla="*/ 667658 w 1190172"/>
              <a:gd name="connsiteY15" fmla="*/ 87174 h 929003"/>
              <a:gd name="connsiteX16" fmla="*/ 812800 w 1190172"/>
              <a:gd name="connsiteY16" fmla="*/ 58146 h 929003"/>
              <a:gd name="connsiteX17" fmla="*/ 885372 w 1190172"/>
              <a:gd name="connsiteY17" fmla="*/ 43632 h 929003"/>
              <a:gd name="connsiteX18" fmla="*/ 1001486 w 1190172"/>
              <a:gd name="connsiteY18" fmla="*/ 14603 h 929003"/>
              <a:gd name="connsiteX19" fmla="*/ 1190172 w 1190172"/>
              <a:gd name="connsiteY19" fmla="*/ 89 h 92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90172" h="929003">
                <a:moveTo>
                  <a:pt x="87086" y="929003"/>
                </a:moveTo>
                <a:cubicBezTo>
                  <a:pt x="67734" y="904813"/>
                  <a:pt x="43863" y="883628"/>
                  <a:pt x="29029" y="856432"/>
                </a:cubicBezTo>
                <a:cubicBezTo>
                  <a:pt x="14377" y="829569"/>
                  <a:pt x="0" y="769346"/>
                  <a:pt x="0" y="769346"/>
                </a:cubicBezTo>
                <a:cubicBezTo>
                  <a:pt x="4838" y="701613"/>
                  <a:pt x="6581" y="633587"/>
                  <a:pt x="14515" y="566146"/>
                </a:cubicBezTo>
                <a:cubicBezTo>
                  <a:pt x="16303" y="550951"/>
                  <a:pt x="21599" y="535977"/>
                  <a:pt x="29029" y="522603"/>
                </a:cubicBezTo>
                <a:cubicBezTo>
                  <a:pt x="45972" y="492105"/>
                  <a:pt x="58057" y="454869"/>
                  <a:pt x="87086" y="435517"/>
                </a:cubicBezTo>
                <a:lnTo>
                  <a:pt x="130629" y="406489"/>
                </a:lnTo>
                <a:cubicBezTo>
                  <a:pt x="140305" y="391975"/>
                  <a:pt x="147323" y="375281"/>
                  <a:pt x="159658" y="362946"/>
                </a:cubicBezTo>
                <a:cubicBezTo>
                  <a:pt x="171993" y="350611"/>
                  <a:pt x="192303" y="347538"/>
                  <a:pt x="203200" y="333917"/>
                </a:cubicBezTo>
                <a:cubicBezTo>
                  <a:pt x="259496" y="263546"/>
                  <a:pt x="166258" y="307526"/>
                  <a:pt x="261258" y="275860"/>
                </a:cubicBezTo>
                <a:cubicBezTo>
                  <a:pt x="310192" y="202458"/>
                  <a:pt x="263722" y="252857"/>
                  <a:pt x="333829" y="217803"/>
                </a:cubicBezTo>
                <a:cubicBezTo>
                  <a:pt x="349431" y="210002"/>
                  <a:pt x="361431" y="195859"/>
                  <a:pt x="377372" y="188774"/>
                </a:cubicBezTo>
                <a:cubicBezTo>
                  <a:pt x="405334" y="176347"/>
                  <a:pt x="464458" y="159746"/>
                  <a:pt x="464458" y="159746"/>
                </a:cubicBezTo>
                <a:cubicBezTo>
                  <a:pt x="478972" y="150070"/>
                  <a:pt x="492398" y="138518"/>
                  <a:pt x="508000" y="130717"/>
                </a:cubicBezTo>
                <a:cubicBezTo>
                  <a:pt x="521684" y="123875"/>
                  <a:pt x="536783" y="120229"/>
                  <a:pt x="551543" y="116203"/>
                </a:cubicBezTo>
                <a:cubicBezTo>
                  <a:pt x="590033" y="105706"/>
                  <a:pt x="629809" y="99790"/>
                  <a:pt x="667658" y="87174"/>
                </a:cubicBezTo>
                <a:cubicBezTo>
                  <a:pt x="751113" y="59356"/>
                  <a:pt x="679378" y="80383"/>
                  <a:pt x="812800" y="58146"/>
                </a:cubicBezTo>
                <a:cubicBezTo>
                  <a:pt x="837134" y="54090"/>
                  <a:pt x="861334" y="49179"/>
                  <a:pt x="885372" y="43632"/>
                </a:cubicBezTo>
                <a:cubicBezTo>
                  <a:pt x="924246" y="34661"/>
                  <a:pt x="961834" y="19009"/>
                  <a:pt x="1001486" y="14603"/>
                </a:cubicBezTo>
                <a:cubicBezTo>
                  <a:pt x="1151349" y="-2048"/>
                  <a:pt x="1088304" y="89"/>
                  <a:pt x="1190172" y="8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0B8C897-FF38-4476-A224-0DEDEC0552D3}"/>
              </a:ext>
            </a:extLst>
          </p:cNvPr>
          <p:cNvSpPr/>
          <p:nvPr/>
        </p:nvSpPr>
        <p:spPr bwMode="auto">
          <a:xfrm>
            <a:off x="7344229" y="4005739"/>
            <a:ext cx="1262794" cy="1001689"/>
          </a:xfrm>
          <a:custGeom>
            <a:avLst/>
            <a:gdLst>
              <a:gd name="connsiteX0" fmla="*/ 1074057 w 1262794"/>
              <a:gd name="connsiteY0" fmla="*/ 1001689 h 1001689"/>
              <a:gd name="connsiteX1" fmla="*/ 1117600 w 1262794"/>
              <a:gd name="connsiteY1" fmla="*/ 914604 h 1001689"/>
              <a:gd name="connsiteX2" fmla="*/ 1146628 w 1262794"/>
              <a:gd name="connsiteY2" fmla="*/ 871061 h 1001689"/>
              <a:gd name="connsiteX3" fmla="*/ 1175657 w 1262794"/>
              <a:gd name="connsiteY3" fmla="*/ 783975 h 1001689"/>
              <a:gd name="connsiteX4" fmla="*/ 1233714 w 1262794"/>
              <a:gd name="connsiteY4" fmla="*/ 696889 h 1001689"/>
              <a:gd name="connsiteX5" fmla="*/ 1262742 w 1262794"/>
              <a:gd name="connsiteY5" fmla="*/ 609804 h 1001689"/>
              <a:gd name="connsiteX6" fmla="*/ 1248228 w 1262794"/>
              <a:gd name="connsiteY6" fmla="*/ 246946 h 1001689"/>
              <a:gd name="connsiteX7" fmla="*/ 1204685 w 1262794"/>
              <a:gd name="connsiteY7" fmla="*/ 217918 h 1001689"/>
              <a:gd name="connsiteX8" fmla="*/ 1059542 w 1262794"/>
              <a:gd name="connsiteY8" fmla="*/ 174375 h 1001689"/>
              <a:gd name="connsiteX9" fmla="*/ 1016000 w 1262794"/>
              <a:gd name="connsiteY9" fmla="*/ 159861 h 1001689"/>
              <a:gd name="connsiteX10" fmla="*/ 856342 w 1262794"/>
              <a:gd name="connsiteY10" fmla="*/ 145346 h 1001689"/>
              <a:gd name="connsiteX11" fmla="*/ 798285 w 1262794"/>
              <a:gd name="connsiteY11" fmla="*/ 130832 h 1001689"/>
              <a:gd name="connsiteX12" fmla="*/ 754742 w 1262794"/>
              <a:gd name="connsiteY12" fmla="*/ 116318 h 1001689"/>
              <a:gd name="connsiteX13" fmla="*/ 478971 w 1262794"/>
              <a:gd name="connsiteY13" fmla="*/ 101804 h 1001689"/>
              <a:gd name="connsiteX14" fmla="*/ 420914 w 1262794"/>
              <a:gd name="connsiteY14" fmla="*/ 87289 h 1001689"/>
              <a:gd name="connsiteX15" fmla="*/ 319314 w 1262794"/>
              <a:gd name="connsiteY15" fmla="*/ 72775 h 1001689"/>
              <a:gd name="connsiteX16" fmla="*/ 232228 w 1262794"/>
              <a:gd name="connsiteY16" fmla="*/ 43746 h 1001689"/>
              <a:gd name="connsiteX17" fmla="*/ 72571 w 1262794"/>
              <a:gd name="connsiteY17" fmla="*/ 14718 h 1001689"/>
              <a:gd name="connsiteX18" fmla="*/ 0 w 1262794"/>
              <a:gd name="connsiteY18" fmla="*/ 204 h 100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62794" h="1001689">
                <a:moveTo>
                  <a:pt x="1074057" y="1001689"/>
                </a:moveTo>
                <a:cubicBezTo>
                  <a:pt x="1088571" y="972661"/>
                  <a:pt x="1101839" y="942975"/>
                  <a:pt x="1117600" y="914604"/>
                </a:cubicBezTo>
                <a:cubicBezTo>
                  <a:pt x="1126072" y="899355"/>
                  <a:pt x="1139543" y="887001"/>
                  <a:pt x="1146628" y="871061"/>
                </a:cubicBezTo>
                <a:cubicBezTo>
                  <a:pt x="1159055" y="843099"/>
                  <a:pt x="1158684" y="809435"/>
                  <a:pt x="1175657" y="783975"/>
                </a:cubicBezTo>
                <a:lnTo>
                  <a:pt x="1233714" y="696889"/>
                </a:lnTo>
                <a:cubicBezTo>
                  <a:pt x="1243390" y="667861"/>
                  <a:pt x="1263965" y="640378"/>
                  <a:pt x="1262742" y="609804"/>
                </a:cubicBezTo>
                <a:cubicBezTo>
                  <a:pt x="1257904" y="488851"/>
                  <a:pt x="1265968" y="366688"/>
                  <a:pt x="1248228" y="246946"/>
                </a:cubicBezTo>
                <a:cubicBezTo>
                  <a:pt x="1245672" y="229690"/>
                  <a:pt x="1220625" y="225003"/>
                  <a:pt x="1204685" y="217918"/>
                </a:cubicBezTo>
                <a:cubicBezTo>
                  <a:pt x="1142591" y="190320"/>
                  <a:pt x="1118655" y="191264"/>
                  <a:pt x="1059542" y="174375"/>
                </a:cubicBezTo>
                <a:cubicBezTo>
                  <a:pt x="1044832" y="170172"/>
                  <a:pt x="1031145" y="162025"/>
                  <a:pt x="1016000" y="159861"/>
                </a:cubicBezTo>
                <a:cubicBezTo>
                  <a:pt x="963098" y="152304"/>
                  <a:pt x="909561" y="150184"/>
                  <a:pt x="856342" y="145346"/>
                </a:cubicBezTo>
                <a:cubicBezTo>
                  <a:pt x="836990" y="140508"/>
                  <a:pt x="817465" y="136312"/>
                  <a:pt x="798285" y="130832"/>
                </a:cubicBezTo>
                <a:cubicBezTo>
                  <a:pt x="783574" y="126629"/>
                  <a:pt x="769979" y="117703"/>
                  <a:pt x="754742" y="116318"/>
                </a:cubicBezTo>
                <a:cubicBezTo>
                  <a:pt x="663069" y="107984"/>
                  <a:pt x="570895" y="106642"/>
                  <a:pt x="478971" y="101804"/>
                </a:cubicBezTo>
                <a:cubicBezTo>
                  <a:pt x="459619" y="96966"/>
                  <a:pt x="440540" y="90857"/>
                  <a:pt x="420914" y="87289"/>
                </a:cubicBezTo>
                <a:cubicBezTo>
                  <a:pt x="387255" y="81169"/>
                  <a:pt x="352648" y="80468"/>
                  <a:pt x="319314" y="72775"/>
                </a:cubicBezTo>
                <a:cubicBezTo>
                  <a:pt x="289499" y="65895"/>
                  <a:pt x="261913" y="51167"/>
                  <a:pt x="232228" y="43746"/>
                </a:cubicBezTo>
                <a:cubicBezTo>
                  <a:pt x="140982" y="20935"/>
                  <a:pt x="193918" y="32053"/>
                  <a:pt x="72571" y="14718"/>
                </a:cubicBezTo>
                <a:cubicBezTo>
                  <a:pt x="19849" y="-2856"/>
                  <a:pt x="44327" y="204"/>
                  <a:pt x="0" y="20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51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1026">
            <a:extLst>
              <a:ext uri="{FF2B5EF4-FFF2-40B4-BE49-F238E27FC236}">
                <a16:creationId xmlns:a16="http://schemas.microsoft.com/office/drawing/2014/main" id="{91286922-3E05-43EB-BC96-525D4D8EE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Nested-Loop Join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EEEDF5C6-4C65-4381-9C95-666B1C675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679665"/>
              </p:ext>
            </p:extLst>
          </p:nvPr>
        </p:nvGraphicFramePr>
        <p:xfrm>
          <a:off x="5265057" y="4427103"/>
          <a:ext cx="1175657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36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83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EEA3588-B568-4AC9-8102-1BA1E1212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088870"/>
              </p:ext>
            </p:extLst>
          </p:nvPr>
        </p:nvGraphicFramePr>
        <p:xfrm>
          <a:off x="7249884" y="4427103"/>
          <a:ext cx="1175657" cy="14833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11238"/>
                  </a:ext>
                </a:extLst>
              </a:tr>
            </a:tbl>
          </a:graphicData>
        </a:graphic>
      </p:graphicFrame>
      <p:graphicFrame>
        <p:nvGraphicFramePr>
          <p:cNvPr id="16" name="Table 17">
            <a:extLst>
              <a:ext uri="{FF2B5EF4-FFF2-40B4-BE49-F238E27FC236}">
                <a16:creationId xmlns:a16="http://schemas.microsoft.com/office/drawing/2014/main" id="{539E26BF-1A85-4B2C-99F1-7756FDCC8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730884"/>
              </p:ext>
            </p:extLst>
          </p:nvPr>
        </p:nvGraphicFramePr>
        <p:xfrm>
          <a:off x="6313714" y="3479071"/>
          <a:ext cx="1059543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59543">
                  <a:extLst>
                    <a:ext uri="{9D8B030D-6E8A-4147-A177-3AD203B41FA5}">
                      <a16:colId xmlns:a16="http://schemas.microsoft.com/office/drawing/2014/main" val="2801998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52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0383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B42DA80-80EB-4474-AED0-D38904D7A80A}"/>
              </a:ext>
            </a:extLst>
          </p:cNvPr>
          <p:cNvSpPr txBox="1"/>
          <p:nvPr/>
        </p:nvSpPr>
        <p:spPr>
          <a:xfrm>
            <a:off x="7837712" y="3479071"/>
            <a:ext cx="117565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Iteration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36A42B-C3D0-461D-8934-251A29C3D11A}"/>
              </a:ext>
            </a:extLst>
          </p:cNvPr>
          <p:cNvSpPr/>
          <p:nvPr/>
        </p:nvSpPr>
        <p:spPr bwMode="auto">
          <a:xfrm>
            <a:off x="5152571" y="3657508"/>
            <a:ext cx="1190172" cy="929003"/>
          </a:xfrm>
          <a:custGeom>
            <a:avLst/>
            <a:gdLst>
              <a:gd name="connsiteX0" fmla="*/ 87086 w 1190172"/>
              <a:gd name="connsiteY0" fmla="*/ 929003 h 929003"/>
              <a:gd name="connsiteX1" fmla="*/ 29029 w 1190172"/>
              <a:gd name="connsiteY1" fmla="*/ 856432 h 929003"/>
              <a:gd name="connsiteX2" fmla="*/ 0 w 1190172"/>
              <a:gd name="connsiteY2" fmla="*/ 769346 h 929003"/>
              <a:gd name="connsiteX3" fmla="*/ 14515 w 1190172"/>
              <a:gd name="connsiteY3" fmla="*/ 566146 h 929003"/>
              <a:gd name="connsiteX4" fmla="*/ 29029 w 1190172"/>
              <a:gd name="connsiteY4" fmla="*/ 522603 h 929003"/>
              <a:gd name="connsiteX5" fmla="*/ 87086 w 1190172"/>
              <a:gd name="connsiteY5" fmla="*/ 435517 h 929003"/>
              <a:gd name="connsiteX6" fmla="*/ 130629 w 1190172"/>
              <a:gd name="connsiteY6" fmla="*/ 406489 h 929003"/>
              <a:gd name="connsiteX7" fmla="*/ 159658 w 1190172"/>
              <a:gd name="connsiteY7" fmla="*/ 362946 h 929003"/>
              <a:gd name="connsiteX8" fmla="*/ 203200 w 1190172"/>
              <a:gd name="connsiteY8" fmla="*/ 333917 h 929003"/>
              <a:gd name="connsiteX9" fmla="*/ 261258 w 1190172"/>
              <a:gd name="connsiteY9" fmla="*/ 275860 h 929003"/>
              <a:gd name="connsiteX10" fmla="*/ 333829 w 1190172"/>
              <a:gd name="connsiteY10" fmla="*/ 217803 h 929003"/>
              <a:gd name="connsiteX11" fmla="*/ 377372 w 1190172"/>
              <a:gd name="connsiteY11" fmla="*/ 188774 h 929003"/>
              <a:gd name="connsiteX12" fmla="*/ 464458 w 1190172"/>
              <a:gd name="connsiteY12" fmla="*/ 159746 h 929003"/>
              <a:gd name="connsiteX13" fmla="*/ 508000 w 1190172"/>
              <a:gd name="connsiteY13" fmla="*/ 130717 h 929003"/>
              <a:gd name="connsiteX14" fmla="*/ 551543 w 1190172"/>
              <a:gd name="connsiteY14" fmla="*/ 116203 h 929003"/>
              <a:gd name="connsiteX15" fmla="*/ 667658 w 1190172"/>
              <a:gd name="connsiteY15" fmla="*/ 87174 h 929003"/>
              <a:gd name="connsiteX16" fmla="*/ 812800 w 1190172"/>
              <a:gd name="connsiteY16" fmla="*/ 58146 h 929003"/>
              <a:gd name="connsiteX17" fmla="*/ 885372 w 1190172"/>
              <a:gd name="connsiteY17" fmla="*/ 43632 h 929003"/>
              <a:gd name="connsiteX18" fmla="*/ 1001486 w 1190172"/>
              <a:gd name="connsiteY18" fmla="*/ 14603 h 929003"/>
              <a:gd name="connsiteX19" fmla="*/ 1190172 w 1190172"/>
              <a:gd name="connsiteY19" fmla="*/ 89 h 92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90172" h="929003">
                <a:moveTo>
                  <a:pt x="87086" y="929003"/>
                </a:moveTo>
                <a:cubicBezTo>
                  <a:pt x="67734" y="904813"/>
                  <a:pt x="43863" y="883628"/>
                  <a:pt x="29029" y="856432"/>
                </a:cubicBezTo>
                <a:cubicBezTo>
                  <a:pt x="14377" y="829569"/>
                  <a:pt x="0" y="769346"/>
                  <a:pt x="0" y="769346"/>
                </a:cubicBezTo>
                <a:cubicBezTo>
                  <a:pt x="4838" y="701613"/>
                  <a:pt x="6581" y="633587"/>
                  <a:pt x="14515" y="566146"/>
                </a:cubicBezTo>
                <a:cubicBezTo>
                  <a:pt x="16303" y="550951"/>
                  <a:pt x="21599" y="535977"/>
                  <a:pt x="29029" y="522603"/>
                </a:cubicBezTo>
                <a:cubicBezTo>
                  <a:pt x="45972" y="492105"/>
                  <a:pt x="58057" y="454869"/>
                  <a:pt x="87086" y="435517"/>
                </a:cubicBezTo>
                <a:lnTo>
                  <a:pt x="130629" y="406489"/>
                </a:lnTo>
                <a:cubicBezTo>
                  <a:pt x="140305" y="391975"/>
                  <a:pt x="147323" y="375281"/>
                  <a:pt x="159658" y="362946"/>
                </a:cubicBezTo>
                <a:cubicBezTo>
                  <a:pt x="171993" y="350611"/>
                  <a:pt x="192303" y="347538"/>
                  <a:pt x="203200" y="333917"/>
                </a:cubicBezTo>
                <a:cubicBezTo>
                  <a:pt x="259496" y="263546"/>
                  <a:pt x="166258" y="307526"/>
                  <a:pt x="261258" y="275860"/>
                </a:cubicBezTo>
                <a:cubicBezTo>
                  <a:pt x="310192" y="202458"/>
                  <a:pt x="263722" y="252857"/>
                  <a:pt x="333829" y="217803"/>
                </a:cubicBezTo>
                <a:cubicBezTo>
                  <a:pt x="349431" y="210002"/>
                  <a:pt x="361431" y="195859"/>
                  <a:pt x="377372" y="188774"/>
                </a:cubicBezTo>
                <a:cubicBezTo>
                  <a:pt x="405334" y="176347"/>
                  <a:pt x="464458" y="159746"/>
                  <a:pt x="464458" y="159746"/>
                </a:cubicBezTo>
                <a:cubicBezTo>
                  <a:pt x="478972" y="150070"/>
                  <a:pt x="492398" y="138518"/>
                  <a:pt x="508000" y="130717"/>
                </a:cubicBezTo>
                <a:cubicBezTo>
                  <a:pt x="521684" y="123875"/>
                  <a:pt x="536783" y="120229"/>
                  <a:pt x="551543" y="116203"/>
                </a:cubicBezTo>
                <a:cubicBezTo>
                  <a:pt x="590033" y="105706"/>
                  <a:pt x="629809" y="99790"/>
                  <a:pt x="667658" y="87174"/>
                </a:cubicBezTo>
                <a:cubicBezTo>
                  <a:pt x="751113" y="59356"/>
                  <a:pt x="679378" y="80383"/>
                  <a:pt x="812800" y="58146"/>
                </a:cubicBezTo>
                <a:cubicBezTo>
                  <a:pt x="837134" y="54090"/>
                  <a:pt x="861334" y="49179"/>
                  <a:pt x="885372" y="43632"/>
                </a:cubicBezTo>
                <a:cubicBezTo>
                  <a:pt x="924246" y="34661"/>
                  <a:pt x="961834" y="19009"/>
                  <a:pt x="1001486" y="14603"/>
                </a:cubicBezTo>
                <a:cubicBezTo>
                  <a:pt x="1151349" y="-2048"/>
                  <a:pt x="1088304" y="89"/>
                  <a:pt x="1190172" y="8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82A6B73-385E-4FFE-B082-9E9873AC0AB0}"/>
              </a:ext>
            </a:extLst>
          </p:cNvPr>
          <p:cNvSpPr/>
          <p:nvPr/>
        </p:nvSpPr>
        <p:spPr bwMode="auto">
          <a:xfrm>
            <a:off x="7358743" y="4049483"/>
            <a:ext cx="1364343" cy="1712686"/>
          </a:xfrm>
          <a:custGeom>
            <a:avLst/>
            <a:gdLst>
              <a:gd name="connsiteX0" fmla="*/ 0 w 1364343"/>
              <a:gd name="connsiteY0" fmla="*/ 0 h 2467429"/>
              <a:gd name="connsiteX1" fmla="*/ 261258 w 1364343"/>
              <a:gd name="connsiteY1" fmla="*/ 29029 h 2467429"/>
              <a:gd name="connsiteX2" fmla="*/ 304800 w 1364343"/>
              <a:gd name="connsiteY2" fmla="*/ 43543 h 2467429"/>
              <a:gd name="connsiteX3" fmla="*/ 362858 w 1364343"/>
              <a:gd name="connsiteY3" fmla="*/ 58058 h 2467429"/>
              <a:gd name="connsiteX4" fmla="*/ 435429 w 1364343"/>
              <a:gd name="connsiteY4" fmla="*/ 72572 h 2467429"/>
              <a:gd name="connsiteX5" fmla="*/ 478972 w 1364343"/>
              <a:gd name="connsiteY5" fmla="*/ 87086 h 2467429"/>
              <a:gd name="connsiteX6" fmla="*/ 551543 w 1364343"/>
              <a:gd name="connsiteY6" fmla="*/ 101600 h 2467429"/>
              <a:gd name="connsiteX7" fmla="*/ 653143 w 1364343"/>
              <a:gd name="connsiteY7" fmla="*/ 130629 h 2467429"/>
              <a:gd name="connsiteX8" fmla="*/ 754743 w 1364343"/>
              <a:gd name="connsiteY8" fmla="*/ 174172 h 2467429"/>
              <a:gd name="connsiteX9" fmla="*/ 812800 w 1364343"/>
              <a:gd name="connsiteY9" fmla="*/ 203200 h 2467429"/>
              <a:gd name="connsiteX10" fmla="*/ 899886 w 1364343"/>
              <a:gd name="connsiteY10" fmla="*/ 217715 h 2467429"/>
              <a:gd name="connsiteX11" fmla="*/ 957943 w 1364343"/>
              <a:gd name="connsiteY11" fmla="*/ 232229 h 2467429"/>
              <a:gd name="connsiteX12" fmla="*/ 1045029 w 1364343"/>
              <a:gd name="connsiteY12" fmla="*/ 261258 h 2467429"/>
              <a:gd name="connsiteX13" fmla="*/ 1088572 w 1364343"/>
              <a:gd name="connsiteY13" fmla="*/ 290286 h 2467429"/>
              <a:gd name="connsiteX14" fmla="*/ 1175658 w 1364343"/>
              <a:gd name="connsiteY14" fmla="*/ 377372 h 2467429"/>
              <a:gd name="connsiteX15" fmla="*/ 1204686 w 1364343"/>
              <a:gd name="connsiteY15" fmla="*/ 478972 h 2467429"/>
              <a:gd name="connsiteX16" fmla="*/ 1233715 w 1364343"/>
              <a:gd name="connsiteY16" fmla="*/ 522515 h 2467429"/>
              <a:gd name="connsiteX17" fmla="*/ 1277258 w 1364343"/>
              <a:gd name="connsiteY17" fmla="*/ 653143 h 2467429"/>
              <a:gd name="connsiteX18" fmla="*/ 1291772 w 1364343"/>
              <a:gd name="connsiteY18" fmla="*/ 696686 h 2467429"/>
              <a:gd name="connsiteX19" fmla="*/ 1320800 w 1364343"/>
              <a:gd name="connsiteY19" fmla="*/ 856343 h 2467429"/>
              <a:gd name="connsiteX20" fmla="*/ 1335315 w 1364343"/>
              <a:gd name="connsiteY20" fmla="*/ 986972 h 2467429"/>
              <a:gd name="connsiteX21" fmla="*/ 1349829 w 1364343"/>
              <a:gd name="connsiteY21" fmla="*/ 1045029 h 2467429"/>
              <a:gd name="connsiteX22" fmla="*/ 1364343 w 1364343"/>
              <a:gd name="connsiteY22" fmla="*/ 1146629 h 2467429"/>
              <a:gd name="connsiteX23" fmla="*/ 1349829 w 1364343"/>
              <a:gd name="connsiteY23" fmla="*/ 1611086 h 2467429"/>
              <a:gd name="connsiteX24" fmla="*/ 1306286 w 1364343"/>
              <a:gd name="connsiteY24" fmla="*/ 1756229 h 2467429"/>
              <a:gd name="connsiteX25" fmla="*/ 1277258 w 1364343"/>
              <a:gd name="connsiteY25" fmla="*/ 1915886 h 2467429"/>
              <a:gd name="connsiteX26" fmla="*/ 1262743 w 1364343"/>
              <a:gd name="connsiteY26" fmla="*/ 1973943 h 2467429"/>
              <a:gd name="connsiteX27" fmla="*/ 1233715 w 1364343"/>
              <a:gd name="connsiteY27" fmla="*/ 2119086 h 2467429"/>
              <a:gd name="connsiteX28" fmla="*/ 1219200 w 1364343"/>
              <a:gd name="connsiteY28" fmla="*/ 2162629 h 2467429"/>
              <a:gd name="connsiteX29" fmla="*/ 1190172 w 1364343"/>
              <a:gd name="connsiteY29" fmla="*/ 2206172 h 2467429"/>
              <a:gd name="connsiteX30" fmla="*/ 1175658 w 1364343"/>
              <a:gd name="connsiteY30" fmla="*/ 2249715 h 2467429"/>
              <a:gd name="connsiteX31" fmla="*/ 1117600 w 1364343"/>
              <a:gd name="connsiteY31" fmla="*/ 2336800 h 2467429"/>
              <a:gd name="connsiteX32" fmla="*/ 1045029 w 1364343"/>
              <a:gd name="connsiteY32" fmla="*/ 2467429 h 2467429"/>
              <a:gd name="connsiteX33" fmla="*/ 1030515 w 1364343"/>
              <a:gd name="connsiteY33" fmla="*/ 2467429 h 2467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364343" h="2467429">
                <a:moveTo>
                  <a:pt x="0" y="0"/>
                </a:moveTo>
                <a:cubicBezTo>
                  <a:pt x="187888" y="37579"/>
                  <a:pt x="-88725" y="-14718"/>
                  <a:pt x="261258" y="29029"/>
                </a:cubicBezTo>
                <a:cubicBezTo>
                  <a:pt x="276439" y="30927"/>
                  <a:pt x="290090" y="39340"/>
                  <a:pt x="304800" y="43543"/>
                </a:cubicBezTo>
                <a:cubicBezTo>
                  <a:pt x="323981" y="49023"/>
                  <a:pt x="343385" y="53731"/>
                  <a:pt x="362858" y="58058"/>
                </a:cubicBezTo>
                <a:cubicBezTo>
                  <a:pt x="386940" y="63410"/>
                  <a:pt x="411496" y="66589"/>
                  <a:pt x="435429" y="72572"/>
                </a:cubicBezTo>
                <a:cubicBezTo>
                  <a:pt x="450272" y="76283"/>
                  <a:pt x="464129" y="83375"/>
                  <a:pt x="478972" y="87086"/>
                </a:cubicBezTo>
                <a:cubicBezTo>
                  <a:pt x="502905" y="93069"/>
                  <a:pt x="527461" y="96248"/>
                  <a:pt x="551543" y="101600"/>
                </a:cubicBezTo>
                <a:cubicBezTo>
                  <a:pt x="606210" y="113748"/>
                  <a:pt x="604659" y="114468"/>
                  <a:pt x="653143" y="130629"/>
                </a:cubicBezTo>
                <a:cubicBezTo>
                  <a:pt x="741383" y="189456"/>
                  <a:pt x="647630" y="134005"/>
                  <a:pt x="754743" y="174172"/>
                </a:cubicBezTo>
                <a:cubicBezTo>
                  <a:pt x="775002" y="181769"/>
                  <a:pt x="792076" y="196983"/>
                  <a:pt x="812800" y="203200"/>
                </a:cubicBezTo>
                <a:cubicBezTo>
                  <a:pt x="840988" y="211656"/>
                  <a:pt x="871028" y="211943"/>
                  <a:pt x="899886" y="217715"/>
                </a:cubicBezTo>
                <a:cubicBezTo>
                  <a:pt x="919447" y="221627"/>
                  <a:pt x="938836" y="226497"/>
                  <a:pt x="957943" y="232229"/>
                </a:cubicBezTo>
                <a:cubicBezTo>
                  <a:pt x="987251" y="241022"/>
                  <a:pt x="1019569" y="244285"/>
                  <a:pt x="1045029" y="261258"/>
                </a:cubicBezTo>
                <a:cubicBezTo>
                  <a:pt x="1059543" y="270934"/>
                  <a:pt x="1075534" y="278697"/>
                  <a:pt x="1088572" y="290286"/>
                </a:cubicBezTo>
                <a:cubicBezTo>
                  <a:pt x="1119255" y="317560"/>
                  <a:pt x="1175658" y="377372"/>
                  <a:pt x="1175658" y="377372"/>
                </a:cubicBezTo>
                <a:cubicBezTo>
                  <a:pt x="1180308" y="395972"/>
                  <a:pt x="1194275" y="458151"/>
                  <a:pt x="1204686" y="478972"/>
                </a:cubicBezTo>
                <a:cubicBezTo>
                  <a:pt x="1212487" y="494574"/>
                  <a:pt x="1224039" y="508001"/>
                  <a:pt x="1233715" y="522515"/>
                </a:cubicBezTo>
                <a:lnTo>
                  <a:pt x="1277258" y="653143"/>
                </a:lnTo>
                <a:cubicBezTo>
                  <a:pt x="1282096" y="667657"/>
                  <a:pt x="1288772" y="681684"/>
                  <a:pt x="1291772" y="696686"/>
                </a:cubicBezTo>
                <a:cubicBezTo>
                  <a:pt x="1302718" y="751415"/>
                  <a:pt x="1313372" y="800633"/>
                  <a:pt x="1320800" y="856343"/>
                </a:cubicBezTo>
                <a:cubicBezTo>
                  <a:pt x="1326590" y="899770"/>
                  <a:pt x="1328653" y="943670"/>
                  <a:pt x="1335315" y="986972"/>
                </a:cubicBezTo>
                <a:cubicBezTo>
                  <a:pt x="1338348" y="1006688"/>
                  <a:pt x="1346261" y="1025403"/>
                  <a:pt x="1349829" y="1045029"/>
                </a:cubicBezTo>
                <a:cubicBezTo>
                  <a:pt x="1355949" y="1078688"/>
                  <a:pt x="1359505" y="1112762"/>
                  <a:pt x="1364343" y="1146629"/>
                </a:cubicBezTo>
                <a:cubicBezTo>
                  <a:pt x="1359505" y="1301448"/>
                  <a:pt x="1358421" y="1456430"/>
                  <a:pt x="1349829" y="1611086"/>
                </a:cubicBezTo>
                <a:cubicBezTo>
                  <a:pt x="1348183" y="1640708"/>
                  <a:pt x="1310500" y="1739372"/>
                  <a:pt x="1306286" y="1756229"/>
                </a:cubicBezTo>
                <a:cubicBezTo>
                  <a:pt x="1273364" y="1887918"/>
                  <a:pt x="1311932" y="1725180"/>
                  <a:pt x="1277258" y="1915886"/>
                </a:cubicBezTo>
                <a:cubicBezTo>
                  <a:pt x="1273690" y="1935512"/>
                  <a:pt x="1266923" y="1954438"/>
                  <a:pt x="1262743" y="1973943"/>
                </a:cubicBezTo>
                <a:cubicBezTo>
                  <a:pt x="1252405" y="2022187"/>
                  <a:pt x="1249318" y="2072279"/>
                  <a:pt x="1233715" y="2119086"/>
                </a:cubicBezTo>
                <a:cubicBezTo>
                  <a:pt x="1228877" y="2133600"/>
                  <a:pt x="1226042" y="2148945"/>
                  <a:pt x="1219200" y="2162629"/>
                </a:cubicBezTo>
                <a:cubicBezTo>
                  <a:pt x="1211399" y="2178231"/>
                  <a:pt x="1197973" y="2190570"/>
                  <a:pt x="1190172" y="2206172"/>
                </a:cubicBezTo>
                <a:cubicBezTo>
                  <a:pt x="1183330" y="2219856"/>
                  <a:pt x="1183088" y="2236341"/>
                  <a:pt x="1175658" y="2249715"/>
                </a:cubicBezTo>
                <a:cubicBezTo>
                  <a:pt x="1158715" y="2280212"/>
                  <a:pt x="1117600" y="2336800"/>
                  <a:pt x="1117600" y="2336800"/>
                </a:cubicBezTo>
                <a:cubicBezTo>
                  <a:pt x="1106644" y="2369669"/>
                  <a:pt x="1078301" y="2467429"/>
                  <a:pt x="1045029" y="2467429"/>
                </a:cubicBezTo>
                <a:lnTo>
                  <a:pt x="1030515" y="2467429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E5E314-BCED-4FB9-9B02-846D10A584DA}"/>
              </a:ext>
            </a:extLst>
          </p:cNvPr>
          <p:cNvSpPr txBox="1"/>
          <p:nvPr/>
        </p:nvSpPr>
        <p:spPr>
          <a:xfrm>
            <a:off x="4934857" y="715380"/>
            <a:ext cx="4093029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Cost Analysis (Block transfer) </a:t>
            </a:r>
          </a:p>
          <a:p>
            <a:endParaRPr lang="en-US" dirty="0"/>
          </a:p>
          <a:p>
            <a:r>
              <a:rPr lang="en-US" dirty="0"/>
              <a:t>Case 1: (</a:t>
            </a:r>
            <a:r>
              <a:rPr lang="en-US" altLang="en-US" b="1" dirty="0">
                <a:solidFill>
                  <a:srgbClr val="FF0000"/>
                </a:solidFill>
                <a:ea typeface="MS PGothic" panose="020B0600070205080204" pitchFamily="34" charset="-128"/>
              </a:rPr>
              <a:t>worst case)</a:t>
            </a:r>
            <a:r>
              <a:rPr lang="en-US" altLang="en-US" dirty="0">
                <a:ea typeface="MS PGothic" panose="020B0600070205080204" pitchFamily="34" charset="-128"/>
              </a:rPr>
              <a:t>, </a:t>
            </a:r>
          </a:p>
          <a:p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6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r </a:t>
            </a:r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= number of blocks in r</a:t>
            </a:r>
          </a:p>
          <a:p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6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= number of blocks in s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>
                <a:ea typeface="MS PGothic" panose="020B0600070205080204" pitchFamily="34" charset="-128"/>
              </a:rPr>
              <a:t>if there is enough memory only to hold one block of each relation, </a:t>
            </a:r>
          </a:p>
          <a:p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</a:rPr>
              <a:t>the estimated </a:t>
            </a:r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block transfers</a:t>
            </a:r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is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  </a:t>
            </a:r>
            <a:r>
              <a:rPr lang="en-US" altLang="en-US" sz="1800" i="1" dirty="0">
                <a:ea typeface="MS PGothic" panose="020B0600070205080204" pitchFamily="34" charset="-128"/>
              </a:rPr>
              <a:t>n</a:t>
            </a:r>
            <a:r>
              <a:rPr lang="en-US" altLang="en-US" sz="1800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sz="1800" i="1" dirty="0">
                <a:ea typeface="MS PGothic" panose="020B0600070205080204" pitchFamily="34" charset="-128"/>
              </a:rPr>
              <a:t> 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 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sz="1600" b="1" dirty="0">
                <a:solidFill>
                  <a:srgbClr val="0000FF"/>
                </a:solidFill>
              </a:rPr>
              <a:t>Number of seek </a:t>
            </a:r>
            <a:r>
              <a:rPr lang="en-US" sz="1600" dirty="0"/>
              <a:t>= </a:t>
            </a:r>
            <a:r>
              <a:rPr lang="en-US" altLang="en-US" sz="1600" i="1" dirty="0">
                <a:ea typeface="MS PGothic" panose="020B0600070205080204" pitchFamily="34" charset="-128"/>
              </a:rPr>
              <a:t>n</a:t>
            </a:r>
            <a:r>
              <a:rPr lang="en-US" altLang="en-US" sz="1600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sz="1600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6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6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7920A5-9153-422A-82E0-D1EAF42F2E4D}"/>
              </a:ext>
            </a:extLst>
          </p:cNvPr>
          <p:cNvSpPr txBox="1"/>
          <p:nvPr/>
        </p:nvSpPr>
        <p:spPr>
          <a:xfrm>
            <a:off x="58056" y="715380"/>
            <a:ext cx="457200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  <a:tabLst>
                <a:tab pos="461963" algn="l"/>
                <a:tab pos="850900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for each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tuple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b="1" i="1" dirty="0">
                <a:solidFill>
                  <a:srgbClr val="0000FF"/>
                </a:solidFill>
                <a:sym typeface="Symbol" panose="05050102010706020507" pitchFamily="18" charset="2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do begin</a:t>
            </a:r>
            <a:endParaRPr lang="en-US" altLang="en-US" b="1" dirty="0"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461963" algn="l"/>
                <a:tab pos="850900" algn="l"/>
              </a:tabLst>
            </a:pP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     for each tuple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b="1" i="1" dirty="0">
                <a:solidFill>
                  <a:srgbClr val="0000FF"/>
                </a:solidFill>
                <a:sym typeface="Symbol" panose="05050102010706020507" pitchFamily="18" charset="2"/>
              </a:rPr>
              <a:t>s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do begin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test pair 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,t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to see if they satisfy the join condition 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b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	 if they do, </a:t>
            </a:r>
          </a:p>
          <a:p>
            <a:pPr marL="0" indent="0">
              <a:buNone/>
              <a:tabLst>
                <a:tab pos="461963" algn="l"/>
                <a:tab pos="850900" algn="l"/>
              </a:tabLst>
            </a:pPr>
            <a:r>
              <a:rPr lang="en-US" altLang="en-US" dirty="0">
                <a:sym typeface="Greek Symbols" pitchFamily="18" charset="2"/>
              </a:rPr>
              <a:t>              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add 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• </a:t>
            </a:r>
            <a:r>
              <a:rPr lang="en-US" altLang="en-US" i="1" dirty="0" err="1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Greek Symbols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to the result.</a:t>
            </a:r>
            <a:b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dirty="0">
                <a:sym typeface="Greek Symbols" pitchFamily="18" charset="2"/>
              </a:rPr>
              <a:t>   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end</a:t>
            </a:r>
            <a:b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  </a:t>
            </a:r>
            <a:r>
              <a:rPr lang="en-US" altLang="en-US" b="1" dirty="0" err="1">
                <a:ea typeface="MS PGothic" panose="020B0600070205080204" pitchFamily="34" charset="-128"/>
                <a:sym typeface="Greek Symbols" pitchFamily="18" charset="2"/>
              </a:rPr>
              <a:t>end</a:t>
            </a: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en-US" i="1" dirty="0">
                <a:sym typeface="Greek Symbols" pitchFamily="18" charset="2"/>
              </a:rPr>
              <a:t>r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 is the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outer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relation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and </a:t>
            </a:r>
            <a:r>
              <a:rPr lang="en-US" altLang="en-US" i="1" dirty="0">
                <a:sym typeface="Greek Symbols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the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inner relation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of the join.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FEF6AD-9791-435C-A633-BD1DE7B93EDF}"/>
              </a:ext>
            </a:extLst>
          </p:cNvPr>
          <p:cNvSpPr txBox="1"/>
          <p:nvPr/>
        </p:nvSpPr>
        <p:spPr>
          <a:xfrm>
            <a:off x="58056" y="3403152"/>
            <a:ext cx="4455887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461963" algn="l"/>
                <a:tab pos="850900" algn="l"/>
              </a:tabLst>
            </a:pPr>
            <a:r>
              <a:rPr lang="en-US" altLang="en-US" sz="1800" dirty="0">
                <a:ea typeface="MS PGothic" panose="020B0600070205080204" pitchFamily="34" charset="-128"/>
                <a:sym typeface="Greek Symbols" pitchFamily="18" charset="2"/>
              </a:rPr>
              <a:t>For 1 tuple of r, number of block transfer (BT) of s = b</a:t>
            </a:r>
            <a:r>
              <a:rPr lang="en-US" altLang="en-US" sz="1800" baseline="-25000" dirty="0">
                <a:ea typeface="MS PGothic" panose="020B0600070205080204" pitchFamily="34" charset="-128"/>
                <a:sym typeface="Greek Symbols" pitchFamily="18" charset="2"/>
              </a:rPr>
              <a:t>s</a:t>
            </a: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en-US" sz="1800" dirty="0">
                <a:ea typeface="MS PGothic" panose="020B0600070205080204" pitchFamily="34" charset="-128"/>
                <a:sym typeface="Greek Symbols" pitchFamily="18" charset="2"/>
              </a:rPr>
              <a:t>For n</a:t>
            </a:r>
            <a:r>
              <a:rPr lang="en-US" altLang="en-US" sz="1800" baseline="-25000" dirty="0">
                <a:ea typeface="MS PGothic" panose="020B0600070205080204" pitchFamily="34" charset="-128"/>
                <a:sym typeface="Greek Symbols" pitchFamily="18" charset="2"/>
              </a:rPr>
              <a:t>r</a:t>
            </a:r>
            <a:r>
              <a:rPr lang="en-US" altLang="en-US" sz="1800" dirty="0">
                <a:ea typeface="MS PGothic" panose="020B0600070205080204" pitchFamily="34" charset="-128"/>
                <a:sym typeface="Greek Symbols" pitchFamily="18" charset="2"/>
              </a:rPr>
              <a:t> tuples</a:t>
            </a:r>
            <a:r>
              <a:rPr lang="en-US" altLang="en-US" sz="1800" dirty="0">
                <a:sym typeface="Greek Symbols" pitchFamily="18" charset="2"/>
              </a:rPr>
              <a:t>, number of block transfer (BT) of s = n</a:t>
            </a:r>
            <a:r>
              <a:rPr lang="en-US" altLang="en-US" sz="1800" baseline="-25000" dirty="0">
                <a:sym typeface="Greek Symbols" pitchFamily="18" charset="2"/>
              </a:rPr>
              <a:t>r</a:t>
            </a:r>
            <a:r>
              <a:rPr lang="en-US" altLang="en-US" sz="1800" dirty="0">
                <a:sym typeface="Greek Symbols" pitchFamily="18" charset="2"/>
              </a:rPr>
              <a:t> * </a:t>
            </a:r>
            <a:r>
              <a:rPr lang="en-US" altLang="en-US" sz="1800" dirty="0" err="1">
                <a:sym typeface="Greek Symbols" pitchFamily="18" charset="2"/>
              </a:rPr>
              <a:t>b</a:t>
            </a:r>
            <a:r>
              <a:rPr lang="en-US" altLang="en-US" sz="1800" baseline="-25000" dirty="0" err="1">
                <a:sym typeface="Greek Symbols" pitchFamily="18" charset="2"/>
              </a:rPr>
              <a:t>s</a:t>
            </a:r>
            <a:endParaRPr lang="en-US" altLang="en-US" sz="1800" baseline="-25000" dirty="0">
              <a:sym typeface="Greek Symbols" pitchFamily="18" charset="2"/>
            </a:endParaRP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en-US" sz="1800" dirty="0">
                <a:ea typeface="MS PGothic" panose="020B0600070205080204" pitchFamily="34" charset="-128"/>
                <a:sym typeface="Greek Symbols" pitchFamily="18" charset="2"/>
              </a:rPr>
              <a:t>BT for r = </a:t>
            </a:r>
            <a:r>
              <a:rPr lang="en-US" altLang="en-US" sz="1800" dirty="0" err="1">
                <a:ea typeface="MS PGothic" panose="020B0600070205080204" pitchFamily="34" charset="-128"/>
                <a:sym typeface="Greek Symbols" pitchFamily="18" charset="2"/>
              </a:rPr>
              <a:t>b</a:t>
            </a:r>
            <a:r>
              <a:rPr lang="en-US" altLang="en-US" sz="1800" baseline="-25000" dirty="0" err="1">
                <a:ea typeface="MS PGothic" panose="020B0600070205080204" pitchFamily="34" charset="-128"/>
                <a:sym typeface="Greek Symbols" pitchFamily="18" charset="2"/>
              </a:rPr>
              <a:t>r</a:t>
            </a:r>
            <a:endParaRPr lang="en-US" altLang="en-US" sz="1800" baseline="-25000" dirty="0">
              <a:ea typeface="MS PGothic" panose="020B0600070205080204" pitchFamily="34" charset="-128"/>
              <a:sym typeface="Greek Symbols" pitchFamily="18" charset="2"/>
            </a:endParaRP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en-US" sz="1800" dirty="0">
                <a:ea typeface="MS PGothic" panose="020B0600070205080204" pitchFamily="34" charset="-128"/>
                <a:sym typeface="Greek Symbols" pitchFamily="18" charset="2"/>
              </a:rPr>
              <a:t>Total BT = BT for r + BT for s</a:t>
            </a: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en-US" sz="1800" dirty="0">
                <a:sym typeface="Greek Symbols" pitchFamily="18" charset="2"/>
              </a:rPr>
              <a:t>= </a:t>
            </a:r>
            <a:r>
              <a:rPr lang="en-US" altLang="en-US" sz="1800" dirty="0" err="1">
                <a:sym typeface="Greek Symbols" pitchFamily="18" charset="2"/>
              </a:rPr>
              <a:t>b</a:t>
            </a:r>
            <a:r>
              <a:rPr lang="en-US" altLang="en-US" sz="1800" baseline="-25000" dirty="0" err="1">
                <a:sym typeface="Greek Symbols" pitchFamily="18" charset="2"/>
              </a:rPr>
              <a:t>r</a:t>
            </a:r>
            <a:r>
              <a:rPr lang="en-US" altLang="en-US" sz="1800" dirty="0">
                <a:sym typeface="Greek Symbols" pitchFamily="18" charset="2"/>
              </a:rPr>
              <a:t> + n</a:t>
            </a:r>
            <a:r>
              <a:rPr lang="en-US" altLang="en-US" sz="1800" baseline="-25000" dirty="0">
                <a:sym typeface="Greek Symbols" pitchFamily="18" charset="2"/>
              </a:rPr>
              <a:t>r</a:t>
            </a:r>
            <a:r>
              <a:rPr lang="en-US" altLang="en-US" sz="1800" dirty="0">
                <a:sym typeface="Greek Symbols" pitchFamily="18" charset="2"/>
              </a:rPr>
              <a:t> * </a:t>
            </a:r>
            <a:r>
              <a:rPr lang="en-US" altLang="en-US" sz="1800" dirty="0" err="1">
                <a:sym typeface="Greek Symbols" pitchFamily="18" charset="2"/>
              </a:rPr>
              <a:t>b</a:t>
            </a:r>
            <a:r>
              <a:rPr lang="en-US" altLang="en-US" sz="1800" baseline="-25000" dirty="0" err="1">
                <a:sym typeface="Greek Symbols" pitchFamily="18" charset="2"/>
              </a:rPr>
              <a:t>s</a:t>
            </a:r>
            <a:r>
              <a:rPr lang="en-US" altLang="en-US" sz="1800" dirty="0">
                <a:sym typeface="Greek Symbols" pitchFamily="18" charset="2"/>
              </a:rPr>
              <a:t>  </a:t>
            </a:r>
            <a:endParaRPr lang="en-US" altLang="en-US" sz="1800" baseline="-25000" dirty="0">
              <a:sym typeface="Greek Symbols" pitchFamily="18" charset="2"/>
            </a:endParaRPr>
          </a:p>
          <a:p>
            <a:pPr>
              <a:tabLst>
                <a:tab pos="461963" algn="l"/>
                <a:tab pos="850900" algn="l"/>
              </a:tabLst>
            </a:pPr>
            <a:endParaRPr lang="en-US" altLang="en-US" sz="1800" dirty="0">
              <a:ea typeface="MS PGothic" panose="020B0600070205080204" pitchFamily="34" charset="-128"/>
              <a:sym typeface="Greek Symbols" pitchFamily="18" charset="2"/>
            </a:endParaRP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en-US" sz="1800" dirty="0">
                <a:ea typeface="MS PGothic" panose="020B0600070205080204" pitchFamily="34" charset="-128"/>
                <a:sym typeface="Greek Symbols" pitchFamily="18" charset="2"/>
              </a:rPr>
              <a:t>Expensive since it examines every pair of tuples in the two relations. </a:t>
            </a:r>
          </a:p>
        </p:txBody>
      </p:sp>
    </p:spTree>
    <p:extLst>
      <p:ext uri="{BB962C8B-B14F-4D97-AF65-F5344CB8AC3E}">
        <p14:creationId xmlns:p14="http://schemas.microsoft.com/office/powerpoint/2010/main" val="371334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1026">
            <a:extLst>
              <a:ext uri="{FF2B5EF4-FFF2-40B4-BE49-F238E27FC236}">
                <a16:creationId xmlns:a16="http://schemas.microsoft.com/office/drawing/2014/main" id="{91286922-3E05-43EB-BC96-525D4D8EE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Nested-Loop Join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EEEDF5C6-4C65-4381-9C95-666B1C675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679665"/>
              </p:ext>
            </p:extLst>
          </p:nvPr>
        </p:nvGraphicFramePr>
        <p:xfrm>
          <a:off x="5265057" y="4427103"/>
          <a:ext cx="1175657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36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83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EEA3588-B568-4AC9-8102-1BA1E1212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088870"/>
              </p:ext>
            </p:extLst>
          </p:nvPr>
        </p:nvGraphicFramePr>
        <p:xfrm>
          <a:off x="7249884" y="4427103"/>
          <a:ext cx="1175657" cy="14833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11238"/>
                  </a:ext>
                </a:extLst>
              </a:tr>
            </a:tbl>
          </a:graphicData>
        </a:graphic>
      </p:graphicFrame>
      <p:graphicFrame>
        <p:nvGraphicFramePr>
          <p:cNvPr id="16" name="Table 17">
            <a:extLst>
              <a:ext uri="{FF2B5EF4-FFF2-40B4-BE49-F238E27FC236}">
                <a16:creationId xmlns:a16="http://schemas.microsoft.com/office/drawing/2014/main" id="{539E26BF-1A85-4B2C-99F1-7756FDCC8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730884"/>
              </p:ext>
            </p:extLst>
          </p:nvPr>
        </p:nvGraphicFramePr>
        <p:xfrm>
          <a:off x="6313714" y="3479071"/>
          <a:ext cx="1059543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59543">
                  <a:extLst>
                    <a:ext uri="{9D8B030D-6E8A-4147-A177-3AD203B41FA5}">
                      <a16:colId xmlns:a16="http://schemas.microsoft.com/office/drawing/2014/main" val="2801998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52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0383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B42DA80-80EB-4474-AED0-D38904D7A80A}"/>
              </a:ext>
            </a:extLst>
          </p:cNvPr>
          <p:cNvSpPr txBox="1"/>
          <p:nvPr/>
        </p:nvSpPr>
        <p:spPr>
          <a:xfrm>
            <a:off x="7837712" y="3479071"/>
            <a:ext cx="117565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Iteration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36A42B-C3D0-461D-8934-251A29C3D11A}"/>
              </a:ext>
            </a:extLst>
          </p:cNvPr>
          <p:cNvSpPr/>
          <p:nvPr/>
        </p:nvSpPr>
        <p:spPr bwMode="auto">
          <a:xfrm>
            <a:off x="5152571" y="3657508"/>
            <a:ext cx="1190172" cy="929003"/>
          </a:xfrm>
          <a:custGeom>
            <a:avLst/>
            <a:gdLst>
              <a:gd name="connsiteX0" fmla="*/ 87086 w 1190172"/>
              <a:gd name="connsiteY0" fmla="*/ 929003 h 929003"/>
              <a:gd name="connsiteX1" fmla="*/ 29029 w 1190172"/>
              <a:gd name="connsiteY1" fmla="*/ 856432 h 929003"/>
              <a:gd name="connsiteX2" fmla="*/ 0 w 1190172"/>
              <a:gd name="connsiteY2" fmla="*/ 769346 h 929003"/>
              <a:gd name="connsiteX3" fmla="*/ 14515 w 1190172"/>
              <a:gd name="connsiteY3" fmla="*/ 566146 h 929003"/>
              <a:gd name="connsiteX4" fmla="*/ 29029 w 1190172"/>
              <a:gd name="connsiteY4" fmla="*/ 522603 h 929003"/>
              <a:gd name="connsiteX5" fmla="*/ 87086 w 1190172"/>
              <a:gd name="connsiteY5" fmla="*/ 435517 h 929003"/>
              <a:gd name="connsiteX6" fmla="*/ 130629 w 1190172"/>
              <a:gd name="connsiteY6" fmla="*/ 406489 h 929003"/>
              <a:gd name="connsiteX7" fmla="*/ 159658 w 1190172"/>
              <a:gd name="connsiteY7" fmla="*/ 362946 h 929003"/>
              <a:gd name="connsiteX8" fmla="*/ 203200 w 1190172"/>
              <a:gd name="connsiteY8" fmla="*/ 333917 h 929003"/>
              <a:gd name="connsiteX9" fmla="*/ 261258 w 1190172"/>
              <a:gd name="connsiteY9" fmla="*/ 275860 h 929003"/>
              <a:gd name="connsiteX10" fmla="*/ 333829 w 1190172"/>
              <a:gd name="connsiteY10" fmla="*/ 217803 h 929003"/>
              <a:gd name="connsiteX11" fmla="*/ 377372 w 1190172"/>
              <a:gd name="connsiteY11" fmla="*/ 188774 h 929003"/>
              <a:gd name="connsiteX12" fmla="*/ 464458 w 1190172"/>
              <a:gd name="connsiteY12" fmla="*/ 159746 h 929003"/>
              <a:gd name="connsiteX13" fmla="*/ 508000 w 1190172"/>
              <a:gd name="connsiteY13" fmla="*/ 130717 h 929003"/>
              <a:gd name="connsiteX14" fmla="*/ 551543 w 1190172"/>
              <a:gd name="connsiteY14" fmla="*/ 116203 h 929003"/>
              <a:gd name="connsiteX15" fmla="*/ 667658 w 1190172"/>
              <a:gd name="connsiteY15" fmla="*/ 87174 h 929003"/>
              <a:gd name="connsiteX16" fmla="*/ 812800 w 1190172"/>
              <a:gd name="connsiteY16" fmla="*/ 58146 h 929003"/>
              <a:gd name="connsiteX17" fmla="*/ 885372 w 1190172"/>
              <a:gd name="connsiteY17" fmla="*/ 43632 h 929003"/>
              <a:gd name="connsiteX18" fmla="*/ 1001486 w 1190172"/>
              <a:gd name="connsiteY18" fmla="*/ 14603 h 929003"/>
              <a:gd name="connsiteX19" fmla="*/ 1190172 w 1190172"/>
              <a:gd name="connsiteY19" fmla="*/ 89 h 92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90172" h="929003">
                <a:moveTo>
                  <a:pt x="87086" y="929003"/>
                </a:moveTo>
                <a:cubicBezTo>
                  <a:pt x="67734" y="904813"/>
                  <a:pt x="43863" y="883628"/>
                  <a:pt x="29029" y="856432"/>
                </a:cubicBezTo>
                <a:cubicBezTo>
                  <a:pt x="14377" y="829569"/>
                  <a:pt x="0" y="769346"/>
                  <a:pt x="0" y="769346"/>
                </a:cubicBezTo>
                <a:cubicBezTo>
                  <a:pt x="4838" y="701613"/>
                  <a:pt x="6581" y="633587"/>
                  <a:pt x="14515" y="566146"/>
                </a:cubicBezTo>
                <a:cubicBezTo>
                  <a:pt x="16303" y="550951"/>
                  <a:pt x="21599" y="535977"/>
                  <a:pt x="29029" y="522603"/>
                </a:cubicBezTo>
                <a:cubicBezTo>
                  <a:pt x="45972" y="492105"/>
                  <a:pt x="58057" y="454869"/>
                  <a:pt x="87086" y="435517"/>
                </a:cubicBezTo>
                <a:lnTo>
                  <a:pt x="130629" y="406489"/>
                </a:lnTo>
                <a:cubicBezTo>
                  <a:pt x="140305" y="391975"/>
                  <a:pt x="147323" y="375281"/>
                  <a:pt x="159658" y="362946"/>
                </a:cubicBezTo>
                <a:cubicBezTo>
                  <a:pt x="171993" y="350611"/>
                  <a:pt x="192303" y="347538"/>
                  <a:pt x="203200" y="333917"/>
                </a:cubicBezTo>
                <a:cubicBezTo>
                  <a:pt x="259496" y="263546"/>
                  <a:pt x="166258" y="307526"/>
                  <a:pt x="261258" y="275860"/>
                </a:cubicBezTo>
                <a:cubicBezTo>
                  <a:pt x="310192" y="202458"/>
                  <a:pt x="263722" y="252857"/>
                  <a:pt x="333829" y="217803"/>
                </a:cubicBezTo>
                <a:cubicBezTo>
                  <a:pt x="349431" y="210002"/>
                  <a:pt x="361431" y="195859"/>
                  <a:pt x="377372" y="188774"/>
                </a:cubicBezTo>
                <a:cubicBezTo>
                  <a:pt x="405334" y="176347"/>
                  <a:pt x="464458" y="159746"/>
                  <a:pt x="464458" y="159746"/>
                </a:cubicBezTo>
                <a:cubicBezTo>
                  <a:pt x="478972" y="150070"/>
                  <a:pt x="492398" y="138518"/>
                  <a:pt x="508000" y="130717"/>
                </a:cubicBezTo>
                <a:cubicBezTo>
                  <a:pt x="521684" y="123875"/>
                  <a:pt x="536783" y="120229"/>
                  <a:pt x="551543" y="116203"/>
                </a:cubicBezTo>
                <a:cubicBezTo>
                  <a:pt x="590033" y="105706"/>
                  <a:pt x="629809" y="99790"/>
                  <a:pt x="667658" y="87174"/>
                </a:cubicBezTo>
                <a:cubicBezTo>
                  <a:pt x="751113" y="59356"/>
                  <a:pt x="679378" y="80383"/>
                  <a:pt x="812800" y="58146"/>
                </a:cubicBezTo>
                <a:cubicBezTo>
                  <a:pt x="837134" y="54090"/>
                  <a:pt x="861334" y="49179"/>
                  <a:pt x="885372" y="43632"/>
                </a:cubicBezTo>
                <a:cubicBezTo>
                  <a:pt x="924246" y="34661"/>
                  <a:pt x="961834" y="19009"/>
                  <a:pt x="1001486" y="14603"/>
                </a:cubicBezTo>
                <a:cubicBezTo>
                  <a:pt x="1151349" y="-2048"/>
                  <a:pt x="1088304" y="89"/>
                  <a:pt x="1190172" y="8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82A6B73-385E-4FFE-B082-9E9873AC0AB0}"/>
              </a:ext>
            </a:extLst>
          </p:cNvPr>
          <p:cNvSpPr/>
          <p:nvPr/>
        </p:nvSpPr>
        <p:spPr bwMode="auto">
          <a:xfrm>
            <a:off x="7358743" y="4049483"/>
            <a:ext cx="1364343" cy="1712686"/>
          </a:xfrm>
          <a:custGeom>
            <a:avLst/>
            <a:gdLst>
              <a:gd name="connsiteX0" fmla="*/ 0 w 1364343"/>
              <a:gd name="connsiteY0" fmla="*/ 0 h 2467429"/>
              <a:gd name="connsiteX1" fmla="*/ 261258 w 1364343"/>
              <a:gd name="connsiteY1" fmla="*/ 29029 h 2467429"/>
              <a:gd name="connsiteX2" fmla="*/ 304800 w 1364343"/>
              <a:gd name="connsiteY2" fmla="*/ 43543 h 2467429"/>
              <a:gd name="connsiteX3" fmla="*/ 362858 w 1364343"/>
              <a:gd name="connsiteY3" fmla="*/ 58058 h 2467429"/>
              <a:gd name="connsiteX4" fmla="*/ 435429 w 1364343"/>
              <a:gd name="connsiteY4" fmla="*/ 72572 h 2467429"/>
              <a:gd name="connsiteX5" fmla="*/ 478972 w 1364343"/>
              <a:gd name="connsiteY5" fmla="*/ 87086 h 2467429"/>
              <a:gd name="connsiteX6" fmla="*/ 551543 w 1364343"/>
              <a:gd name="connsiteY6" fmla="*/ 101600 h 2467429"/>
              <a:gd name="connsiteX7" fmla="*/ 653143 w 1364343"/>
              <a:gd name="connsiteY7" fmla="*/ 130629 h 2467429"/>
              <a:gd name="connsiteX8" fmla="*/ 754743 w 1364343"/>
              <a:gd name="connsiteY8" fmla="*/ 174172 h 2467429"/>
              <a:gd name="connsiteX9" fmla="*/ 812800 w 1364343"/>
              <a:gd name="connsiteY9" fmla="*/ 203200 h 2467429"/>
              <a:gd name="connsiteX10" fmla="*/ 899886 w 1364343"/>
              <a:gd name="connsiteY10" fmla="*/ 217715 h 2467429"/>
              <a:gd name="connsiteX11" fmla="*/ 957943 w 1364343"/>
              <a:gd name="connsiteY11" fmla="*/ 232229 h 2467429"/>
              <a:gd name="connsiteX12" fmla="*/ 1045029 w 1364343"/>
              <a:gd name="connsiteY12" fmla="*/ 261258 h 2467429"/>
              <a:gd name="connsiteX13" fmla="*/ 1088572 w 1364343"/>
              <a:gd name="connsiteY13" fmla="*/ 290286 h 2467429"/>
              <a:gd name="connsiteX14" fmla="*/ 1175658 w 1364343"/>
              <a:gd name="connsiteY14" fmla="*/ 377372 h 2467429"/>
              <a:gd name="connsiteX15" fmla="*/ 1204686 w 1364343"/>
              <a:gd name="connsiteY15" fmla="*/ 478972 h 2467429"/>
              <a:gd name="connsiteX16" fmla="*/ 1233715 w 1364343"/>
              <a:gd name="connsiteY16" fmla="*/ 522515 h 2467429"/>
              <a:gd name="connsiteX17" fmla="*/ 1277258 w 1364343"/>
              <a:gd name="connsiteY17" fmla="*/ 653143 h 2467429"/>
              <a:gd name="connsiteX18" fmla="*/ 1291772 w 1364343"/>
              <a:gd name="connsiteY18" fmla="*/ 696686 h 2467429"/>
              <a:gd name="connsiteX19" fmla="*/ 1320800 w 1364343"/>
              <a:gd name="connsiteY19" fmla="*/ 856343 h 2467429"/>
              <a:gd name="connsiteX20" fmla="*/ 1335315 w 1364343"/>
              <a:gd name="connsiteY20" fmla="*/ 986972 h 2467429"/>
              <a:gd name="connsiteX21" fmla="*/ 1349829 w 1364343"/>
              <a:gd name="connsiteY21" fmla="*/ 1045029 h 2467429"/>
              <a:gd name="connsiteX22" fmla="*/ 1364343 w 1364343"/>
              <a:gd name="connsiteY22" fmla="*/ 1146629 h 2467429"/>
              <a:gd name="connsiteX23" fmla="*/ 1349829 w 1364343"/>
              <a:gd name="connsiteY23" fmla="*/ 1611086 h 2467429"/>
              <a:gd name="connsiteX24" fmla="*/ 1306286 w 1364343"/>
              <a:gd name="connsiteY24" fmla="*/ 1756229 h 2467429"/>
              <a:gd name="connsiteX25" fmla="*/ 1277258 w 1364343"/>
              <a:gd name="connsiteY25" fmla="*/ 1915886 h 2467429"/>
              <a:gd name="connsiteX26" fmla="*/ 1262743 w 1364343"/>
              <a:gd name="connsiteY26" fmla="*/ 1973943 h 2467429"/>
              <a:gd name="connsiteX27" fmla="*/ 1233715 w 1364343"/>
              <a:gd name="connsiteY27" fmla="*/ 2119086 h 2467429"/>
              <a:gd name="connsiteX28" fmla="*/ 1219200 w 1364343"/>
              <a:gd name="connsiteY28" fmla="*/ 2162629 h 2467429"/>
              <a:gd name="connsiteX29" fmla="*/ 1190172 w 1364343"/>
              <a:gd name="connsiteY29" fmla="*/ 2206172 h 2467429"/>
              <a:gd name="connsiteX30" fmla="*/ 1175658 w 1364343"/>
              <a:gd name="connsiteY30" fmla="*/ 2249715 h 2467429"/>
              <a:gd name="connsiteX31" fmla="*/ 1117600 w 1364343"/>
              <a:gd name="connsiteY31" fmla="*/ 2336800 h 2467429"/>
              <a:gd name="connsiteX32" fmla="*/ 1045029 w 1364343"/>
              <a:gd name="connsiteY32" fmla="*/ 2467429 h 2467429"/>
              <a:gd name="connsiteX33" fmla="*/ 1030515 w 1364343"/>
              <a:gd name="connsiteY33" fmla="*/ 2467429 h 2467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364343" h="2467429">
                <a:moveTo>
                  <a:pt x="0" y="0"/>
                </a:moveTo>
                <a:cubicBezTo>
                  <a:pt x="187888" y="37579"/>
                  <a:pt x="-88725" y="-14718"/>
                  <a:pt x="261258" y="29029"/>
                </a:cubicBezTo>
                <a:cubicBezTo>
                  <a:pt x="276439" y="30927"/>
                  <a:pt x="290090" y="39340"/>
                  <a:pt x="304800" y="43543"/>
                </a:cubicBezTo>
                <a:cubicBezTo>
                  <a:pt x="323981" y="49023"/>
                  <a:pt x="343385" y="53731"/>
                  <a:pt x="362858" y="58058"/>
                </a:cubicBezTo>
                <a:cubicBezTo>
                  <a:pt x="386940" y="63410"/>
                  <a:pt x="411496" y="66589"/>
                  <a:pt x="435429" y="72572"/>
                </a:cubicBezTo>
                <a:cubicBezTo>
                  <a:pt x="450272" y="76283"/>
                  <a:pt x="464129" y="83375"/>
                  <a:pt x="478972" y="87086"/>
                </a:cubicBezTo>
                <a:cubicBezTo>
                  <a:pt x="502905" y="93069"/>
                  <a:pt x="527461" y="96248"/>
                  <a:pt x="551543" y="101600"/>
                </a:cubicBezTo>
                <a:cubicBezTo>
                  <a:pt x="606210" y="113748"/>
                  <a:pt x="604659" y="114468"/>
                  <a:pt x="653143" y="130629"/>
                </a:cubicBezTo>
                <a:cubicBezTo>
                  <a:pt x="741383" y="189456"/>
                  <a:pt x="647630" y="134005"/>
                  <a:pt x="754743" y="174172"/>
                </a:cubicBezTo>
                <a:cubicBezTo>
                  <a:pt x="775002" y="181769"/>
                  <a:pt x="792076" y="196983"/>
                  <a:pt x="812800" y="203200"/>
                </a:cubicBezTo>
                <a:cubicBezTo>
                  <a:pt x="840988" y="211656"/>
                  <a:pt x="871028" y="211943"/>
                  <a:pt x="899886" y="217715"/>
                </a:cubicBezTo>
                <a:cubicBezTo>
                  <a:pt x="919447" y="221627"/>
                  <a:pt x="938836" y="226497"/>
                  <a:pt x="957943" y="232229"/>
                </a:cubicBezTo>
                <a:cubicBezTo>
                  <a:pt x="987251" y="241022"/>
                  <a:pt x="1019569" y="244285"/>
                  <a:pt x="1045029" y="261258"/>
                </a:cubicBezTo>
                <a:cubicBezTo>
                  <a:pt x="1059543" y="270934"/>
                  <a:pt x="1075534" y="278697"/>
                  <a:pt x="1088572" y="290286"/>
                </a:cubicBezTo>
                <a:cubicBezTo>
                  <a:pt x="1119255" y="317560"/>
                  <a:pt x="1175658" y="377372"/>
                  <a:pt x="1175658" y="377372"/>
                </a:cubicBezTo>
                <a:cubicBezTo>
                  <a:pt x="1180308" y="395972"/>
                  <a:pt x="1194275" y="458151"/>
                  <a:pt x="1204686" y="478972"/>
                </a:cubicBezTo>
                <a:cubicBezTo>
                  <a:pt x="1212487" y="494574"/>
                  <a:pt x="1224039" y="508001"/>
                  <a:pt x="1233715" y="522515"/>
                </a:cubicBezTo>
                <a:lnTo>
                  <a:pt x="1277258" y="653143"/>
                </a:lnTo>
                <a:cubicBezTo>
                  <a:pt x="1282096" y="667657"/>
                  <a:pt x="1288772" y="681684"/>
                  <a:pt x="1291772" y="696686"/>
                </a:cubicBezTo>
                <a:cubicBezTo>
                  <a:pt x="1302718" y="751415"/>
                  <a:pt x="1313372" y="800633"/>
                  <a:pt x="1320800" y="856343"/>
                </a:cubicBezTo>
                <a:cubicBezTo>
                  <a:pt x="1326590" y="899770"/>
                  <a:pt x="1328653" y="943670"/>
                  <a:pt x="1335315" y="986972"/>
                </a:cubicBezTo>
                <a:cubicBezTo>
                  <a:pt x="1338348" y="1006688"/>
                  <a:pt x="1346261" y="1025403"/>
                  <a:pt x="1349829" y="1045029"/>
                </a:cubicBezTo>
                <a:cubicBezTo>
                  <a:pt x="1355949" y="1078688"/>
                  <a:pt x="1359505" y="1112762"/>
                  <a:pt x="1364343" y="1146629"/>
                </a:cubicBezTo>
                <a:cubicBezTo>
                  <a:pt x="1359505" y="1301448"/>
                  <a:pt x="1358421" y="1456430"/>
                  <a:pt x="1349829" y="1611086"/>
                </a:cubicBezTo>
                <a:cubicBezTo>
                  <a:pt x="1348183" y="1640708"/>
                  <a:pt x="1310500" y="1739372"/>
                  <a:pt x="1306286" y="1756229"/>
                </a:cubicBezTo>
                <a:cubicBezTo>
                  <a:pt x="1273364" y="1887918"/>
                  <a:pt x="1311932" y="1725180"/>
                  <a:pt x="1277258" y="1915886"/>
                </a:cubicBezTo>
                <a:cubicBezTo>
                  <a:pt x="1273690" y="1935512"/>
                  <a:pt x="1266923" y="1954438"/>
                  <a:pt x="1262743" y="1973943"/>
                </a:cubicBezTo>
                <a:cubicBezTo>
                  <a:pt x="1252405" y="2022187"/>
                  <a:pt x="1249318" y="2072279"/>
                  <a:pt x="1233715" y="2119086"/>
                </a:cubicBezTo>
                <a:cubicBezTo>
                  <a:pt x="1228877" y="2133600"/>
                  <a:pt x="1226042" y="2148945"/>
                  <a:pt x="1219200" y="2162629"/>
                </a:cubicBezTo>
                <a:cubicBezTo>
                  <a:pt x="1211399" y="2178231"/>
                  <a:pt x="1197973" y="2190570"/>
                  <a:pt x="1190172" y="2206172"/>
                </a:cubicBezTo>
                <a:cubicBezTo>
                  <a:pt x="1183330" y="2219856"/>
                  <a:pt x="1183088" y="2236341"/>
                  <a:pt x="1175658" y="2249715"/>
                </a:cubicBezTo>
                <a:cubicBezTo>
                  <a:pt x="1158715" y="2280212"/>
                  <a:pt x="1117600" y="2336800"/>
                  <a:pt x="1117600" y="2336800"/>
                </a:cubicBezTo>
                <a:cubicBezTo>
                  <a:pt x="1106644" y="2369669"/>
                  <a:pt x="1078301" y="2467429"/>
                  <a:pt x="1045029" y="2467429"/>
                </a:cubicBezTo>
                <a:lnTo>
                  <a:pt x="1030515" y="2467429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E5E314-BCED-4FB9-9B02-846D10A584DA}"/>
              </a:ext>
            </a:extLst>
          </p:cNvPr>
          <p:cNvSpPr txBox="1"/>
          <p:nvPr/>
        </p:nvSpPr>
        <p:spPr>
          <a:xfrm>
            <a:off x="4934857" y="715380"/>
            <a:ext cx="4093029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Cost Analysis-Number of Seek (</a:t>
            </a:r>
            <a:r>
              <a:rPr lang="en-US" b="1" dirty="0" err="1">
                <a:solidFill>
                  <a:srgbClr val="0000FF"/>
                </a:solidFill>
              </a:rPr>
              <a:t>NoS</a:t>
            </a:r>
            <a:r>
              <a:rPr lang="en-US" b="1" dirty="0">
                <a:solidFill>
                  <a:srgbClr val="0000FF"/>
                </a:solidFill>
              </a:rPr>
              <a:t>) </a:t>
            </a:r>
          </a:p>
          <a:p>
            <a:endParaRPr lang="en-US" dirty="0"/>
          </a:p>
          <a:p>
            <a:r>
              <a:rPr lang="en-US" dirty="0"/>
              <a:t>Case 1: (</a:t>
            </a:r>
            <a:r>
              <a:rPr lang="en-US" altLang="en-US" b="1" dirty="0">
                <a:solidFill>
                  <a:srgbClr val="FF0000"/>
                </a:solidFill>
                <a:ea typeface="MS PGothic" panose="020B0600070205080204" pitchFamily="34" charset="-128"/>
              </a:rPr>
              <a:t>worst case </a:t>
            </a:r>
            <a:r>
              <a:rPr lang="en-US" altLang="en-US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NoS</a:t>
            </a:r>
            <a:r>
              <a:rPr lang="en-US" altLang="en-US" b="1" dirty="0">
                <a:solidFill>
                  <a:srgbClr val="FF0000"/>
                </a:solidFill>
                <a:ea typeface="MS PGothic" panose="020B0600070205080204" pitchFamily="34" charset="-128"/>
              </a:rPr>
              <a:t>)</a:t>
            </a:r>
            <a:r>
              <a:rPr lang="en-US" altLang="en-US" dirty="0">
                <a:ea typeface="MS PGothic" panose="020B0600070205080204" pitchFamily="34" charset="-128"/>
              </a:rPr>
              <a:t>, </a:t>
            </a:r>
          </a:p>
          <a:p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6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r </a:t>
            </a:r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= number of blocks in r</a:t>
            </a:r>
          </a:p>
          <a:p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6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= number of blocks in s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>
                <a:ea typeface="MS PGothic" panose="020B0600070205080204" pitchFamily="34" charset="-128"/>
              </a:rPr>
              <a:t>if there is enough memory only to hold one block of each relation, </a:t>
            </a:r>
          </a:p>
          <a:p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</a:rPr>
              <a:t>the estimated </a:t>
            </a:r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block transfers</a:t>
            </a:r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is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  </a:t>
            </a:r>
            <a:r>
              <a:rPr lang="en-US" altLang="en-US" sz="1800" i="1" dirty="0">
                <a:ea typeface="MS PGothic" panose="020B0600070205080204" pitchFamily="34" charset="-128"/>
              </a:rPr>
              <a:t>n</a:t>
            </a:r>
            <a:r>
              <a:rPr lang="en-US" altLang="en-US" sz="1800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sz="1800" i="1" dirty="0">
                <a:ea typeface="MS PGothic" panose="020B0600070205080204" pitchFamily="34" charset="-128"/>
              </a:rPr>
              <a:t> 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 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sz="1600" b="1" dirty="0">
                <a:solidFill>
                  <a:srgbClr val="0000FF"/>
                </a:solidFill>
              </a:rPr>
              <a:t>Number of seek </a:t>
            </a:r>
            <a:r>
              <a:rPr lang="en-US" sz="1600" dirty="0"/>
              <a:t>= </a:t>
            </a:r>
            <a:r>
              <a:rPr lang="en-US" altLang="en-US" sz="1600" i="1" dirty="0">
                <a:ea typeface="MS PGothic" panose="020B0600070205080204" pitchFamily="34" charset="-128"/>
              </a:rPr>
              <a:t>n</a:t>
            </a:r>
            <a:r>
              <a:rPr lang="en-US" altLang="en-US" sz="1600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sz="1600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6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6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7920A5-9153-422A-82E0-D1EAF42F2E4D}"/>
              </a:ext>
            </a:extLst>
          </p:cNvPr>
          <p:cNvSpPr txBox="1"/>
          <p:nvPr/>
        </p:nvSpPr>
        <p:spPr>
          <a:xfrm>
            <a:off x="58056" y="715380"/>
            <a:ext cx="457200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  <a:tabLst>
                <a:tab pos="461963" algn="l"/>
                <a:tab pos="850900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for each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tuple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b="1" i="1" dirty="0">
                <a:solidFill>
                  <a:srgbClr val="0000FF"/>
                </a:solidFill>
                <a:sym typeface="Symbol" panose="05050102010706020507" pitchFamily="18" charset="2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do begin</a:t>
            </a:r>
            <a:endParaRPr lang="en-US" altLang="en-US" b="1" dirty="0"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461963" algn="l"/>
                <a:tab pos="850900" algn="l"/>
              </a:tabLst>
            </a:pP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     for each tuple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b="1" i="1" dirty="0">
                <a:solidFill>
                  <a:srgbClr val="0000FF"/>
                </a:solidFill>
                <a:sym typeface="Symbol" panose="05050102010706020507" pitchFamily="18" charset="2"/>
              </a:rPr>
              <a:t>s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do begin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test pair 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,t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to see if they satisfy the join condition 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b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	 if they do, </a:t>
            </a:r>
          </a:p>
          <a:p>
            <a:pPr marL="0" indent="0">
              <a:buNone/>
              <a:tabLst>
                <a:tab pos="461963" algn="l"/>
                <a:tab pos="850900" algn="l"/>
              </a:tabLst>
            </a:pPr>
            <a:r>
              <a:rPr lang="en-US" altLang="en-US" dirty="0">
                <a:sym typeface="Greek Symbols" pitchFamily="18" charset="2"/>
              </a:rPr>
              <a:t>              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add 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• </a:t>
            </a:r>
            <a:r>
              <a:rPr lang="en-US" altLang="en-US" i="1" dirty="0" err="1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Greek Symbols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to the result.</a:t>
            </a:r>
            <a:b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dirty="0">
                <a:sym typeface="Greek Symbols" pitchFamily="18" charset="2"/>
              </a:rPr>
              <a:t>   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end</a:t>
            </a:r>
            <a:b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  </a:t>
            </a:r>
            <a:r>
              <a:rPr lang="en-US" altLang="en-US" b="1" dirty="0" err="1">
                <a:ea typeface="MS PGothic" panose="020B0600070205080204" pitchFamily="34" charset="-128"/>
                <a:sym typeface="Greek Symbols" pitchFamily="18" charset="2"/>
              </a:rPr>
              <a:t>end</a:t>
            </a: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en-US" i="1" dirty="0">
                <a:sym typeface="Greek Symbols" pitchFamily="18" charset="2"/>
              </a:rPr>
              <a:t>r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 is the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outer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relation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and </a:t>
            </a:r>
            <a:r>
              <a:rPr lang="en-US" altLang="en-US" i="1" dirty="0">
                <a:sym typeface="Greek Symbols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the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inner relation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of the join.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FEF6AD-9791-435C-A633-BD1DE7B93EDF}"/>
              </a:ext>
            </a:extLst>
          </p:cNvPr>
          <p:cNvSpPr txBox="1"/>
          <p:nvPr/>
        </p:nvSpPr>
        <p:spPr>
          <a:xfrm>
            <a:off x="58056" y="3403152"/>
            <a:ext cx="4455887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461963" algn="l"/>
                <a:tab pos="850900" algn="l"/>
              </a:tabLst>
            </a:pPr>
            <a:r>
              <a:rPr lang="en-US" altLang="en-US" sz="1800" dirty="0">
                <a:ea typeface="MS PGothic" panose="020B0600070205080204" pitchFamily="34" charset="-128"/>
                <a:sym typeface="Greek Symbols" pitchFamily="18" charset="2"/>
              </a:rPr>
              <a:t>For 1 tuple of r, number of seek of s = 1</a:t>
            </a:r>
            <a:endParaRPr lang="en-US" altLang="en-US" sz="1800" baseline="-25000" dirty="0">
              <a:ea typeface="MS PGothic" panose="020B0600070205080204" pitchFamily="34" charset="-128"/>
              <a:sym typeface="Greek Symbols" pitchFamily="18" charset="2"/>
            </a:endParaRP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en-US" sz="1800" dirty="0">
                <a:ea typeface="MS PGothic" panose="020B0600070205080204" pitchFamily="34" charset="-128"/>
                <a:sym typeface="Greek Symbols" pitchFamily="18" charset="2"/>
              </a:rPr>
              <a:t>For n</a:t>
            </a:r>
            <a:r>
              <a:rPr lang="en-US" altLang="en-US" sz="1800" baseline="-25000" dirty="0">
                <a:ea typeface="MS PGothic" panose="020B0600070205080204" pitchFamily="34" charset="-128"/>
                <a:sym typeface="Greek Symbols" pitchFamily="18" charset="2"/>
              </a:rPr>
              <a:t>r</a:t>
            </a:r>
            <a:r>
              <a:rPr lang="en-US" altLang="en-US" sz="1800" dirty="0">
                <a:ea typeface="MS PGothic" panose="020B0600070205080204" pitchFamily="34" charset="-128"/>
                <a:sym typeface="Greek Symbols" pitchFamily="18" charset="2"/>
              </a:rPr>
              <a:t> tuples</a:t>
            </a:r>
            <a:r>
              <a:rPr lang="en-US" altLang="en-US" sz="1800" dirty="0">
                <a:sym typeface="Greek Symbols" pitchFamily="18" charset="2"/>
              </a:rPr>
              <a:t>, number of seek in s = n</a:t>
            </a:r>
            <a:r>
              <a:rPr lang="en-US" altLang="en-US" sz="1800" baseline="-25000" dirty="0">
                <a:sym typeface="Greek Symbols" pitchFamily="18" charset="2"/>
              </a:rPr>
              <a:t>r</a:t>
            </a:r>
            <a:r>
              <a:rPr lang="en-US" altLang="en-US" sz="1800" dirty="0">
                <a:sym typeface="Greek Symbols" pitchFamily="18" charset="2"/>
              </a:rPr>
              <a:t> </a:t>
            </a:r>
            <a:endParaRPr lang="en-US" altLang="en-US" sz="1800" baseline="-25000" dirty="0">
              <a:sym typeface="Greek Symbols" pitchFamily="18" charset="2"/>
            </a:endParaRP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en-US" sz="1800" dirty="0" err="1">
                <a:sym typeface="Greek Symbols" pitchFamily="18" charset="2"/>
              </a:rPr>
              <a:t>NoS</a:t>
            </a:r>
            <a:r>
              <a:rPr lang="en-US" altLang="en-US" sz="1800" dirty="0">
                <a:ea typeface="MS PGothic" panose="020B0600070205080204" pitchFamily="34" charset="-128"/>
                <a:sym typeface="Greek Symbols" pitchFamily="18" charset="2"/>
              </a:rPr>
              <a:t> for r = </a:t>
            </a:r>
            <a:r>
              <a:rPr lang="en-US" altLang="en-US" sz="1800" dirty="0" err="1">
                <a:ea typeface="MS PGothic" panose="020B0600070205080204" pitchFamily="34" charset="-128"/>
                <a:sym typeface="Greek Symbols" pitchFamily="18" charset="2"/>
              </a:rPr>
              <a:t>b</a:t>
            </a:r>
            <a:r>
              <a:rPr lang="en-US" altLang="en-US" sz="1800" baseline="-25000" dirty="0" err="1">
                <a:ea typeface="MS PGothic" panose="020B0600070205080204" pitchFamily="34" charset="-128"/>
                <a:sym typeface="Greek Symbols" pitchFamily="18" charset="2"/>
              </a:rPr>
              <a:t>r</a:t>
            </a:r>
            <a:endParaRPr lang="en-US" altLang="en-US" sz="1800" baseline="-25000" dirty="0">
              <a:ea typeface="MS PGothic" panose="020B0600070205080204" pitchFamily="34" charset="-128"/>
              <a:sym typeface="Greek Symbols" pitchFamily="18" charset="2"/>
            </a:endParaRP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en-US" sz="1800" dirty="0">
                <a:ea typeface="MS PGothic" panose="020B0600070205080204" pitchFamily="34" charset="-128"/>
                <a:sym typeface="Greek Symbols" pitchFamily="18" charset="2"/>
              </a:rPr>
              <a:t>Total </a:t>
            </a:r>
            <a:r>
              <a:rPr lang="en-US" altLang="en-US" sz="1800" dirty="0" err="1">
                <a:ea typeface="MS PGothic" panose="020B0600070205080204" pitchFamily="34" charset="-128"/>
                <a:sym typeface="Greek Symbols" pitchFamily="18" charset="2"/>
              </a:rPr>
              <a:t>NoS</a:t>
            </a:r>
            <a:r>
              <a:rPr lang="en-US" altLang="en-US" sz="1800" dirty="0">
                <a:ea typeface="MS PGothic" panose="020B0600070205080204" pitchFamily="34" charset="-128"/>
                <a:sym typeface="Greek Symbols" pitchFamily="18" charset="2"/>
              </a:rPr>
              <a:t> = </a:t>
            </a:r>
            <a:r>
              <a:rPr lang="en-US" altLang="en-US" sz="1800" dirty="0" err="1">
                <a:ea typeface="MS PGothic" panose="020B0600070205080204" pitchFamily="34" charset="-128"/>
                <a:sym typeface="Greek Symbols" pitchFamily="18" charset="2"/>
              </a:rPr>
              <a:t>NoS</a:t>
            </a:r>
            <a:r>
              <a:rPr lang="en-US" altLang="en-US" sz="1800" dirty="0">
                <a:ea typeface="MS PGothic" panose="020B0600070205080204" pitchFamily="34" charset="-128"/>
                <a:sym typeface="Greek Symbols" pitchFamily="18" charset="2"/>
              </a:rPr>
              <a:t> for r + </a:t>
            </a:r>
            <a:r>
              <a:rPr lang="en-US" altLang="en-US" sz="1800" dirty="0" err="1">
                <a:ea typeface="MS PGothic" panose="020B0600070205080204" pitchFamily="34" charset="-128"/>
                <a:sym typeface="Greek Symbols" pitchFamily="18" charset="2"/>
              </a:rPr>
              <a:t>NoS</a:t>
            </a:r>
            <a:r>
              <a:rPr lang="en-US" altLang="en-US" sz="1800" dirty="0">
                <a:ea typeface="MS PGothic" panose="020B0600070205080204" pitchFamily="34" charset="-128"/>
                <a:sym typeface="Greek Symbols" pitchFamily="18" charset="2"/>
              </a:rPr>
              <a:t> for s</a:t>
            </a: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en-US" sz="1800" dirty="0">
                <a:sym typeface="Greek Symbols" pitchFamily="18" charset="2"/>
              </a:rPr>
              <a:t>= </a:t>
            </a:r>
            <a:r>
              <a:rPr lang="en-US" altLang="en-US" sz="1800" dirty="0" err="1">
                <a:sym typeface="Greek Symbols" pitchFamily="18" charset="2"/>
              </a:rPr>
              <a:t>b</a:t>
            </a:r>
            <a:r>
              <a:rPr lang="en-US" altLang="en-US" sz="1800" baseline="-25000" dirty="0" err="1">
                <a:sym typeface="Greek Symbols" pitchFamily="18" charset="2"/>
              </a:rPr>
              <a:t>r</a:t>
            </a:r>
            <a:r>
              <a:rPr lang="en-US" altLang="en-US" sz="1800" dirty="0">
                <a:sym typeface="Greek Symbols" pitchFamily="18" charset="2"/>
              </a:rPr>
              <a:t> + n</a:t>
            </a:r>
            <a:r>
              <a:rPr lang="en-US" altLang="en-US" sz="1800" baseline="-25000" dirty="0">
                <a:sym typeface="Greek Symbols" pitchFamily="18" charset="2"/>
              </a:rPr>
              <a:t>r</a:t>
            </a:r>
            <a:r>
              <a:rPr lang="en-US" altLang="en-US" sz="1800" dirty="0">
                <a:sym typeface="Greek Symbols" pitchFamily="18" charset="2"/>
              </a:rPr>
              <a:t> </a:t>
            </a:r>
            <a:endParaRPr lang="en-US" altLang="en-US" sz="1800" baseline="-25000" dirty="0">
              <a:sym typeface="Greek Symbols" pitchFamily="18" charset="2"/>
            </a:endParaRPr>
          </a:p>
          <a:p>
            <a:pPr>
              <a:tabLst>
                <a:tab pos="461963" algn="l"/>
                <a:tab pos="850900" algn="l"/>
              </a:tabLst>
            </a:pPr>
            <a:endParaRPr lang="en-US" altLang="en-US" sz="1800" dirty="0">
              <a:ea typeface="MS PGothic" panose="020B0600070205080204" pitchFamily="34" charset="-128"/>
              <a:sym typeface="Greek Symbols" pitchFamily="18" charset="2"/>
            </a:endParaRP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en-US" sz="1800" b="1" dirty="0">
                <a:solidFill>
                  <a:srgbClr val="0000FF"/>
                </a:solidFill>
                <a:sym typeface="Greek Symbols" pitchFamily="18" charset="2"/>
              </a:rPr>
              <a:t>Discussion</a:t>
            </a:r>
          </a:p>
          <a:p>
            <a:pPr marL="342900" indent="-342900">
              <a:buFont typeface="+mj-lt"/>
              <a:buAutoNum type="alphaLcPeriod"/>
              <a:tabLst>
                <a:tab pos="461963" algn="l"/>
                <a:tab pos="850900" algn="l"/>
              </a:tabLst>
            </a:pPr>
            <a:r>
              <a:rPr lang="en-US" altLang="en-US" sz="1800" dirty="0">
                <a:sym typeface="Greek Symbols" pitchFamily="18" charset="2"/>
              </a:rPr>
              <a:t>Explain “for n</a:t>
            </a:r>
            <a:r>
              <a:rPr lang="en-US" altLang="en-US" sz="1800" baseline="-25000" dirty="0">
                <a:sym typeface="Greek Symbols" pitchFamily="18" charset="2"/>
              </a:rPr>
              <a:t>r</a:t>
            </a:r>
            <a:r>
              <a:rPr lang="en-US" altLang="en-US" sz="1800" dirty="0">
                <a:sym typeface="Greek Symbols" pitchFamily="18" charset="2"/>
              </a:rPr>
              <a:t> tuples, number of seek in s = n</a:t>
            </a:r>
            <a:r>
              <a:rPr lang="en-US" altLang="en-US" sz="1800" baseline="-25000" dirty="0">
                <a:sym typeface="Greek Symbols" pitchFamily="18" charset="2"/>
              </a:rPr>
              <a:t>r</a:t>
            </a:r>
            <a:r>
              <a:rPr lang="en-US" altLang="en-US" sz="1800" dirty="0">
                <a:sym typeface="Greek Symbols" pitchFamily="18" charset="2"/>
              </a:rPr>
              <a:t> ”</a:t>
            </a:r>
          </a:p>
          <a:p>
            <a:pPr marL="342900" indent="-342900">
              <a:buFont typeface="+mj-lt"/>
              <a:buAutoNum type="alphaLcPeriod"/>
              <a:tabLst>
                <a:tab pos="461963" algn="l"/>
                <a:tab pos="850900" algn="l"/>
              </a:tabLst>
            </a:pPr>
            <a:r>
              <a:rPr lang="en-US" altLang="en-US" sz="1800" dirty="0">
                <a:sym typeface="Greek Symbols" pitchFamily="18" charset="2"/>
              </a:rPr>
              <a:t>Explain “</a:t>
            </a:r>
            <a:r>
              <a:rPr lang="en-US" altLang="en-US" sz="1800" dirty="0" err="1">
                <a:sym typeface="Greek Symbols" pitchFamily="18" charset="2"/>
              </a:rPr>
              <a:t>NoS</a:t>
            </a:r>
            <a:r>
              <a:rPr lang="en-US" altLang="en-US" sz="1800" dirty="0">
                <a:sym typeface="Greek Symbols" pitchFamily="18" charset="2"/>
              </a:rPr>
              <a:t> for r = </a:t>
            </a:r>
            <a:r>
              <a:rPr lang="en-US" altLang="en-US" sz="1800" dirty="0" err="1">
                <a:sym typeface="Greek Symbols" pitchFamily="18" charset="2"/>
              </a:rPr>
              <a:t>b</a:t>
            </a:r>
            <a:r>
              <a:rPr lang="en-US" altLang="en-US" sz="1800" baseline="-25000" dirty="0" err="1">
                <a:sym typeface="Greek Symbols" pitchFamily="18" charset="2"/>
              </a:rPr>
              <a:t>r</a:t>
            </a:r>
            <a:r>
              <a:rPr lang="en-US" altLang="en-US" sz="1800" dirty="0">
                <a:sym typeface="Greek Symbols" pitchFamily="18" charset="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9436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1026">
            <a:extLst>
              <a:ext uri="{FF2B5EF4-FFF2-40B4-BE49-F238E27FC236}">
                <a16:creationId xmlns:a16="http://schemas.microsoft.com/office/drawing/2014/main" id="{91286922-3E05-43EB-BC96-525D4D8EE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Nested-Loop Join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7D50C-354A-4037-BCEB-A929055ABDBA}"/>
              </a:ext>
            </a:extLst>
          </p:cNvPr>
          <p:cNvSpPr txBox="1"/>
          <p:nvPr/>
        </p:nvSpPr>
        <p:spPr>
          <a:xfrm>
            <a:off x="116114" y="821757"/>
            <a:ext cx="45720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  <a:tabLst>
                <a:tab pos="461963" algn="l"/>
                <a:tab pos="850900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for each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tuple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b="1" i="1" dirty="0">
                <a:solidFill>
                  <a:srgbClr val="0000FF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student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do begin</a:t>
            </a:r>
            <a:endParaRPr lang="en-US" altLang="en-US" b="1" dirty="0"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461963" algn="l"/>
                <a:tab pos="850900" algn="l"/>
              </a:tabLst>
            </a:pP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     for each tuple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b="1" i="1" dirty="0">
                <a:solidFill>
                  <a:srgbClr val="0000FF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takes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do begin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test pair 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,t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to see if they satisfy the join condition 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b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	 if they do, </a:t>
            </a:r>
          </a:p>
          <a:p>
            <a:pPr marL="0" indent="0">
              <a:buNone/>
              <a:tabLst>
                <a:tab pos="461963" algn="l"/>
                <a:tab pos="850900" algn="l"/>
              </a:tabLst>
            </a:pPr>
            <a:r>
              <a:rPr lang="en-US" altLang="en-US" dirty="0">
                <a:sym typeface="Greek Symbols" pitchFamily="18" charset="2"/>
              </a:rPr>
              <a:t>              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add 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• </a:t>
            </a:r>
            <a:r>
              <a:rPr lang="en-US" altLang="en-US" i="1" dirty="0" err="1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Greek Symbols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to the result.</a:t>
            </a:r>
            <a:b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dirty="0">
                <a:sym typeface="Greek Symbols" pitchFamily="18" charset="2"/>
              </a:rPr>
              <a:t>   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end</a:t>
            </a:r>
            <a:b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  </a:t>
            </a:r>
            <a:r>
              <a:rPr lang="en-US" altLang="en-US" b="1" dirty="0" err="1">
                <a:ea typeface="MS PGothic" panose="020B0600070205080204" pitchFamily="34" charset="-128"/>
                <a:sym typeface="Greek Symbols" pitchFamily="18" charset="2"/>
              </a:rPr>
              <a:t>end</a:t>
            </a: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D0FD29-F0BA-4B39-B20A-68C8B7C8CD3F}"/>
              </a:ext>
            </a:extLst>
          </p:cNvPr>
          <p:cNvSpPr txBox="1"/>
          <p:nvPr/>
        </p:nvSpPr>
        <p:spPr>
          <a:xfrm>
            <a:off x="116114" y="4580182"/>
            <a:ext cx="390455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en-US" b="1" dirty="0">
              <a:solidFill>
                <a:srgbClr val="FF0000"/>
              </a:solidFill>
            </a:endParaRPr>
          </a:p>
          <a:p>
            <a:r>
              <a:rPr lang="en-US" dirty="0"/>
              <a:t>Write the SQL and</a:t>
            </a:r>
          </a:p>
          <a:p>
            <a:r>
              <a:rPr lang="en-US" dirty="0"/>
              <a:t>Find the worst case number of block transfer and number of seek</a:t>
            </a:r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882328FF-DB78-4D13-8D1E-2D889EEE8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908790"/>
              </p:ext>
            </p:extLst>
          </p:nvPr>
        </p:nvGraphicFramePr>
        <p:xfrm>
          <a:off x="174812" y="3085406"/>
          <a:ext cx="4756417" cy="11125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29553">
                  <a:extLst>
                    <a:ext uri="{9D8B030D-6E8A-4147-A177-3AD203B41FA5}">
                      <a16:colId xmlns:a16="http://schemas.microsoft.com/office/drawing/2014/main" val="3136647323"/>
                    </a:ext>
                  </a:extLst>
                </a:gridCol>
                <a:gridCol w="1855694">
                  <a:extLst>
                    <a:ext uri="{9D8B030D-6E8A-4147-A177-3AD203B41FA5}">
                      <a16:colId xmlns:a16="http://schemas.microsoft.com/office/drawing/2014/main" val="3070579635"/>
                    </a:ext>
                  </a:extLst>
                </a:gridCol>
                <a:gridCol w="1771170">
                  <a:extLst>
                    <a:ext uri="{9D8B030D-6E8A-4147-A177-3AD203B41FA5}">
                      <a16:colId xmlns:a16="http://schemas.microsoft.com/office/drawing/2014/main" val="3277191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blocks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86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19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85834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E4FBE897-81EA-4F01-A2E3-E7421360B0DA}"/>
              </a:ext>
            </a:extLst>
          </p:cNvPr>
          <p:cNvSpPr txBox="1"/>
          <p:nvPr/>
        </p:nvSpPr>
        <p:spPr>
          <a:xfrm>
            <a:off x="4934857" y="758928"/>
            <a:ext cx="4093029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Cost Analysis (Block transfer) </a:t>
            </a:r>
          </a:p>
          <a:p>
            <a:endParaRPr lang="en-US" dirty="0"/>
          </a:p>
          <a:p>
            <a:r>
              <a:rPr lang="en-US" dirty="0"/>
              <a:t>Case 1: (</a:t>
            </a:r>
            <a:r>
              <a:rPr lang="en-US" altLang="en-US" b="1" dirty="0">
                <a:solidFill>
                  <a:srgbClr val="FF0000"/>
                </a:solidFill>
                <a:ea typeface="MS PGothic" panose="020B0600070205080204" pitchFamily="34" charset="-128"/>
              </a:rPr>
              <a:t>worst case)</a:t>
            </a:r>
            <a:r>
              <a:rPr lang="en-US" altLang="en-US" dirty="0">
                <a:ea typeface="MS PGothic" panose="020B0600070205080204" pitchFamily="34" charset="-128"/>
              </a:rPr>
              <a:t>, </a:t>
            </a:r>
          </a:p>
          <a:p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6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r </a:t>
            </a:r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= number of blocks in r</a:t>
            </a:r>
          </a:p>
          <a:p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6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= number of blocks in s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>
                <a:ea typeface="MS PGothic" panose="020B0600070205080204" pitchFamily="34" charset="-128"/>
              </a:rPr>
              <a:t>if there is enough memory only to hold one block of each relation, </a:t>
            </a:r>
          </a:p>
          <a:p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</a:rPr>
              <a:t>the estimated </a:t>
            </a:r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block transfers</a:t>
            </a:r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is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  </a:t>
            </a:r>
            <a:r>
              <a:rPr lang="en-US" altLang="en-US" sz="1800" i="1" dirty="0">
                <a:ea typeface="MS PGothic" panose="020B0600070205080204" pitchFamily="34" charset="-128"/>
              </a:rPr>
              <a:t>n</a:t>
            </a:r>
            <a:r>
              <a:rPr lang="en-US" altLang="en-US" sz="1800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sz="1800" i="1" dirty="0">
                <a:ea typeface="MS PGothic" panose="020B0600070205080204" pitchFamily="34" charset="-128"/>
              </a:rPr>
              <a:t> 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 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sz="1600" b="1" dirty="0">
                <a:solidFill>
                  <a:srgbClr val="0000FF"/>
                </a:solidFill>
              </a:rPr>
              <a:t>Number of seek </a:t>
            </a:r>
            <a:r>
              <a:rPr lang="en-US" sz="1600" dirty="0"/>
              <a:t>= </a:t>
            </a:r>
            <a:r>
              <a:rPr lang="en-US" altLang="en-US" sz="1600" i="1" dirty="0">
                <a:ea typeface="MS PGothic" panose="020B0600070205080204" pitchFamily="34" charset="-128"/>
              </a:rPr>
              <a:t>n</a:t>
            </a:r>
            <a:r>
              <a:rPr lang="en-US" altLang="en-US" sz="1600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sz="1600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6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6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endParaRPr lang="en-US" sz="1600" dirty="0"/>
          </a:p>
        </p:txBody>
      </p:sp>
      <p:graphicFrame>
        <p:nvGraphicFramePr>
          <p:cNvPr id="29" name="Table 12">
            <a:extLst>
              <a:ext uri="{FF2B5EF4-FFF2-40B4-BE49-F238E27FC236}">
                <a16:creationId xmlns:a16="http://schemas.microsoft.com/office/drawing/2014/main" id="{3A7288C9-01AB-4C9F-AF05-93CEDA786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612545"/>
              </p:ext>
            </p:extLst>
          </p:nvPr>
        </p:nvGraphicFramePr>
        <p:xfrm>
          <a:off x="5265057" y="4412584"/>
          <a:ext cx="1175657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36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83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0B7DF15D-3926-40A8-B3BA-B342D3B77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184482"/>
              </p:ext>
            </p:extLst>
          </p:nvPr>
        </p:nvGraphicFramePr>
        <p:xfrm>
          <a:off x="7249884" y="4412584"/>
          <a:ext cx="1175657" cy="14833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11238"/>
                  </a:ext>
                </a:extLst>
              </a:tr>
            </a:tbl>
          </a:graphicData>
        </a:graphic>
      </p:graphicFrame>
      <p:graphicFrame>
        <p:nvGraphicFramePr>
          <p:cNvPr id="33" name="Table 17">
            <a:extLst>
              <a:ext uri="{FF2B5EF4-FFF2-40B4-BE49-F238E27FC236}">
                <a16:creationId xmlns:a16="http://schemas.microsoft.com/office/drawing/2014/main" id="{F1D16E1C-629F-498A-92AA-8528B115A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52820"/>
              </p:ext>
            </p:extLst>
          </p:nvPr>
        </p:nvGraphicFramePr>
        <p:xfrm>
          <a:off x="6313714" y="3464552"/>
          <a:ext cx="1059543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59543">
                  <a:extLst>
                    <a:ext uri="{9D8B030D-6E8A-4147-A177-3AD203B41FA5}">
                      <a16:colId xmlns:a16="http://schemas.microsoft.com/office/drawing/2014/main" val="2801998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52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03836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032A753B-0E13-41E2-9E8E-65A3EFE515CC}"/>
              </a:ext>
            </a:extLst>
          </p:cNvPr>
          <p:cNvSpPr txBox="1"/>
          <p:nvPr/>
        </p:nvSpPr>
        <p:spPr>
          <a:xfrm>
            <a:off x="7837712" y="3464552"/>
            <a:ext cx="117565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Iteration 1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4F3F4CB-CA35-4646-BFB0-9E330B13FE22}"/>
              </a:ext>
            </a:extLst>
          </p:cNvPr>
          <p:cNvSpPr/>
          <p:nvPr/>
        </p:nvSpPr>
        <p:spPr bwMode="auto">
          <a:xfrm>
            <a:off x="5152571" y="3642989"/>
            <a:ext cx="1190172" cy="929003"/>
          </a:xfrm>
          <a:custGeom>
            <a:avLst/>
            <a:gdLst>
              <a:gd name="connsiteX0" fmla="*/ 87086 w 1190172"/>
              <a:gd name="connsiteY0" fmla="*/ 929003 h 929003"/>
              <a:gd name="connsiteX1" fmla="*/ 29029 w 1190172"/>
              <a:gd name="connsiteY1" fmla="*/ 856432 h 929003"/>
              <a:gd name="connsiteX2" fmla="*/ 0 w 1190172"/>
              <a:gd name="connsiteY2" fmla="*/ 769346 h 929003"/>
              <a:gd name="connsiteX3" fmla="*/ 14515 w 1190172"/>
              <a:gd name="connsiteY3" fmla="*/ 566146 h 929003"/>
              <a:gd name="connsiteX4" fmla="*/ 29029 w 1190172"/>
              <a:gd name="connsiteY4" fmla="*/ 522603 h 929003"/>
              <a:gd name="connsiteX5" fmla="*/ 87086 w 1190172"/>
              <a:gd name="connsiteY5" fmla="*/ 435517 h 929003"/>
              <a:gd name="connsiteX6" fmla="*/ 130629 w 1190172"/>
              <a:gd name="connsiteY6" fmla="*/ 406489 h 929003"/>
              <a:gd name="connsiteX7" fmla="*/ 159658 w 1190172"/>
              <a:gd name="connsiteY7" fmla="*/ 362946 h 929003"/>
              <a:gd name="connsiteX8" fmla="*/ 203200 w 1190172"/>
              <a:gd name="connsiteY8" fmla="*/ 333917 h 929003"/>
              <a:gd name="connsiteX9" fmla="*/ 261258 w 1190172"/>
              <a:gd name="connsiteY9" fmla="*/ 275860 h 929003"/>
              <a:gd name="connsiteX10" fmla="*/ 333829 w 1190172"/>
              <a:gd name="connsiteY10" fmla="*/ 217803 h 929003"/>
              <a:gd name="connsiteX11" fmla="*/ 377372 w 1190172"/>
              <a:gd name="connsiteY11" fmla="*/ 188774 h 929003"/>
              <a:gd name="connsiteX12" fmla="*/ 464458 w 1190172"/>
              <a:gd name="connsiteY12" fmla="*/ 159746 h 929003"/>
              <a:gd name="connsiteX13" fmla="*/ 508000 w 1190172"/>
              <a:gd name="connsiteY13" fmla="*/ 130717 h 929003"/>
              <a:gd name="connsiteX14" fmla="*/ 551543 w 1190172"/>
              <a:gd name="connsiteY14" fmla="*/ 116203 h 929003"/>
              <a:gd name="connsiteX15" fmla="*/ 667658 w 1190172"/>
              <a:gd name="connsiteY15" fmla="*/ 87174 h 929003"/>
              <a:gd name="connsiteX16" fmla="*/ 812800 w 1190172"/>
              <a:gd name="connsiteY16" fmla="*/ 58146 h 929003"/>
              <a:gd name="connsiteX17" fmla="*/ 885372 w 1190172"/>
              <a:gd name="connsiteY17" fmla="*/ 43632 h 929003"/>
              <a:gd name="connsiteX18" fmla="*/ 1001486 w 1190172"/>
              <a:gd name="connsiteY18" fmla="*/ 14603 h 929003"/>
              <a:gd name="connsiteX19" fmla="*/ 1190172 w 1190172"/>
              <a:gd name="connsiteY19" fmla="*/ 89 h 92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90172" h="929003">
                <a:moveTo>
                  <a:pt x="87086" y="929003"/>
                </a:moveTo>
                <a:cubicBezTo>
                  <a:pt x="67734" y="904813"/>
                  <a:pt x="43863" y="883628"/>
                  <a:pt x="29029" y="856432"/>
                </a:cubicBezTo>
                <a:cubicBezTo>
                  <a:pt x="14377" y="829569"/>
                  <a:pt x="0" y="769346"/>
                  <a:pt x="0" y="769346"/>
                </a:cubicBezTo>
                <a:cubicBezTo>
                  <a:pt x="4838" y="701613"/>
                  <a:pt x="6581" y="633587"/>
                  <a:pt x="14515" y="566146"/>
                </a:cubicBezTo>
                <a:cubicBezTo>
                  <a:pt x="16303" y="550951"/>
                  <a:pt x="21599" y="535977"/>
                  <a:pt x="29029" y="522603"/>
                </a:cubicBezTo>
                <a:cubicBezTo>
                  <a:pt x="45972" y="492105"/>
                  <a:pt x="58057" y="454869"/>
                  <a:pt x="87086" y="435517"/>
                </a:cubicBezTo>
                <a:lnTo>
                  <a:pt x="130629" y="406489"/>
                </a:lnTo>
                <a:cubicBezTo>
                  <a:pt x="140305" y="391975"/>
                  <a:pt x="147323" y="375281"/>
                  <a:pt x="159658" y="362946"/>
                </a:cubicBezTo>
                <a:cubicBezTo>
                  <a:pt x="171993" y="350611"/>
                  <a:pt x="192303" y="347538"/>
                  <a:pt x="203200" y="333917"/>
                </a:cubicBezTo>
                <a:cubicBezTo>
                  <a:pt x="259496" y="263546"/>
                  <a:pt x="166258" y="307526"/>
                  <a:pt x="261258" y="275860"/>
                </a:cubicBezTo>
                <a:cubicBezTo>
                  <a:pt x="310192" y="202458"/>
                  <a:pt x="263722" y="252857"/>
                  <a:pt x="333829" y="217803"/>
                </a:cubicBezTo>
                <a:cubicBezTo>
                  <a:pt x="349431" y="210002"/>
                  <a:pt x="361431" y="195859"/>
                  <a:pt x="377372" y="188774"/>
                </a:cubicBezTo>
                <a:cubicBezTo>
                  <a:pt x="405334" y="176347"/>
                  <a:pt x="464458" y="159746"/>
                  <a:pt x="464458" y="159746"/>
                </a:cubicBezTo>
                <a:cubicBezTo>
                  <a:pt x="478972" y="150070"/>
                  <a:pt x="492398" y="138518"/>
                  <a:pt x="508000" y="130717"/>
                </a:cubicBezTo>
                <a:cubicBezTo>
                  <a:pt x="521684" y="123875"/>
                  <a:pt x="536783" y="120229"/>
                  <a:pt x="551543" y="116203"/>
                </a:cubicBezTo>
                <a:cubicBezTo>
                  <a:pt x="590033" y="105706"/>
                  <a:pt x="629809" y="99790"/>
                  <a:pt x="667658" y="87174"/>
                </a:cubicBezTo>
                <a:cubicBezTo>
                  <a:pt x="751113" y="59356"/>
                  <a:pt x="679378" y="80383"/>
                  <a:pt x="812800" y="58146"/>
                </a:cubicBezTo>
                <a:cubicBezTo>
                  <a:pt x="837134" y="54090"/>
                  <a:pt x="861334" y="49179"/>
                  <a:pt x="885372" y="43632"/>
                </a:cubicBezTo>
                <a:cubicBezTo>
                  <a:pt x="924246" y="34661"/>
                  <a:pt x="961834" y="19009"/>
                  <a:pt x="1001486" y="14603"/>
                </a:cubicBezTo>
                <a:cubicBezTo>
                  <a:pt x="1151349" y="-2048"/>
                  <a:pt x="1088304" y="89"/>
                  <a:pt x="1190172" y="8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C74DDD0-3098-4812-9E06-7AE869C1F6BD}"/>
              </a:ext>
            </a:extLst>
          </p:cNvPr>
          <p:cNvSpPr/>
          <p:nvPr/>
        </p:nvSpPr>
        <p:spPr bwMode="auto">
          <a:xfrm>
            <a:off x="7418296" y="4009457"/>
            <a:ext cx="1059543" cy="620592"/>
          </a:xfrm>
          <a:custGeom>
            <a:avLst/>
            <a:gdLst>
              <a:gd name="connsiteX0" fmla="*/ 856343 w 915896"/>
              <a:gd name="connsiteY0" fmla="*/ 872645 h 872645"/>
              <a:gd name="connsiteX1" fmla="*/ 870857 w 915896"/>
              <a:gd name="connsiteY1" fmla="*/ 800074 h 872645"/>
              <a:gd name="connsiteX2" fmla="*/ 899886 w 915896"/>
              <a:gd name="connsiteY2" fmla="*/ 712988 h 872645"/>
              <a:gd name="connsiteX3" fmla="*/ 899886 w 915896"/>
              <a:gd name="connsiteY3" fmla="*/ 451731 h 872645"/>
              <a:gd name="connsiteX4" fmla="*/ 870857 w 915896"/>
              <a:gd name="connsiteY4" fmla="*/ 364645 h 872645"/>
              <a:gd name="connsiteX5" fmla="*/ 827314 w 915896"/>
              <a:gd name="connsiteY5" fmla="*/ 335617 h 872645"/>
              <a:gd name="connsiteX6" fmla="*/ 769257 w 915896"/>
              <a:gd name="connsiteY6" fmla="*/ 263045 h 872645"/>
              <a:gd name="connsiteX7" fmla="*/ 696686 w 915896"/>
              <a:gd name="connsiteY7" fmla="*/ 204988 h 872645"/>
              <a:gd name="connsiteX8" fmla="*/ 653143 w 915896"/>
              <a:gd name="connsiteY8" fmla="*/ 175959 h 872645"/>
              <a:gd name="connsiteX9" fmla="*/ 566057 w 915896"/>
              <a:gd name="connsiteY9" fmla="*/ 146931 h 872645"/>
              <a:gd name="connsiteX10" fmla="*/ 478971 w 915896"/>
              <a:gd name="connsiteY10" fmla="*/ 117902 h 872645"/>
              <a:gd name="connsiteX11" fmla="*/ 435428 w 915896"/>
              <a:gd name="connsiteY11" fmla="*/ 103388 h 872645"/>
              <a:gd name="connsiteX12" fmla="*/ 391886 w 915896"/>
              <a:gd name="connsiteY12" fmla="*/ 88874 h 872645"/>
              <a:gd name="connsiteX13" fmla="*/ 304800 w 915896"/>
              <a:gd name="connsiteY13" fmla="*/ 45331 h 872645"/>
              <a:gd name="connsiteX14" fmla="*/ 217714 w 915896"/>
              <a:gd name="connsiteY14" fmla="*/ 1788 h 872645"/>
              <a:gd name="connsiteX15" fmla="*/ 0 w 915896"/>
              <a:gd name="connsiteY15" fmla="*/ 1788 h 87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5896" h="872645">
                <a:moveTo>
                  <a:pt x="856343" y="872645"/>
                </a:moveTo>
                <a:cubicBezTo>
                  <a:pt x="861181" y="848455"/>
                  <a:pt x="864366" y="823874"/>
                  <a:pt x="870857" y="800074"/>
                </a:cubicBezTo>
                <a:cubicBezTo>
                  <a:pt x="878908" y="770553"/>
                  <a:pt x="899886" y="712988"/>
                  <a:pt x="899886" y="712988"/>
                </a:cubicBezTo>
                <a:cubicBezTo>
                  <a:pt x="917210" y="591718"/>
                  <a:pt x="924913" y="593549"/>
                  <a:pt x="899886" y="451731"/>
                </a:cubicBezTo>
                <a:cubicBezTo>
                  <a:pt x="894568" y="421598"/>
                  <a:pt x="896317" y="381618"/>
                  <a:pt x="870857" y="364645"/>
                </a:cubicBezTo>
                <a:lnTo>
                  <a:pt x="827314" y="335617"/>
                </a:lnTo>
                <a:cubicBezTo>
                  <a:pt x="799059" y="250849"/>
                  <a:pt x="834908" y="328696"/>
                  <a:pt x="769257" y="263045"/>
                </a:cubicBezTo>
                <a:cubicBezTo>
                  <a:pt x="703606" y="197394"/>
                  <a:pt x="781453" y="233244"/>
                  <a:pt x="696686" y="204988"/>
                </a:cubicBezTo>
                <a:cubicBezTo>
                  <a:pt x="682172" y="195312"/>
                  <a:pt x="669084" y="183044"/>
                  <a:pt x="653143" y="175959"/>
                </a:cubicBezTo>
                <a:cubicBezTo>
                  <a:pt x="625181" y="163532"/>
                  <a:pt x="595086" y="156607"/>
                  <a:pt x="566057" y="146931"/>
                </a:cubicBezTo>
                <a:lnTo>
                  <a:pt x="478971" y="117902"/>
                </a:lnTo>
                <a:lnTo>
                  <a:pt x="435428" y="103388"/>
                </a:lnTo>
                <a:lnTo>
                  <a:pt x="391886" y="88874"/>
                </a:lnTo>
                <a:cubicBezTo>
                  <a:pt x="267097" y="5681"/>
                  <a:pt x="424984" y="105423"/>
                  <a:pt x="304800" y="45331"/>
                </a:cubicBezTo>
                <a:cubicBezTo>
                  <a:pt x="270245" y="28054"/>
                  <a:pt x="258758" y="4068"/>
                  <a:pt x="217714" y="1788"/>
                </a:cubicBezTo>
                <a:cubicBezTo>
                  <a:pt x="145254" y="-2237"/>
                  <a:pt x="72571" y="1788"/>
                  <a:pt x="0" y="178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3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1026">
            <a:extLst>
              <a:ext uri="{FF2B5EF4-FFF2-40B4-BE49-F238E27FC236}">
                <a16:creationId xmlns:a16="http://schemas.microsoft.com/office/drawing/2014/main" id="{91286922-3E05-43EB-BC96-525D4D8EE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Nested-Loop Join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7D50C-354A-4037-BCEB-A929055ABDBA}"/>
              </a:ext>
            </a:extLst>
          </p:cNvPr>
          <p:cNvSpPr txBox="1"/>
          <p:nvPr/>
        </p:nvSpPr>
        <p:spPr>
          <a:xfrm>
            <a:off x="116114" y="821757"/>
            <a:ext cx="45720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  <a:tabLst>
                <a:tab pos="461963" algn="l"/>
                <a:tab pos="850900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for each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tuple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b="1" i="1" dirty="0">
                <a:solidFill>
                  <a:srgbClr val="0000FF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student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do begin</a:t>
            </a:r>
            <a:endParaRPr lang="en-US" altLang="en-US" b="1" dirty="0"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461963" algn="l"/>
                <a:tab pos="850900" algn="l"/>
              </a:tabLst>
            </a:pP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     for each tuple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b="1" i="1" dirty="0">
                <a:solidFill>
                  <a:srgbClr val="0000FF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takes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do begin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test pair 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,t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to see if they satisfy the join condition 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b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	 if they do, </a:t>
            </a:r>
          </a:p>
          <a:p>
            <a:pPr marL="0" indent="0">
              <a:buNone/>
              <a:tabLst>
                <a:tab pos="461963" algn="l"/>
                <a:tab pos="850900" algn="l"/>
              </a:tabLst>
            </a:pPr>
            <a:r>
              <a:rPr lang="en-US" altLang="en-US" dirty="0">
                <a:sym typeface="Greek Symbols" pitchFamily="18" charset="2"/>
              </a:rPr>
              <a:t>              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add 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• </a:t>
            </a:r>
            <a:r>
              <a:rPr lang="en-US" altLang="en-US" i="1" dirty="0" err="1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Greek Symbols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to the result.</a:t>
            </a:r>
            <a:b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dirty="0">
                <a:sym typeface="Greek Symbols" pitchFamily="18" charset="2"/>
              </a:rPr>
              <a:t>   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end</a:t>
            </a:r>
            <a:b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  </a:t>
            </a:r>
            <a:r>
              <a:rPr lang="en-US" altLang="en-US" b="1" dirty="0" err="1">
                <a:ea typeface="MS PGothic" panose="020B0600070205080204" pitchFamily="34" charset="-128"/>
                <a:sym typeface="Greek Symbols" pitchFamily="18" charset="2"/>
              </a:rPr>
              <a:t>end</a:t>
            </a: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D0FD29-F0BA-4B39-B20A-68C8B7C8CD3F}"/>
              </a:ext>
            </a:extLst>
          </p:cNvPr>
          <p:cNvSpPr txBox="1"/>
          <p:nvPr/>
        </p:nvSpPr>
        <p:spPr>
          <a:xfrm>
            <a:off x="116114" y="4580182"/>
            <a:ext cx="390455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</a:rPr>
              <a:t>Example</a:t>
            </a:r>
            <a:endParaRPr lang="en-US" altLang="en-US" dirty="0">
              <a:solidFill>
                <a:srgbClr val="0000FF"/>
              </a:solidFill>
              <a:ea typeface="MS PGothic" panose="020B0600070205080204" pitchFamily="34" charset="-128"/>
            </a:endParaRPr>
          </a:p>
          <a:p>
            <a:r>
              <a:rPr lang="en-US" dirty="0"/>
              <a:t>Find the worst case number of block transfer and number of seek</a:t>
            </a:r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882328FF-DB78-4D13-8D1E-2D889EEE8152}"/>
              </a:ext>
            </a:extLst>
          </p:cNvPr>
          <p:cNvGraphicFramePr>
            <a:graphicFrameLocks noGrp="1"/>
          </p:cNvGraphicFramePr>
          <p:nvPr/>
        </p:nvGraphicFramePr>
        <p:xfrm>
          <a:off x="174812" y="3085406"/>
          <a:ext cx="4756417" cy="11125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29553">
                  <a:extLst>
                    <a:ext uri="{9D8B030D-6E8A-4147-A177-3AD203B41FA5}">
                      <a16:colId xmlns:a16="http://schemas.microsoft.com/office/drawing/2014/main" val="3136647323"/>
                    </a:ext>
                  </a:extLst>
                </a:gridCol>
                <a:gridCol w="1855694">
                  <a:extLst>
                    <a:ext uri="{9D8B030D-6E8A-4147-A177-3AD203B41FA5}">
                      <a16:colId xmlns:a16="http://schemas.microsoft.com/office/drawing/2014/main" val="3070579635"/>
                    </a:ext>
                  </a:extLst>
                </a:gridCol>
                <a:gridCol w="1771170">
                  <a:extLst>
                    <a:ext uri="{9D8B030D-6E8A-4147-A177-3AD203B41FA5}">
                      <a16:colId xmlns:a16="http://schemas.microsoft.com/office/drawing/2014/main" val="3277191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blocks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86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19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85834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E4FBE897-81EA-4F01-A2E3-E7421360B0DA}"/>
              </a:ext>
            </a:extLst>
          </p:cNvPr>
          <p:cNvSpPr txBox="1"/>
          <p:nvPr/>
        </p:nvSpPr>
        <p:spPr>
          <a:xfrm>
            <a:off x="4934857" y="758928"/>
            <a:ext cx="4093029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Solution 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i="1" dirty="0" err="1">
                <a:sym typeface="Symbol" panose="05050102010706020507" pitchFamily="18" charset="2"/>
              </a:rPr>
              <a:t>b</a:t>
            </a:r>
            <a:r>
              <a:rPr lang="en-US" altLang="en-US" sz="16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6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= </a:t>
            </a:r>
            <a:r>
              <a:rPr lang="en-US" altLang="en-US" i="1" dirty="0">
                <a:sym typeface="Symbol" panose="05050102010706020507" pitchFamily="18" charset="2"/>
              </a:rPr>
              <a:t>2000</a:t>
            </a:r>
            <a:endParaRPr lang="en-US" altLang="en-US" sz="1600" i="1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6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= </a:t>
            </a:r>
            <a:r>
              <a:rPr lang="en-US" altLang="en-US" i="1" dirty="0">
                <a:sym typeface="Symbol" panose="05050102010706020507" pitchFamily="18" charset="2"/>
              </a:rPr>
              <a:t>400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>
                <a:ea typeface="MS PGothic" panose="020B0600070205080204" pitchFamily="34" charset="-128"/>
              </a:rPr>
              <a:t>memory only holds one block of each relation, </a:t>
            </a:r>
          </a:p>
          <a:p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</a:rPr>
              <a:t>the estimated </a:t>
            </a:r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block transfers</a:t>
            </a:r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is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  </a:t>
            </a:r>
            <a:r>
              <a:rPr lang="en-US" altLang="en-US" sz="1800" i="1" dirty="0">
                <a:ea typeface="MS PGothic" panose="020B0600070205080204" pitchFamily="34" charset="-128"/>
              </a:rPr>
              <a:t>n</a:t>
            </a:r>
            <a:r>
              <a:rPr lang="en-US" altLang="en-US" sz="1800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sz="1800" i="1" dirty="0">
                <a:ea typeface="MS PGothic" panose="020B0600070205080204" pitchFamily="34" charset="-128"/>
              </a:rPr>
              <a:t> 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 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8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= 20000 * 400 + 2000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sz="1600" b="1" dirty="0">
                <a:solidFill>
                  <a:srgbClr val="0000FF"/>
                </a:solidFill>
              </a:rPr>
              <a:t>Number of seek </a:t>
            </a:r>
            <a:r>
              <a:rPr lang="en-US" sz="1600" dirty="0"/>
              <a:t>= </a:t>
            </a:r>
            <a:r>
              <a:rPr lang="en-US" altLang="en-US" sz="1600" i="1" dirty="0">
                <a:ea typeface="MS PGothic" panose="020B0600070205080204" pitchFamily="34" charset="-128"/>
              </a:rPr>
              <a:t>n</a:t>
            </a:r>
            <a:r>
              <a:rPr lang="en-US" altLang="en-US" sz="1600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sz="1600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6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6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6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= 20000+2000</a:t>
            </a:r>
            <a:endParaRPr lang="en-US" sz="1600" dirty="0"/>
          </a:p>
        </p:txBody>
      </p:sp>
      <p:graphicFrame>
        <p:nvGraphicFramePr>
          <p:cNvPr id="29" name="Table 12">
            <a:extLst>
              <a:ext uri="{FF2B5EF4-FFF2-40B4-BE49-F238E27FC236}">
                <a16:creationId xmlns:a16="http://schemas.microsoft.com/office/drawing/2014/main" id="{3A7288C9-01AB-4C9F-AF05-93CEDA786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265574"/>
              </p:ext>
            </p:extLst>
          </p:nvPr>
        </p:nvGraphicFramePr>
        <p:xfrm>
          <a:off x="5265057" y="4412584"/>
          <a:ext cx="1175657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36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83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0B7DF15D-3926-40A8-B3BA-B342D3B77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280943"/>
              </p:ext>
            </p:extLst>
          </p:nvPr>
        </p:nvGraphicFramePr>
        <p:xfrm>
          <a:off x="7249884" y="4412584"/>
          <a:ext cx="1175657" cy="14833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11238"/>
                  </a:ext>
                </a:extLst>
              </a:tr>
            </a:tbl>
          </a:graphicData>
        </a:graphic>
      </p:graphicFrame>
      <p:graphicFrame>
        <p:nvGraphicFramePr>
          <p:cNvPr id="33" name="Table 17">
            <a:extLst>
              <a:ext uri="{FF2B5EF4-FFF2-40B4-BE49-F238E27FC236}">
                <a16:creationId xmlns:a16="http://schemas.microsoft.com/office/drawing/2014/main" id="{F1D16E1C-629F-498A-92AA-8528B115A096}"/>
              </a:ext>
            </a:extLst>
          </p:cNvPr>
          <p:cNvGraphicFramePr>
            <a:graphicFrameLocks noGrp="1"/>
          </p:cNvGraphicFramePr>
          <p:nvPr/>
        </p:nvGraphicFramePr>
        <p:xfrm>
          <a:off x="6313714" y="3464552"/>
          <a:ext cx="1059543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59543">
                  <a:extLst>
                    <a:ext uri="{9D8B030D-6E8A-4147-A177-3AD203B41FA5}">
                      <a16:colId xmlns:a16="http://schemas.microsoft.com/office/drawing/2014/main" val="2801998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52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03836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032A753B-0E13-41E2-9E8E-65A3EFE515CC}"/>
              </a:ext>
            </a:extLst>
          </p:cNvPr>
          <p:cNvSpPr txBox="1"/>
          <p:nvPr/>
        </p:nvSpPr>
        <p:spPr>
          <a:xfrm>
            <a:off x="7837712" y="3464552"/>
            <a:ext cx="117565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Iteration 1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4F3F4CB-CA35-4646-BFB0-9E330B13FE22}"/>
              </a:ext>
            </a:extLst>
          </p:cNvPr>
          <p:cNvSpPr/>
          <p:nvPr/>
        </p:nvSpPr>
        <p:spPr bwMode="auto">
          <a:xfrm>
            <a:off x="5152571" y="3642989"/>
            <a:ext cx="1190172" cy="929003"/>
          </a:xfrm>
          <a:custGeom>
            <a:avLst/>
            <a:gdLst>
              <a:gd name="connsiteX0" fmla="*/ 87086 w 1190172"/>
              <a:gd name="connsiteY0" fmla="*/ 929003 h 929003"/>
              <a:gd name="connsiteX1" fmla="*/ 29029 w 1190172"/>
              <a:gd name="connsiteY1" fmla="*/ 856432 h 929003"/>
              <a:gd name="connsiteX2" fmla="*/ 0 w 1190172"/>
              <a:gd name="connsiteY2" fmla="*/ 769346 h 929003"/>
              <a:gd name="connsiteX3" fmla="*/ 14515 w 1190172"/>
              <a:gd name="connsiteY3" fmla="*/ 566146 h 929003"/>
              <a:gd name="connsiteX4" fmla="*/ 29029 w 1190172"/>
              <a:gd name="connsiteY4" fmla="*/ 522603 h 929003"/>
              <a:gd name="connsiteX5" fmla="*/ 87086 w 1190172"/>
              <a:gd name="connsiteY5" fmla="*/ 435517 h 929003"/>
              <a:gd name="connsiteX6" fmla="*/ 130629 w 1190172"/>
              <a:gd name="connsiteY6" fmla="*/ 406489 h 929003"/>
              <a:gd name="connsiteX7" fmla="*/ 159658 w 1190172"/>
              <a:gd name="connsiteY7" fmla="*/ 362946 h 929003"/>
              <a:gd name="connsiteX8" fmla="*/ 203200 w 1190172"/>
              <a:gd name="connsiteY8" fmla="*/ 333917 h 929003"/>
              <a:gd name="connsiteX9" fmla="*/ 261258 w 1190172"/>
              <a:gd name="connsiteY9" fmla="*/ 275860 h 929003"/>
              <a:gd name="connsiteX10" fmla="*/ 333829 w 1190172"/>
              <a:gd name="connsiteY10" fmla="*/ 217803 h 929003"/>
              <a:gd name="connsiteX11" fmla="*/ 377372 w 1190172"/>
              <a:gd name="connsiteY11" fmla="*/ 188774 h 929003"/>
              <a:gd name="connsiteX12" fmla="*/ 464458 w 1190172"/>
              <a:gd name="connsiteY12" fmla="*/ 159746 h 929003"/>
              <a:gd name="connsiteX13" fmla="*/ 508000 w 1190172"/>
              <a:gd name="connsiteY13" fmla="*/ 130717 h 929003"/>
              <a:gd name="connsiteX14" fmla="*/ 551543 w 1190172"/>
              <a:gd name="connsiteY14" fmla="*/ 116203 h 929003"/>
              <a:gd name="connsiteX15" fmla="*/ 667658 w 1190172"/>
              <a:gd name="connsiteY15" fmla="*/ 87174 h 929003"/>
              <a:gd name="connsiteX16" fmla="*/ 812800 w 1190172"/>
              <a:gd name="connsiteY16" fmla="*/ 58146 h 929003"/>
              <a:gd name="connsiteX17" fmla="*/ 885372 w 1190172"/>
              <a:gd name="connsiteY17" fmla="*/ 43632 h 929003"/>
              <a:gd name="connsiteX18" fmla="*/ 1001486 w 1190172"/>
              <a:gd name="connsiteY18" fmla="*/ 14603 h 929003"/>
              <a:gd name="connsiteX19" fmla="*/ 1190172 w 1190172"/>
              <a:gd name="connsiteY19" fmla="*/ 89 h 92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90172" h="929003">
                <a:moveTo>
                  <a:pt x="87086" y="929003"/>
                </a:moveTo>
                <a:cubicBezTo>
                  <a:pt x="67734" y="904813"/>
                  <a:pt x="43863" y="883628"/>
                  <a:pt x="29029" y="856432"/>
                </a:cubicBezTo>
                <a:cubicBezTo>
                  <a:pt x="14377" y="829569"/>
                  <a:pt x="0" y="769346"/>
                  <a:pt x="0" y="769346"/>
                </a:cubicBezTo>
                <a:cubicBezTo>
                  <a:pt x="4838" y="701613"/>
                  <a:pt x="6581" y="633587"/>
                  <a:pt x="14515" y="566146"/>
                </a:cubicBezTo>
                <a:cubicBezTo>
                  <a:pt x="16303" y="550951"/>
                  <a:pt x="21599" y="535977"/>
                  <a:pt x="29029" y="522603"/>
                </a:cubicBezTo>
                <a:cubicBezTo>
                  <a:pt x="45972" y="492105"/>
                  <a:pt x="58057" y="454869"/>
                  <a:pt x="87086" y="435517"/>
                </a:cubicBezTo>
                <a:lnTo>
                  <a:pt x="130629" y="406489"/>
                </a:lnTo>
                <a:cubicBezTo>
                  <a:pt x="140305" y="391975"/>
                  <a:pt x="147323" y="375281"/>
                  <a:pt x="159658" y="362946"/>
                </a:cubicBezTo>
                <a:cubicBezTo>
                  <a:pt x="171993" y="350611"/>
                  <a:pt x="192303" y="347538"/>
                  <a:pt x="203200" y="333917"/>
                </a:cubicBezTo>
                <a:cubicBezTo>
                  <a:pt x="259496" y="263546"/>
                  <a:pt x="166258" y="307526"/>
                  <a:pt x="261258" y="275860"/>
                </a:cubicBezTo>
                <a:cubicBezTo>
                  <a:pt x="310192" y="202458"/>
                  <a:pt x="263722" y="252857"/>
                  <a:pt x="333829" y="217803"/>
                </a:cubicBezTo>
                <a:cubicBezTo>
                  <a:pt x="349431" y="210002"/>
                  <a:pt x="361431" y="195859"/>
                  <a:pt x="377372" y="188774"/>
                </a:cubicBezTo>
                <a:cubicBezTo>
                  <a:pt x="405334" y="176347"/>
                  <a:pt x="464458" y="159746"/>
                  <a:pt x="464458" y="159746"/>
                </a:cubicBezTo>
                <a:cubicBezTo>
                  <a:pt x="478972" y="150070"/>
                  <a:pt x="492398" y="138518"/>
                  <a:pt x="508000" y="130717"/>
                </a:cubicBezTo>
                <a:cubicBezTo>
                  <a:pt x="521684" y="123875"/>
                  <a:pt x="536783" y="120229"/>
                  <a:pt x="551543" y="116203"/>
                </a:cubicBezTo>
                <a:cubicBezTo>
                  <a:pt x="590033" y="105706"/>
                  <a:pt x="629809" y="99790"/>
                  <a:pt x="667658" y="87174"/>
                </a:cubicBezTo>
                <a:cubicBezTo>
                  <a:pt x="751113" y="59356"/>
                  <a:pt x="679378" y="80383"/>
                  <a:pt x="812800" y="58146"/>
                </a:cubicBezTo>
                <a:cubicBezTo>
                  <a:pt x="837134" y="54090"/>
                  <a:pt x="861334" y="49179"/>
                  <a:pt x="885372" y="43632"/>
                </a:cubicBezTo>
                <a:cubicBezTo>
                  <a:pt x="924246" y="34661"/>
                  <a:pt x="961834" y="19009"/>
                  <a:pt x="1001486" y="14603"/>
                </a:cubicBezTo>
                <a:cubicBezTo>
                  <a:pt x="1151349" y="-2048"/>
                  <a:pt x="1088304" y="89"/>
                  <a:pt x="1190172" y="8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C74DDD0-3098-4812-9E06-7AE869C1F6BD}"/>
              </a:ext>
            </a:extLst>
          </p:cNvPr>
          <p:cNvSpPr/>
          <p:nvPr/>
        </p:nvSpPr>
        <p:spPr bwMode="auto">
          <a:xfrm>
            <a:off x="7418296" y="4009457"/>
            <a:ext cx="1059543" cy="620592"/>
          </a:xfrm>
          <a:custGeom>
            <a:avLst/>
            <a:gdLst>
              <a:gd name="connsiteX0" fmla="*/ 856343 w 915896"/>
              <a:gd name="connsiteY0" fmla="*/ 872645 h 872645"/>
              <a:gd name="connsiteX1" fmla="*/ 870857 w 915896"/>
              <a:gd name="connsiteY1" fmla="*/ 800074 h 872645"/>
              <a:gd name="connsiteX2" fmla="*/ 899886 w 915896"/>
              <a:gd name="connsiteY2" fmla="*/ 712988 h 872645"/>
              <a:gd name="connsiteX3" fmla="*/ 899886 w 915896"/>
              <a:gd name="connsiteY3" fmla="*/ 451731 h 872645"/>
              <a:gd name="connsiteX4" fmla="*/ 870857 w 915896"/>
              <a:gd name="connsiteY4" fmla="*/ 364645 h 872645"/>
              <a:gd name="connsiteX5" fmla="*/ 827314 w 915896"/>
              <a:gd name="connsiteY5" fmla="*/ 335617 h 872645"/>
              <a:gd name="connsiteX6" fmla="*/ 769257 w 915896"/>
              <a:gd name="connsiteY6" fmla="*/ 263045 h 872645"/>
              <a:gd name="connsiteX7" fmla="*/ 696686 w 915896"/>
              <a:gd name="connsiteY7" fmla="*/ 204988 h 872645"/>
              <a:gd name="connsiteX8" fmla="*/ 653143 w 915896"/>
              <a:gd name="connsiteY8" fmla="*/ 175959 h 872645"/>
              <a:gd name="connsiteX9" fmla="*/ 566057 w 915896"/>
              <a:gd name="connsiteY9" fmla="*/ 146931 h 872645"/>
              <a:gd name="connsiteX10" fmla="*/ 478971 w 915896"/>
              <a:gd name="connsiteY10" fmla="*/ 117902 h 872645"/>
              <a:gd name="connsiteX11" fmla="*/ 435428 w 915896"/>
              <a:gd name="connsiteY11" fmla="*/ 103388 h 872645"/>
              <a:gd name="connsiteX12" fmla="*/ 391886 w 915896"/>
              <a:gd name="connsiteY12" fmla="*/ 88874 h 872645"/>
              <a:gd name="connsiteX13" fmla="*/ 304800 w 915896"/>
              <a:gd name="connsiteY13" fmla="*/ 45331 h 872645"/>
              <a:gd name="connsiteX14" fmla="*/ 217714 w 915896"/>
              <a:gd name="connsiteY14" fmla="*/ 1788 h 872645"/>
              <a:gd name="connsiteX15" fmla="*/ 0 w 915896"/>
              <a:gd name="connsiteY15" fmla="*/ 1788 h 87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5896" h="872645">
                <a:moveTo>
                  <a:pt x="856343" y="872645"/>
                </a:moveTo>
                <a:cubicBezTo>
                  <a:pt x="861181" y="848455"/>
                  <a:pt x="864366" y="823874"/>
                  <a:pt x="870857" y="800074"/>
                </a:cubicBezTo>
                <a:cubicBezTo>
                  <a:pt x="878908" y="770553"/>
                  <a:pt x="899886" y="712988"/>
                  <a:pt x="899886" y="712988"/>
                </a:cubicBezTo>
                <a:cubicBezTo>
                  <a:pt x="917210" y="591718"/>
                  <a:pt x="924913" y="593549"/>
                  <a:pt x="899886" y="451731"/>
                </a:cubicBezTo>
                <a:cubicBezTo>
                  <a:pt x="894568" y="421598"/>
                  <a:pt x="896317" y="381618"/>
                  <a:pt x="870857" y="364645"/>
                </a:cubicBezTo>
                <a:lnTo>
                  <a:pt x="827314" y="335617"/>
                </a:lnTo>
                <a:cubicBezTo>
                  <a:pt x="799059" y="250849"/>
                  <a:pt x="834908" y="328696"/>
                  <a:pt x="769257" y="263045"/>
                </a:cubicBezTo>
                <a:cubicBezTo>
                  <a:pt x="703606" y="197394"/>
                  <a:pt x="781453" y="233244"/>
                  <a:pt x="696686" y="204988"/>
                </a:cubicBezTo>
                <a:cubicBezTo>
                  <a:pt x="682172" y="195312"/>
                  <a:pt x="669084" y="183044"/>
                  <a:pt x="653143" y="175959"/>
                </a:cubicBezTo>
                <a:cubicBezTo>
                  <a:pt x="625181" y="163532"/>
                  <a:pt x="595086" y="156607"/>
                  <a:pt x="566057" y="146931"/>
                </a:cubicBezTo>
                <a:lnTo>
                  <a:pt x="478971" y="117902"/>
                </a:lnTo>
                <a:lnTo>
                  <a:pt x="435428" y="103388"/>
                </a:lnTo>
                <a:lnTo>
                  <a:pt x="391886" y="88874"/>
                </a:lnTo>
                <a:cubicBezTo>
                  <a:pt x="267097" y="5681"/>
                  <a:pt x="424984" y="105423"/>
                  <a:pt x="304800" y="45331"/>
                </a:cubicBezTo>
                <a:cubicBezTo>
                  <a:pt x="270245" y="28054"/>
                  <a:pt x="258758" y="4068"/>
                  <a:pt x="217714" y="1788"/>
                </a:cubicBezTo>
                <a:cubicBezTo>
                  <a:pt x="145254" y="-2237"/>
                  <a:pt x="72571" y="1788"/>
                  <a:pt x="0" y="178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104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1026">
            <a:extLst>
              <a:ext uri="{FF2B5EF4-FFF2-40B4-BE49-F238E27FC236}">
                <a16:creationId xmlns:a16="http://schemas.microsoft.com/office/drawing/2014/main" id="{91286922-3E05-43EB-BC96-525D4D8EE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Nested-Loop Join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7D50C-354A-4037-BCEB-A929055ABDBA}"/>
              </a:ext>
            </a:extLst>
          </p:cNvPr>
          <p:cNvSpPr txBox="1"/>
          <p:nvPr/>
        </p:nvSpPr>
        <p:spPr>
          <a:xfrm>
            <a:off x="116114" y="821757"/>
            <a:ext cx="45720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  <a:tabLst>
                <a:tab pos="461963" algn="l"/>
                <a:tab pos="850900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for each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tuple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b="1" i="1" dirty="0">
                <a:solidFill>
                  <a:srgbClr val="0000FF"/>
                </a:solidFill>
                <a:sym typeface="Symbol" panose="05050102010706020507" pitchFamily="18" charset="2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do begin</a:t>
            </a:r>
            <a:endParaRPr lang="en-US" altLang="en-US" b="1" dirty="0"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461963" algn="l"/>
                <a:tab pos="850900" algn="l"/>
              </a:tabLst>
            </a:pP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     for each tuple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b="1" i="1" dirty="0">
                <a:solidFill>
                  <a:srgbClr val="0000FF"/>
                </a:solidFill>
                <a:sym typeface="Symbol" panose="05050102010706020507" pitchFamily="18" charset="2"/>
              </a:rPr>
              <a:t>s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do begin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test pair 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,t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to see if they satisfy the join condition 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b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	 if they do, </a:t>
            </a:r>
          </a:p>
          <a:p>
            <a:pPr marL="0" indent="0">
              <a:buNone/>
              <a:tabLst>
                <a:tab pos="461963" algn="l"/>
                <a:tab pos="850900" algn="l"/>
              </a:tabLst>
            </a:pPr>
            <a:r>
              <a:rPr lang="en-US" altLang="en-US" dirty="0">
                <a:sym typeface="Greek Symbols" pitchFamily="18" charset="2"/>
              </a:rPr>
              <a:t>              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add 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• </a:t>
            </a:r>
            <a:r>
              <a:rPr lang="en-US" altLang="en-US" i="1" dirty="0" err="1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Greek Symbols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to the result.</a:t>
            </a:r>
            <a:b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dirty="0">
                <a:sym typeface="Greek Symbols" pitchFamily="18" charset="2"/>
              </a:rPr>
              <a:t>   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end</a:t>
            </a:r>
            <a:b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  </a:t>
            </a:r>
            <a:r>
              <a:rPr lang="en-US" altLang="en-US" b="1" dirty="0" err="1">
                <a:ea typeface="MS PGothic" panose="020B0600070205080204" pitchFamily="34" charset="-128"/>
                <a:sym typeface="Greek Symbols" pitchFamily="18" charset="2"/>
              </a:rPr>
              <a:t>end</a:t>
            </a: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1D91D6-74E6-473F-A2AF-CC0D2EC0ECAB}"/>
              </a:ext>
            </a:extLst>
          </p:cNvPr>
          <p:cNvSpPr txBox="1"/>
          <p:nvPr/>
        </p:nvSpPr>
        <p:spPr>
          <a:xfrm>
            <a:off x="185056" y="3039592"/>
            <a:ext cx="450305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</a:rPr>
              <a:t>Cost Analysis (Block transfer and </a:t>
            </a:r>
            <a:r>
              <a:rPr lang="en-US" sz="1800" b="1" dirty="0" err="1">
                <a:solidFill>
                  <a:srgbClr val="0000FF"/>
                </a:solidFill>
              </a:rPr>
              <a:t>NoS</a:t>
            </a:r>
            <a:r>
              <a:rPr lang="en-US" sz="1800" b="1" dirty="0">
                <a:solidFill>
                  <a:srgbClr val="0000FF"/>
                </a:solidFill>
              </a:rPr>
              <a:t>) </a:t>
            </a:r>
          </a:p>
          <a:p>
            <a:endParaRPr lang="en-US" sz="1800" dirty="0"/>
          </a:p>
          <a:p>
            <a:r>
              <a:rPr lang="en-US" sz="1800" b="1" dirty="0">
                <a:solidFill>
                  <a:srgbClr val="FF0000"/>
                </a:solidFill>
              </a:rPr>
              <a:t>Case 2 (Best Case):</a:t>
            </a:r>
            <a:r>
              <a:rPr lang="en-US" sz="1800" dirty="0"/>
              <a:t> 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the smaller relation fits entirely in memory, use that as the inner relation</a:t>
            </a:r>
            <a:endParaRPr lang="en-US" altLang="en-US" sz="1800" dirty="0">
              <a:ea typeface="MS PGothic" panose="020B0600070205080204" pitchFamily="34" charset="-128"/>
            </a:endParaRPr>
          </a:p>
          <a:p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r 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= number of blocks in r</a:t>
            </a:r>
          </a:p>
          <a:p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= number of blocks in s</a:t>
            </a:r>
            <a:endParaRPr lang="en-US" altLang="en-US" sz="1800" dirty="0">
              <a:ea typeface="MS PGothic" panose="020B0600070205080204" pitchFamily="34" charset="-128"/>
            </a:endParaRPr>
          </a:p>
          <a:p>
            <a:endParaRPr lang="en-US" altLang="en-US" sz="1800" dirty="0">
              <a:ea typeface="MS PGothic" panose="020B0600070205080204" pitchFamily="34" charset="-128"/>
            </a:endParaRPr>
          </a:p>
          <a:p>
            <a:r>
              <a:rPr lang="en-US" altLang="en-US" sz="1800" dirty="0">
                <a:ea typeface="MS PGothic" panose="020B0600070205080204" pitchFamily="34" charset="-128"/>
              </a:rPr>
              <a:t>the estimated </a:t>
            </a:r>
            <a:r>
              <a:rPr lang="en-US" altLang="en-US" sz="1800" dirty="0">
                <a:sym typeface="Symbol" panose="05050102010706020507" pitchFamily="18" charset="2"/>
              </a:rPr>
              <a:t>block transfers</a:t>
            </a:r>
            <a:r>
              <a:rPr lang="en-US" altLang="en-US" sz="1800" dirty="0">
                <a:ea typeface="MS PGothic" panose="020B0600070205080204" pitchFamily="34" charset="-128"/>
              </a:rPr>
              <a:t>  is </a:t>
            </a:r>
            <a:br>
              <a:rPr lang="en-US" altLang="en-US" sz="1800" dirty="0">
                <a:ea typeface="MS PGothic" panose="020B0600070205080204" pitchFamily="34" charset="-128"/>
              </a:rPr>
            </a:br>
            <a:r>
              <a:rPr lang="en-US" altLang="en-US" sz="1800" dirty="0">
                <a:ea typeface="MS PGothic" panose="020B0600070205080204" pitchFamily="34" charset="-128"/>
              </a:rPr>
              <a:t>       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endParaRPr lang="en-US" altLang="en-US" sz="18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sz="1800" dirty="0">
                <a:sym typeface="Symbol" panose="05050102010706020507" pitchFamily="18" charset="2"/>
              </a:rPr>
              <a:t>Number of seek = 2</a:t>
            </a:r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EEEDF5C6-4C65-4381-9C95-666B1C67535B}"/>
              </a:ext>
            </a:extLst>
          </p:cNvPr>
          <p:cNvGraphicFramePr>
            <a:graphicFrameLocks noGrp="1"/>
          </p:cNvGraphicFramePr>
          <p:nvPr/>
        </p:nvGraphicFramePr>
        <p:xfrm>
          <a:off x="5265057" y="4006192"/>
          <a:ext cx="1175657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36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83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EEA3588-B568-4AC9-8102-1BA1E1212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532512"/>
              </p:ext>
            </p:extLst>
          </p:nvPr>
        </p:nvGraphicFramePr>
        <p:xfrm>
          <a:off x="7249884" y="4006192"/>
          <a:ext cx="1175657" cy="14833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11238"/>
                  </a:ext>
                </a:extLst>
              </a:tr>
            </a:tbl>
          </a:graphicData>
        </a:graphic>
      </p:graphicFrame>
      <p:graphicFrame>
        <p:nvGraphicFramePr>
          <p:cNvPr id="16" name="Table 17">
            <a:extLst>
              <a:ext uri="{FF2B5EF4-FFF2-40B4-BE49-F238E27FC236}">
                <a16:creationId xmlns:a16="http://schemas.microsoft.com/office/drawing/2014/main" id="{539E26BF-1A85-4B2C-99F1-7756FDCC8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270335"/>
              </p:ext>
            </p:extLst>
          </p:nvPr>
        </p:nvGraphicFramePr>
        <p:xfrm>
          <a:off x="6437084" y="1624953"/>
          <a:ext cx="1059543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59543">
                  <a:extLst>
                    <a:ext uri="{9D8B030D-6E8A-4147-A177-3AD203B41FA5}">
                      <a16:colId xmlns:a16="http://schemas.microsoft.com/office/drawing/2014/main" val="2801998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52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03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287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2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173602"/>
                  </a:ext>
                </a:extLst>
              </a:tr>
            </a:tbl>
          </a:graphicData>
        </a:graphic>
      </p:graphicFrame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36A42B-C3D0-461D-8934-251A29C3D11A}"/>
              </a:ext>
            </a:extLst>
          </p:cNvPr>
          <p:cNvSpPr/>
          <p:nvPr/>
        </p:nvSpPr>
        <p:spPr bwMode="auto">
          <a:xfrm>
            <a:off x="5152570" y="1826499"/>
            <a:ext cx="1284513" cy="2339102"/>
          </a:xfrm>
          <a:custGeom>
            <a:avLst/>
            <a:gdLst>
              <a:gd name="connsiteX0" fmla="*/ 87086 w 1190172"/>
              <a:gd name="connsiteY0" fmla="*/ 929003 h 929003"/>
              <a:gd name="connsiteX1" fmla="*/ 29029 w 1190172"/>
              <a:gd name="connsiteY1" fmla="*/ 856432 h 929003"/>
              <a:gd name="connsiteX2" fmla="*/ 0 w 1190172"/>
              <a:gd name="connsiteY2" fmla="*/ 769346 h 929003"/>
              <a:gd name="connsiteX3" fmla="*/ 14515 w 1190172"/>
              <a:gd name="connsiteY3" fmla="*/ 566146 h 929003"/>
              <a:gd name="connsiteX4" fmla="*/ 29029 w 1190172"/>
              <a:gd name="connsiteY4" fmla="*/ 522603 h 929003"/>
              <a:gd name="connsiteX5" fmla="*/ 87086 w 1190172"/>
              <a:gd name="connsiteY5" fmla="*/ 435517 h 929003"/>
              <a:gd name="connsiteX6" fmla="*/ 130629 w 1190172"/>
              <a:gd name="connsiteY6" fmla="*/ 406489 h 929003"/>
              <a:gd name="connsiteX7" fmla="*/ 159658 w 1190172"/>
              <a:gd name="connsiteY7" fmla="*/ 362946 h 929003"/>
              <a:gd name="connsiteX8" fmla="*/ 203200 w 1190172"/>
              <a:gd name="connsiteY8" fmla="*/ 333917 h 929003"/>
              <a:gd name="connsiteX9" fmla="*/ 261258 w 1190172"/>
              <a:gd name="connsiteY9" fmla="*/ 275860 h 929003"/>
              <a:gd name="connsiteX10" fmla="*/ 333829 w 1190172"/>
              <a:gd name="connsiteY10" fmla="*/ 217803 h 929003"/>
              <a:gd name="connsiteX11" fmla="*/ 377372 w 1190172"/>
              <a:gd name="connsiteY11" fmla="*/ 188774 h 929003"/>
              <a:gd name="connsiteX12" fmla="*/ 464458 w 1190172"/>
              <a:gd name="connsiteY12" fmla="*/ 159746 h 929003"/>
              <a:gd name="connsiteX13" fmla="*/ 508000 w 1190172"/>
              <a:gd name="connsiteY13" fmla="*/ 130717 h 929003"/>
              <a:gd name="connsiteX14" fmla="*/ 551543 w 1190172"/>
              <a:gd name="connsiteY14" fmla="*/ 116203 h 929003"/>
              <a:gd name="connsiteX15" fmla="*/ 667658 w 1190172"/>
              <a:gd name="connsiteY15" fmla="*/ 87174 h 929003"/>
              <a:gd name="connsiteX16" fmla="*/ 812800 w 1190172"/>
              <a:gd name="connsiteY16" fmla="*/ 58146 h 929003"/>
              <a:gd name="connsiteX17" fmla="*/ 885372 w 1190172"/>
              <a:gd name="connsiteY17" fmla="*/ 43632 h 929003"/>
              <a:gd name="connsiteX18" fmla="*/ 1001486 w 1190172"/>
              <a:gd name="connsiteY18" fmla="*/ 14603 h 929003"/>
              <a:gd name="connsiteX19" fmla="*/ 1190172 w 1190172"/>
              <a:gd name="connsiteY19" fmla="*/ 89 h 92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90172" h="929003">
                <a:moveTo>
                  <a:pt x="87086" y="929003"/>
                </a:moveTo>
                <a:cubicBezTo>
                  <a:pt x="67734" y="904813"/>
                  <a:pt x="43863" y="883628"/>
                  <a:pt x="29029" y="856432"/>
                </a:cubicBezTo>
                <a:cubicBezTo>
                  <a:pt x="14377" y="829569"/>
                  <a:pt x="0" y="769346"/>
                  <a:pt x="0" y="769346"/>
                </a:cubicBezTo>
                <a:cubicBezTo>
                  <a:pt x="4838" y="701613"/>
                  <a:pt x="6581" y="633587"/>
                  <a:pt x="14515" y="566146"/>
                </a:cubicBezTo>
                <a:cubicBezTo>
                  <a:pt x="16303" y="550951"/>
                  <a:pt x="21599" y="535977"/>
                  <a:pt x="29029" y="522603"/>
                </a:cubicBezTo>
                <a:cubicBezTo>
                  <a:pt x="45972" y="492105"/>
                  <a:pt x="58057" y="454869"/>
                  <a:pt x="87086" y="435517"/>
                </a:cubicBezTo>
                <a:lnTo>
                  <a:pt x="130629" y="406489"/>
                </a:lnTo>
                <a:cubicBezTo>
                  <a:pt x="140305" y="391975"/>
                  <a:pt x="147323" y="375281"/>
                  <a:pt x="159658" y="362946"/>
                </a:cubicBezTo>
                <a:cubicBezTo>
                  <a:pt x="171993" y="350611"/>
                  <a:pt x="192303" y="347538"/>
                  <a:pt x="203200" y="333917"/>
                </a:cubicBezTo>
                <a:cubicBezTo>
                  <a:pt x="259496" y="263546"/>
                  <a:pt x="166258" y="307526"/>
                  <a:pt x="261258" y="275860"/>
                </a:cubicBezTo>
                <a:cubicBezTo>
                  <a:pt x="310192" y="202458"/>
                  <a:pt x="263722" y="252857"/>
                  <a:pt x="333829" y="217803"/>
                </a:cubicBezTo>
                <a:cubicBezTo>
                  <a:pt x="349431" y="210002"/>
                  <a:pt x="361431" y="195859"/>
                  <a:pt x="377372" y="188774"/>
                </a:cubicBezTo>
                <a:cubicBezTo>
                  <a:pt x="405334" y="176347"/>
                  <a:pt x="464458" y="159746"/>
                  <a:pt x="464458" y="159746"/>
                </a:cubicBezTo>
                <a:cubicBezTo>
                  <a:pt x="478972" y="150070"/>
                  <a:pt x="492398" y="138518"/>
                  <a:pt x="508000" y="130717"/>
                </a:cubicBezTo>
                <a:cubicBezTo>
                  <a:pt x="521684" y="123875"/>
                  <a:pt x="536783" y="120229"/>
                  <a:pt x="551543" y="116203"/>
                </a:cubicBezTo>
                <a:cubicBezTo>
                  <a:pt x="590033" y="105706"/>
                  <a:pt x="629809" y="99790"/>
                  <a:pt x="667658" y="87174"/>
                </a:cubicBezTo>
                <a:cubicBezTo>
                  <a:pt x="751113" y="59356"/>
                  <a:pt x="679378" y="80383"/>
                  <a:pt x="812800" y="58146"/>
                </a:cubicBezTo>
                <a:cubicBezTo>
                  <a:pt x="837134" y="54090"/>
                  <a:pt x="861334" y="49179"/>
                  <a:pt x="885372" y="43632"/>
                </a:cubicBezTo>
                <a:cubicBezTo>
                  <a:pt x="924246" y="34661"/>
                  <a:pt x="961834" y="19009"/>
                  <a:pt x="1001486" y="14603"/>
                </a:cubicBezTo>
                <a:cubicBezTo>
                  <a:pt x="1151349" y="-2048"/>
                  <a:pt x="1088304" y="89"/>
                  <a:pt x="1190172" y="8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27D442E2-1EC2-41A4-A31F-9E160EA4120F}"/>
              </a:ext>
            </a:extLst>
          </p:cNvPr>
          <p:cNvSpPr/>
          <p:nvPr/>
        </p:nvSpPr>
        <p:spPr bwMode="auto">
          <a:xfrm>
            <a:off x="7496627" y="2017486"/>
            <a:ext cx="268516" cy="1461667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32B2D61-BFCF-4961-BE98-AE1DF2A89521}"/>
              </a:ext>
            </a:extLst>
          </p:cNvPr>
          <p:cNvSpPr/>
          <p:nvPr/>
        </p:nvSpPr>
        <p:spPr bwMode="auto">
          <a:xfrm>
            <a:off x="8425541" y="4006192"/>
            <a:ext cx="297545" cy="1483360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383664E-DE85-41EA-BECB-CC99B732A4F7}"/>
              </a:ext>
            </a:extLst>
          </p:cNvPr>
          <p:cNvSpPr/>
          <p:nvPr/>
        </p:nvSpPr>
        <p:spPr bwMode="auto">
          <a:xfrm>
            <a:off x="7852229" y="2757714"/>
            <a:ext cx="1204685" cy="1988457"/>
          </a:xfrm>
          <a:custGeom>
            <a:avLst/>
            <a:gdLst>
              <a:gd name="connsiteX0" fmla="*/ 0 w 1204685"/>
              <a:gd name="connsiteY0" fmla="*/ 0 h 1988457"/>
              <a:gd name="connsiteX1" fmla="*/ 246742 w 1204685"/>
              <a:gd name="connsiteY1" fmla="*/ 58057 h 1988457"/>
              <a:gd name="connsiteX2" fmla="*/ 333828 w 1204685"/>
              <a:gd name="connsiteY2" fmla="*/ 87086 h 1988457"/>
              <a:gd name="connsiteX3" fmla="*/ 420914 w 1204685"/>
              <a:gd name="connsiteY3" fmla="*/ 116115 h 1988457"/>
              <a:gd name="connsiteX4" fmla="*/ 464457 w 1204685"/>
              <a:gd name="connsiteY4" fmla="*/ 145143 h 1988457"/>
              <a:gd name="connsiteX5" fmla="*/ 508000 w 1204685"/>
              <a:gd name="connsiteY5" fmla="*/ 188686 h 1988457"/>
              <a:gd name="connsiteX6" fmla="*/ 595085 w 1204685"/>
              <a:gd name="connsiteY6" fmla="*/ 246743 h 1988457"/>
              <a:gd name="connsiteX7" fmla="*/ 682171 w 1204685"/>
              <a:gd name="connsiteY7" fmla="*/ 333829 h 1988457"/>
              <a:gd name="connsiteX8" fmla="*/ 725714 w 1204685"/>
              <a:gd name="connsiteY8" fmla="*/ 362857 h 1988457"/>
              <a:gd name="connsiteX9" fmla="*/ 769257 w 1204685"/>
              <a:gd name="connsiteY9" fmla="*/ 406400 h 1988457"/>
              <a:gd name="connsiteX10" fmla="*/ 856342 w 1204685"/>
              <a:gd name="connsiteY10" fmla="*/ 464457 h 1988457"/>
              <a:gd name="connsiteX11" fmla="*/ 957942 w 1204685"/>
              <a:gd name="connsiteY11" fmla="*/ 580572 h 1988457"/>
              <a:gd name="connsiteX12" fmla="*/ 1001485 w 1204685"/>
              <a:gd name="connsiteY12" fmla="*/ 667657 h 1988457"/>
              <a:gd name="connsiteX13" fmla="*/ 1030514 w 1204685"/>
              <a:gd name="connsiteY13" fmla="*/ 754743 h 1988457"/>
              <a:gd name="connsiteX14" fmla="*/ 1059542 w 1204685"/>
              <a:gd name="connsiteY14" fmla="*/ 798286 h 1988457"/>
              <a:gd name="connsiteX15" fmla="*/ 1103085 w 1204685"/>
              <a:gd name="connsiteY15" fmla="*/ 928915 h 1988457"/>
              <a:gd name="connsiteX16" fmla="*/ 1117600 w 1204685"/>
              <a:gd name="connsiteY16" fmla="*/ 972457 h 1988457"/>
              <a:gd name="connsiteX17" fmla="*/ 1132114 w 1204685"/>
              <a:gd name="connsiteY17" fmla="*/ 1088572 h 1988457"/>
              <a:gd name="connsiteX18" fmla="*/ 1146628 w 1204685"/>
              <a:gd name="connsiteY18" fmla="*/ 1146629 h 1988457"/>
              <a:gd name="connsiteX19" fmla="*/ 1175657 w 1204685"/>
              <a:gd name="connsiteY19" fmla="*/ 1291772 h 1988457"/>
              <a:gd name="connsiteX20" fmla="*/ 1204685 w 1204685"/>
              <a:gd name="connsiteY20" fmla="*/ 1451429 h 1988457"/>
              <a:gd name="connsiteX21" fmla="*/ 1190171 w 1204685"/>
              <a:gd name="connsiteY21" fmla="*/ 1712686 h 1988457"/>
              <a:gd name="connsiteX22" fmla="*/ 1161142 w 1204685"/>
              <a:gd name="connsiteY22" fmla="*/ 1799772 h 1988457"/>
              <a:gd name="connsiteX23" fmla="*/ 1117600 w 1204685"/>
              <a:gd name="connsiteY23" fmla="*/ 1886857 h 1988457"/>
              <a:gd name="connsiteX24" fmla="*/ 1030514 w 1204685"/>
              <a:gd name="connsiteY24" fmla="*/ 1944915 h 1988457"/>
              <a:gd name="connsiteX25" fmla="*/ 957942 w 1204685"/>
              <a:gd name="connsiteY25" fmla="*/ 1988457 h 198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04685" h="1988457">
                <a:moveTo>
                  <a:pt x="0" y="0"/>
                </a:moveTo>
                <a:cubicBezTo>
                  <a:pt x="141364" y="84819"/>
                  <a:pt x="5557" y="17859"/>
                  <a:pt x="246742" y="58057"/>
                </a:cubicBezTo>
                <a:cubicBezTo>
                  <a:pt x="276925" y="63087"/>
                  <a:pt x="304799" y="77410"/>
                  <a:pt x="333828" y="87086"/>
                </a:cubicBezTo>
                <a:cubicBezTo>
                  <a:pt x="333833" y="87088"/>
                  <a:pt x="420910" y="116112"/>
                  <a:pt x="420914" y="116115"/>
                </a:cubicBezTo>
                <a:cubicBezTo>
                  <a:pt x="435428" y="125791"/>
                  <a:pt x="451056" y="133976"/>
                  <a:pt x="464457" y="145143"/>
                </a:cubicBezTo>
                <a:cubicBezTo>
                  <a:pt x="480226" y="158284"/>
                  <a:pt x="491797" y="176084"/>
                  <a:pt x="508000" y="188686"/>
                </a:cubicBezTo>
                <a:cubicBezTo>
                  <a:pt x="535539" y="210105"/>
                  <a:pt x="570416" y="222074"/>
                  <a:pt x="595085" y="246743"/>
                </a:cubicBezTo>
                <a:cubicBezTo>
                  <a:pt x="624114" y="275772"/>
                  <a:pt x="648013" y="311057"/>
                  <a:pt x="682171" y="333829"/>
                </a:cubicBezTo>
                <a:cubicBezTo>
                  <a:pt x="696685" y="343505"/>
                  <a:pt x="712313" y="351690"/>
                  <a:pt x="725714" y="362857"/>
                </a:cubicBezTo>
                <a:cubicBezTo>
                  <a:pt x="741483" y="375998"/>
                  <a:pt x="753054" y="393798"/>
                  <a:pt x="769257" y="406400"/>
                </a:cubicBezTo>
                <a:cubicBezTo>
                  <a:pt x="796796" y="427819"/>
                  <a:pt x="856342" y="464457"/>
                  <a:pt x="856342" y="464457"/>
                </a:cubicBezTo>
                <a:cubicBezTo>
                  <a:pt x="924076" y="566057"/>
                  <a:pt x="885372" y="532190"/>
                  <a:pt x="957942" y="580572"/>
                </a:cubicBezTo>
                <a:cubicBezTo>
                  <a:pt x="1010882" y="739386"/>
                  <a:pt x="926449" y="498827"/>
                  <a:pt x="1001485" y="667657"/>
                </a:cubicBezTo>
                <a:cubicBezTo>
                  <a:pt x="1013912" y="695619"/>
                  <a:pt x="1013541" y="729283"/>
                  <a:pt x="1030514" y="754743"/>
                </a:cubicBezTo>
                <a:cubicBezTo>
                  <a:pt x="1040190" y="769257"/>
                  <a:pt x="1052457" y="782346"/>
                  <a:pt x="1059542" y="798286"/>
                </a:cubicBezTo>
                <a:cubicBezTo>
                  <a:pt x="1059549" y="798303"/>
                  <a:pt x="1095825" y="907135"/>
                  <a:pt x="1103085" y="928915"/>
                </a:cubicBezTo>
                <a:lnTo>
                  <a:pt x="1117600" y="972457"/>
                </a:lnTo>
                <a:cubicBezTo>
                  <a:pt x="1122438" y="1011162"/>
                  <a:pt x="1125702" y="1050097"/>
                  <a:pt x="1132114" y="1088572"/>
                </a:cubicBezTo>
                <a:cubicBezTo>
                  <a:pt x="1135393" y="1108249"/>
                  <a:pt x="1142448" y="1127124"/>
                  <a:pt x="1146628" y="1146629"/>
                </a:cubicBezTo>
                <a:cubicBezTo>
                  <a:pt x="1156966" y="1194873"/>
                  <a:pt x="1168680" y="1242929"/>
                  <a:pt x="1175657" y="1291772"/>
                </a:cubicBezTo>
                <a:cubicBezTo>
                  <a:pt x="1192992" y="1413119"/>
                  <a:pt x="1181874" y="1360183"/>
                  <a:pt x="1204685" y="1451429"/>
                </a:cubicBezTo>
                <a:cubicBezTo>
                  <a:pt x="1199847" y="1538515"/>
                  <a:pt x="1200989" y="1626140"/>
                  <a:pt x="1190171" y="1712686"/>
                </a:cubicBezTo>
                <a:cubicBezTo>
                  <a:pt x="1186376" y="1743049"/>
                  <a:pt x="1170818" y="1770743"/>
                  <a:pt x="1161142" y="1799772"/>
                </a:cubicBezTo>
                <a:cubicBezTo>
                  <a:pt x="1150789" y="1830832"/>
                  <a:pt x="1144082" y="1863685"/>
                  <a:pt x="1117600" y="1886857"/>
                </a:cubicBezTo>
                <a:cubicBezTo>
                  <a:pt x="1091344" y="1909831"/>
                  <a:pt x="1059543" y="1925562"/>
                  <a:pt x="1030514" y="1944915"/>
                </a:cubicBezTo>
                <a:cubicBezTo>
                  <a:pt x="977974" y="1979941"/>
                  <a:pt x="1002570" y="1966144"/>
                  <a:pt x="957942" y="198845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085932"/>
      </p:ext>
    </p:extLst>
  </p:cSld>
  <p:clrMapOvr>
    <a:masterClrMapping/>
  </p:clrMapOvr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72410</TotalTime>
  <Words>4204</Words>
  <Application>Microsoft Office PowerPoint</Application>
  <PresentationFormat>On-screen Show (4:3)</PresentationFormat>
  <Paragraphs>709</Paragraphs>
  <Slides>32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Arial</vt:lpstr>
      <vt:lpstr>Helvetica</vt:lpstr>
      <vt:lpstr>Monotype Sorts</vt:lpstr>
      <vt:lpstr>Times New Roman</vt:lpstr>
      <vt:lpstr>Webdings</vt:lpstr>
      <vt:lpstr>Wingdings</vt:lpstr>
      <vt:lpstr>db</vt:lpstr>
      <vt:lpstr>Equation</vt:lpstr>
      <vt:lpstr>Query Processing </vt:lpstr>
      <vt:lpstr>Join Operation</vt:lpstr>
      <vt:lpstr>Nested-Loop Join</vt:lpstr>
      <vt:lpstr>Nested-Loop Join</vt:lpstr>
      <vt:lpstr>Nested-Loop Join</vt:lpstr>
      <vt:lpstr>Nested-Loop Join</vt:lpstr>
      <vt:lpstr>Nested-Loop Join</vt:lpstr>
      <vt:lpstr>Nested-Loop Join</vt:lpstr>
      <vt:lpstr>Nested-Loop Join</vt:lpstr>
      <vt:lpstr>Nested-Loop Join</vt:lpstr>
      <vt:lpstr>Block Nested-Loop Join</vt:lpstr>
      <vt:lpstr>Block Nested-Loop Join</vt:lpstr>
      <vt:lpstr>Block Nested-Loop Join</vt:lpstr>
      <vt:lpstr>Block Nested-Loop Join</vt:lpstr>
      <vt:lpstr>Block Nested-Loop Join</vt:lpstr>
      <vt:lpstr>Block Nested-Loop Join</vt:lpstr>
      <vt:lpstr>Block Nested-Loop Join</vt:lpstr>
      <vt:lpstr>Block Nested-Loop Join</vt:lpstr>
      <vt:lpstr>Block Nested-Loop Join</vt:lpstr>
      <vt:lpstr>Evaluation of Expressions</vt:lpstr>
      <vt:lpstr>Materialization</vt:lpstr>
      <vt:lpstr>Materialization</vt:lpstr>
      <vt:lpstr>Materialization (Cont.)</vt:lpstr>
      <vt:lpstr>Materialization (Cont.)</vt:lpstr>
      <vt:lpstr>Materialization (Cont.)</vt:lpstr>
      <vt:lpstr>Materialization (Cont.)</vt:lpstr>
      <vt:lpstr>Materialization (Cont.)</vt:lpstr>
      <vt:lpstr>Pipelining</vt:lpstr>
      <vt:lpstr>Pipelining</vt:lpstr>
      <vt:lpstr>Example: External Sorting Using Sort-Merge</vt:lpstr>
      <vt:lpstr>Pipelining (Cont.)</vt:lpstr>
      <vt:lpstr>Pipelining (Cont.)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Abu Sayed Md. Latiful Hoque</cp:lastModifiedBy>
  <cp:revision>766</cp:revision>
  <cp:lastPrinted>1999-06-28T19:27:31Z</cp:lastPrinted>
  <dcterms:created xsi:type="dcterms:W3CDTF">2000-02-23T18:58:38Z</dcterms:created>
  <dcterms:modified xsi:type="dcterms:W3CDTF">2020-12-13T03:02:31Z</dcterms:modified>
</cp:coreProperties>
</file>