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CSE 215 (Database)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221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Introductory Lecture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2000" dirty="0" smtClean="0"/>
              <a:t>Md. </a:t>
            </a:r>
            <a:r>
              <a:rPr lang="en-US" sz="2000" dirty="0" err="1" smtClean="0"/>
              <a:t>Saiful</a:t>
            </a:r>
            <a:r>
              <a:rPr lang="en-US" sz="2000" dirty="0" smtClean="0"/>
              <a:t> Islam</a:t>
            </a:r>
          </a:p>
          <a:p>
            <a:pPr algn="ctr"/>
            <a:r>
              <a:rPr lang="en-US" sz="2000" dirty="0" smtClean="0"/>
              <a:t>Lecturer</a:t>
            </a:r>
          </a:p>
          <a:p>
            <a:pPr algn="ctr"/>
            <a:r>
              <a:rPr lang="en-US" sz="2000" dirty="0" smtClean="0"/>
              <a:t>Department of CSE, BUET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788" y="1624013"/>
            <a:ext cx="56864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 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Entity is a object in the world that can</a:t>
            </a:r>
          </a:p>
          <a:p>
            <a:pPr>
              <a:buNone/>
            </a:pPr>
            <a:r>
              <a:rPr lang="en-US" dirty="0" smtClean="0"/>
              <a:t>be distinguished from other objects.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thing, person, place, unit, object or any item about which the data should </a:t>
            </a:r>
            <a:r>
              <a:rPr lang="en-US" dirty="0" smtClean="0"/>
              <a:t>be captured </a:t>
            </a:r>
            <a:r>
              <a:rPr lang="en-US" dirty="0" smtClean="0"/>
              <a:t>and stored in the form of properties, workflow and tables.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 </a:t>
            </a:r>
            <a:r>
              <a:rPr lang="en-US" dirty="0" smtClean="0"/>
              <a:t>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Entity set is a collection of entities.</a:t>
            </a:r>
          </a:p>
          <a:p>
            <a:pPr lvl="1" algn="just"/>
            <a:r>
              <a:rPr lang="en-US" dirty="0" smtClean="0"/>
              <a:t>In a sense, an entity is an object, and entity set is a class (</a:t>
            </a:r>
            <a:r>
              <a:rPr lang="en-US" dirty="0" err="1" smtClean="0"/>
              <a:t>w.r.t</a:t>
            </a:r>
            <a:r>
              <a:rPr lang="en-US" dirty="0" smtClean="0"/>
              <a:t>. OOP).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053" y="3600450"/>
            <a:ext cx="7777747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 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Attributes are used </a:t>
            </a:r>
            <a:r>
              <a:rPr lang="en-US" dirty="0" smtClean="0"/>
              <a:t>to describe an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What can be the attributes of a student?</a:t>
            </a:r>
          </a:p>
          <a:p>
            <a:pPr lvl="1"/>
            <a:r>
              <a:rPr lang="en-US" dirty="0" err="1" smtClean="0"/>
              <a:t>student_id</a:t>
            </a:r>
            <a:endParaRPr lang="en-US" dirty="0" smtClean="0"/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term</a:t>
            </a:r>
          </a:p>
          <a:p>
            <a:pPr lvl="1"/>
            <a:r>
              <a:rPr lang="en-US" dirty="0" err="1" smtClean="0"/>
              <a:t>cgpa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76600"/>
            <a:ext cx="3693485" cy="225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 </a:t>
            </a:r>
            <a:r>
              <a:rPr lang="en-US" dirty="0" smtClean="0"/>
              <a:t>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relationship is association among two </a:t>
            </a: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more entities. </a:t>
            </a:r>
          </a:p>
          <a:p>
            <a:r>
              <a:rPr lang="en-US" dirty="0" smtClean="0"/>
              <a:t>Relationships are drawn using diamond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22970"/>
            <a:ext cx="7162800" cy="323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8200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676400"/>
          <a:ext cx="7162800" cy="4540942"/>
        </p:xfrm>
        <a:graphic>
          <a:graphicData uri="http://schemas.openxmlformats.org/drawingml/2006/table">
            <a:tbl>
              <a:tblPr/>
              <a:tblGrid>
                <a:gridCol w="938734"/>
                <a:gridCol w="4889643"/>
                <a:gridCol w="1334423"/>
              </a:tblGrid>
              <a:tr h="515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Week</a:t>
                      </a:r>
                      <a:endParaRPr lang="en-US" sz="11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Topics</a:t>
                      </a:r>
                      <a:endParaRPr lang="en-US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Teacher’s Initial</a:t>
                      </a:r>
                      <a:endParaRPr lang="en-US" sz="11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152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Times New Roman"/>
                          <a:cs typeface="Times New Roman"/>
                        </a:rPr>
                        <a:t>Week 1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>
                          <a:latin typeface="Cambria"/>
                          <a:ea typeface="Times New Roman"/>
                          <a:cs typeface="Vrinda"/>
                        </a:rPr>
                        <a:t>Introduction to Relational Database System and Database Design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MSI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66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Times New Roman"/>
                        </a:rPr>
                        <a:t>Week 2-3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Entity Relationship Diagrams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MSI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Times New Roman"/>
                        </a:rPr>
                        <a:t>Week 4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Vrinda"/>
                        </a:rPr>
                        <a:t>Database Design Theory, Normalization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MSI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66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Times New Roman"/>
                        </a:rPr>
                        <a:t>Week 5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Vrinda"/>
                        </a:rPr>
                        <a:t>SQL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MSI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Times New Roman"/>
                        </a:rPr>
                        <a:t>Week 6-7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SQL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Constraints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Vrinda"/>
                        </a:rPr>
                        <a:t>Relational Algebra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MSI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288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Times New Roman"/>
                        </a:rPr>
                        <a:t>Week 8-14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Indexing, Hashing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External Memory Algorithms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Query Optimization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Transactions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Data Recovery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ASML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2514601"/>
          <a:ext cx="7391400" cy="2586688"/>
        </p:xfrm>
        <a:graphic>
          <a:graphicData uri="http://schemas.openxmlformats.org/drawingml/2006/table">
            <a:tbl>
              <a:tblPr/>
              <a:tblGrid>
                <a:gridCol w="3033330"/>
                <a:gridCol w="2653015"/>
                <a:gridCol w="1705055"/>
              </a:tblGrid>
              <a:tr h="466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Book Name</a:t>
                      </a:r>
                      <a:endParaRPr lang="en-US" sz="20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Author</a:t>
                      </a:r>
                      <a:endParaRPr lang="en-US" sz="20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Edition</a:t>
                      </a:r>
                      <a:endParaRPr lang="en-US" sz="20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A First Course in Database Systems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Vrinda"/>
                        </a:rPr>
                        <a:t>Jeffrey D. Ullman, Jennifer Widom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600" baseline="30000">
                          <a:latin typeface="Cambria"/>
                          <a:ea typeface="Times New Roman"/>
                          <a:cs typeface="Times New Roman"/>
                        </a:rPr>
                        <a:t>nd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788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DATABASE SYSTEMS</a:t>
                      </a:r>
                      <a:b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The Complete Book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Hector Garcia-Molina, Jeffrey D. </a:t>
                      </a:r>
                      <a:r>
                        <a:rPr lang="en-US" sz="1600" dirty="0" err="1">
                          <a:latin typeface="Cambria"/>
                          <a:ea typeface="Times New Roman"/>
                          <a:cs typeface="Times New Roman"/>
                        </a:rPr>
                        <a:t>Ullman</a:t>
                      </a: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, Jennifer </a:t>
                      </a:r>
                      <a:r>
                        <a:rPr lang="en-US" sz="1600" dirty="0" err="1">
                          <a:latin typeface="Cambria"/>
                          <a:ea typeface="Times New Roman"/>
                          <a:cs typeface="Times New Roman"/>
                        </a:rPr>
                        <a:t>Widom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600" baseline="30000">
                          <a:latin typeface="Cambria"/>
                          <a:ea typeface="Times New Roman"/>
                          <a:cs typeface="Times New Roman"/>
                        </a:rPr>
                        <a:t>nd</a:t>
                      </a: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 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Times New Roman"/>
                        </a:rPr>
                        <a:t>Database System Concepts</a:t>
                      </a:r>
                      <a:endParaRPr lang="en-US" sz="160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/>
                          <a:ea typeface="Times New Roman"/>
                          <a:cs typeface="Times New Roman"/>
                        </a:rPr>
                        <a:t>Avi</a:t>
                      </a: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ambria"/>
                          <a:ea typeface="Times New Roman"/>
                          <a:cs typeface="Times New Roman"/>
                        </a:rPr>
                        <a:t>Silberschatz</a:t>
                      </a: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, Henry F. </a:t>
                      </a:r>
                      <a:r>
                        <a:rPr lang="en-US" sz="1600" dirty="0" err="1">
                          <a:latin typeface="Cambria"/>
                          <a:ea typeface="Times New Roman"/>
                          <a:cs typeface="Times New Roman"/>
                        </a:rPr>
                        <a:t>Korth</a:t>
                      </a: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, and S. </a:t>
                      </a:r>
                      <a:r>
                        <a:rPr lang="en-US" sz="1600" dirty="0" err="1">
                          <a:latin typeface="Cambria"/>
                          <a:ea typeface="Times New Roman"/>
                          <a:cs typeface="Times New Roman"/>
                        </a:rPr>
                        <a:t>Sudarshan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en-US" sz="1600" baseline="30000" dirty="0">
                          <a:latin typeface="Cambria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US" sz="1600" dirty="0">
                          <a:latin typeface="Cambria"/>
                          <a:ea typeface="Times New Roman"/>
                          <a:cs typeface="Times New Roman"/>
                        </a:rPr>
                        <a:t> or 7</a:t>
                      </a:r>
                      <a:r>
                        <a:rPr lang="en-US" sz="1600" baseline="30000" dirty="0">
                          <a:latin typeface="Cambria"/>
                          <a:ea typeface="Times New Roman"/>
                          <a:cs typeface="Times New Roman"/>
                        </a:rPr>
                        <a:t>th</a:t>
                      </a:r>
                      <a:endParaRPr lang="en-US" sz="1600" dirty="0"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vs</a:t>
            </a:r>
            <a:r>
              <a:rPr lang="en-US" dirty="0" smtClean="0"/>
              <a:t>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89756"/>
            <a:ext cx="6781800" cy="514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vs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bits of information</a:t>
            </a:r>
          </a:p>
          <a:p>
            <a:r>
              <a:rPr lang="en-US" dirty="0" smtClean="0"/>
              <a:t>If we cannot interpret data, it do not add any value</a:t>
            </a:r>
          </a:p>
          <a:p>
            <a:r>
              <a:rPr lang="en-US" dirty="0" smtClean="0"/>
              <a:t>Well interpreted data is the new currency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large, integrated collection of data</a:t>
            </a:r>
          </a:p>
          <a:p>
            <a:pPr>
              <a:buNone/>
            </a:pPr>
            <a:r>
              <a:rPr lang="en-US" sz="2400" u="sng" dirty="0" smtClean="0"/>
              <a:t>Example: </a:t>
            </a:r>
            <a:r>
              <a:rPr lang="en-US" sz="2400" dirty="0" smtClean="0"/>
              <a:t> BIIS student database</a:t>
            </a:r>
          </a:p>
          <a:p>
            <a:endParaRPr lang="en-US" dirty="0" smtClean="0"/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How to manage such database?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Management System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</a:p>
          <a:p>
            <a:pPr lvl="1"/>
            <a:r>
              <a:rPr lang="en-US" dirty="0" smtClean="0"/>
              <a:t>Persistent Storage</a:t>
            </a:r>
          </a:p>
          <a:p>
            <a:pPr lvl="1"/>
            <a:r>
              <a:rPr lang="en-US" dirty="0" smtClean="0"/>
              <a:t>Programming Interface</a:t>
            </a:r>
          </a:p>
          <a:p>
            <a:pPr lvl="2"/>
            <a:r>
              <a:rPr lang="en-US" dirty="0" smtClean="0"/>
              <a:t>Access, and modify data (efficiently)</a:t>
            </a:r>
          </a:p>
          <a:p>
            <a:pPr lvl="1"/>
            <a:r>
              <a:rPr lang="en-US" dirty="0" smtClean="0"/>
              <a:t>Transaction Management (concurrent access)</a:t>
            </a:r>
          </a:p>
          <a:p>
            <a:pPr lvl="2"/>
            <a:r>
              <a:rPr lang="en-US" dirty="0" smtClean="0"/>
              <a:t>Atomicity</a:t>
            </a:r>
          </a:p>
          <a:p>
            <a:pPr lvl="2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Isolation</a:t>
            </a:r>
          </a:p>
          <a:p>
            <a:pPr lvl="2"/>
            <a:r>
              <a:rPr lang="en-US" dirty="0" smtClean="0"/>
              <a:t>Durability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Management System (DBMS)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Database Management System (DBMS) is a piece of software</a:t>
            </a:r>
          </a:p>
          <a:p>
            <a:pPr>
              <a:buNone/>
            </a:pPr>
            <a:r>
              <a:rPr lang="en-US" dirty="0" smtClean="0"/>
              <a:t>designed to store and manage databases.</a:t>
            </a:r>
            <a:endParaRPr lang="en-US" dirty="0"/>
          </a:p>
        </p:txBody>
      </p:sp>
      <p:sp>
        <p:nvSpPr>
          <p:cNvPr id="29698" name="AutoShape 2" descr="https://cdn.shortpixel.ai/client/q_glossy,ret_img,w_597/https:/vivadifferences.com/wp-content/uploads/2019/10/DBM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20614"/>
            <a:ext cx="4724399" cy="360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7315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241</TotalTime>
  <Words>352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CSE 215 (Database)</vt:lpstr>
      <vt:lpstr>Course Outline</vt:lpstr>
      <vt:lpstr>Reference Books</vt:lpstr>
      <vt:lpstr>Data vs Information </vt:lpstr>
      <vt:lpstr>Data vs Information</vt:lpstr>
      <vt:lpstr>Database</vt:lpstr>
      <vt:lpstr>Database Management System (DBMS)</vt:lpstr>
      <vt:lpstr>Database Management System (DBMS)</vt:lpstr>
      <vt:lpstr>DBMS Examples</vt:lpstr>
      <vt:lpstr>Popularity of DBMS</vt:lpstr>
      <vt:lpstr>Key Concepts:  Entity</vt:lpstr>
      <vt:lpstr>Key Concepts:  Entity Set</vt:lpstr>
      <vt:lpstr>Key Concepts:  Attributes</vt:lpstr>
      <vt:lpstr>Key Concepts:  Relation</vt:lpstr>
      <vt:lpstr>ER Diagram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215 Database</dc:title>
  <dc:creator>MSI</dc:creator>
  <cp:lastModifiedBy>MSI</cp:lastModifiedBy>
  <cp:revision>42</cp:revision>
  <dcterms:created xsi:type="dcterms:W3CDTF">2006-08-16T00:00:00Z</dcterms:created>
  <dcterms:modified xsi:type="dcterms:W3CDTF">2020-02-22T14:02:24Z</dcterms:modified>
</cp:coreProperties>
</file>