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Joining multiple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36188" y="1221732"/>
            <a:ext cx="7298212" cy="39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HR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AB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6162" y="1811788"/>
            <a:ext cx="672985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SELECT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5756" y="1811789"/>
            <a:ext cx="6252444" cy="428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6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e.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mpname,</a:t>
            </a:r>
            <a:r>
              <a:rPr sz="2100" b="1" spc="-7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h.d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ptno,</a:t>
            </a:r>
            <a:r>
              <a:rPr sz="2100" b="1" spc="-75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.dep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name,</a:t>
            </a:r>
            <a:r>
              <a:rPr sz="2100" b="1" spc="-9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h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.his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begind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te,</a:t>
            </a:r>
            <a:endParaRPr sz="1400">
              <a:latin typeface="Courier New"/>
              <a:cs typeface="Courier New"/>
            </a:endParaRPr>
          </a:p>
          <a:p>
            <a:pPr marL="11135" marR="26657">
              <a:lnSpc>
                <a:spcPct val="94401"/>
              </a:lnSpc>
              <a:spcBef>
                <a:spcPts val="15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h.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h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istend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ate,</a:t>
            </a:r>
            <a:r>
              <a:rPr sz="1400" b="1" spc="-104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h.hist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sal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6162" y="2286000"/>
            <a:ext cx="561397" cy="1092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19139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FROM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ts val="1589"/>
              </a:lnSpc>
              <a:spcBef>
                <a:spcPts val="15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WHERE 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ts val="1589"/>
              </a:lnSpc>
              <a:spcBef>
                <a:spcPts val="9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AND 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ts val="1589"/>
              </a:lnSpc>
              <a:spcBef>
                <a:spcPts val="9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AND 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ts val="1589"/>
              </a:lnSpc>
              <a:spcBef>
                <a:spcPts val="9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ORDER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5756" y="2254388"/>
            <a:ext cx="3052044" cy="649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6657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de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artment</a:t>
            </a:r>
            <a:endParaRPr sz="1400">
              <a:latin typeface="Courier New"/>
              <a:cs typeface="Courier New"/>
            </a:endParaRPr>
          </a:p>
          <a:p>
            <a:pPr marL="11135" marR="26657">
              <a:lnSpc>
                <a:spcPct val="94401"/>
              </a:lnSpc>
              <a:spcBef>
                <a:spcPts val="15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d.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eptno</a:t>
            </a:r>
            <a:r>
              <a:rPr sz="1400" b="1" spc="-6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  <a:p>
            <a:pPr marL="63249">
              <a:lnSpc>
                <a:spcPct val="94401"/>
              </a:lnSpc>
              <a:spcBef>
                <a:spcPts val="92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h.de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tno</a:t>
            </a:r>
            <a:r>
              <a:rPr sz="1400" b="1" spc="-6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5164" y="2254388"/>
            <a:ext cx="3045636" cy="649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d,</a:t>
            </a:r>
            <a:r>
              <a:rPr sz="2100" b="1" spc="-1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mployee</a:t>
            </a:r>
            <a:r>
              <a:rPr sz="2100" b="1" spc="-53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e,</a:t>
            </a:r>
            <a:r>
              <a:rPr sz="2100" b="1" spc="-1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h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istory</a:t>
            </a:r>
            <a:r>
              <a:rPr sz="2100" b="1" spc="-46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h</a:t>
            </a:r>
            <a:endParaRPr sz="1400">
              <a:latin typeface="Courier New"/>
              <a:cs typeface="Courier New"/>
            </a:endParaRPr>
          </a:p>
          <a:p>
            <a:pPr marL="63249" marR="1669805" indent="-52113">
              <a:lnSpc>
                <a:spcPts val="1589"/>
              </a:lnSpc>
              <a:spcBef>
                <a:spcPts val="15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e.d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ptno </a:t>
            </a:r>
            <a:endParaRPr sz="1400">
              <a:latin typeface="Courier New"/>
              <a:cs typeface="Courier New"/>
            </a:endParaRPr>
          </a:p>
          <a:p>
            <a:pPr marL="63249" marR="1669805">
              <a:lnSpc>
                <a:spcPts val="1589"/>
              </a:lnSpc>
              <a:spcBef>
                <a:spcPts val="9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d.dep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no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1688" y="2918288"/>
            <a:ext cx="6718911" cy="428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5283" marR="26657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h.em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no</a:t>
            </a:r>
            <a:r>
              <a:rPr sz="2100" b="1" spc="-59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r>
              <a:rPr sz="2100" b="1" spc="4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e.empno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ct val="94401"/>
              </a:lnSpc>
              <a:spcBef>
                <a:spcPts val="15"/>
              </a:spcBef>
            </a:pP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B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400" b="1" spc="-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e.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mpname,</a:t>
            </a:r>
            <a:r>
              <a:rPr sz="1400" b="1" spc="-71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h.h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i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stbegi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date</a:t>
            </a:r>
            <a:r>
              <a:rPr sz="1400" b="1" spc="-11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DESC,</a:t>
            </a:r>
            <a:r>
              <a:rPr sz="1400" b="1" spc="-41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h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.his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enddat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162" y="3997127"/>
            <a:ext cx="6811038" cy="428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SELECT</a:t>
            </a:r>
            <a:r>
              <a:rPr sz="2100" b="1" spc="-3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d.de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tname</a:t>
            </a:r>
            <a:r>
              <a:rPr sz="2100" b="1" spc="-83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2100" b="1" spc="-1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"D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partme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t",</a:t>
            </a:r>
            <a:r>
              <a:rPr sz="2100" b="1" spc="-109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anager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.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empn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me</a:t>
            </a:r>
            <a:r>
              <a:rPr sz="2100" b="1" spc="-125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as</a:t>
            </a:r>
            <a:endParaRPr sz="1400">
              <a:latin typeface="Courier New"/>
              <a:cs typeface="Courier New"/>
            </a:endParaRPr>
          </a:p>
          <a:p>
            <a:pPr marL="760767" marR="26657">
              <a:lnSpc>
                <a:spcPct val="94401"/>
              </a:lnSpc>
              <a:spcBef>
                <a:spcPts val="15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work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r.empn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me</a:t>
            </a:r>
            <a:r>
              <a:rPr sz="1400" b="1" spc="72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s</a:t>
            </a:r>
            <a:r>
              <a:rPr sz="1400" b="1" spc="-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"Wor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k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er"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6334" y="3997127"/>
            <a:ext cx="1092612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"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Mana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g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er",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162" y="4572000"/>
            <a:ext cx="561397" cy="87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19139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FROM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ts val="1589"/>
              </a:lnSpc>
              <a:spcBef>
                <a:spcPts val="15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WHERE 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ts val="1589"/>
              </a:lnSpc>
              <a:spcBef>
                <a:spcPts val="9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AND 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ts val="1589"/>
              </a:lnSpc>
              <a:spcBef>
                <a:spcPts val="9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ORDER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1689" y="4572000"/>
            <a:ext cx="6109311" cy="87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mplo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ee</a:t>
            </a:r>
            <a:r>
              <a:rPr sz="2100" b="1" spc="-6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wor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k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er,</a:t>
            </a:r>
            <a:r>
              <a:rPr sz="2100" b="1" spc="-59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mployee</a:t>
            </a:r>
            <a:r>
              <a:rPr sz="2100" b="1" spc="-53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man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ger,</a:t>
            </a:r>
            <a:r>
              <a:rPr sz="2100" b="1" spc="-6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part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ent</a:t>
            </a:r>
            <a:r>
              <a:rPr sz="2100" b="1" spc="-83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endParaRPr sz="1400">
              <a:latin typeface="Courier New"/>
              <a:cs typeface="Courier New"/>
            </a:endParaRPr>
          </a:p>
          <a:p>
            <a:pPr marL="11135" marR="2042616">
              <a:lnSpc>
                <a:spcPts val="1589"/>
              </a:lnSpc>
              <a:spcBef>
                <a:spcPts val="15"/>
              </a:spcBef>
            </a:pP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w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orke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.mgrno</a:t>
            </a:r>
            <a:r>
              <a:rPr sz="1400" b="1" spc="-88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r>
              <a:rPr sz="14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ma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ager.e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pno </a:t>
            </a:r>
            <a:endParaRPr sz="1400">
              <a:latin typeface="Courier New"/>
              <a:cs typeface="Courier New"/>
            </a:endParaRPr>
          </a:p>
          <a:p>
            <a:pPr marL="11135" marR="2042616">
              <a:lnSpc>
                <a:spcPts val="1589"/>
              </a:lnSpc>
              <a:spcBef>
                <a:spcPts val="93"/>
              </a:spcBef>
            </a:pP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.dep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no</a:t>
            </a:r>
            <a:r>
              <a:rPr sz="1400" b="1" spc="-6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r>
              <a:rPr sz="14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nage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.deptno</a:t>
            </a:r>
            <a:endParaRPr sz="1400">
              <a:latin typeface="Courier New"/>
              <a:cs typeface="Courier New"/>
            </a:endParaRPr>
          </a:p>
          <a:p>
            <a:pPr marL="11135">
              <a:lnSpc>
                <a:spcPct val="94401"/>
              </a:lnSpc>
              <a:spcBef>
                <a:spcPts val="93"/>
              </a:spcBef>
            </a:pP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B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400" b="1" spc="-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d.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eptnam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,</a:t>
            </a:r>
            <a:r>
              <a:rPr sz="1400" b="1" spc="-92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ma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ager.e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pnam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,</a:t>
            </a:r>
            <a:r>
              <a:rPr sz="1400" b="1" spc="-134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work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r.em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name;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03608" y="1221732"/>
            <a:ext cx="6568792" cy="696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rn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iv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I/I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SO 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2800" b="1" spc="4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lang="en-US"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endParaRPr lang="en-US" sz="2800" b="1" dirty="0" smtClean="0">
              <a:solidFill>
                <a:srgbClr val="383837"/>
              </a:solidFill>
              <a:latin typeface="Arial"/>
              <a:cs typeface="Arial"/>
            </a:endParaRPr>
          </a:p>
          <a:p>
            <a:pPr marL="44541">
              <a:lnSpc>
                <a:spcPts val="2959"/>
              </a:lnSpc>
              <a:spcBef>
                <a:spcPts val="147"/>
              </a:spcBef>
            </a:pPr>
            <a:r>
              <a:rPr lang="en-US" sz="1600" spc="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lang="en-US"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lang="en-US" sz="1600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  <a:t>ON </a:t>
            </a:r>
            <a:r>
              <a:rPr lang="en-US" sz="160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  <a:cs typeface="Arial"/>
              </a:rPr>
              <a:t>(Try to avoid)</a:t>
            </a:r>
            <a:endParaRPr sz="1600">
              <a:solidFill>
                <a:srgbClr val="FF0000"/>
              </a:solidFill>
              <a:latin typeface="Arial"/>
              <a:cs typeface="Arial"/>
            </a:endParaRPr>
          </a:p>
          <a:p>
            <a:pPr marL="11135" marR="53516">
              <a:lnSpc>
                <a:spcPct val="95825"/>
              </a:lnSpc>
              <a:spcBef>
                <a:spcPts val="12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6855" y="1620562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489" y="2214295"/>
            <a:ext cx="5137036" cy="1913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907"/>
              </a:lnSpc>
              <a:spcBef>
                <a:spcPts val="95"/>
              </a:spcBef>
            </a:pPr>
            <a:r>
              <a:rPr sz="2600" baseline="4413" dirty="0" smtClean="0">
                <a:solidFill>
                  <a:srgbClr val="383837"/>
                </a:solidFill>
                <a:latin typeface="Courier New"/>
                <a:cs typeface="Courier New"/>
              </a:rPr>
              <a:t>SELECT e.empname, m.empname AS manager,</a:t>
            </a:r>
            <a:endParaRPr>
              <a:latin typeface="Courier New"/>
              <a:cs typeface="Courier New"/>
            </a:endParaRPr>
          </a:p>
          <a:p>
            <a:pPr marL="283728" marR="33473">
              <a:lnSpc>
                <a:spcPct val="94401"/>
              </a:lnSpc>
              <a:spcBef>
                <a:spcPts val="23"/>
              </a:spcBef>
            </a:pPr>
            <a:r>
              <a:rPr dirty="0" smtClean="0">
                <a:solidFill>
                  <a:srgbClr val="383837"/>
                </a:solidFill>
                <a:latin typeface="Courier New"/>
                <a:cs typeface="Courier New"/>
              </a:rPr>
              <a:t>e.empbdate</a:t>
            </a:r>
            <a:endParaRPr>
              <a:latin typeface="Courier New"/>
              <a:cs typeface="Courier New"/>
            </a:endParaRPr>
          </a:p>
          <a:p>
            <a:pPr marL="11135" marR="33473">
              <a:lnSpc>
                <a:spcPct val="94401"/>
              </a:lnSpc>
              <a:spcBef>
                <a:spcPts val="644"/>
              </a:spcBef>
            </a:pPr>
            <a:r>
              <a:rPr dirty="0" smtClean="0">
                <a:solidFill>
                  <a:srgbClr val="383837"/>
                </a:solidFill>
                <a:latin typeface="Courier New"/>
                <a:cs typeface="Courier New"/>
              </a:rPr>
              <a:t>FROM </a:t>
            </a:r>
            <a:r>
              <a:rPr dirty="0" smtClean="0">
                <a:solidFill>
                  <a:srgbClr val="FF0000"/>
                </a:solidFill>
                <a:latin typeface="Courier New"/>
                <a:cs typeface="Courier New"/>
              </a:rPr>
              <a:t>employee m</a:t>
            </a:r>
            <a:endParaRPr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83728" marR="33473">
              <a:lnSpc>
                <a:spcPct val="94401"/>
              </a:lnSpc>
              <a:spcBef>
                <a:spcPts val="644"/>
              </a:spcBef>
            </a:pPr>
            <a:r>
              <a:rPr dirty="0" smtClean="0">
                <a:solidFill>
                  <a:srgbClr val="FF0000"/>
                </a:solidFill>
                <a:latin typeface="Courier New"/>
                <a:cs typeface="Courier New"/>
              </a:rPr>
              <a:t>JOIN</a:t>
            </a:r>
            <a:endParaRPr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83728" marR="33473">
              <a:lnSpc>
                <a:spcPct val="94401"/>
              </a:lnSpc>
              <a:spcBef>
                <a:spcPts val="644"/>
              </a:spcBef>
            </a:pPr>
            <a:r>
              <a:rPr dirty="0" smtClean="0">
                <a:solidFill>
                  <a:srgbClr val="FF0000"/>
                </a:solidFill>
                <a:latin typeface="Courier New"/>
                <a:cs typeface="Courier New"/>
              </a:rPr>
              <a:t>employee e</a:t>
            </a:r>
            <a:endParaRPr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83728" marR="33473">
              <a:lnSpc>
                <a:spcPct val="94401"/>
              </a:lnSpc>
              <a:spcBef>
                <a:spcPts val="644"/>
              </a:spcBef>
            </a:pPr>
            <a:r>
              <a:rPr dirty="0" smtClean="0">
                <a:solidFill>
                  <a:srgbClr val="FF0000"/>
                </a:solidFill>
                <a:latin typeface="Courier New"/>
                <a:cs typeface="Courier New"/>
              </a:rPr>
              <a:t>ON e.mgrno = m.empno</a:t>
            </a:r>
            <a:endParaRPr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2489" y="4219827"/>
            <a:ext cx="706216" cy="599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907"/>
              </a:lnSpc>
              <a:spcBef>
                <a:spcPts val="95"/>
              </a:spcBef>
            </a:pPr>
            <a:endParaRPr lang="en-US" sz="2600" baseline="4413" dirty="0" smtClean="0">
              <a:solidFill>
                <a:srgbClr val="383837"/>
              </a:solidFill>
              <a:latin typeface="Courier New"/>
              <a:cs typeface="Courier New"/>
            </a:endParaRPr>
          </a:p>
          <a:p>
            <a:pPr marL="11135">
              <a:lnSpc>
                <a:spcPts val="1907"/>
              </a:lnSpc>
              <a:spcBef>
                <a:spcPts val="95"/>
              </a:spcBef>
            </a:pPr>
            <a:r>
              <a:rPr sz="2600" baseline="4413" smtClean="0">
                <a:solidFill>
                  <a:srgbClr val="383837"/>
                </a:solidFill>
                <a:latin typeface="Courier New"/>
                <a:cs typeface="Courier New"/>
              </a:rPr>
              <a:t>WHERE</a:t>
            </a:r>
            <a:endParaRPr>
              <a:latin typeface="Courier New"/>
              <a:cs typeface="Courier New"/>
            </a:endParaRPr>
          </a:p>
          <a:p>
            <a:pPr marL="11135">
              <a:lnSpc>
                <a:spcPct val="94401"/>
              </a:lnSpc>
              <a:spcBef>
                <a:spcPts val="548"/>
              </a:spcBef>
            </a:pPr>
            <a:r>
              <a:rPr dirty="0" smtClean="0">
                <a:solidFill>
                  <a:srgbClr val="383837"/>
                </a:solidFill>
                <a:latin typeface="Courier New"/>
                <a:cs typeface="Courier New"/>
              </a:rPr>
              <a:t>ORDER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8787" y="4219827"/>
            <a:ext cx="4825460" cy="1018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04" marR="33473">
              <a:lnSpc>
                <a:spcPts val="1907"/>
              </a:lnSpc>
              <a:spcBef>
                <a:spcPts val="95"/>
              </a:spcBef>
            </a:pPr>
            <a:endParaRPr lang="en-US" sz="2600" baseline="4413" dirty="0" smtClean="0">
              <a:solidFill>
                <a:srgbClr val="383837"/>
              </a:solidFill>
              <a:latin typeface="Courier New"/>
              <a:cs typeface="Courier New"/>
            </a:endParaRPr>
          </a:p>
          <a:p>
            <a:pPr marL="57904" marR="33473">
              <a:lnSpc>
                <a:spcPts val="1907"/>
              </a:lnSpc>
              <a:spcBef>
                <a:spcPts val="95"/>
              </a:spcBef>
            </a:pPr>
            <a:r>
              <a:rPr sz="2600" baseline="4413" smtClean="0">
                <a:solidFill>
                  <a:srgbClr val="383837"/>
                </a:solidFill>
                <a:latin typeface="Courier New"/>
                <a:cs typeface="Courier New"/>
              </a:rPr>
              <a:t>e.empbdate </a:t>
            </a:r>
            <a:r>
              <a:rPr sz="2600" baseline="4413" dirty="0" smtClean="0">
                <a:solidFill>
                  <a:srgbClr val="383837"/>
                </a:solidFill>
                <a:latin typeface="Courier New"/>
                <a:cs typeface="Courier New"/>
              </a:rPr>
              <a:t>&gt;= '01-JAN-1960'</a:t>
            </a:r>
            <a:endParaRPr>
              <a:latin typeface="Courier New"/>
              <a:cs typeface="Courier New"/>
            </a:endParaRPr>
          </a:p>
          <a:p>
            <a:pPr marL="57904" marR="33473">
              <a:lnSpc>
                <a:spcPct val="94401"/>
              </a:lnSpc>
              <a:spcBef>
                <a:spcPts val="548"/>
              </a:spcBef>
            </a:pPr>
            <a:r>
              <a:rPr dirty="0" smtClean="0">
                <a:solidFill>
                  <a:srgbClr val="383837"/>
                </a:solidFill>
                <a:latin typeface="Courier New"/>
                <a:cs typeface="Courier New"/>
              </a:rPr>
              <a:t>BY </a:t>
            </a:r>
            <a:r>
              <a:rPr smtClean="0">
                <a:solidFill>
                  <a:srgbClr val="383837"/>
                </a:solidFill>
                <a:latin typeface="Courier New"/>
                <a:cs typeface="Courier New"/>
              </a:rPr>
              <a:t>e.empname;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03608" y="1221732"/>
            <a:ext cx="6873592" cy="696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rn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iv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4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I/I</a:t>
            </a: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SO 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2800" b="1" spc="4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lang="en-US" sz="2800" b="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nt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11135" marR="53516">
              <a:lnSpc>
                <a:spcPct val="95825"/>
              </a:lnSpc>
              <a:spcBef>
                <a:spcPts val="124"/>
              </a:spcBef>
            </a:pP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17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SI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(Also try to avoid)</a:t>
            </a:r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6855" y="1620562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490" y="2214295"/>
            <a:ext cx="4746082" cy="1982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907"/>
              </a:lnSpc>
              <a:spcBef>
                <a:spcPts val="95"/>
              </a:spcBef>
            </a:pPr>
            <a:r>
              <a:rPr sz="2600" baseline="4413" dirty="0" smtClean="0">
                <a:solidFill>
                  <a:srgbClr val="383837"/>
                </a:solidFill>
                <a:latin typeface="Courier New"/>
                <a:cs typeface="Courier New"/>
              </a:rPr>
              <a:t>SELECT e.empname, deptno, d.deptname</a:t>
            </a:r>
            <a:endParaRPr>
              <a:latin typeface="Courier New"/>
              <a:cs typeface="Courier New"/>
            </a:endParaRPr>
          </a:p>
          <a:p>
            <a:pPr marL="283728" marR="2812874" indent="-272593">
              <a:lnSpc>
                <a:spcPts val="1986"/>
              </a:lnSpc>
              <a:spcBef>
                <a:spcPts val="548"/>
              </a:spcBef>
            </a:pPr>
            <a:r>
              <a:rPr dirty="0" smtClean="0">
                <a:solidFill>
                  <a:srgbClr val="383837"/>
                </a:solidFill>
                <a:latin typeface="Courier New"/>
                <a:cs typeface="Courier New"/>
              </a:rPr>
              <a:t>FROM </a:t>
            </a:r>
            <a:r>
              <a:rPr dirty="0" smtClean="0">
                <a:solidFill>
                  <a:srgbClr val="FF0000"/>
                </a:solidFill>
                <a:latin typeface="Courier New"/>
                <a:cs typeface="Courier New"/>
              </a:rPr>
              <a:t>employee e </a:t>
            </a:r>
            <a:endParaRPr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83728" marR="2812874">
              <a:lnSpc>
                <a:spcPts val="1986"/>
              </a:lnSpc>
              <a:spcBef>
                <a:spcPts val="644"/>
              </a:spcBef>
            </a:pPr>
            <a:r>
              <a:rPr dirty="0" smtClean="0">
                <a:solidFill>
                  <a:srgbClr val="FF0000"/>
                </a:solidFill>
                <a:latin typeface="Courier New"/>
                <a:cs typeface="Courier New"/>
              </a:rPr>
              <a:t>JOIN </a:t>
            </a:r>
            <a:endParaRPr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83728" marR="2812874">
              <a:lnSpc>
                <a:spcPts val="1986"/>
              </a:lnSpc>
              <a:spcBef>
                <a:spcPts val="644"/>
              </a:spcBef>
            </a:pPr>
            <a:r>
              <a:rPr dirty="0" smtClean="0">
                <a:solidFill>
                  <a:srgbClr val="FF0000"/>
                </a:solidFill>
                <a:latin typeface="Courier New"/>
                <a:cs typeface="Courier New"/>
              </a:rPr>
              <a:t>department d</a:t>
            </a:r>
            <a:endParaRPr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283728" marR="33473">
              <a:lnSpc>
                <a:spcPct val="94401"/>
              </a:lnSpc>
              <a:spcBef>
                <a:spcPts val="644"/>
              </a:spcBef>
            </a:pPr>
            <a:r>
              <a:rPr dirty="0" smtClean="0">
                <a:solidFill>
                  <a:srgbClr val="FF0000"/>
                </a:solidFill>
                <a:latin typeface="Courier New"/>
                <a:cs typeface="Courier New"/>
              </a:rPr>
              <a:t>USING (deptno)</a:t>
            </a:r>
            <a:endParaRPr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1135" marR="33473">
              <a:lnSpc>
                <a:spcPct val="94401"/>
              </a:lnSpc>
              <a:spcBef>
                <a:spcPts val="644"/>
              </a:spcBef>
            </a:pPr>
            <a:r>
              <a:rPr dirty="0" smtClean="0">
                <a:solidFill>
                  <a:srgbClr val="383837"/>
                </a:solidFill>
                <a:latin typeface="Courier New"/>
                <a:cs typeface="Courier New"/>
              </a:rPr>
              <a:t>ORDER BY d.deptname, e.empname;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5337" y="1221732"/>
            <a:ext cx="6902869" cy="2060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14" marR="27278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elec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2800" b="1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ta</a:t>
            </a:r>
            <a:r>
              <a:rPr sz="2800"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from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 marR="27278">
              <a:lnSpc>
                <a:spcPct val="95825"/>
              </a:lnSpc>
              <a:spcBef>
                <a:spcPts val="1558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 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equi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ed,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b="1" i="1" smtClean="0">
                <a:solidFill>
                  <a:srgbClr val="383837"/>
                </a:solidFill>
                <a:latin typeface="Arial"/>
                <a:cs typeface="Arial"/>
              </a:rPr>
              <a:t>oin</a:t>
            </a:r>
            <a:r>
              <a:rPr lang="en-US" i="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100041"/>
              </a:lnSpc>
              <a:spcBef>
                <a:spcPts val="61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one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joined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ano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 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ding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ommon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alues 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ually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ima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and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eign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olumns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8583" y="1808668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8583" y="2431073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4217" y="3719700"/>
            <a:ext cx="5744783" cy="39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able1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i="1" spc="-12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n1</a:t>
            </a:r>
            <a:r>
              <a:rPr i="1"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able2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i="1" spc="-12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n2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3390" y="4065482"/>
            <a:ext cx="130535" cy="599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519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484" y="4114800"/>
            <a:ext cx="5789954" cy="1775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7278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joins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ela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oge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100041"/>
              </a:lnSpc>
              <a:spcBef>
                <a:spcPts val="519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now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i="1"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oin</a:t>
            </a:r>
            <a:r>
              <a:rPr i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ommon join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pe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Ql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8583" y="1221732"/>
            <a:ext cx="4970558" cy="1576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5021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elec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2800" b="1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ta</a:t>
            </a:r>
            <a:r>
              <a:rPr sz="2800"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from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1135" marR="53516">
              <a:lnSpc>
                <a:spcPct val="95825"/>
              </a:lnSpc>
              <a:spcBef>
                <a:spcPts val="1558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able1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olumn,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able2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endParaRPr>
              <a:latin typeface="Arial"/>
              <a:cs typeface="Arial"/>
            </a:endParaRPr>
          </a:p>
          <a:p>
            <a:pPr marL="11135" marR="53516">
              <a:lnSpc>
                <a:spcPct val="95825"/>
              </a:lnSpc>
              <a:spcBef>
                <a:spcPts val="61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able1,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able2</a:t>
            </a:r>
            <a:endParaRPr>
              <a:latin typeface="Arial"/>
              <a:cs typeface="Arial"/>
            </a:endParaRPr>
          </a:p>
          <a:p>
            <a:pPr marL="11135" marR="53516">
              <a:lnSpc>
                <a:spcPct val="95825"/>
              </a:lnSpc>
              <a:spcBef>
                <a:spcPts val="61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able1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olumn1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able2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olumn2;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000" y="1600200"/>
            <a:ext cx="1077949" cy="39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217" y="3235606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066" y="3235606"/>
            <a:ext cx="4945534" cy="530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lang="en-US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ugge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ion:</a:t>
            </a:r>
            <a:r>
              <a:rPr spc="-39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ede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all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names</a:t>
            </a:r>
            <a:r>
              <a:rPr spc="-17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the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600" y="3581400"/>
            <a:ext cx="1866223" cy="269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5600" y="3581400"/>
            <a:ext cx="1495757" cy="269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4217" y="3858013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4703" y="3962400"/>
            <a:ext cx="6342497" cy="530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if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ame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appea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mo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able,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 </a:t>
            </a:r>
            <a:r>
              <a:rPr b="1" u="heavy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b="1" u="heavy" dirty="0" smtClean="0">
                <a:solidFill>
                  <a:srgbClr val="383837"/>
                </a:solidFill>
                <a:latin typeface="Arial"/>
                <a:cs typeface="Arial"/>
              </a:rPr>
              <a:t>ust</a:t>
            </a:r>
            <a:r>
              <a:rPr b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3390" y="4480420"/>
            <a:ext cx="130535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4879542"/>
            <a:ext cx="5685785" cy="530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ould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ega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ded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"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ambiguou</a:t>
            </a:r>
            <a:r>
              <a:rPr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"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meaning)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15337" y="1221732"/>
            <a:ext cx="5778222" cy="150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14" marR="27278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liase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>
              <a:lnSpc>
                <a:spcPct val="100041"/>
              </a:lnSpc>
              <a:spcBef>
                <a:spcPts val="1558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quali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ing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ime 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consuming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pa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ula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ly</a:t>
            </a:r>
            <a:r>
              <a:rPr spc="-25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if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 names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leng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hy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  <a:p>
            <a:pPr marL="11135" marR="27278">
              <a:lnSpc>
                <a:spcPct val="95825"/>
              </a:lnSpc>
              <a:spcBef>
                <a:spcPts val="527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alia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i="1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ead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names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8583" y="1808668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200" y="3858013"/>
            <a:ext cx="1175195" cy="945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  <a:p>
            <a:pPr marL="11135" marR="41802">
              <a:lnSpc>
                <a:spcPct val="125000"/>
              </a:lnSpc>
              <a:spcBef>
                <a:spcPts val="385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2402" y="3858013"/>
            <a:ext cx="4915198" cy="945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pc="-25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d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name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pc="-47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empname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  <a:p>
            <a:pPr marL="11135" marR="947675">
              <a:lnSpc>
                <a:spcPct val="125000"/>
              </a:lnSpc>
              <a:spcBef>
                <a:spcPts val="385"/>
              </a:spcBef>
            </a:pP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depa</a:t>
            </a:r>
            <a:r>
              <a:rPr spc="4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ment</a:t>
            </a:r>
            <a:r>
              <a:rPr spc="-47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d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emplo</a:t>
            </a:r>
            <a:r>
              <a:rPr spc="-4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ee</a:t>
            </a:r>
            <a:r>
              <a:rPr spc="-8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1135" marR="947675">
              <a:lnSpc>
                <a:spcPct val="125000"/>
              </a:lnSpc>
              <a:spcBef>
                <a:spcPts val="385"/>
              </a:spcBef>
            </a:pPr>
            <a:r>
              <a:rPr lang="en-US" dirty="0" err="1" smtClean="0">
                <a:solidFill>
                  <a:schemeClr val="tx2"/>
                </a:solidFill>
                <a:latin typeface="Arial"/>
                <a:cs typeface="Arial"/>
              </a:rPr>
              <a:t>d</a:t>
            </a:r>
            <a:r>
              <a:rPr lang="en-US" dirty="0" err="1" smtClean="0">
                <a:solidFill>
                  <a:srgbClr val="383837"/>
                </a:solidFill>
                <a:latin typeface="Arial"/>
                <a:cs typeface="Arial"/>
              </a:rPr>
              <a:t>.deptno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lang="en-US" dirty="0" err="1" smtClean="0">
                <a:solidFill>
                  <a:srgbClr val="383837"/>
                </a:solidFill>
                <a:latin typeface="Arial"/>
                <a:cs typeface="Arial"/>
              </a:rPr>
              <a:t>.deptno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3342" y="3858013"/>
            <a:ext cx="1406658" cy="256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empjob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4953000"/>
            <a:ext cx="48006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Y 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d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pc="-39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empname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03608" y="1221732"/>
            <a:ext cx="2325097" cy="934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541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liase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1135" marR="53516">
              <a:lnSpc>
                <a:spcPct val="95825"/>
              </a:lnSpc>
              <a:spcBef>
                <a:spcPts val="1937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Guideline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6855" y="1858460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2489" y="2248055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8338" y="2248055"/>
            <a:ext cx="6557462" cy="1866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up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30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leng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h,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but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hey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er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61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hould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 meaning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ct val="95825"/>
              </a:lnSpc>
              <a:spcBef>
                <a:spcPts val="61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alid only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r>
              <a:rPr spc="-39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(Does not remember alias from previous query)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489" y="2870462"/>
            <a:ext cx="175367" cy="945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519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95825"/>
              </a:lnSpc>
              <a:spcBef>
                <a:spcPts val="61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8339" y="3562024"/>
            <a:ext cx="359981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endParaRPr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8582" y="1221732"/>
            <a:ext cx="6936217" cy="857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5021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elec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2800" b="1"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ta</a:t>
            </a:r>
            <a:r>
              <a:rPr sz="2800" b="1"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from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1135" marR="53516">
              <a:lnSpc>
                <a:spcPct val="95825"/>
              </a:lnSpc>
              <a:spcBef>
                <a:spcPts val="1348"/>
              </a:spcBef>
            </a:pPr>
            <a:r>
              <a:rPr spc="-4" smtClean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4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pc="8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no,</a:t>
            </a:r>
            <a:r>
              <a:rPr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name,</a:t>
            </a:r>
            <a:r>
              <a:rPr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empname,</a:t>
            </a:r>
            <a:r>
              <a:rPr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FF0000"/>
                </a:solidFill>
                <a:latin typeface="Arial"/>
                <a:cs typeface="Arial"/>
              </a:rPr>
              <a:t>empjob</a:t>
            </a:r>
            <a:endParaRPr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2200" y="1219200"/>
            <a:ext cx="1077949" cy="392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959"/>
              </a:lnSpc>
              <a:spcBef>
                <a:spcPts val="147"/>
              </a:spcBef>
            </a:pP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8583" y="2209800"/>
            <a:ext cx="3964417" cy="434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lang="en-US" spc="4" dirty="0" smtClean="0">
                <a:solidFill>
                  <a:srgbClr val="FF0000"/>
                </a:solidFill>
                <a:latin typeface="Arial"/>
                <a:cs typeface="Arial"/>
              </a:rPr>
              <a:t>From department d, employee </a:t>
            </a:r>
            <a:r>
              <a:rPr lang="en-US" spc="4" dirty="0" smtClean="0">
                <a:solidFill>
                  <a:srgbClr val="FF0000"/>
                </a:solidFill>
                <a:latin typeface="Arial"/>
                <a:cs typeface="Arial"/>
              </a:rPr>
              <a:t>e;</a:t>
            </a:r>
            <a:r>
              <a:rPr lang="en-US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217" y="2947917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067" y="2947917"/>
            <a:ext cx="396371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oblem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emen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583" y="3584600"/>
            <a:ext cx="7774417" cy="22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065"/>
              </a:lnSpc>
              <a:spcBef>
                <a:spcPts val="300"/>
              </a:spcBef>
            </a:pPr>
            <a:r>
              <a:rPr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r>
              <a:rPr spc="241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join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in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alid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omple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ult</a:t>
            </a:r>
            <a:r>
              <a:rPr lang="en-US" dirty="0" smtClean="0">
                <a:solidFill>
                  <a:srgbClr val="383837"/>
                </a:solidFill>
                <a:latin typeface="Arial"/>
                <a:cs typeface="Arial"/>
              </a:rPr>
              <a:t> is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5336" y="3877376"/>
            <a:ext cx="7547663" cy="502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i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ian</a:t>
            </a:r>
            <a:r>
              <a:rPr i="1"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odu</a:t>
            </a:r>
            <a:r>
              <a:rPr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i="1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odu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ombina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marL="11135" marR="33473">
              <a:lnSpc>
                <a:spcPts val="1894"/>
              </a:lnSpc>
            </a:pP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ill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pla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4217" y="4444458"/>
            <a:ext cx="175367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0067" y="4444458"/>
            <a:ext cx="6254713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all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joined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all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ond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583" y="4956215"/>
            <a:ext cx="6936217" cy="301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pc="-4" smtClean="0">
                <a:solidFill>
                  <a:schemeClr val="tx2"/>
                </a:solidFill>
                <a:latin typeface="Arial"/>
                <a:cs typeface="Arial"/>
              </a:rPr>
              <a:t>SE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pc="-4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pc="4" smtClean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pc="8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.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no,</a:t>
            </a:r>
            <a:r>
              <a:rPr spc="-39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.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dep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name,</a:t>
            </a:r>
            <a:r>
              <a:rPr spc="-39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.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empname,</a:t>
            </a:r>
            <a:r>
              <a:rPr spc="-39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.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empjob</a:t>
            </a:r>
            <a:endParaRPr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583" y="5274334"/>
            <a:ext cx="695675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spc="4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chemeClr val="tx2"/>
                </a:solidFill>
                <a:latin typeface="Arial"/>
                <a:cs typeface="Arial"/>
              </a:rPr>
              <a:t>OM</a:t>
            </a:r>
            <a:endParaRPr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492" y="5274334"/>
            <a:ext cx="3258707" cy="288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85"/>
              </a:lnSpc>
              <a:spcBef>
                <a:spcPts val="94"/>
              </a:spcBef>
            </a:pP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depa</a:t>
            </a:r>
            <a:r>
              <a:rPr spc="4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ment</a:t>
            </a:r>
            <a:r>
              <a:rPr spc="-47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d,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chemeClr val="tx2"/>
                </a:solidFill>
                <a:latin typeface="Arial"/>
                <a:cs typeface="Arial"/>
              </a:rPr>
              <a:t>emplo</a:t>
            </a:r>
            <a:r>
              <a:rPr spc="-4" smtClean="0">
                <a:solidFill>
                  <a:schemeClr val="tx2"/>
                </a:solidFill>
                <a:latin typeface="Arial"/>
                <a:cs typeface="Arial"/>
              </a:rPr>
              <a:t>y</a:t>
            </a:r>
            <a:r>
              <a:rPr smtClean="0">
                <a:solidFill>
                  <a:schemeClr val="tx2"/>
                </a:solidFill>
                <a:latin typeface="Arial"/>
                <a:cs typeface="Arial"/>
              </a:rPr>
              <a:t>ee</a:t>
            </a:r>
            <a:r>
              <a:rPr spc="-8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endParaRPr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583" y="5638800"/>
            <a:ext cx="7012417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ct val="95825"/>
              </a:lnSpc>
              <a:spcBef>
                <a:spcPts val="197"/>
              </a:spcBef>
            </a:pPr>
            <a:r>
              <a:rPr lang="en-US" spc="4" dirty="0" smtClean="0">
                <a:solidFill>
                  <a:schemeClr val="tx2"/>
                </a:solidFill>
                <a:latin typeface="Arial"/>
                <a:cs typeface="Arial"/>
              </a:rPr>
              <a:t>WH</a:t>
            </a:r>
            <a:r>
              <a:rPr lang="en-US" spc="-4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lang="en-US" spc="4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lang="en-US" spc="476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/>
                <a:cs typeface="Arial"/>
              </a:rPr>
              <a:t>d</a:t>
            </a:r>
            <a:r>
              <a:rPr lang="en-US" spc="-4" dirty="0" err="1" smtClean="0">
                <a:solidFill>
                  <a:schemeClr val="tx2"/>
                </a:solidFill>
                <a:latin typeface="Arial"/>
                <a:cs typeface="Arial"/>
              </a:rPr>
              <a:t>.</a:t>
            </a:r>
            <a:r>
              <a:rPr lang="en-US" dirty="0" err="1" smtClean="0">
                <a:solidFill>
                  <a:schemeClr val="tx2"/>
                </a:solidFill>
                <a:latin typeface="Arial"/>
                <a:cs typeface="Arial"/>
              </a:rPr>
              <a:t>dep</a:t>
            </a:r>
            <a:r>
              <a:rPr lang="en-US" spc="-4" dirty="0" err="1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lang="en-US" dirty="0" err="1" smtClean="0">
                <a:solidFill>
                  <a:schemeClr val="tx2"/>
                </a:solidFill>
                <a:latin typeface="Arial"/>
                <a:cs typeface="Arial"/>
              </a:rPr>
              <a:t>no</a:t>
            </a:r>
            <a:r>
              <a:rPr lang="en-US" spc="-3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=</a:t>
            </a:r>
            <a:r>
              <a:rPr lang="en-US" spc="-8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lang="en-US" spc="-4" dirty="0" err="1" smtClean="0">
                <a:solidFill>
                  <a:schemeClr val="tx2"/>
                </a:solidFill>
                <a:latin typeface="Arial"/>
                <a:cs typeface="Arial"/>
              </a:rPr>
              <a:t>.</a:t>
            </a:r>
            <a:r>
              <a:rPr lang="en-US" dirty="0" err="1" smtClean="0">
                <a:solidFill>
                  <a:schemeClr val="tx2"/>
                </a:solidFill>
                <a:latin typeface="Arial"/>
                <a:cs typeface="Arial"/>
              </a:rPr>
              <a:t>dep</a:t>
            </a:r>
            <a:r>
              <a:rPr lang="en-US" spc="-4" dirty="0" err="1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lang="en-US" dirty="0" err="1" smtClean="0">
                <a:solidFill>
                  <a:schemeClr val="tx2"/>
                </a:solidFill>
                <a:latin typeface="Arial"/>
                <a:cs typeface="Arial"/>
              </a:rPr>
              <a:t>no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;</a:t>
            </a:r>
          </a:p>
          <a:p>
            <a:pPr marL="11135">
              <a:lnSpc>
                <a:spcPct val="95825"/>
              </a:lnSpc>
              <a:spcBef>
                <a:spcPts val="197"/>
              </a:spcBef>
            </a:pPr>
            <a:r>
              <a:rPr spc="241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 </a:t>
            </a:r>
            <a:endParaRPr lang="en-US" spc="241" dirty="0" smtClean="0">
              <a:solidFill>
                <a:srgbClr val="383837"/>
              </a:solidFill>
              <a:latin typeface="Simplified Arabic Fixed"/>
              <a:cs typeface="Simplified Arabic Fixed"/>
            </a:endParaRPr>
          </a:p>
          <a:p>
            <a:pPr marL="11135">
              <a:lnSpc>
                <a:spcPct val="95825"/>
              </a:lnSpc>
              <a:spcBef>
                <a:spcPts val="197"/>
              </a:spcBef>
            </a:pP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r>
              <a:rPr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4*14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56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46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(D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OT</a:t>
            </a:r>
            <a:r>
              <a:rPr spc="-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e'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T)</a:t>
            </a:r>
            <a:endParaRPr>
              <a:latin typeface="Arial"/>
              <a:cs typeface="Arial"/>
            </a:endParaRPr>
          </a:p>
          <a:p>
            <a:pPr marL="2672930" marR="39822">
              <a:lnSpc>
                <a:spcPct val="95825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5337" y="1221731"/>
            <a:ext cx="6914139" cy="3512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14" marR="27278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ut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800" b="1"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endParaRPr sz="2800">
              <a:latin typeface="Arial"/>
              <a:cs typeface="Arial"/>
            </a:endParaRPr>
          </a:p>
          <a:p>
            <a:pPr marL="11135" marR="98411" algn="just">
              <a:lnSpc>
                <a:spcPct val="100041"/>
              </a:lnSpc>
              <a:spcBef>
                <a:spcPts val="1558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does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join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ion,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ow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ill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appear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 que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For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ample,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equijoin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lO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YE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 and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EPA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TM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does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appear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 one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rk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depa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men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135" marR="190611">
              <a:lnSpc>
                <a:spcPct val="100041"/>
              </a:lnSpc>
              <a:spcBef>
                <a:spcPts val="527"/>
              </a:spcBef>
            </a:pPr>
            <a:r>
              <a:rPr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w(s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ned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if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rgbClr val="FC0127"/>
                </a:solidFill>
                <a:latin typeface="Arial"/>
                <a:cs typeface="Arial"/>
              </a:rPr>
              <a:t>ou</a:t>
            </a:r>
            <a:r>
              <a:rPr i="1" spc="-4" dirty="0" smtClean="0">
                <a:solidFill>
                  <a:srgbClr val="FC0127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rgbClr val="FC0127"/>
                </a:solidFill>
                <a:latin typeface="Arial"/>
                <a:cs typeface="Arial"/>
              </a:rPr>
              <a:t>er</a:t>
            </a:r>
            <a:r>
              <a:rPr i="1" spc="-17" dirty="0" smtClean="0">
                <a:solidFill>
                  <a:srgbClr val="FC0127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rgbClr val="FC0127"/>
                </a:solidFill>
                <a:latin typeface="Arial"/>
                <a:cs typeface="Arial"/>
              </a:rPr>
              <a:t>join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u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join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ion.</a:t>
            </a:r>
            <a:endParaRPr>
              <a:latin typeface="Arial"/>
              <a:cs typeface="Arial"/>
            </a:endParaRPr>
          </a:p>
          <a:p>
            <a:pPr marL="11135">
              <a:lnSpc>
                <a:spcPct val="100041"/>
              </a:lnSpc>
              <a:spcBef>
                <a:spcPts val="527"/>
              </a:spcBef>
            </a:pP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 plus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ign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lo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pa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FC0127"/>
                </a:solidFill>
                <a:latin typeface="Arial"/>
                <a:cs typeface="Arial"/>
              </a:rPr>
              <a:t>(+)</a:t>
            </a:r>
            <a:r>
              <a:rPr dirty="0" smtClean="0">
                <a:solidFill>
                  <a:srgbClr val="FC0127"/>
                </a:solidFill>
                <a:latin typeface="Arial"/>
                <a:cs typeface="Arial"/>
              </a:rPr>
              <a:t>,</a:t>
            </a:r>
            <a:r>
              <a:rPr spc="-39" dirty="0" smtClean="0">
                <a:solidFill>
                  <a:srgbClr val="FC012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pla</a:t>
            </a:r>
            <a:r>
              <a:rPr i="1" spc="4" dirty="0" smtClean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ed</a:t>
            </a:r>
            <a:r>
              <a:rPr i="1" spc="-21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on </a:t>
            </a:r>
            <a:r>
              <a:rPr i="1" spc="-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he</a:t>
            </a:r>
            <a:r>
              <a:rPr i="1" spc="-8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chemeClr val="tx2"/>
                </a:solidFill>
                <a:latin typeface="Arial"/>
                <a:cs typeface="Arial"/>
              </a:rPr>
              <a:t>"</a:t>
            </a:r>
            <a:r>
              <a:rPr i="1" spc="4" dirty="0" smtClean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ide</a:t>
            </a:r>
            <a:r>
              <a:rPr dirty="0" smtClean="0">
                <a:solidFill>
                  <a:schemeClr val="tx2"/>
                </a:solidFill>
                <a:latin typeface="Arial"/>
                <a:cs typeface="Arial"/>
              </a:rPr>
              <a:t>" 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of</a:t>
            </a:r>
            <a:r>
              <a:rPr i="1" spc="-17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i="1" spc="-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he</a:t>
            </a:r>
            <a:r>
              <a:rPr i="1" spc="-8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join </a:t>
            </a:r>
            <a:r>
              <a:rPr i="1" spc="-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hat</a:t>
            </a:r>
            <a:r>
              <a:rPr i="1" spc="-17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is de</a:t>
            </a:r>
            <a:r>
              <a:rPr i="1" spc="-4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i="1" spc="4" dirty="0" smtClean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ient</a:t>
            </a:r>
            <a:r>
              <a:rPr i="1" spc="-17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in in</a:t>
            </a:r>
            <a:r>
              <a:rPr i="1" spc="-4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i="1" spc="4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i="1" spc="-12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i="1" spc="-4" dirty="0" smtClean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i="1" dirty="0" smtClean="0">
                <a:solidFill>
                  <a:schemeClr val="tx2"/>
                </a:solidFill>
                <a:latin typeface="Arial"/>
                <a:cs typeface="Arial"/>
              </a:rPr>
              <a:t>ion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This ope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has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pc="-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null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ws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one or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pc="-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pc="-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non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de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ient</a:t>
            </a:r>
            <a:r>
              <a:rPr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383837"/>
                </a:solidFill>
                <a:latin typeface="Arial"/>
                <a:cs typeface="Arial"/>
              </a:rPr>
              <a:t>joined.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583" y="1808668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583" y="2984324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583" y="3606730"/>
            <a:ext cx="153404" cy="254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3">
              <a:lnSpc>
                <a:spcPts val="438"/>
              </a:lnSpc>
              <a:spcBef>
                <a:spcPts val="4"/>
              </a:spcBef>
            </a:pPr>
            <a:endParaRPr sz="400"/>
          </a:p>
          <a:p>
            <a:pPr marL="11135">
              <a:lnSpc>
                <a:spcPts val="1491"/>
              </a:lnSpc>
              <a:spcBef>
                <a:spcPts val="75"/>
              </a:spcBef>
            </a:pPr>
            <a:r>
              <a:rPr sz="260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>
              <a:latin typeface="Simplified Arabic Fixed"/>
              <a:cs typeface="Simplified Arabic Fix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36188" y="1221731"/>
            <a:ext cx="1001600" cy="1260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2959"/>
              </a:lnSpc>
              <a:spcBef>
                <a:spcPts val="147"/>
              </a:spcBef>
            </a:pPr>
            <a:r>
              <a:rPr sz="28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ut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263684" marR="40067">
              <a:lnSpc>
                <a:spcPct val="109375"/>
              </a:lnSpc>
              <a:spcBef>
                <a:spcPts val="1221"/>
              </a:spcBef>
            </a:pPr>
            <a:r>
              <a:rPr sz="1400" spc="4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lang="en-US" sz="140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spc="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smtClean="0">
                <a:solidFill>
                  <a:srgbClr val="383837"/>
                </a:solidFill>
                <a:latin typeface="Arial"/>
                <a:cs typeface="Arial"/>
              </a:rPr>
              <a:t>CT 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M 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400" spc="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7882" y="1221731"/>
            <a:ext cx="3380918" cy="1260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6657">
              <a:lnSpc>
                <a:spcPts val="2959"/>
              </a:lnSpc>
              <a:spcBef>
                <a:spcPts val="147"/>
              </a:spcBef>
            </a:pP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endParaRPr sz="2800">
              <a:latin typeface="Arial"/>
              <a:cs typeface="Arial"/>
            </a:endParaRPr>
          </a:p>
          <a:p>
            <a:pPr marL="301099" marR="382579">
              <a:lnSpc>
                <a:spcPts val="1612"/>
              </a:lnSpc>
              <a:spcBef>
                <a:spcPts val="1066"/>
              </a:spcBef>
            </a:pP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tab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e1.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400" i="1" spc="-8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n,</a:t>
            </a:r>
            <a:r>
              <a:rPr sz="1400" i="1" spc="-6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tab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e2.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400" i="1" spc="-8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endParaRPr sz="1400">
              <a:latin typeface="Arial"/>
              <a:cs typeface="Arial"/>
            </a:endParaRPr>
          </a:p>
          <a:p>
            <a:pPr marL="301099" marR="382579">
              <a:lnSpc>
                <a:spcPts val="1612"/>
              </a:lnSpc>
              <a:spcBef>
                <a:spcPts val="260"/>
              </a:spcBef>
            </a:pP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tab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e1,</a:t>
            </a:r>
            <a:r>
              <a:rPr sz="1400" i="1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tab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e2</a:t>
            </a:r>
            <a:endParaRPr sz="1400">
              <a:latin typeface="Arial"/>
              <a:cs typeface="Arial"/>
            </a:endParaRPr>
          </a:p>
          <a:p>
            <a:pPr marL="301099">
              <a:lnSpc>
                <a:spcPct val="95825"/>
              </a:lnSpc>
              <a:spcBef>
                <a:spcPts val="264"/>
              </a:spcBef>
            </a:pP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tab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e1.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400" i="1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400" i="1" spc="-8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400" i="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400" i="1" spc="-6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14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400" b="1" i="1" dirty="0" smtClean="0">
                <a:solidFill>
                  <a:schemeClr val="tx2"/>
                </a:solidFill>
                <a:latin typeface="Arial"/>
                <a:cs typeface="Arial"/>
              </a:rPr>
              <a:t>tab</a:t>
            </a:r>
            <a:r>
              <a:rPr sz="1400" b="1" i="1" spc="4" dirty="0" smtClean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400" b="1" i="1" dirty="0" smtClean="0">
                <a:solidFill>
                  <a:schemeClr val="tx2"/>
                </a:solidFill>
                <a:latin typeface="Arial"/>
                <a:cs typeface="Arial"/>
              </a:rPr>
              <a:t>e2.</a:t>
            </a:r>
            <a:r>
              <a:rPr sz="1400" b="1" i="1" spc="4" dirty="0" smtClean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1400" b="1" i="1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1400" b="1" i="1" spc="4" dirty="0" smtClean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400" b="1" i="1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sz="1400" b="1" i="1" spc="-8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400" b="1" i="1" dirty="0" smtClean="0">
                <a:solidFill>
                  <a:schemeClr val="tx2"/>
                </a:solidFill>
                <a:latin typeface="Arial"/>
                <a:cs typeface="Arial"/>
              </a:rPr>
              <a:t>n</a:t>
            </a:r>
            <a:r>
              <a:rPr sz="1400" b="1" i="1" spc="-4" dirty="0" smtClean="0">
                <a:solidFill>
                  <a:schemeClr val="tx2"/>
                </a:solidFill>
                <a:latin typeface="Arial"/>
                <a:cs typeface="Arial"/>
              </a:rPr>
              <a:t>(</a:t>
            </a:r>
            <a:r>
              <a:rPr sz="1400" b="1" i="1" spc="4" dirty="0" smtClean="0">
                <a:solidFill>
                  <a:schemeClr val="tx2"/>
                </a:solidFill>
                <a:latin typeface="Arial"/>
                <a:cs typeface="Arial"/>
              </a:rPr>
              <a:t>+</a:t>
            </a:r>
            <a:r>
              <a:rPr sz="1400" b="1" i="1" spc="-4" dirty="0" smtClean="0">
                <a:solidFill>
                  <a:schemeClr val="tx2"/>
                </a:solidFill>
                <a:latin typeface="Arial"/>
                <a:cs typeface="Arial"/>
              </a:rPr>
              <a:t>)</a:t>
            </a:r>
            <a:r>
              <a:rPr sz="140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0018" y="2734246"/>
            <a:ext cx="6670982" cy="979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475" marR="24969">
              <a:lnSpc>
                <a:spcPts val="1346"/>
              </a:lnSpc>
              <a:spcBef>
                <a:spcPts val="67"/>
              </a:spcBef>
            </a:pPr>
            <a:r>
              <a:rPr sz="1600" b="1" i="1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ta</a:t>
            </a:r>
            <a:r>
              <a:rPr sz="1600" b="1" i="1" spc="-4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b</a:t>
            </a:r>
            <a:r>
              <a:rPr sz="1600" b="1" i="1" spc="4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l</a:t>
            </a:r>
            <a:r>
              <a:rPr sz="1600" b="1" i="1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e1</a:t>
            </a:r>
            <a:r>
              <a:rPr sz="1600" b="1" i="1" spc="4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.</a:t>
            </a:r>
            <a:r>
              <a:rPr sz="1600" b="1" i="1" spc="-12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c</a:t>
            </a:r>
            <a:r>
              <a:rPr sz="1600" b="1" i="1" spc="-4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olu</a:t>
            </a:r>
            <a:r>
              <a:rPr sz="1600" b="1" i="1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mn</a:t>
            </a:r>
            <a:r>
              <a:rPr sz="1600" b="1" i="1" spc="-30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b="1" i="1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=</a:t>
            </a:r>
            <a:r>
              <a:rPr sz="1600" b="1" i="1" spc="-8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b="1" i="1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ta</a:t>
            </a:r>
            <a:r>
              <a:rPr sz="1600" b="1" i="1" spc="-4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b</a:t>
            </a:r>
            <a:r>
              <a:rPr sz="1600" b="1" i="1" spc="4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l</a:t>
            </a:r>
            <a:r>
              <a:rPr sz="1600" b="1" i="1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e2</a:t>
            </a:r>
            <a:r>
              <a:rPr sz="1600" b="1" i="1" spc="-4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.</a:t>
            </a:r>
            <a:r>
              <a:rPr sz="1600" b="1" i="1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c</a:t>
            </a:r>
            <a:r>
              <a:rPr sz="1600" b="1" i="1" spc="-4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olu</a:t>
            </a:r>
            <a:r>
              <a:rPr sz="1600" b="1" i="1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m</a:t>
            </a:r>
            <a:r>
              <a:rPr lang="en-US" sz="1600" b="1" i="1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is</a:t>
            </a:r>
            <a:r>
              <a:rPr sz="1600" spc="-8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the</a:t>
            </a:r>
            <a:r>
              <a:rPr sz="1600" spc="9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condition</a:t>
            </a:r>
            <a:r>
              <a:rPr sz="1600" spc="-20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that</a:t>
            </a:r>
            <a:r>
              <a:rPr sz="1600" spc="9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joins</a:t>
            </a:r>
            <a:r>
              <a:rPr sz="1600" spc="-14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the</a:t>
            </a:r>
            <a:r>
              <a:rPr sz="1600" spc="-4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tables</a:t>
            </a:r>
            <a:r>
              <a:rPr sz="1600" spc="-5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+mj-lt"/>
                <a:cs typeface="Times New Roman" pitchFamily="18" charset="0"/>
              </a:rPr>
              <a:t>together.</a:t>
            </a:r>
            <a:endParaRPr sz="1600">
              <a:latin typeface="+mj-lt"/>
              <a:cs typeface="Times New Roman" pitchFamily="18" charset="0"/>
            </a:endParaRPr>
          </a:p>
          <a:p>
            <a:pPr marL="11135" marR="24969">
              <a:lnSpc>
                <a:spcPct val="95825"/>
              </a:lnSpc>
              <a:spcBef>
                <a:spcPts val="289"/>
              </a:spcBef>
            </a:pPr>
            <a:r>
              <a:rPr sz="1600" i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(</a:t>
            </a:r>
            <a:r>
              <a:rPr sz="1600" i="1" spc="-4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+</a:t>
            </a:r>
            <a:r>
              <a:rPr sz="1600" i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)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sz="2400" baseline="-2229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is</a:t>
            </a:r>
            <a:r>
              <a:rPr sz="2400" spc="-8" baseline="-2229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the</a:t>
            </a:r>
            <a:r>
              <a:rPr sz="2400" spc="9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outer join</a:t>
            </a:r>
            <a:r>
              <a:rPr sz="2400" spc="-9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s</a:t>
            </a:r>
            <a:r>
              <a:rPr sz="2400" spc="-8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y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mbol,</a:t>
            </a:r>
            <a:r>
              <a:rPr sz="2400" spc="-5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spc="-8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w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hich</a:t>
            </a:r>
            <a:r>
              <a:rPr sz="2400" spc="-7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can</a:t>
            </a:r>
            <a:r>
              <a:rPr sz="2400" spc="-9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be</a:t>
            </a:r>
            <a:r>
              <a:rPr sz="2400" spc="-4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placed</a:t>
            </a:r>
            <a:r>
              <a:rPr sz="2400" spc="-11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on</a:t>
            </a:r>
            <a:r>
              <a:rPr sz="2400" spc="-4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either</a:t>
            </a:r>
            <a:r>
              <a:rPr sz="2400" spc="5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side</a:t>
            </a:r>
            <a:r>
              <a:rPr sz="2400" spc="-11" baseline="-2229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of</a:t>
            </a:r>
            <a:r>
              <a:rPr sz="2400" spc="2" baseline="-2229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2400" baseline="-2229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the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sz="1600" spc="3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W</a:t>
            </a:r>
            <a:r>
              <a:rPr sz="160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HERE</a:t>
            </a:r>
            <a:r>
              <a:rPr sz="1600" spc="-73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clause</a:t>
            </a:r>
            <a:r>
              <a:rPr sz="1600" spc="-1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condition,</a:t>
            </a:r>
            <a:r>
              <a:rPr sz="1600" spc="-1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but</a:t>
            </a:r>
            <a:r>
              <a:rPr sz="1600" spc="-4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not</a:t>
            </a:r>
            <a:r>
              <a:rPr sz="1600" spc="-4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on</a:t>
            </a:r>
            <a:r>
              <a:rPr sz="1600" spc="-4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sz="160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both</a:t>
            </a:r>
            <a:r>
              <a:rPr sz="1600" spc="3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sz="160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sides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.</a:t>
            </a:r>
            <a:endParaRPr sz="1600">
              <a:solidFill>
                <a:schemeClr val="accent6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6855" y="3923466"/>
            <a:ext cx="140953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470"/>
              </a:spcBef>
            </a:pPr>
            <a:r>
              <a:rPr sz="240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6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3609" y="3962820"/>
            <a:ext cx="6614309" cy="628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229"/>
              </a:spcBef>
            </a:pP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ry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rms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joi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an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 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 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 (a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join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appl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joi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+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abl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joi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ondi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f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490" y="4629487"/>
            <a:ext cx="159726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8338" y="4629487"/>
            <a:ext cx="5983569" cy="428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08"/>
              </a:lnSpc>
              <a:spcBef>
                <a:spcPts val="233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 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A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ve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 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B,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nul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l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ainin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1662" y="5309713"/>
            <a:ext cx="665652" cy="384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10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SELECT FROM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1256" y="5309713"/>
            <a:ext cx="5368344" cy="384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350"/>
              </a:lnSpc>
              <a:spcBef>
                <a:spcPts val="103"/>
              </a:spcBef>
            </a:pP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d.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eptno,</a:t>
            </a:r>
            <a:r>
              <a:rPr sz="1400" b="1" spc="-62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d.de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tname,</a:t>
            </a:r>
            <a:r>
              <a:rPr sz="1400" b="1" spc="-79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e.em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name,</a:t>
            </a:r>
            <a:r>
              <a:rPr sz="1400" b="1" spc="-8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.emp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j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ob de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artment</a:t>
            </a:r>
            <a:r>
              <a:rPr sz="1400" b="1" spc="-71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d,</a:t>
            </a:r>
            <a:r>
              <a:rPr sz="1400" b="1" spc="-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spc="12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mployee</a:t>
            </a:r>
            <a:r>
              <a:rPr sz="1400" b="1" spc="-53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1661" y="5663793"/>
            <a:ext cx="568731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WHERE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1256" y="5663793"/>
            <a:ext cx="3463344" cy="279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d.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eptno</a:t>
            </a:r>
            <a:r>
              <a:rPr sz="2100" b="1" spc="-6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r>
              <a:rPr sz="2100" b="1" spc="4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e.d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ptno(+)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1661" y="5840833"/>
            <a:ext cx="1926646" cy="20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39"/>
              </a:lnSpc>
              <a:spcBef>
                <a:spcPts val="76"/>
              </a:spcBef>
            </a:pP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ORDER</a:t>
            </a:r>
            <a:r>
              <a:rPr sz="2100" b="1" spc="-4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B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2100" b="1" spc="-17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d.</a:t>
            </a:r>
            <a:r>
              <a:rPr sz="2100" b="1" spc="12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2100" b="1" baseline="5517" dirty="0" smtClean="0">
                <a:solidFill>
                  <a:srgbClr val="383837"/>
                </a:solidFill>
                <a:latin typeface="Courier New"/>
                <a:cs typeface="Courier New"/>
              </a:rPr>
              <a:t>eptno;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000743" y="651451"/>
            <a:ext cx="7174022" cy="295989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7550" y="715076"/>
            <a:ext cx="347946" cy="370677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5337" y="1221732"/>
            <a:ext cx="2219066" cy="613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396">
              <a:lnSpc>
                <a:spcPts val="2959"/>
              </a:lnSpc>
              <a:spcBef>
                <a:spcPts val="147"/>
              </a:spcBef>
            </a:pP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SELF</a:t>
            </a:r>
            <a:r>
              <a:rPr sz="2800" b="1" spc="-8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J</a:t>
            </a:r>
            <a:r>
              <a:rPr sz="2800" b="1" spc="4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800" b="1" spc="-4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800" b="1" spc="4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800" b="1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218" y="1872917"/>
            <a:ext cx="159726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066" y="1769249"/>
            <a:ext cx="6290406" cy="628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814"/>
              </a:lnSpc>
              <a:spcBef>
                <a:spcPts val="171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spc="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nee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joi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abl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ch 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ts val="1865"/>
              </a:lnSpc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1600" spc="-21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160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’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6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anage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nee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joi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EMP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YEE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abl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el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 </a:t>
            </a:r>
            <a:endParaRPr sz="1600">
              <a:latin typeface="Arial"/>
              <a:cs typeface="Arial"/>
            </a:endParaRPr>
          </a:p>
          <a:p>
            <a:pPr marL="11135">
              <a:lnSpc>
                <a:spcPts val="1814"/>
              </a:lnSpc>
            </a:pP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rm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1600" dirty="0" smtClean="0">
                <a:solidFill>
                  <a:srgbClr val="FC012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FC0127"/>
                </a:solidFill>
                <a:latin typeface="Arial"/>
                <a:cs typeface="Arial"/>
              </a:rPr>
              <a:t>el</a:t>
            </a:r>
            <a:r>
              <a:rPr sz="1600" dirty="0" smtClean="0">
                <a:solidFill>
                  <a:srgbClr val="FC0127"/>
                </a:solidFill>
                <a:latin typeface="Arial"/>
                <a:cs typeface="Arial"/>
              </a:rPr>
              <a:t>f</a:t>
            </a:r>
            <a:r>
              <a:rPr sz="1600" spc="8" dirty="0" smtClean="0">
                <a:solidFill>
                  <a:srgbClr val="FC012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FC0127"/>
                </a:solidFill>
                <a:latin typeface="Arial"/>
                <a:cs typeface="Arial"/>
              </a:rPr>
              <a:t>join</a:t>
            </a:r>
            <a:r>
              <a:rPr sz="1600" dirty="0" smtClean="0">
                <a:solidFill>
                  <a:srgbClr val="FC0127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8016" y="2743200"/>
            <a:ext cx="6426384" cy="273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 marR="23437">
              <a:lnSpc>
                <a:spcPct val="95825"/>
              </a:lnSpc>
              <a:spcBef>
                <a:spcPts val="184"/>
              </a:spcBef>
            </a:pPr>
            <a:r>
              <a:rPr lang="en-US" sz="1600" spc="-4" dirty="0" smtClean="0">
                <a:solidFill>
                  <a:srgbClr val="383837"/>
                </a:solidFill>
                <a:latin typeface="Arial"/>
                <a:cs typeface="Arial"/>
              </a:rPr>
              <a:t>For 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8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60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smtClean="0">
                <a:solidFill>
                  <a:srgbClr val="383837"/>
                </a:solidFill>
                <a:latin typeface="Arial"/>
                <a:cs typeface="Arial"/>
              </a:rPr>
              <a:t>ple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1600" spc="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’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3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anage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r,</a:t>
            </a:r>
            <a:r>
              <a:rPr sz="1600" spc="1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nee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3379" marR="266380" algn="just">
              <a:lnSpc>
                <a:spcPts val="1766"/>
              </a:lnSpc>
              <a:spcBef>
                <a:spcPts val="175"/>
              </a:spcBef>
            </a:pPr>
            <a:r>
              <a:rPr sz="2400" spc="4" baseline="-322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400" spc="-4" baseline="-322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400" baseline="-322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ke</a:t>
            </a:r>
            <a:r>
              <a:rPr sz="2400" spc="12" baseline="-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2400" spc="4" baseline="-322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e EMP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400" spc="4" baseline="-322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YEE </a:t>
            </a:r>
            <a:r>
              <a:rPr sz="2400" spc="4" baseline="-322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abl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400" spc="12" baseline="-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400" spc="4" baseline="-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loo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400" spc="12" baseline="-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8" baseline="-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4" baseline="-322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e EMP</a:t>
            </a:r>
            <a:r>
              <a:rPr sz="2400" spc="-4" baseline="-322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400" baseline="-3220" dirty="0" smtClean="0">
                <a:solidFill>
                  <a:srgbClr val="383837"/>
                </a:solidFill>
                <a:latin typeface="Arial"/>
                <a:cs typeface="Arial"/>
              </a:rPr>
              <a:t>AME</a:t>
            </a:r>
            <a:endParaRPr sz="1600">
              <a:latin typeface="Arial"/>
              <a:cs typeface="Arial"/>
            </a:endParaRPr>
          </a:p>
          <a:p>
            <a:pPr marL="123379" marR="5294289" algn="just">
              <a:lnSpc>
                <a:spcPts val="1565"/>
              </a:lnSpc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3379" marR="498282" algn="just">
              <a:lnSpc>
                <a:spcPts val="1622"/>
              </a:lnSpc>
              <a:spcBef>
                <a:spcPts val="226"/>
              </a:spcBef>
            </a:pP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e m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anage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25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17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ke</a:t>
            </a:r>
            <a:r>
              <a:rPr sz="2400" spc="12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loo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400" spc="21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e M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RN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  <a:p>
            <a:pPr marL="123379" marR="2192511" algn="just">
              <a:lnSpc>
                <a:spcPts val="1846"/>
              </a:lnSpc>
              <a:spcBef>
                <a:spcPts val="11"/>
              </a:spcBef>
            </a:pP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400" spc="17" baseline="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400" baseline="339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’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400" spc="26" baseline="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anage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25" baseline="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17" baseline="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400" spc="4" baseline="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7839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3379" marR="92699" algn="just">
              <a:lnSpc>
                <a:spcPts val="1622"/>
              </a:lnSpc>
              <a:spcBef>
                <a:spcPts val="76"/>
              </a:spcBef>
            </a:pP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na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2400" spc="12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400" spc="8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e m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anage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17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34" baseline="-6441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400" spc="30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400" spc="8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783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9</a:t>
            </a:r>
            <a:r>
              <a:rPr sz="2400" spc="12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loo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400" spc="21" baseline="-64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t </a:t>
            </a:r>
            <a:r>
              <a:rPr sz="2400" spc="4" baseline="-6441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baseline="-6441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400" baseline="-644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3379" marR="219942" algn="just">
              <a:lnSpc>
                <a:spcPts val="1583"/>
              </a:lnSpc>
            </a:pP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AME c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400" spc="17" baseline="-483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400" baseline="-5088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’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400" spc="55" baseline="-483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plo</a:t>
            </a:r>
            <a:r>
              <a:rPr sz="2400" spc="-22" baseline="-4831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400" spc="43" baseline="-483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17" baseline="-483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400" spc="4" baseline="-483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7839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400" spc="17" baseline="-483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so K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g </a:t>
            </a:r>
            <a:r>
              <a:rPr sz="2400" spc="-4" baseline="-4831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baseline="-4831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3379" marR="4386623" algn="just">
              <a:lnSpc>
                <a:spcPts val="1776"/>
              </a:lnSpc>
              <a:spcBef>
                <a:spcPts val="9"/>
              </a:spcBef>
            </a:pP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400" baseline="339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’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400" spc="35" baseline="322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400" spc="-4" baseline="3220" dirty="0" smtClean="0">
                <a:solidFill>
                  <a:srgbClr val="383837"/>
                </a:solidFill>
                <a:latin typeface="Arial"/>
                <a:cs typeface="Arial"/>
              </a:rPr>
              <a:t>anage</a:t>
            </a:r>
            <a:r>
              <a:rPr sz="2400" baseline="3220" dirty="0" smtClean="0">
                <a:solidFill>
                  <a:srgbClr val="383837"/>
                </a:solidFill>
                <a:latin typeface="Arial"/>
                <a:cs typeface="Arial"/>
              </a:rPr>
              <a:t>r.</a:t>
            </a:r>
            <a:endParaRPr sz="1600">
              <a:latin typeface="Arial"/>
              <a:cs typeface="Arial"/>
            </a:endParaRPr>
          </a:p>
          <a:p>
            <a:pPr marL="123379" algn="just">
              <a:lnSpc>
                <a:spcPts val="1517"/>
              </a:lnSpc>
              <a:spcBef>
                <a:spcPts val="342"/>
              </a:spcBef>
            </a:pP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ss,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spc="2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loo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abl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3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1600" spc="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rst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me 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spc="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loo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abl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la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ke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EMP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AME 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 M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alu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7839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1600" spc="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-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me </a:t>
            </a:r>
            <a:r>
              <a:rPr sz="1600" spc="-22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1600" spc="3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loo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e EMP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 c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mn</a:t>
            </a:r>
            <a:r>
              <a:rPr sz="1600" spc="1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3379" marR="1941655" algn="just">
              <a:lnSpc>
                <a:spcPts val="1547"/>
              </a:lnSpc>
              <a:spcBef>
                <a:spcPts val="1"/>
              </a:spcBef>
            </a:pPr>
            <a:r>
              <a:rPr sz="2400" spc="-4" baseline="1610" dirty="0" smtClean="0">
                <a:solidFill>
                  <a:srgbClr val="383837"/>
                </a:solidFill>
                <a:latin typeface="Arial"/>
                <a:cs typeface="Arial"/>
              </a:rPr>
              <a:t>783</a:t>
            </a:r>
            <a:r>
              <a:rPr sz="2400" baseline="1610" dirty="0" smtClean="0">
                <a:solidFill>
                  <a:srgbClr val="383837"/>
                </a:solidFill>
                <a:latin typeface="Arial"/>
                <a:cs typeface="Arial"/>
              </a:rPr>
              <a:t>9</a:t>
            </a:r>
            <a:r>
              <a:rPr sz="2400" spc="12" baseline="16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-4" baseline="161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400" baseline="161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400" spc="12" baseline="16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4" baseline="161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baseline="161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400" baseline="1610" dirty="0" smtClean="0">
                <a:solidFill>
                  <a:srgbClr val="383837"/>
                </a:solidFill>
                <a:latin typeface="Arial"/>
                <a:cs typeface="Arial"/>
              </a:rPr>
              <a:t>e EMP</a:t>
            </a:r>
            <a:r>
              <a:rPr sz="2400" spc="-4" baseline="161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400" baseline="1610" dirty="0" smtClean="0">
                <a:solidFill>
                  <a:srgbClr val="383837"/>
                </a:solidFill>
                <a:latin typeface="Arial"/>
                <a:cs typeface="Arial"/>
              </a:rPr>
              <a:t>AME c</a:t>
            </a:r>
            <a:r>
              <a:rPr sz="2400" spc="-4" baseline="1610" dirty="0" smtClean="0">
                <a:solidFill>
                  <a:srgbClr val="383837"/>
                </a:solidFill>
                <a:latin typeface="Arial"/>
                <a:cs typeface="Arial"/>
              </a:rPr>
              <a:t>olu</a:t>
            </a:r>
            <a:r>
              <a:rPr sz="2400" baseline="1610" dirty="0" smtClean="0">
                <a:solidFill>
                  <a:srgbClr val="383837"/>
                </a:solidFill>
                <a:latin typeface="Arial"/>
                <a:cs typeface="Arial"/>
              </a:rPr>
              <a:t>mn</a:t>
            </a:r>
            <a:r>
              <a:rPr sz="2400" spc="12" baseline="16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4" baseline="161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baseline="161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400" spc="-8" baseline="16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4" baseline="161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400" spc="-4" baseline="161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400" baseline="161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400" spc="12" baseline="161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baseline="1610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2400" spc="-4" baseline="161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400" baseline="161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4218" y="2540966"/>
            <a:ext cx="159726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3390" y="3275406"/>
            <a:ext cx="119458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3390" y="3742903"/>
            <a:ext cx="119458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3390" y="4409570"/>
            <a:ext cx="119458" cy="23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00"/>
              </a:lnSpc>
              <a:spcBef>
                <a:spcPts val="85"/>
              </a:spcBef>
            </a:pPr>
            <a:r>
              <a:rPr sz="160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390" y="5562600"/>
            <a:ext cx="752153" cy="828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722"/>
              </a:lnSpc>
              <a:spcBef>
                <a:spcPts val="86"/>
              </a:spcBef>
            </a:pPr>
            <a:r>
              <a:rPr sz="24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SE</a:t>
            </a:r>
            <a:r>
              <a:rPr sz="2400" b="1" spc="-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sz="24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400" b="1" spc="-8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C</a:t>
            </a:r>
            <a:r>
              <a:rPr sz="2400" b="1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11135" marR="126067">
              <a:lnSpc>
                <a:spcPts val="1517"/>
              </a:lnSpc>
              <a:spcBef>
                <a:spcPts val="1332"/>
              </a:spcBef>
            </a:pP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FR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M WH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1789" y="5582551"/>
            <a:ext cx="4487211" cy="10468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517"/>
              </a:lnSpc>
              <a:spcBef>
                <a:spcPts val="106"/>
              </a:spcBef>
            </a:pP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w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rk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er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.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pn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me</a:t>
            </a:r>
            <a:r>
              <a:rPr sz="1600" b="1" spc="-21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as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"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W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or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k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r"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, ma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ge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r.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na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 a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s 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"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na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g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" 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pl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oy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wo</a:t>
            </a:r>
            <a:r>
              <a:rPr sz="1600" b="1" spc="-8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-8" dirty="0" smtClean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, 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lo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ee</a:t>
            </a:r>
            <a:r>
              <a:rPr sz="1600" b="1" spc="-21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ma</a:t>
            </a:r>
            <a:r>
              <a:rPr sz="1600" b="1" spc="-8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-8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er 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w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rk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er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.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g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rno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=</a:t>
            </a:r>
            <a:r>
              <a:rPr sz="1600" b="1" spc="-21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ma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g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er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.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600" b="1" spc="-8" dirty="0" smtClean="0">
                <a:solidFill>
                  <a:srgbClr val="383837"/>
                </a:solidFill>
                <a:latin typeface="Courier New"/>
                <a:cs typeface="Courier New"/>
              </a:rPr>
              <a:t>mp</a:t>
            </a:r>
            <a:r>
              <a:rPr sz="1600" b="1" dirty="0" smtClean="0">
                <a:solidFill>
                  <a:srgbClr val="383837"/>
                </a:solidFill>
                <a:latin typeface="Courier New"/>
                <a:cs typeface="Courier New"/>
              </a:rPr>
              <a:t>no;</a:t>
            </a:r>
            <a:endParaRPr sz="1600">
              <a:latin typeface="Courier New"/>
              <a:cs typeface="Courier New"/>
            </a:endParaRPr>
          </a:p>
          <a:p>
            <a:pPr marL="864994" marR="22923">
              <a:lnSpc>
                <a:spcPct val="95825"/>
              </a:lnSpc>
              <a:spcBef>
                <a:spcPts val="516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4092" y="6224943"/>
            <a:ext cx="186702" cy="161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35">
              <a:lnSpc>
                <a:spcPts val="1162"/>
              </a:lnSpc>
              <a:spcBef>
                <a:spcPts val="58"/>
              </a:spcBef>
            </a:pPr>
            <a:endParaRPr sz="1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0743" y="651451"/>
            <a:ext cx="7174022" cy="295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">
              <a:lnSpc>
                <a:spcPts val="877"/>
              </a:lnSpc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1016</Words>
  <Application>Microsoft Office PowerPoint</Application>
  <PresentationFormat>On-screen Show (4:3)</PresentationFormat>
  <Paragraphs>172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SQL-3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tishna8sabrina</dc:creator>
  <cp:lastModifiedBy>MSI</cp:lastModifiedBy>
  <cp:revision>20</cp:revision>
  <dcterms:created xsi:type="dcterms:W3CDTF">2006-08-16T00:00:00Z</dcterms:created>
  <dcterms:modified xsi:type="dcterms:W3CDTF">2020-09-18T17:39:59Z</dcterms:modified>
</cp:coreProperties>
</file>