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, insert,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6855" y="1221732"/>
            <a:ext cx="6856773" cy="157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5929" marR="28686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spc="-12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800" b="1"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Sub-qu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243641" indent="-232505">
              <a:lnSpc>
                <a:spcPts val="2104"/>
              </a:lnSpc>
              <a:spcBef>
                <a:spcPts val="478"/>
              </a:spcBef>
            </a:pPr>
            <a:r>
              <a:rPr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pc="241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number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main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number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of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ned</a:t>
            </a:r>
            <a:r>
              <a:rPr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 inner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243641" marR="169134" indent="-232505">
              <a:lnSpc>
                <a:spcPts val="1876"/>
              </a:lnSpc>
              <a:spcBef>
                <a:spcPts val="465"/>
              </a:spcBef>
            </a:pPr>
            <a:r>
              <a:rPr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pc="241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play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ees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ame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ame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job as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1" y="3131873"/>
            <a:ext cx="1210406" cy="945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7278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latin typeface="Arial"/>
                <a:cs typeface="Arial"/>
              </a:rPr>
              <a:t>SE</a:t>
            </a:r>
            <a:r>
              <a:rPr dirty="0" smtClean="0">
                <a:latin typeface="Arial"/>
                <a:cs typeface="Arial"/>
              </a:rPr>
              <a:t>L</a:t>
            </a:r>
            <a:r>
              <a:rPr spc="-4" dirty="0" smtClean="0">
                <a:latin typeface="Arial"/>
                <a:cs typeface="Arial"/>
              </a:rPr>
              <a:t>E</a:t>
            </a:r>
            <a:r>
              <a:rPr spc="4" dirty="0" smtClean="0">
                <a:latin typeface="Arial"/>
                <a:cs typeface="Arial"/>
              </a:rPr>
              <a:t>C</a:t>
            </a:r>
            <a:r>
              <a:rPr dirty="0" smtClean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  <a:p>
            <a:pPr marL="72602">
              <a:lnSpc>
                <a:spcPct val="125000"/>
              </a:lnSpc>
              <a:spcBef>
                <a:spcPts val="385"/>
              </a:spcBef>
            </a:pPr>
            <a:r>
              <a:rPr dirty="0" smtClean="0">
                <a:latin typeface="Arial"/>
                <a:cs typeface="Arial"/>
              </a:rPr>
              <a:t>F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dirty="0" smtClean="0">
                <a:latin typeface="Arial"/>
                <a:cs typeface="Arial"/>
              </a:rPr>
              <a:t>OM </a:t>
            </a:r>
            <a:r>
              <a:rPr spc="4" dirty="0" smtClean="0">
                <a:latin typeface="Arial"/>
                <a:cs typeface="Arial"/>
              </a:rPr>
              <a:t>WH</a:t>
            </a:r>
            <a:r>
              <a:rPr spc="-4" dirty="0" smtClean="0">
                <a:latin typeface="Arial"/>
                <a:cs typeface="Arial"/>
              </a:rPr>
              <a:t>E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dirty="0" smtClean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5141" y="3131873"/>
            <a:ext cx="5430548" cy="16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532" marR="33473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latin typeface="Arial"/>
                <a:cs typeface="Arial"/>
              </a:rPr>
              <a:t>empno,</a:t>
            </a:r>
            <a:r>
              <a:rPr spc="-25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empname,</a:t>
            </a:r>
            <a:r>
              <a:rPr spc="-39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dep</a:t>
            </a:r>
            <a:r>
              <a:rPr spc="-4" dirty="0" smtClean="0">
                <a:latin typeface="Arial"/>
                <a:cs typeface="Arial"/>
              </a:rPr>
              <a:t>t</a:t>
            </a:r>
            <a:r>
              <a:rPr dirty="0" smtClean="0">
                <a:latin typeface="Arial"/>
                <a:cs typeface="Arial"/>
              </a:rPr>
              <a:t>no,</a:t>
            </a:r>
            <a:r>
              <a:rPr spc="-25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empjob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519"/>
              </a:spcBef>
            </a:pPr>
            <a:r>
              <a:rPr dirty="0" smtClean="0">
                <a:latin typeface="Arial"/>
                <a:cs typeface="Arial"/>
              </a:rPr>
              <a:t>emplo</a:t>
            </a:r>
            <a:r>
              <a:rPr spc="-4" dirty="0" smtClean="0">
                <a:latin typeface="Arial"/>
                <a:cs typeface="Arial"/>
              </a:rPr>
              <a:t>y</a:t>
            </a:r>
            <a:r>
              <a:rPr dirty="0" smtClean="0">
                <a:latin typeface="Arial"/>
                <a:cs typeface="Arial"/>
              </a:rPr>
              <a:t>ee</a:t>
            </a:r>
            <a:endParaRPr>
              <a:latin typeface="Arial"/>
              <a:cs typeface="Arial"/>
            </a:endParaRPr>
          </a:p>
          <a:p>
            <a:pPr marL="124715" marR="33473">
              <a:lnSpc>
                <a:spcPct val="95825"/>
              </a:lnSpc>
              <a:spcBef>
                <a:spcPts val="614"/>
              </a:spcBef>
            </a:pPr>
            <a:r>
              <a:rPr spc="4" dirty="0" smtClean="0">
                <a:latin typeface="Arial"/>
                <a:cs typeface="Arial"/>
              </a:rPr>
              <a:t>(</a:t>
            </a:r>
            <a:r>
              <a:rPr dirty="0" smtClean="0">
                <a:latin typeface="Arial"/>
                <a:cs typeface="Arial"/>
              </a:rPr>
              <a:t>dep</a:t>
            </a:r>
            <a:r>
              <a:rPr spc="-4" dirty="0" smtClean="0">
                <a:latin typeface="Arial"/>
                <a:cs typeface="Arial"/>
              </a:rPr>
              <a:t>t</a:t>
            </a:r>
            <a:r>
              <a:rPr dirty="0" smtClean="0">
                <a:latin typeface="Arial"/>
                <a:cs typeface="Arial"/>
              </a:rPr>
              <a:t>no,</a:t>
            </a:r>
            <a:r>
              <a:rPr spc="-39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empjob)</a:t>
            </a:r>
            <a:r>
              <a:rPr spc="-17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=</a:t>
            </a:r>
            <a:r>
              <a:rPr spc="-8" dirty="0" smtClean="0">
                <a:latin typeface="Arial"/>
                <a:cs typeface="Arial"/>
              </a:rPr>
              <a:t> </a:t>
            </a:r>
            <a:r>
              <a:rPr spc="4" dirty="0" smtClean="0">
                <a:latin typeface="Arial"/>
                <a:cs typeface="Arial"/>
              </a:rPr>
              <a:t>(</a:t>
            </a:r>
            <a:r>
              <a:rPr spc="-4" dirty="0" smtClean="0">
                <a:latin typeface="Arial"/>
                <a:cs typeface="Arial"/>
              </a:rPr>
              <a:t>SE</a:t>
            </a:r>
            <a:r>
              <a:rPr dirty="0" smtClean="0">
                <a:latin typeface="Arial"/>
                <a:cs typeface="Arial"/>
              </a:rPr>
              <a:t>L</a:t>
            </a:r>
            <a:r>
              <a:rPr spc="-4" dirty="0" smtClean="0">
                <a:latin typeface="Arial"/>
                <a:cs typeface="Arial"/>
              </a:rPr>
              <a:t>E</a:t>
            </a:r>
            <a:r>
              <a:rPr spc="4" dirty="0" smtClean="0">
                <a:latin typeface="Arial"/>
                <a:cs typeface="Arial"/>
              </a:rPr>
              <a:t>C</a:t>
            </a:r>
            <a:r>
              <a:rPr dirty="0" smtClean="0">
                <a:latin typeface="Arial"/>
                <a:cs typeface="Arial"/>
              </a:rPr>
              <a:t>T dep</a:t>
            </a:r>
            <a:r>
              <a:rPr spc="-4" dirty="0" smtClean="0">
                <a:latin typeface="Arial"/>
                <a:cs typeface="Arial"/>
              </a:rPr>
              <a:t>t</a:t>
            </a:r>
            <a:r>
              <a:rPr dirty="0" smtClean="0">
                <a:latin typeface="Arial"/>
                <a:cs typeface="Arial"/>
              </a:rPr>
              <a:t>no,</a:t>
            </a:r>
            <a:r>
              <a:rPr spc="-25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empjob</a:t>
            </a:r>
            <a:endParaRPr>
              <a:latin typeface="Arial"/>
              <a:cs typeface="Arial"/>
            </a:endParaRPr>
          </a:p>
          <a:p>
            <a:pPr marL="2312145" marR="33473">
              <a:lnSpc>
                <a:spcPct val="95825"/>
              </a:lnSpc>
              <a:spcBef>
                <a:spcPts val="614"/>
              </a:spcBef>
            </a:pPr>
            <a:r>
              <a:rPr dirty="0" smtClean="0">
                <a:latin typeface="Arial"/>
                <a:cs typeface="Arial"/>
              </a:rPr>
              <a:t>F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dirty="0" smtClean="0">
                <a:latin typeface="Arial"/>
                <a:cs typeface="Arial"/>
              </a:rPr>
              <a:t>OM</a:t>
            </a:r>
            <a:r>
              <a:rPr spc="-21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emplo</a:t>
            </a:r>
            <a:r>
              <a:rPr spc="-4" dirty="0" smtClean="0">
                <a:latin typeface="Arial"/>
                <a:cs typeface="Arial"/>
              </a:rPr>
              <a:t>y</a:t>
            </a:r>
            <a:r>
              <a:rPr dirty="0" smtClean="0">
                <a:latin typeface="Arial"/>
                <a:cs typeface="Arial"/>
              </a:rPr>
              <a:t>ee</a:t>
            </a:r>
            <a:endParaRPr>
              <a:latin typeface="Arial"/>
              <a:cs typeface="Arial"/>
            </a:endParaRPr>
          </a:p>
          <a:p>
            <a:pPr marL="2312145">
              <a:lnSpc>
                <a:spcPct val="95825"/>
              </a:lnSpc>
              <a:spcBef>
                <a:spcPts val="614"/>
              </a:spcBef>
            </a:pPr>
            <a:r>
              <a:rPr spc="4" dirty="0" smtClean="0">
                <a:latin typeface="Arial"/>
                <a:cs typeface="Arial"/>
              </a:rPr>
              <a:t>WH</a:t>
            </a:r>
            <a:r>
              <a:rPr spc="-4" dirty="0" smtClean="0">
                <a:latin typeface="Arial"/>
                <a:cs typeface="Arial"/>
              </a:rPr>
              <a:t>E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dirty="0" smtClean="0">
                <a:latin typeface="Arial"/>
                <a:cs typeface="Arial"/>
              </a:rPr>
              <a:t>E</a:t>
            </a:r>
            <a:r>
              <a:rPr spc="-17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empname</a:t>
            </a:r>
            <a:r>
              <a:rPr spc="-22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=</a:t>
            </a:r>
            <a:r>
              <a:rPr spc="-8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'M</a:t>
            </a:r>
            <a:r>
              <a:rPr spc="-4" dirty="0" smtClean="0">
                <a:latin typeface="Arial"/>
                <a:cs typeface="Arial"/>
              </a:rPr>
              <a:t>A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dirty="0" smtClean="0">
                <a:latin typeface="Arial"/>
                <a:cs typeface="Arial"/>
              </a:rPr>
              <a:t>T</a:t>
            </a:r>
            <a:r>
              <a:rPr spc="-4" dirty="0" smtClean="0">
                <a:latin typeface="Arial"/>
                <a:cs typeface="Arial"/>
              </a:rPr>
              <a:t>I</a:t>
            </a:r>
            <a:r>
              <a:rPr spc="4" dirty="0" smtClean="0">
                <a:latin typeface="Arial"/>
                <a:cs typeface="Arial"/>
              </a:rPr>
              <a:t>N</a:t>
            </a:r>
            <a:r>
              <a:rPr dirty="0" smtClean="0">
                <a:latin typeface="Arial"/>
                <a:cs typeface="Arial"/>
              </a:rPr>
              <a:t>'</a:t>
            </a:r>
            <a:r>
              <a:rPr spc="4" dirty="0" smtClean="0">
                <a:latin typeface="Arial"/>
                <a:cs typeface="Arial"/>
              </a:rPr>
              <a:t>)</a:t>
            </a:r>
            <a:r>
              <a:rPr dirty="0" smtClean="0"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03609" y="1221732"/>
            <a:ext cx="6599955" cy="1367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25357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ela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ts val="1596"/>
              </a:lnSpc>
              <a:spcBef>
                <a:spcPts val="375"/>
              </a:spcBef>
            </a:pP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Ql data</a:t>
            </a:r>
            <a:r>
              <a:rPr sz="1700" spc="-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anipulation</a:t>
            </a:r>
            <a:r>
              <a:rPr sz="1700" spc="-4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ands</a:t>
            </a:r>
            <a:r>
              <a:rPr sz="1700" spc="-4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7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set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iented,</a:t>
            </a:r>
            <a:r>
              <a:rPr sz="1700" spc="-4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that</a:t>
            </a:r>
            <a:r>
              <a:rPr sz="1700" spc="-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17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they</a:t>
            </a:r>
            <a:r>
              <a:rPr sz="17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ate over</a:t>
            </a:r>
            <a:r>
              <a:rPr sz="17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enti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7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sets</a:t>
            </a:r>
            <a:r>
              <a:rPr sz="17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17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-12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7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1700" spc="-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colu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r>
              <a:rPr sz="17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at</a:t>
            </a:r>
            <a:r>
              <a:rPr sz="17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once.</a:t>
            </a:r>
            <a:r>
              <a:rPr sz="17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Using</a:t>
            </a:r>
            <a:r>
              <a:rPr sz="1700" spc="-1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set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ato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s, you</a:t>
            </a:r>
            <a:r>
              <a:rPr sz="17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can</a:t>
            </a:r>
            <a:r>
              <a:rPr sz="17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bine</a:t>
            </a:r>
            <a:r>
              <a:rPr sz="1700" spc="-2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700" spc="-12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1700" spc="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7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sets</a:t>
            </a:r>
            <a:r>
              <a:rPr sz="17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to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eate</a:t>
            </a:r>
            <a:r>
              <a:rPr sz="1700" spc="-2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new</a:t>
            </a:r>
            <a:r>
              <a:rPr sz="1700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sets</a:t>
            </a:r>
            <a:r>
              <a:rPr sz="1700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(r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elations)</a:t>
            </a:r>
            <a:endParaRPr sz="1700">
              <a:latin typeface="Arial"/>
              <a:cs typeface="Arial"/>
            </a:endParaRPr>
          </a:p>
          <a:p>
            <a:pPr marL="11135" marR="25357">
              <a:lnSpc>
                <a:spcPct val="95825"/>
              </a:lnSpc>
              <a:spcBef>
                <a:spcPts val="161"/>
              </a:spcBef>
            </a:pP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Union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6855" y="1606731"/>
            <a:ext cx="14640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420"/>
              </a:lnSpc>
              <a:spcBef>
                <a:spcPts val="488"/>
              </a:spcBef>
            </a:pPr>
            <a:r>
              <a:rPr sz="2500" baseline="-64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700">
              <a:latin typeface="Simplified Arabic Fixed"/>
              <a:cs typeface="Simplified Arabic Fix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6855" y="2306592"/>
            <a:ext cx="14640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420"/>
              </a:lnSpc>
              <a:spcBef>
                <a:spcPts val="488"/>
              </a:spcBef>
            </a:pPr>
            <a:r>
              <a:rPr sz="2500" baseline="-64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700">
              <a:latin typeface="Simplified Arabic Fixed"/>
              <a:cs typeface="Simplified Arabic Fix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2490" y="2627436"/>
            <a:ext cx="16708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8338" y="2627436"/>
            <a:ext cx="3814262" cy="268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1700" spc="-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-12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7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selected</a:t>
            </a:r>
            <a:r>
              <a:rPr sz="1700" spc="-3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by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either</a:t>
            </a:r>
            <a:r>
              <a:rPr sz="17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6855" y="2865375"/>
            <a:ext cx="14640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420"/>
              </a:lnSpc>
              <a:spcBef>
                <a:spcPts val="488"/>
              </a:spcBef>
            </a:pPr>
            <a:r>
              <a:rPr sz="2500" baseline="-64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7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3608" y="2906828"/>
            <a:ext cx="878922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Union</a:t>
            </a:r>
            <a:r>
              <a:rPr sz="1700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490" y="3186219"/>
            <a:ext cx="16708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8338" y="3186219"/>
            <a:ext cx="5871662" cy="166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1700" spc="-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-12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7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selected</a:t>
            </a:r>
            <a:r>
              <a:rPr sz="1700" spc="-3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by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either</a:t>
            </a:r>
            <a:r>
              <a:rPr sz="17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y,</a:t>
            </a:r>
            <a:r>
              <a:rPr sz="1700" spc="-3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including</a:t>
            </a:r>
            <a:r>
              <a:rPr sz="1700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all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duplicates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6855" y="3424158"/>
            <a:ext cx="14640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420"/>
              </a:lnSpc>
              <a:spcBef>
                <a:spcPts val="488"/>
              </a:spcBef>
            </a:pPr>
            <a:r>
              <a:rPr sz="2500" baseline="-64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7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3608" y="3465611"/>
            <a:ext cx="84353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Inte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sect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490" y="3745002"/>
            <a:ext cx="16708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8338" y="3745003"/>
            <a:ext cx="5490662" cy="21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1700" spc="-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distinct</a:t>
            </a:r>
            <a:r>
              <a:rPr sz="17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-12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7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selected</a:t>
            </a:r>
            <a:r>
              <a:rPr sz="1700" spc="-2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by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both</a:t>
            </a:r>
            <a:r>
              <a:rPr sz="17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6855" y="3982941"/>
            <a:ext cx="14640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420"/>
              </a:lnSpc>
              <a:spcBef>
                <a:spcPts val="488"/>
              </a:spcBef>
            </a:pPr>
            <a:r>
              <a:rPr sz="2500" baseline="-64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7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3608" y="4024393"/>
            <a:ext cx="602548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inus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490" y="4303784"/>
            <a:ext cx="16708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8338" y="4303785"/>
            <a:ext cx="6176462" cy="192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88"/>
              </a:lnSpc>
              <a:spcBef>
                <a:spcPts val="89"/>
              </a:spcBef>
            </a:pP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1700" spc="-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distinct</a:t>
            </a:r>
            <a:r>
              <a:rPr sz="17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-12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7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selected</a:t>
            </a:r>
            <a:r>
              <a:rPr sz="1700" spc="-2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by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fi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1700"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7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but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z="1700" spc="-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second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855" y="4541723"/>
            <a:ext cx="14640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420"/>
              </a:lnSpc>
              <a:spcBef>
                <a:spcPts val="488"/>
              </a:spcBef>
            </a:pPr>
            <a:r>
              <a:rPr sz="2500" baseline="-64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7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608" y="4583176"/>
            <a:ext cx="6494398" cy="1151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algn="just">
              <a:lnSpc>
                <a:spcPts val="1596"/>
              </a:lnSpc>
              <a:spcBef>
                <a:spcPts val="238"/>
              </a:spcBef>
            </a:pP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1700" spc="-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set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ato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700"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have</a:t>
            </a:r>
            <a:r>
              <a:rPr sz="1700" spc="-2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equal</a:t>
            </a:r>
            <a:r>
              <a:rPr sz="1700" spc="-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ecedence.</a:t>
            </a:r>
            <a:r>
              <a:rPr sz="1700" spc="40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If</a:t>
            </a:r>
            <a:r>
              <a:rPr sz="17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Ql state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r>
              <a:rPr sz="1700" spc="-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contains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ultiple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set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ato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s,</a:t>
            </a:r>
            <a:r>
              <a:rPr sz="1700" spc="-4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17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acle</a:t>
            </a:r>
            <a:r>
              <a:rPr sz="1700" spc="-22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evaluates</a:t>
            </a:r>
            <a:r>
              <a:rPr sz="1700" spc="-32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them</a:t>
            </a:r>
            <a:r>
              <a:rPr sz="1700" spc="-1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17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om</a:t>
            </a:r>
            <a:r>
              <a:rPr sz="1700" spc="-2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left</a:t>
            </a:r>
            <a:r>
              <a:rPr sz="1700" spc="-12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to</a:t>
            </a:r>
            <a:r>
              <a:rPr sz="1700" spc="-9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ight</a:t>
            </a:r>
            <a:r>
              <a:rPr sz="1700" spc="-1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if</a:t>
            </a:r>
            <a:r>
              <a:rPr sz="1700" spc="-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 pa</a:t>
            </a:r>
            <a:r>
              <a:rPr sz="17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entheses</a:t>
            </a:r>
            <a:r>
              <a:rPr sz="1700" spc="-43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1700" spc="-8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x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plicitly</a:t>
            </a:r>
            <a:r>
              <a:rPr sz="1700" spc="-1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specify</a:t>
            </a:r>
            <a:r>
              <a:rPr sz="1700" spc="-33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another</a:t>
            </a:r>
            <a:r>
              <a:rPr sz="1700" spc="-25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17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17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170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11135" marR="245767">
              <a:lnSpc>
                <a:spcPts val="1596"/>
              </a:lnSpc>
              <a:spcBef>
                <a:spcPts val="529"/>
              </a:spcBef>
            </a:pP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700" spc="-1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esponding</a:t>
            </a:r>
            <a:r>
              <a:rPr sz="1700" spc="-4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700" spc="-8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essions</a:t>
            </a:r>
            <a:r>
              <a:rPr sz="1700" spc="-4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in the</a:t>
            </a:r>
            <a:r>
              <a:rPr sz="1700" spc="-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select</a:t>
            </a:r>
            <a:r>
              <a:rPr sz="1700"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lists</a:t>
            </a:r>
            <a:r>
              <a:rPr sz="1700" spc="-1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17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17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ponent que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ies</a:t>
            </a:r>
            <a:r>
              <a:rPr sz="17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17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pound</a:t>
            </a:r>
            <a:r>
              <a:rPr sz="1700" spc="-4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7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ust</a:t>
            </a:r>
            <a:r>
              <a:rPr sz="1700" spc="-2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atch</a:t>
            </a:r>
            <a:r>
              <a:rPr sz="1700" spc="-2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700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17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700" b="1" i="1"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z="1700" b="1" i="1" spc="-5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1700" spc="-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700" b="1" i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700" b="1" i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7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700" b="1" i="1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7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700" b="1" i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70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855" y="5241584"/>
            <a:ext cx="146407" cy="24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420"/>
              </a:lnSpc>
              <a:spcBef>
                <a:spcPts val="488"/>
              </a:spcBef>
            </a:pPr>
            <a:r>
              <a:rPr sz="2500" baseline="-64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7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03609" y="1221732"/>
            <a:ext cx="7330791" cy="1930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23437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1135" marR="591988">
              <a:lnSpc>
                <a:spcPts val="1683"/>
              </a:lnSpc>
              <a:spcBef>
                <a:spcPts val="370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ombines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ies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hout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luding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dupli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135" marR="133657">
              <a:lnSpc>
                <a:spcPts val="1683"/>
              </a:lnSpc>
              <a:spcBef>
                <a:spcPts val="525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ombines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ies and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ains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dupli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135">
              <a:lnSpc>
                <a:spcPts val="1700"/>
              </a:lnSpc>
              <a:spcBef>
                <a:spcPts val="575"/>
              </a:spcBef>
            </a:pP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ollo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5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bine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ch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eli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ina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dupli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s. </a:t>
            </a:r>
            <a:r>
              <a:rPr sz="1600" spc="4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u 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ch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855" y="1602582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6855" y="2114338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855" y="2657906"/>
            <a:ext cx="14095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470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608" y="3145392"/>
            <a:ext cx="6797392" cy="2269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9"/>
              </a:spcBef>
            </a:pP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_CH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 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_D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_NU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MBER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600" spc="17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spc="-34" dirty="0" smtClean="0">
                <a:solidFill>
                  <a:srgbClr val="383837"/>
                </a:solidFill>
                <a:latin typeface="Arial"/>
                <a:cs typeface="Arial"/>
              </a:rPr>
              <a:t>if necessary.</a:t>
            </a:r>
          </a:p>
          <a:p>
            <a:pPr marL="11135">
              <a:lnSpc>
                <a:spcPts val="1700"/>
              </a:lnSpc>
              <a:spcBef>
                <a:spcPts val="89"/>
              </a:spcBef>
            </a:pPr>
            <a:endParaRPr sz="1600">
              <a:latin typeface="Arial"/>
              <a:cs typeface="Arial"/>
            </a:endParaRPr>
          </a:p>
          <a:p>
            <a:pPr marL="297091" marR="23437">
              <a:lnSpc>
                <a:spcPct val="95825"/>
              </a:lnSpc>
              <a:spcBef>
                <a:spcPts val="745"/>
              </a:spcBef>
            </a:pPr>
            <a:r>
              <a:rPr sz="1600" smtClean="0">
                <a:solidFill>
                  <a:schemeClr val="tx2"/>
                </a:solidFill>
                <a:latin typeface="Arial"/>
                <a:cs typeface="Arial"/>
              </a:rPr>
              <a:t>SE</a:t>
            </a:r>
            <a:r>
              <a:rPr lang="en-US" sz="1600" spc="-4" dirty="0" smtClean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60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spc="-4" smtClean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160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1600" spc="8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anage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, 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pno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pjob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g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endParaRPr sz="1600">
              <a:solidFill>
                <a:schemeClr val="tx2"/>
              </a:solidFill>
              <a:latin typeface="Arial"/>
              <a:cs typeface="Arial"/>
            </a:endParaRPr>
          </a:p>
          <a:p>
            <a:pPr marL="297091" marR="23437">
              <a:lnSpc>
                <a:spcPct val="95825"/>
              </a:lnSpc>
              <a:spcBef>
                <a:spcPts val="416"/>
              </a:spcBef>
            </a:pP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 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chemeClr val="tx2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endParaRPr sz="1600">
              <a:solidFill>
                <a:schemeClr val="tx2"/>
              </a:solidFill>
              <a:latin typeface="Arial"/>
              <a:cs typeface="Arial"/>
            </a:endParaRPr>
          </a:p>
          <a:p>
            <a:pPr marL="297091" marR="841898">
              <a:lnSpc>
                <a:spcPts val="1814"/>
              </a:lnSpc>
              <a:spcBef>
                <a:spcPts val="416"/>
              </a:spcBef>
            </a:pP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pn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1600" spc="12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N (SE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g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o 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chemeClr val="tx2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) </a:t>
            </a:r>
            <a:endParaRPr sz="1600">
              <a:solidFill>
                <a:schemeClr val="tx2"/>
              </a:solidFill>
              <a:latin typeface="Arial"/>
              <a:cs typeface="Arial"/>
            </a:endParaRPr>
          </a:p>
          <a:p>
            <a:pPr marL="297091" marR="841898">
              <a:lnSpc>
                <a:spcPts val="1814"/>
              </a:lnSpc>
              <a:spcBef>
                <a:spcPts val="415"/>
              </a:spcBef>
            </a:pP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IO</a:t>
            </a:r>
            <a:r>
              <a:rPr sz="1600" b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1600" b="1">
              <a:latin typeface="Arial"/>
              <a:cs typeface="Arial"/>
            </a:endParaRPr>
          </a:p>
          <a:p>
            <a:pPr marL="297091" marR="23437">
              <a:lnSpc>
                <a:spcPct val="95825"/>
              </a:lnSpc>
              <a:spcBef>
                <a:spcPts val="423"/>
              </a:spcBef>
            </a:pPr>
            <a:r>
              <a:rPr sz="160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SE</a:t>
            </a:r>
            <a:r>
              <a:rPr lang="en-US"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sz="160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spc="-4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60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spc="8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ee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pno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pjob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endParaRPr sz="160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297091" marR="23437">
              <a:lnSpc>
                <a:spcPct val="95825"/>
              </a:lnSpc>
              <a:spcBef>
                <a:spcPts val="416"/>
              </a:spcBef>
            </a:pP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sz="160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929" y="3145393"/>
            <a:ext cx="592774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490" y="5477342"/>
            <a:ext cx="7128110" cy="523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pn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spc="1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 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 (SE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di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in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ct</a:t>
            </a:r>
            <a:r>
              <a:rPr sz="1600" spc="8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(m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no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,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0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r>
              <a:rPr sz="1600" spc="25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endParaRPr sz="160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11135" marR="30065">
              <a:lnSpc>
                <a:spcPct val="95825"/>
              </a:lnSpc>
              <a:spcBef>
                <a:spcPts val="331"/>
              </a:spcBef>
            </a:pP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RD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 BY m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no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;</a:t>
            </a:r>
            <a:endParaRPr sz="160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03609" y="1221732"/>
            <a:ext cx="6721191" cy="1018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27278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ts val="1683"/>
              </a:lnSpc>
              <a:spcBef>
                <a:spcPts val="1277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ombines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two queries and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only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appear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bo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6855" y="1721531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490" y="2572468"/>
            <a:ext cx="4613510" cy="1684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19596">
              <a:lnSpc>
                <a:spcPts val="1517"/>
              </a:lnSpc>
              <a:spcBef>
                <a:spcPts val="75"/>
              </a:spcBef>
            </a:pPr>
            <a:r>
              <a:rPr sz="1400" spc="4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sz="14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pc="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400" spc="-12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pno,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400" spc="-4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ob,</a:t>
            </a:r>
            <a:r>
              <a:rPr sz="1400" spc="-3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  <a:p>
            <a:pPr marL="11135" marR="19596">
              <a:lnSpc>
                <a:spcPct val="95825"/>
              </a:lnSpc>
              <a:spcBef>
                <a:spcPts val="182"/>
              </a:spcBef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-17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1135">
              <a:lnSpc>
                <a:spcPts val="1612"/>
              </a:lnSpc>
              <a:spcBef>
                <a:spcPts val="259"/>
              </a:spcBef>
            </a:pP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400" spc="-6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pno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400" spc="-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400" spc="4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sz="14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pc="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CT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4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-17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ee) </a:t>
            </a:r>
            <a:endParaRPr sz="1400">
              <a:latin typeface="Arial"/>
              <a:cs typeface="Arial"/>
            </a:endParaRPr>
          </a:p>
          <a:p>
            <a:pPr marL="11135">
              <a:lnSpc>
                <a:spcPts val="1612"/>
              </a:lnSpc>
              <a:spcBef>
                <a:spcPts val="260"/>
              </a:spcBef>
            </a:pPr>
            <a:r>
              <a:rPr sz="1400" b="1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4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400" b="1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endParaRPr sz="1400" b="1">
              <a:latin typeface="Arial"/>
              <a:cs typeface="Arial"/>
            </a:endParaRPr>
          </a:p>
          <a:p>
            <a:pPr marL="11135" marR="19596">
              <a:lnSpc>
                <a:spcPct val="95825"/>
              </a:lnSpc>
              <a:spcBef>
                <a:spcPts val="264"/>
              </a:spcBef>
            </a:pPr>
            <a:r>
              <a:rPr sz="1400" spc="4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sz="14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pc="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400" spc="-12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pno,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400" spc="-4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ob,</a:t>
            </a:r>
            <a:r>
              <a:rPr sz="1400" spc="-3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  <a:p>
            <a:pPr marL="11135" marR="2763773">
              <a:lnSpc>
                <a:spcPct val="109375"/>
              </a:lnSpc>
              <a:spcBef>
                <a:spcPts val="414"/>
              </a:spcBef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-17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ee </a:t>
            </a:r>
            <a:r>
              <a:rPr sz="1400" spc="-8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1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deptno</a:t>
            </a:r>
            <a:r>
              <a:rPr sz="14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20;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2490" y="4755428"/>
            <a:ext cx="1771893" cy="825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0043">
              <a:lnSpc>
                <a:spcPts val="1175"/>
              </a:lnSpc>
              <a:spcBef>
                <a:spcPts val="59"/>
              </a:spcBef>
            </a:pP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EM</a:t>
            </a: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1135">
              <a:lnSpc>
                <a:spcPct val="94401"/>
              </a:lnSpc>
              <a:spcBef>
                <a:spcPts val="11"/>
              </a:spcBef>
            </a:pP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---</a:t>
            </a:r>
            <a:endParaRPr sz="1100">
              <a:latin typeface="Courier New"/>
              <a:cs typeface="Courier New"/>
            </a:endParaRPr>
          </a:p>
          <a:p>
            <a:pPr marL="11135" marR="20043">
              <a:lnSpc>
                <a:spcPct val="94401"/>
              </a:lnSpc>
              <a:spcBef>
                <a:spcPts val="70"/>
              </a:spcBef>
            </a:pP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75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6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11135" marR="20043">
              <a:lnSpc>
                <a:spcPct val="94401"/>
              </a:lnSpc>
              <a:spcBef>
                <a:spcPts val="70"/>
              </a:spcBef>
            </a:pP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77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8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11135" marR="20043">
              <a:lnSpc>
                <a:spcPct val="94401"/>
              </a:lnSpc>
              <a:spcBef>
                <a:spcPts val="70"/>
              </a:spcBef>
            </a:pP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79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0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2610" y="4755428"/>
            <a:ext cx="662440" cy="825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11570">
              <a:lnSpc>
                <a:spcPts val="1175"/>
              </a:lnSpc>
              <a:spcBef>
                <a:spcPts val="59"/>
              </a:spcBef>
            </a:pP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NA</a:t>
            </a: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  <a:p>
            <a:pPr marL="11135">
              <a:lnSpc>
                <a:spcPts val="1192"/>
              </a:lnSpc>
              <a:spcBef>
                <a:spcPts val="11"/>
              </a:spcBef>
            </a:pP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 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J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ES 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C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TT 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F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2844" y="4755428"/>
            <a:ext cx="661137" cy="825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11570">
              <a:lnSpc>
                <a:spcPts val="1175"/>
              </a:lnSpc>
              <a:spcBef>
                <a:spcPts val="59"/>
              </a:spcBef>
            </a:pP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EM</a:t>
            </a: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JOB</a:t>
            </a:r>
            <a:endParaRPr sz="1100">
              <a:latin typeface="Courier New"/>
              <a:cs typeface="Courier New"/>
            </a:endParaRPr>
          </a:p>
          <a:p>
            <a:pPr marL="11135">
              <a:lnSpc>
                <a:spcPts val="1192"/>
              </a:lnSpc>
              <a:spcBef>
                <a:spcPts val="11"/>
              </a:spcBef>
            </a:pP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 MA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AG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R TR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IN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R TR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IN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0472" y="4755428"/>
            <a:ext cx="513019" cy="825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0043">
              <a:lnSpc>
                <a:spcPts val="1175"/>
              </a:lnSpc>
              <a:spcBef>
                <a:spcPts val="59"/>
              </a:spcBef>
            </a:pP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GR</a:t>
            </a: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  <a:p>
            <a:pPr marL="11135">
              <a:lnSpc>
                <a:spcPct val="94401"/>
              </a:lnSpc>
              <a:spcBef>
                <a:spcPts val="11"/>
              </a:spcBef>
            </a:pP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endParaRPr sz="1100">
              <a:latin typeface="Courier New"/>
              <a:cs typeface="Courier New"/>
            </a:endParaRPr>
          </a:p>
          <a:p>
            <a:pPr marL="11135" marR="20043">
              <a:lnSpc>
                <a:spcPct val="94401"/>
              </a:lnSpc>
              <a:spcBef>
                <a:spcPts val="70"/>
              </a:spcBef>
            </a:pP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839</a:t>
            </a:r>
            <a:endParaRPr sz="1100">
              <a:latin typeface="Courier New"/>
              <a:cs typeface="Courier New"/>
            </a:endParaRPr>
          </a:p>
          <a:p>
            <a:pPr marL="11135" marR="20043">
              <a:lnSpc>
                <a:spcPct val="94401"/>
              </a:lnSpc>
              <a:spcBef>
                <a:spcPts val="70"/>
              </a:spcBef>
            </a:pP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566</a:t>
            </a:r>
            <a:endParaRPr sz="1100">
              <a:latin typeface="Courier New"/>
              <a:cs typeface="Courier New"/>
            </a:endParaRPr>
          </a:p>
          <a:p>
            <a:pPr marL="11135" marR="20043">
              <a:lnSpc>
                <a:spcPct val="94401"/>
              </a:lnSpc>
              <a:spcBef>
                <a:spcPts val="70"/>
              </a:spcBef>
            </a:pPr>
            <a:r>
              <a:rPr sz="1100" b="1" spc="8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sz="1100" b="1" dirty="0" smtClean="0">
                <a:solidFill>
                  <a:srgbClr val="383837"/>
                </a:solidFill>
                <a:latin typeface="Courier New"/>
                <a:cs typeface="Courier New"/>
              </a:rPr>
              <a:t>566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490" y="5820434"/>
            <a:ext cx="511716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75"/>
              </a:lnSpc>
              <a:spcBef>
                <a:spcPts val="59"/>
              </a:spcBef>
            </a:pP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3 </a:t>
            </a: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ows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2432" y="5820434"/>
            <a:ext cx="670704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75"/>
              </a:lnSpc>
              <a:spcBef>
                <a:spcPts val="59"/>
              </a:spcBef>
            </a:pP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ec</a:t>
            </a:r>
            <a:r>
              <a:rPr sz="1600" b="1" spc="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16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03608" y="1221732"/>
            <a:ext cx="6340192" cy="856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23437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MI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ts val="1517"/>
              </a:lnSpc>
              <a:spcBef>
                <a:spcPts val="371"/>
              </a:spcBef>
            </a:pP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 s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bine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  <a:t>only 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s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 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appea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rst 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bu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ond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6855" y="1609497"/>
            <a:ext cx="14095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470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90082" y="1648851"/>
            <a:ext cx="40811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490" y="2286000"/>
            <a:ext cx="5070710" cy="1271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1646">
              <a:lnSpc>
                <a:spcPts val="1249"/>
              </a:lnSpc>
              <a:spcBef>
                <a:spcPts val="62"/>
              </a:spcBef>
            </a:pP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sz="14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ECT</a:t>
            </a:r>
            <a:r>
              <a:rPr sz="1400" spc="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empno,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empname,</a:t>
            </a:r>
            <a:r>
              <a:rPr sz="1400" spc="-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empjob,</a:t>
            </a:r>
            <a:r>
              <a:rPr sz="1400" spc="-1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mgrno</a:t>
            </a:r>
            <a:endParaRPr sz="1400">
              <a:latin typeface="Arial"/>
              <a:cs typeface="Arial"/>
            </a:endParaRPr>
          </a:p>
          <a:p>
            <a:pPr marL="11135" marR="21646">
              <a:lnSpc>
                <a:spcPct val="95825"/>
              </a:lnSpc>
              <a:spcBef>
                <a:spcPts val="244"/>
              </a:spcBef>
            </a:pP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FROM</a:t>
            </a:r>
            <a:r>
              <a:rPr sz="14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1400" spc="-8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1135" marR="21646">
              <a:lnSpc>
                <a:spcPct val="95825"/>
              </a:lnSpc>
              <a:spcBef>
                <a:spcPts val="307"/>
              </a:spcBef>
            </a:pPr>
            <a:r>
              <a:rPr sz="1400" b="1" spc="-8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b="1" dirty="0" smtClean="0">
                <a:solidFill>
                  <a:srgbClr val="383837"/>
                </a:solidFill>
                <a:latin typeface="Arial"/>
                <a:cs typeface="Arial"/>
              </a:rPr>
              <a:t>INUS</a:t>
            </a:r>
            <a:endParaRPr sz="1400" b="1">
              <a:latin typeface="Arial"/>
              <a:cs typeface="Arial"/>
            </a:endParaRPr>
          </a:p>
          <a:p>
            <a:pPr marL="11135" marR="21646">
              <a:lnSpc>
                <a:spcPct val="95825"/>
              </a:lnSpc>
              <a:spcBef>
                <a:spcPts val="307"/>
              </a:spcBef>
            </a:pP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sz="14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ECT</a:t>
            </a:r>
            <a:r>
              <a:rPr sz="1400" spc="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empno,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empname,</a:t>
            </a:r>
            <a:r>
              <a:rPr sz="1400" spc="-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empjob,</a:t>
            </a:r>
            <a:r>
              <a:rPr sz="1400" spc="-1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mgrno</a:t>
            </a:r>
            <a:endParaRPr sz="1400">
              <a:latin typeface="Arial"/>
              <a:cs typeface="Arial"/>
            </a:endParaRPr>
          </a:p>
          <a:p>
            <a:pPr marL="11135" marR="21646">
              <a:lnSpc>
                <a:spcPct val="95825"/>
              </a:lnSpc>
              <a:spcBef>
                <a:spcPts val="307"/>
              </a:spcBef>
            </a:pP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FROM</a:t>
            </a:r>
            <a:r>
              <a:rPr sz="14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1400" spc="-8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07"/>
              </a:spcBef>
            </a:pPr>
            <a:r>
              <a:rPr sz="1400" spc="3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HERE</a:t>
            </a:r>
            <a:r>
              <a:rPr sz="1400" spc="-7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empno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4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sz="14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ECT</a:t>
            </a:r>
            <a:r>
              <a:rPr sz="1400" spc="22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mgrno</a:t>
            </a:r>
            <a:r>
              <a:rPr sz="1400" spc="-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FROM</a:t>
            </a:r>
            <a:r>
              <a:rPr sz="14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1400" spc="-8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ee);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2490" y="3816987"/>
            <a:ext cx="2046540" cy="1747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49" marR="23451">
              <a:lnSpc>
                <a:spcPts val="1359"/>
              </a:lnSpc>
              <a:spcBef>
                <a:spcPts val="68"/>
              </a:spcBef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EMPNO</a:t>
            </a:r>
            <a:endParaRPr sz="1200">
              <a:latin typeface="Courier New"/>
              <a:cs typeface="Courier New"/>
            </a:endParaRPr>
          </a:p>
          <a:p>
            <a:pPr marL="11135">
              <a:lnSpc>
                <a:spcPts val="1285"/>
              </a:lnSpc>
            </a:pP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------</a:t>
            </a:r>
            <a:r>
              <a:rPr b="1" spc="-12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---</a:t>
            </a:r>
            <a:r>
              <a:rPr b="1" spc="-12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b="1" spc="-12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------</a:t>
            </a:r>
            <a:r>
              <a:rPr b="1" spc="-12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  <a:spcBef>
                <a:spcPts val="2"/>
              </a:spcBef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7369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7499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7521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7654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7844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7876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7900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7934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5402" y="3816987"/>
            <a:ext cx="772027" cy="1747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214" marR="23451">
              <a:lnSpc>
                <a:spcPts val="1359"/>
              </a:lnSpc>
              <a:spcBef>
                <a:spcPts val="68"/>
              </a:spcBef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EMPNAME</a:t>
            </a:r>
            <a:endParaRPr sz="1200">
              <a:latin typeface="Courier New"/>
              <a:cs typeface="Courier New"/>
            </a:endParaRPr>
          </a:p>
          <a:p>
            <a:pPr marL="11135">
              <a:lnSpc>
                <a:spcPts val="1285"/>
              </a:lnSpc>
            </a:pP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spc="-12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b="1" spc="-12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---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  <a:spcBef>
                <a:spcPts val="2"/>
              </a:spcBef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ITH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LEN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W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RD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RT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I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U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RN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AMS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J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NES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I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LL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3801" y="3816987"/>
            <a:ext cx="772027" cy="1747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49" marR="23451">
              <a:lnSpc>
                <a:spcPts val="1359"/>
              </a:lnSpc>
              <a:spcBef>
                <a:spcPts val="68"/>
              </a:spcBef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EMPJOB</a:t>
            </a:r>
            <a:endParaRPr sz="1200">
              <a:latin typeface="Courier New"/>
              <a:cs typeface="Courier New"/>
            </a:endParaRPr>
          </a:p>
          <a:p>
            <a:pPr marL="11135">
              <a:lnSpc>
                <a:spcPts val="1285"/>
              </a:lnSpc>
            </a:pP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--</a:t>
            </a:r>
            <a:r>
              <a:rPr b="1" spc="-12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---</a:t>
            </a:r>
            <a:r>
              <a:rPr b="1" spc="-12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  <a:spcBef>
                <a:spcPts val="2"/>
              </a:spcBef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TR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INER</a:t>
            </a:r>
            <a:endParaRPr sz="1200">
              <a:latin typeface="Courier New"/>
              <a:cs typeface="Courier New"/>
            </a:endParaRPr>
          </a:p>
          <a:p>
            <a:pPr marL="11135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SA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ESR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endParaRPr sz="1200">
              <a:latin typeface="Courier New"/>
              <a:cs typeface="Courier New"/>
            </a:endParaRPr>
          </a:p>
          <a:p>
            <a:pPr marL="11135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SA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ESR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endParaRPr sz="1200">
              <a:latin typeface="Courier New"/>
              <a:cs typeface="Courier New"/>
            </a:endParaRPr>
          </a:p>
          <a:p>
            <a:pPr marL="11135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SA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ESR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endParaRPr sz="1200">
              <a:latin typeface="Courier New"/>
              <a:cs typeface="Courier New"/>
            </a:endParaRPr>
          </a:p>
          <a:p>
            <a:pPr marL="11135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SA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ESR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TR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INER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AD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IN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AD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2199" y="3816987"/>
            <a:ext cx="590883" cy="1747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50" marR="23451">
              <a:lnSpc>
                <a:spcPts val="1359"/>
              </a:lnSpc>
              <a:spcBef>
                <a:spcPts val="68"/>
              </a:spcBef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MGRNO</a:t>
            </a:r>
            <a:endParaRPr sz="1200">
              <a:latin typeface="Courier New"/>
              <a:cs typeface="Courier New"/>
            </a:endParaRPr>
          </a:p>
          <a:p>
            <a:pPr marL="11135">
              <a:lnSpc>
                <a:spcPts val="1285"/>
              </a:lnSpc>
            </a:pPr>
            <a:r>
              <a:rPr b="1" spc="-12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b="1" baseline="6305" dirty="0" smtClean="0">
                <a:solidFill>
                  <a:srgbClr val="383837"/>
                </a:solidFill>
                <a:latin typeface="Courier New"/>
                <a:cs typeface="Courier New"/>
              </a:rPr>
              <a:t>-----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  <a:spcBef>
                <a:spcPts val="2"/>
              </a:spcBef>
            </a:pP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902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698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698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698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698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788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698</a:t>
            </a:r>
            <a:endParaRPr sz="1200">
              <a:latin typeface="Courier New"/>
              <a:cs typeface="Courier New"/>
            </a:endParaRPr>
          </a:p>
          <a:p>
            <a:pPr marL="11135" marR="23451">
              <a:lnSpc>
                <a:spcPts val="1324"/>
              </a:lnSpc>
            </a:pP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782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490" y="5728466"/>
            <a:ext cx="592188" cy="184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9"/>
              </a:lnSpc>
              <a:spcBef>
                <a:spcPts val="68"/>
              </a:spcBef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8 rows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9746" y="5728466"/>
            <a:ext cx="772027" cy="184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9"/>
              </a:lnSpc>
              <a:spcBef>
                <a:spcPts val="68"/>
              </a:spcBef>
            </a:pP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sel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ct</a:t>
            </a:r>
            <a:r>
              <a:rPr b="1" spc="-12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b="1" baseline="4203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5820" y="2253111"/>
            <a:ext cx="6515914" cy="3554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36188" y="1221732"/>
            <a:ext cx="4707412" cy="39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2800" b="1"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6855" y="1657907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3608" y="1701720"/>
            <a:ext cx="623662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439" y="1701720"/>
            <a:ext cx="369541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452" y="1701720"/>
            <a:ext cx="320865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ix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248" y="1701720"/>
            <a:ext cx="56325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ic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7132" y="1701720"/>
            <a:ext cx="971611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Ql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3214" y="1701720"/>
            <a:ext cx="2937186" cy="355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anipula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commands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03609" y="1221732"/>
            <a:ext cx="6797391" cy="706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33473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198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6855" y="1630244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001" y="1992177"/>
            <a:ext cx="2152220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TO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9"/>
              </a:spcBef>
            </a:pP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VA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2583" y="1992177"/>
            <a:ext cx="3916417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i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i="1" spc="-12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i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i="1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i="1" spc="-12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...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9"/>
              </a:spcBef>
            </a:pP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(v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alue</a:t>
            </a:r>
            <a:r>
              <a:rPr i="1"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i="1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alue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...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6855" y="2584600"/>
            <a:ext cx="153404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ct val="90983"/>
              </a:lnSpc>
            </a:pPr>
            <a:r>
              <a:rPr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  <a:p>
            <a:pPr marL="11135">
              <a:lnSpc>
                <a:spcPts val="1491"/>
              </a:lnSpc>
              <a:spcBef>
                <a:spcPts val="580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3608" y="2628415"/>
            <a:ext cx="7406992" cy="267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allo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ime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3608" y="2946534"/>
            <a:ext cx="586617" cy="821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439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endParaRPr>
              <a:latin typeface="Arial"/>
              <a:cs typeface="Arial"/>
            </a:endParaRPr>
          </a:p>
          <a:p>
            <a:pPr marL="11135">
              <a:lnSpc>
                <a:spcPts val="1894"/>
              </a:lnSpc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able,</a:t>
            </a:r>
            <a:endParaRPr>
              <a:latin typeface="Arial"/>
              <a:cs typeface="Arial"/>
            </a:endParaRPr>
          </a:p>
          <a:p>
            <a:pPr marL="11135" marR="3439">
              <a:lnSpc>
                <a:spcPct val="95825"/>
              </a:lnSpc>
              <a:spcBef>
                <a:spcPts val="308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2646" y="2946534"/>
            <a:ext cx="6741754" cy="821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3473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 new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ains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  <a:p>
            <a:pPr marL="12471" marR="33473">
              <a:lnSpc>
                <a:spcPts val="1894"/>
              </a:lnSpc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equi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08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ding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6855" y="3469801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3608" y="3762577"/>
            <a:ext cx="6873592" cy="352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lang="en-US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default order of the columns of the table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.  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3393" y="3762577"/>
            <a:ext cx="356509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4375" y="3762577"/>
            <a:ext cx="1274939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2797" y="3762577"/>
            <a:ext cx="236062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2581" y="3762577"/>
            <a:ext cx="2346468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489" y="4274334"/>
            <a:ext cx="1431731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TO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9"/>
              </a:spcBef>
            </a:pP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VA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2582" y="4274334"/>
            <a:ext cx="3533113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3473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ment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09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50,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PP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T', '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TTl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',</a:t>
            </a:r>
            <a:r>
              <a:rPr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7788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489" y="5104209"/>
            <a:ext cx="1431731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TO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9"/>
              </a:spcBef>
            </a:pP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VA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582" y="5104209"/>
            <a:ext cx="4397364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ment</a:t>
            </a:r>
            <a:r>
              <a:rPr spc="-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name,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ion)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9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50,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PP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T', '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TTl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5337" y="1221732"/>
            <a:ext cx="6706915" cy="808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14" marR="30065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1175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rv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rd</a:t>
            </a:r>
            <a:r>
              <a:rPr sz="1600" spc="4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NUl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nul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alu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 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584" y="1760258"/>
            <a:ext cx="14095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470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218" y="2228070"/>
            <a:ext cx="4097977" cy="453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6657">
              <a:lnSpc>
                <a:spcPts val="1517"/>
              </a:lnSpc>
              <a:spcBef>
                <a:spcPts val="75"/>
              </a:spcBef>
            </a:pP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RT</a:t>
            </a:r>
            <a:r>
              <a:rPr sz="1400" spc="-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depa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  <a:p>
            <a:pPr marL="461448">
              <a:lnSpc>
                <a:spcPct val="95825"/>
              </a:lnSpc>
              <a:spcBef>
                <a:spcPts val="182"/>
              </a:spcBef>
            </a:pP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VA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lU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S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(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50,</a:t>
            </a:r>
            <a:r>
              <a:rPr sz="1400" spc="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PP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T'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400" spc="-6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SEA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, NUll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584" y="2836329"/>
            <a:ext cx="14095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470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5337" y="2875683"/>
            <a:ext cx="6851619" cy="628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229"/>
              </a:spcBef>
            </a:pP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Ca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600" b="1" spc="1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t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 r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rv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600" b="1" spc="1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3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rd</a:t>
            </a:r>
            <a:r>
              <a:rPr sz="1600" b="1" spc="43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Ul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spc="8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b="1" spc="-8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in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rt</a:t>
            </a:r>
            <a:r>
              <a:rPr sz="1600" b="1" spc="17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de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aul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spc="8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alu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spc="1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ss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ia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 </a:t>
            </a:r>
            <a:r>
              <a:rPr sz="1600" b="1" spc="-3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600" b="1" spc="3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 c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rr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pondin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sz="1600" b="1" spc="3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olu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sz="1600" b="1" spc="17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 a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Ul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spc="8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alu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spc="1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3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b="1" spc="3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no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spc="8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de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ine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600" b="1" spc="1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t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 c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olu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,</a:t>
            </a:r>
            <a:r>
              <a:rPr sz="1600" b="1" spc="17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NUl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sz="1600" b="1" spc="1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in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600" b="1" spc="1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in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ead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sz="1600" b="1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8582" y="3669287"/>
            <a:ext cx="7850617" cy="827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6657">
              <a:lnSpc>
                <a:spcPts val="1517"/>
              </a:lnSpc>
              <a:spcBef>
                <a:spcPts val="75"/>
              </a:spcBef>
            </a:pP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RT</a:t>
            </a:r>
            <a:r>
              <a:rPr sz="1400" spc="-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-17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4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pno,</a:t>
            </a:r>
            <a:r>
              <a:rPr sz="14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400" spc="-4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t,</a:t>
            </a:r>
            <a:r>
              <a:rPr sz="1400" spc="-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pbdate,</a:t>
            </a:r>
            <a:r>
              <a:rPr sz="1400" spc="-3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400" spc="-5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deptno)</a:t>
            </a:r>
            <a:endParaRPr sz="1400">
              <a:latin typeface="Arial"/>
              <a:cs typeface="Arial"/>
            </a:endParaRPr>
          </a:p>
          <a:p>
            <a:pPr marL="529597">
              <a:lnSpc>
                <a:spcPct val="95825"/>
              </a:lnSpc>
              <a:spcBef>
                <a:spcPts val="182"/>
              </a:spcBef>
            </a:pP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VA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lU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7999,</a:t>
            </a:r>
            <a:r>
              <a:rPr sz="14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DUC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4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D.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400" spc="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to_date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('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01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1985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DD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8" dirty="0" smtClean="0">
                <a:solidFill>
                  <a:srgbClr val="383837"/>
                </a:solidFill>
                <a:latin typeface="Arial"/>
                <a:cs typeface="Arial"/>
              </a:rPr>
              <a:t>N-</a:t>
            </a:r>
            <a:r>
              <a:rPr sz="1400" spc="-8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YY</a:t>
            </a:r>
            <a:r>
              <a:rPr sz="1400" spc="-17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400" spc="9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0,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T)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135" marR="26657">
              <a:lnSpc>
                <a:spcPts val="1350"/>
              </a:lnSpc>
              <a:spcBef>
                <a:spcPts val="1622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5337" y="4305835"/>
            <a:ext cx="3568852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582" y="4804597"/>
            <a:ext cx="7545817" cy="453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6657">
              <a:lnSpc>
                <a:spcPts val="1517"/>
              </a:lnSpc>
              <a:spcBef>
                <a:spcPts val="75"/>
              </a:spcBef>
            </a:pP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584" y="5273396"/>
            <a:ext cx="14095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470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5337" y="5312750"/>
            <a:ext cx="3568852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583" y="5871397"/>
            <a:ext cx="7074445" cy="453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6657">
              <a:lnSpc>
                <a:spcPts val="1517"/>
              </a:lnSpc>
              <a:spcBef>
                <a:spcPts val="75"/>
              </a:spcBef>
            </a:pP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3608" y="1221731"/>
            <a:ext cx="6783267" cy="1484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23437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11135" marR="23437">
              <a:lnSpc>
                <a:spcPct val="95825"/>
              </a:lnSpc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ub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ies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297091">
              <a:lnSpc>
                <a:spcPts val="1814"/>
              </a:lnSpc>
              <a:spcBef>
                <a:spcPts val="228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pini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 </a:t>
            </a:r>
            <a:endParaRPr sz="1600">
              <a:latin typeface="Arial"/>
              <a:cs typeface="Arial"/>
            </a:endParaRPr>
          </a:p>
          <a:p>
            <a:pPr marL="297091">
              <a:lnSpc>
                <a:spcPts val="1814"/>
              </a:lnSpc>
              <a:spcBef>
                <a:spcPts val="226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VA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ES (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1111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aggin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.'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o_da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25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V-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1985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','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DD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-M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-YYYY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),</a:t>
            </a:r>
            <a:endParaRPr sz="1600">
              <a:latin typeface="Arial"/>
              <a:cs typeface="Arial"/>
            </a:endParaRPr>
          </a:p>
          <a:p>
            <a:pPr marL="575029" marR="23437">
              <a:lnSpc>
                <a:spcPct val="95825"/>
              </a:lnSpc>
              <a:spcBef>
                <a:spcPts val="231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1600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SM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6855" y="1602582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6855" y="2855693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3608" y="2899507"/>
            <a:ext cx="6721192" cy="15497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683"/>
              </a:lnSpc>
              <a:spcBef>
                <a:spcPts val="246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To in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mul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iple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 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382120" marR="2159403" indent="-1085029">
              <a:lnSpc>
                <a:spcPts val="1828"/>
              </a:lnSpc>
              <a:spcBef>
                <a:spcPts val="179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abl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600" i="1" spc="-8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i="1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(, 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600" i="1" spc="-8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6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] </a:t>
            </a:r>
            <a:endParaRPr sz="1600">
              <a:latin typeface="Arial"/>
              <a:cs typeface="Arial"/>
            </a:endParaRPr>
          </a:p>
          <a:p>
            <a:pPr marL="1382120" marR="2159403">
              <a:lnSpc>
                <a:spcPts val="1814"/>
              </a:lnSpc>
              <a:spcBef>
                <a:spcPts val="228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ub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ry)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297091" marR="27278">
              <a:lnSpc>
                <a:spcPct val="95825"/>
              </a:lnSpc>
              <a:spcBef>
                <a:spcPts val="231"/>
              </a:spcBef>
            </a:pP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dirty="0" smtClean="0">
                <a:latin typeface="Arial"/>
                <a:cs typeface="Arial"/>
              </a:rPr>
              <a:t>SE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dirty="0" smtClean="0">
                <a:latin typeface="Arial"/>
                <a:cs typeface="Arial"/>
              </a:rPr>
              <a:t>T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spc="12" dirty="0" smtClean="0">
                <a:latin typeface="Arial"/>
                <a:cs typeface="Arial"/>
              </a:rPr>
              <a:t>T</a:t>
            </a:r>
            <a:r>
              <a:rPr sz="1600" dirty="0" smtClean="0">
                <a:latin typeface="Arial"/>
                <a:cs typeface="Arial"/>
              </a:rPr>
              <a:t>O</a:t>
            </a:r>
            <a:r>
              <a:rPr sz="1600" spc="-12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anage</a:t>
            </a:r>
            <a:r>
              <a:rPr sz="1600" dirty="0" smtClean="0">
                <a:latin typeface="Arial"/>
                <a:cs typeface="Arial"/>
              </a:rPr>
              <a:t>rs(</a:t>
            </a:r>
            <a:r>
              <a:rPr sz="1600" spc="-4" dirty="0" smtClean="0">
                <a:latin typeface="Arial"/>
                <a:cs typeface="Arial"/>
              </a:rPr>
              <a:t>id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na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s</a:t>
            </a:r>
            <a:r>
              <a:rPr sz="1600" spc="-4" dirty="0" smtClean="0">
                <a:latin typeface="Arial"/>
                <a:cs typeface="Arial"/>
              </a:rPr>
              <a:t>ala</a:t>
            </a:r>
            <a:r>
              <a:rPr sz="1600" dirty="0" smtClean="0">
                <a:latin typeface="Arial"/>
                <a:cs typeface="Arial"/>
              </a:rPr>
              <a:t>r</a:t>
            </a:r>
            <a:r>
              <a:rPr sz="1600" spc="-22" dirty="0" smtClean="0">
                <a:latin typeface="Arial"/>
                <a:cs typeface="Arial"/>
              </a:rPr>
              <a:t>y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bda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382120" marR="27278">
              <a:lnSpc>
                <a:spcPct val="95825"/>
              </a:lnSpc>
              <a:spcBef>
                <a:spcPts val="223"/>
              </a:spcBef>
            </a:pPr>
            <a:r>
              <a:rPr sz="1600" dirty="0" smtClean="0">
                <a:latin typeface="Arial"/>
                <a:cs typeface="Arial"/>
              </a:rPr>
              <a:t>SE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dirty="0" smtClean="0">
                <a:latin typeface="Arial"/>
                <a:cs typeface="Arial"/>
              </a:rPr>
              <a:t>T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pno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pna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</a:t>
            </a:r>
            <a:r>
              <a:rPr sz="1600" dirty="0" smtClean="0">
                <a:latin typeface="Arial"/>
                <a:cs typeface="Arial"/>
              </a:rPr>
              <a:t>ms</a:t>
            </a:r>
            <a:r>
              <a:rPr sz="1600" spc="-4" dirty="0" smtClean="0">
                <a:latin typeface="Arial"/>
                <a:cs typeface="Arial"/>
              </a:rPr>
              <a:t>al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pbda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4633" y="2899507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8505" y="2899507"/>
            <a:ext cx="478695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ub-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0674" y="4487025"/>
            <a:ext cx="626982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4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dirty="0" smtClean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578" y="4487025"/>
            <a:ext cx="893418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plo</a:t>
            </a:r>
            <a:r>
              <a:rPr sz="1600" spc="-22" dirty="0" smtClean="0">
                <a:latin typeface="Arial"/>
                <a:cs typeface="Arial"/>
              </a:rPr>
              <a:t>y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73" y="4755350"/>
            <a:ext cx="2814700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4" dirty="0" smtClean="0">
                <a:latin typeface="Arial"/>
                <a:cs typeface="Arial"/>
              </a:rPr>
              <a:t>W</a:t>
            </a:r>
            <a:r>
              <a:rPr sz="1600" spc="-4" dirty="0" smtClean="0">
                <a:latin typeface="Arial"/>
                <a:cs typeface="Arial"/>
              </a:rPr>
              <a:t>H</a:t>
            </a:r>
            <a:r>
              <a:rPr sz="160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dirty="0" smtClean="0">
                <a:latin typeface="Arial"/>
                <a:cs typeface="Arial"/>
              </a:rPr>
              <a:t>E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pjo</a:t>
            </a:r>
            <a:r>
              <a:rPr sz="1600" dirty="0" smtClean="0">
                <a:latin typeface="Arial"/>
                <a:cs typeface="Arial"/>
              </a:rPr>
              <a:t>b</a:t>
            </a:r>
            <a:r>
              <a:rPr sz="1600" spc="12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=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'</a:t>
            </a:r>
            <a:r>
              <a:rPr sz="1600" dirty="0" smtClean="0">
                <a:latin typeface="Arial"/>
                <a:cs typeface="Arial"/>
              </a:rPr>
              <a:t>MA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G</a:t>
            </a:r>
            <a:r>
              <a:rPr sz="160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'</a:t>
            </a:r>
            <a:r>
              <a:rPr sz="1600" dirty="0" smtClean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490" y="5181353"/>
            <a:ext cx="159726" cy="623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1088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8338" y="5181353"/>
            <a:ext cx="6255478" cy="859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3437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 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no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se</a:t>
            </a:r>
            <a:r>
              <a:rPr sz="1600" spc="12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 VA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lU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ES c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lau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sz="160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11135">
              <a:lnSpc>
                <a:spcPts val="1797"/>
              </a:lnSpc>
              <a:spcBef>
                <a:spcPts val="1221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ch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nu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be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b="1" spc="17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b="1" spc="8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olu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600" b="1" spc="-4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6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ub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03608" y="1221732"/>
            <a:ext cx="6416392" cy="706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33473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198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TE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allo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hange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ibu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6855" y="1630244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8252" y="1674058"/>
            <a:ext cx="683148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2615" y="1674058"/>
            <a:ext cx="223585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5641" y="1674058"/>
            <a:ext cx="417759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3609" y="1923020"/>
            <a:ext cx="248031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6425" y="1923020"/>
            <a:ext cx="6392175" cy="1208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2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of a table.</a:t>
            </a:r>
            <a:endParaRPr>
              <a:latin typeface="Arial"/>
              <a:cs typeface="Arial"/>
            </a:endParaRPr>
          </a:p>
          <a:p>
            <a:pPr marL="37860" marR="114578">
              <a:lnSpc>
                <a:spcPts val="2420"/>
              </a:lnSpc>
              <a:spcBef>
                <a:spcPts val="136"/>
              </a:spcBef>
            </a:pP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383837"/>
                </a:solidFill>
                <a:latin typeface="Arial"/>
                <a:cs typeface="Arial"/>
              </a:rPr>
              <a:t>tablename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col1, col2, ..</a:t>
            </a:r>
          </a:p>
          <a:p>
            <a:pPr marL="37860" marR="114578">
              <a:lnSpc>
                <a:spcPts val="2420"/>
              </a:lnSpc>
              <a:spcBef>
                <a:spcPts val="136"/>
              </a:spcBef>
            </a:pP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…cond..]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489" y="3513614"/>
            <a:ext cx="175367" cy="8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09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402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8338" y="3513614"/>
            <a:ext cx="997120" cy="8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11135" marR="79687">
              <a:lnSpc>
                <a:spcPct val="114583"/>
              </a:lnSpc>
              <a:spcBef>
                <a:spcPts val="3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T: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2582" y="3513614"/>
            <a:ext cx="356510" cy="8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  <a:p>
            <a:pPr marL="11135" marR="6195">
              <a:lnSpc>
                <a:spcPct val="114583"/>
              </a:lnSpc>
              <a:spcBef>
                <a:spcPts val="3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3562" y="3513614"/>
            <a:ext cx="4088837" cy="8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3473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upda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9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hange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 apply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402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apply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583" y="4467971"/>
            <a:ext cx="4145017" cy="1208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097004" algn="just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hange</a:t>
            </a:r>
            <a:endParaRPr>
              <a:latin typeface="Arial"/>
              <a:cs typeface="Arial"/>
            </a:endParaRPr>
          </a:p>
          <a:p>
            <a:pPr marL="11135" algn="just">
              <a:lnSpc>
                <a:spcPts val="2420"/>
              </a:lnSpc>
              <a:spcBef>
                <a:spcPts val="136"/>
              </a:spcBef>
            </a:pP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 y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ou omit</a:t>
            </a:r>
            <a:r>
              <a:rPr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op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ional</a:t>
            </a:r>
            <a:r>
              <a:rPr spc="-1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FF0000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lau</a:t>
            </a:r>
            <a:r>
              <a:rPr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hange</a:t>
            </a:r>
            <a:r>
              <a:rPr spc="-2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applied 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pc="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he 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able</a:t>
            </a:r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03608" y="1221732"/>
            <a:ext cx="5679180" cy="1273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27278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Sub-qu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ts val="1894"/>
              </a:lnSpc>
              <a:spcBef>
                <a:spcPts val="425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ub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 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embedded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ed)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ide 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  <a:p>
            <a:pPr marL="11135" marR="27278">
              <a:lnSpc>
                <a:spcPct val="95825"/>
              </a:lnSpc>
              <a:spcBef>
                <a:spcPts val="300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 inner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6855" y="1630244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4605" y="1674058"/>
            <a:ext cx="792761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6855" y="2197326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5400" y="2559258"/>
            <a:ext cx="1087267" cy="8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  <a:p>
            <a:pPr marL="11135" marR="41802">
              <a:lnSpc>
                <a:spcPct val="114583"/>
              </a:lnSpc>
              <a:spcBef>
                <a:spcPts val="3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0674" y="2559258"/>
            <a:ext cx="2183726" cy="8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3473">
              <a:lnSpc>
                <a:spcPts val="1885"/>
              </a:lnSpc>
              <a:spcBef>
                <a:spcPts val="94"/>
              </a:spcBef>
            </a:pP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_li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9"/>
              </a:spcBef>
            </a:pP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402"/>
              </a:spcBef>
            </a:pP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pr</a:t>
            </a:r>
            <a:r>
              <a:rPr i="1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4492" y="3195496"/>
            <a:ext cx="4277508" cy="538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_li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4492" y="3513614"/>
            <a:ext cx="69567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2837" y="3513614"/>
            <a:ext cx="659596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2489" y="3831733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8800" y="3831733"/>
            <a:ext cx="5410200" cy="1070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QL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as the </a:t>
            </a:r>
            <a:r>
              <a:rPr lang="en-US" b="1" dirty="0" smtClean="0">
                <a:solidFill>
                  <a:srgbClr val="383837"/>
                </a:solidFill>
                <a:latin typeface="Arial"/>
                <a:cs typeface="Arial"/>
              </a:rPr>
              <a:t>outer query</a:t>
            </a:r>
            <a:endParaRPr b="1">
              <a:latin typeface="Arial"/>
              <a:cs typeface="Arial"/>
            </a:endParaRPr>
          </a:p>
          <a:p>
            <a:pPr marL="11135" marR="15547">
              <a:lnSpc>
                <a:spcPts val="1894"/>
              </a:lnSpc>
              <a:spcBef>
                <a:spcPts val="533"/>
              </a:spcBef>
            </a:pP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ide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QL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lang="en-US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lang="en-US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383837"/>
                </a:solidFill>
                <a:latin typeface="Arial"/>
                <a:cs typeface="Arial"/>
              </a:rPr>
              <a:t>inner 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b="1"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b="1" spc="-4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0800" y="4114800"/>
            <a:ext cx="249070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489" y="4398815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489" y="4965897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8338" y="4953000"/>
            <a:ext cx="6143484" cy="821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inner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b="1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alua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rs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 ou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put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his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input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8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inner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mally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ide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489" y="5532978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6188" y="1221732"/>
            <a:ext cx="3240530" cy="39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490" y="1674058"/>
            <a:ext cx="937125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9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0673" y="1674058"/>
            <a:ext cx="3250528" cy="15263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6" marR="27278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>
              <a:latin typeface="Arial"/>
              <a:cs typeface="Arial"/>
            </a:endParaRPr>
          </a:p>
          <a:p>
            <a:pPr marL="11136" indent="-1">
              <a:lnSpc>
                <a:spcPts val="2016"/>
              </a:lnSpc>
              <a:spcBef>
                <a:spcPts val="309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empjob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EP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', </a:t>
            </a:r>
            <a:endParaRPr>
              <a:latin typeface="Arial"/>
              <a:cs typeface="Arial"/>
            </a:endParaRPr>
          </a:p>
          <a:p>
            <a:pPr marL="11136">
              <a:lnSpc>
                <a:spcPts val="2016"/>
              </a:lnSpc>
              <a:spcBef>
                <a:spcPts val="402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- 500, </a:t>
            </a:r>
            <a:endParaRPr>
              <a:latin typeface="Arial"/>
              <a:cs typeface="Arial"/>
            </a:endParaRPr>
          </a:p>
          <a:p>
            <a:pPr marL="11136">
              <a:lnSpc>
                <a:spcPts val="2016"/>
              </a:lnSpc>
              <a:spcBef>
                <a:spcPts val="402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omm</a:t>
            </a:r>
            <a:r>
              <a:rPr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0,</a:t>
            </a:r>
            <a:endParaRPr>
              <a:latin typeface="Arial"/>
              <a:cs typeface="Arial"/>
            </a:endParaRPr>
          </a:p>
          <a:p>
            <a:pPr marL="11136" marR="27278">
              <a:lnSpc>
                <a:spcPct val="95825"/>
              </a:lnSpc>
              <a:spcBef>
                <a:spcPts val="411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30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490" y="3264652"/>
            <a:ext cx="2937110" cy="316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383837"/>
                </a:solidFill>
                <a:latin typeface="Arial"/>
                <a:cs typeface="Arial"/>
              </a:rPr>
              <a:t>empno</a:t>
            </a:r>
            <a:r>
              <a:rPr lang="en-US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lang="en-US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7876;</a:t>
            </a:r>
            <a:endParaRPr lang="en-US" dirty="0" smtClean="0">
              <a:latin typeface="Arial"/>
              <a:cs typeface="Arial"/>
            </a:endParaRPr>
          </a:p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855" y="3857076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609" y="3900890"/>
            <a:ext cx="396371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oblem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490" y="4537129"/>
            <a:ext cx="1032110" cy="87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endParaRPr>
              <a:latin typeface="Arial"/>
              <a:cs typeface="Arial"/>
            </a:endParaRPr>
          </a:p>
          <a:p>
            <a:pPr marL="11135" marR="79687">
              <a:lnSpc>
                <a:spcPct val="114583"/>
              </a:lnSpc>
              <a:spcBef>
                <a:spcPts val="3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672" y="4537128"/>
            <a:ext cx="1955128" cy="949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6" marR="27278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>
              <a:latin typeface="Arial"/>
              <a:cs typeface="Arial"/>
            </a:endParaRPr>
          </a:p>
          <a:p>
            <a:pPr marL="11136" indent="-1">
              <a:lnSpc>
                <a:spcPct val="114583"/>
              </a:lnSpc>
              <a:spcBef>
                <a:spcPts val="3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60 empno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7876;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3609" y="1221732"/>
            <a:ext cx="5104478" cy="862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27278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ts val="1683"/>
              </a:lnSpc>
              <a:spcBef>
                <a:spcPts val="85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ubque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ies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an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TE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able.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6855" y="1565237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8600" y="1609051"/>
            <a:ext cx="72009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upda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1865" y="1609051"/>
            <a:ext cx="515039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0532" y="1609051"/>
            <a:ext cx="223585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9892" y="1609051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489" y="2413719"/>
            <a:ext cx="844745" cy="767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1135" marR="18654">
              <a:lnSpc>
                <a:spcPct val="106481"/>
              </a:lnSpc>
              <a:spcBef>
                <a:spcPts val="368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SET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[W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0674" y="2413719"/>
            <a:ext cx="3705259" cy="767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4572">
              <a:lnSpc>
                <a:spcPts val="1700"/>
              </a:lnSpc>
              <a:spcBef>
                <a:spcPts val="85"/>
              </a:spcBef>
            </a:pPr>
            <a:r>
              <a:rPr sz="1600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abl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138"/>
              </a:spcBef>
            </a:pP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600" i="1" spc="-8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i="1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(s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ubque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ry)</a:t>
            </a:r>
            <a:r>
              <a:rPr sz="1600" i="1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 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600" i="1" spc="-8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i="1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alue</a:t>
            </a: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i="1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i="1" spc="4" dirty="0" smtClean="0">
                <a:solidFill>
                  <a:srgbClr val="383837"/>
                </a:solidFill>
                <a:latin typeface="Arial"/>
                <a:cs typeface="Arial"/>
              </a:rPr>
              <a:t>...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11135" marR="34572">
              <a:lnSpc>
                <a:spcPct val="95825"/>
              </a:lnSpc>
              <a:spcBef>
                <a:spcPts val="223"/>
              </a:spcBef>
            </a:pPr>
            <a:r>
              <a:rPr sz="1600" i="1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z="1600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489" y="3755351"/>
            <a:ext cx="844745" cy="498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1135" marR="30065">
              <a:lnSpc>
                <a:spcPct val="95825"/>
              </a:lnSpc>
              <a:spcBef>
                <a:spcPts val="138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0673" y="3755351"/>
            <a:ext cx="3965507" cy="1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4572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138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(SE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542181" marR="684587" algn="ctr">
              <a:lnSpc>
                <a:spcPct val="95825"/>
              </a:lnSpc>
              <a:spcBef>
                <a:spcPts val="223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),</a:t>
            </a:r>
            <a:endParaRPr sz="1600">
              <a:latin typeface="Arial"/>
              <a:cs typeface="Arial"/>
            </a:endParaRPr>
          </a:p>
          <a:p>
            <a:pPr marL="11135" marR="34572">
              <a:lnSpc>
                <a:spcPct val="95825"/>
              </a:lnSpc>
              <a:spcBef>
                <a:spcPts val="223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(SE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36034" marR="34572">
              <a:lnSpc>
                <a:spcPct val="95825"/>
              </a:lnSpc>
              <a:spcBef>
                <a:spcPts val="223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1135" marR="34572">
              <a:lnSpc>
                <a:spcPct val="95825"/>
              </a:lnSpc>
              <a:spcBef>
                <a:spcPts val="223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7876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490" y="5096982"/>
            <a:ext cx="778282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03609" y="1221732"/>
            <a:ext cx="6044409" cy="899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27278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ELETE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ts val="1683"/>
              </a:lnSpc>
              <a:spcBef>
                <a:spcPts val="370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TE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allo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 dele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able.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6855" y="1602582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6891" y="1646395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2490" y="2158152"/>
            <a:ext cx="1717910" cy="544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TE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98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2583" y="2158152"/>
            <a:ext cx="1046641" cy="544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069" marR="33473">
              <a:lnSpc>
                <a:spcPts val="1885"/>
              </a:lnSpc>
              <a:spcBef>
                <a:spcPts val="94"/>
              </a:spcBef>
            </a:pP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98"/>
              </a:spcBef>
            </a:pP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489" y="2739065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8338" y="2739065"/>
            <a:ext cx="5871662" cy="842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683"/>
              </a:lnSpc>
              <a:spcBef>
                <a:spcPts val="246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op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ional,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if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omi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, the DELETE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ommand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ill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dele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all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4800" y="2739065"/>
            <a:ext cx="356509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7084" y="2739065"/>
            <a:ext cx="900636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490" y="3541277"/>
            <a:ext cx="4537310" cy="497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pc="-4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mtClean="0">
                <a:solidFill>
                  <a:srgbClr val="FF0000"/>
                </a:solidFill>
                <a:latin typeface="Arial"/>
                <a:cs typeface="Arial"/>
              </a:rPr>
              <a:t>TE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OM</a:t>
            </a:r>
            <a:r>
              <a:rPr spc="-2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emplo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ee;</a:t>
            </a:r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489" y="4122190"/>
            <a:ext cx="3546711" cy="526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TE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98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empno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7999;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855" y="4949745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609" y="4993559"/>
            <a:ext cx="396371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489" y="5463822"/>
            <a:ext cx="3470511" cy="544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03608" y="1221732"/>
            <a:ext cx="6263992" cy="136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 marR="27278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ELETE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ts val="1894"/>
              </a:lnSpc>
              <a:spcBef>
                <a:spcPts val="425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ubque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ies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TE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to delete rows in a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able.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6855" y="1630244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1128" y="1674058"/>
            <a:ext cx="235313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0914" y="1674058"/>
            <a:ext cx="647119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2506" y="1674058"/>
            <a:ext cx="515039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1172" y="1674058"/>
            <a:ext cx="223585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0532" y="1674058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490" y="2475848"/>
            <a:ext cx="1794110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TE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309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2583" y="2475848"/>
            <a:ext cx="4297417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3473">
              <a:lnSpc>
                <a:spcPts val="1885"/>
              </a:lnSpc>
              <a:spcBef>
                <a:spcPts val="94"/>
              </a:spcBef>
            </a:pP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09"/>
              </a:spcBef>
            </a:pP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i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i="1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(s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ubque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y)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490" y="3195496"/>
            <a:ext cx="1794110" cy="5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TE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endParaRPr>
              <a:latin typeface="Arial"/>
              <a:cs typeface="Arial"/>
            </a:endParaRPr>
          </a:p>
          <a:p>
            <a:pPr marL="11135" marR="12372">
              <a:lnSpc>
                <a:spcPct val="95825"/>
              </a:lnSpc>
              <a:spcBef>
                <a:spcPts val="309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6280" y="3195496"/>
            <a:ext cx="3553120" cy="1208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61" marR="27278">
              <a:lnSpc>
                <a:spcPts val="1885"/>
              </a:lnSpc>
              <a:spcBef>
                <a:spcPts val="94"/>
              </a:spcBef>
            </a:pP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>
              <a:latin typeface="Arial"/>
              <a:cs typeface="Arial"/>
            </a:endParaRPr>
          </a:p>
          <a:p>
            <a:pPr marL="319808" indent="-308672">
              <a:lnSpc>
                <a:spcPts val="2420"/>
              </a:lnSpc>
              <a:spcBef>
                <a:spcPts val="136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 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ment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2144" y="4149852"/>
            <a:ext cx="1357256" cy="345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SA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489" y="4786090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8338" y="4786090"/>
            <a:ext cx="4652462" cy="700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Be Careful about Foreign Key Constraint</a:t>
            </a:r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16640" y="1221732"/>
            <a:ext cx="2102253" cy="700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178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Sub-qu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 marR="53516">
              <a:lnSpc>
                <a:spcPct val="95825"/>
              </a:lnSpc>
              <a:spcBef>
                <a:spcPts val="354"/>
              </a:spcBef>
            </a:pP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rv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9887" y="1652374"/>
            <a:ext cx="14095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470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5521" y="1982184"/>
            <a:ext cx="159726" cy="520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10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1370" y="1982184"/>
            <a:ext cx="4791830" cy="520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0065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ub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rst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10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9887" y="2551405"/>
            <a:ext cx="14095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470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6641" y="2590759"/>
            <a:ext cx="5717559" cy="381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ch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hl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12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ala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ry</a:t>
            </a:r>
            <a: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  <a:t> than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spc="4" dirty="0" smtClean="0">
                <a:solidFill>
                  <a:srgbClr val="383837"/>
                </a:solidFill>
                <a:latin typeface="Arial"/>
                <a:cs typeface="Arial"/>
              </a:rPr>
              <a:t>Blake?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9615" y="2590759"/>
            <a:ext cx="647118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640" y="3062095"/>
            <a:ext cx="4955560" cy="158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091" marR="26657">
              <a:lnSpc>
                <a:spcPts val="1517"/>
              </a:lnSpc>
              <a:spcBef>
                <a:spcPts val="75"/>
              </a:spcBef>
            </a:pP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400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pno,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400" spc="-4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297091" marR="26657">
              <a:lnSpc>
                <a:spcPct val="95825"/>
              </a:lnSpc>
              <a:spcBef>
                <a:spcPts val="331"/>
              </a:spcBef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-17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297091" marR="26657">
              <a:lnSpc>
                <a:spcPct val="95825"/>
              </a:lnSpc>
              <a:spcBef>
                <a:spcPts val="416"/>
              </a:spcBef>
            </a:pP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400" spc="-6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400" spc="-5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&gt;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CT e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ms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al</a:t>
            </a:r>
            <a:endParaRPr sz="140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2032870" marR="26657">
              <a:lnSpc>
                <a:spcPct val="95825"/>
              </a:lnSpc>
              <a:spcBef>
                <a:spcPts val="407"/>
              </a:spcBef>
            </a:pPr>
            <a:r>
              <a:rPr sz="1400" spc="-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400" spc="-6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1400" spc="-17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ee</a:t>
            </a:r>
            <a:endParaRPr sz="140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2032870">
              <a:lnSpc>
                <a:spcPct val="95825"/>
              </a:lnSpc>
              <a:spcBef>
                <a:spcPts val="407"/>
              </a:spcBef>
            </a:pP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W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</a:t>
            </a:r>
            <a:r>
              <a:rPr sz="1400" spc="-52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pna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1400" spc="-49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=</a:t>
            </a:r>
            <a:r>
              <a:rPr sz="1400" spc="12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14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400" spc="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AKE</a:t>
            </a:r>
            <a:r>
              <a:rPr sz="1400" spc="-4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')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135" marR="26657">
              <a:lnSpc>
                <a:spcPct val="95825"/>
              </a:lnSpc>
              <a:spcBef>
                <a:spcPts val="610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uideline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887" y="4381281"/>
            <a:ext cx="14095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470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521" y="4711090"/>
            <a:ext cx="159726" cy="1393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10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9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9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402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1370" y="4724400"/>
            <a:ext cx="6315830" cy="1101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4572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ub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310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ub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igh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id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pa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  <a:t> operator</a:t>
            </a:r>
            <a:endParaRPr sz="1600">
              <a:latin typeface="Arial"/>
              <a:cs typeface="Arial"/>
            </a:endParaRPr>
          </a:p>
          <a:p>
            <a:pPr marL="11135" marR="34572">
              <a:lnSpc>
                <a:spcPct val="95825"/>
              </a:lnSpc>
              <a:spcBef>
                <a:spcPts val="395"/>
              </a:spcBef>
            </a:pP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dirty="0" smtClean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60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600" spc="1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RD</a:t>
            </a:r>
            <a:r>
              <a:rPr sz="1600" dirty="0" smtClean="0">
                <a:solidFill>
                  <a:srgbClr val="FF0000"/>
                </a:solidFill>
                <a:latin typeface="Arial"/>
                <a:cs typeface="Arial"/>
              </a:rPr>
              <a:t>ER BY c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lau</a:t>
            </a:r>
            <a:r>
              <a:rPr sz="1600" dirty="0" smtClean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600" spc="1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FF0000"/>
                </a:solidFill>
                <a:latin typeface="Arial"/>
                <a:cs typeface="Arial"/>
              </a:rPr>
              <a:t>n a 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ub</a:t>
            </a:r>
            <a:r>
              <a:rPr sz="1600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rgbClr val="FF0000"/>
                </a:solidFill>
                <a:latin typeface="Arial"/>
                <a:cs typeface="Arial"/>
              </a:rPr>
              <a:t>ry</a:t>
            </a:r>
            <a:endParaRPr sz="1600">
              <a:solidFill>
                <a:srgbClr val="FF0000"/>
              </a:solidFill>
              <a:latin typeface="Arial"/>
              <a:cs typeface="Arial"/>
            </a:endParaRPr>
          </a:p>
          <a:p>
            <a:pPr marL="11135" marR="34572">
              <a:lnSpc>
                <a:spcPct val="95825"/>
              </a:lnSpc>
              <a:spcBef>
                <a:spcPts val="395"/>
              </a:spcBef>
            </a:pP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se s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ingle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-r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w</a:t>
            </a:r>
            <a:r>
              <a:rPr sz="1600" spc="12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ope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rs</a:t>
            </a:r>
            <a:r>
              <a:rPr sz="1600" spc="12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34" dirty="0" smtClean="0">
                <a:solidFill>
                  <a:schemeClr val="tx2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h</a:t>
            </a:r>
            <a:r>
              <a:rPr sz="1600" spc="43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ingle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-r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w</a:t>
            </a:r>
            <a:r>
              <a:rPr sz="1600" spc="21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ub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-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ie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s</a:t>
            </a:r>
            <a:endParaRPr sz="16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0" y="4951080"/>
            <a:ext cx="776846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5867400"/>
            <a:ext cx="4967949" cy="512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 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iple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4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iple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ub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880539" marR="30065">
              <a:lnSpc>
                <a:spcPct val="95825"/>
              </a:lnSpc>
              <a:spcBef>
                <a:spcPts val="834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77859" y="1922544"/>
            <a:ext cx="1692835" cy="964039"/>
          </a:xfrm>
          <a:custGeom>
            <a:avLst/>
            <a:gdLst/>
            <a:ahLst/>
            <a:cxnLst/>
            <a:rect l="l" t="t" r="r" b="b"/>
            <a:pathLst>
              <a:path w="1979676" h="1062228">
                <a:moveTo>
                  <a:pt x="25907" y="12192"/>
                </a:moveTo>
                <a:lnTo>
                  <a:pt x="1953767" y="12192"/>
                </a:lnTo>
                <a:lnTo>
                  <a:pt x="1967483" y="25908"/>
                </a:lnTo>
                <a:lnTo>
                  <a:pt x="1967483" y="1036319"/>
                </a:lnTo>
                <a:lnTo>
                  <a:pt x="1979676" y="1062228"/>
                </a:lnTo>
                <a:lnTo>
                  <a:pt x="1979676" y="0"/>
                </a:lnTo>
                <a:lnTo>
                  <a:pt x="25907" y="12192"/>
                </a:lnTo>
                <a:close/>
              </a:path>
              <a:path w="1979676" h="1062228">
                <a:moveTo>
                  <a:pt x="0" y="1062228"/>
                </a:moveTo>
                <a:lnTo>
                  <a:pt x="1979676" y="1062228"/>
                </a:lnTo>
                <a:lnTo>
                  <a:pt x="1967483" y="1036319"/>
                </a:lnTo>
                <a:lnTo>
                  <a:pt x="1967483" y="25908"/>
                </a:lnTo>
                <a:lnTo>
                  <a:pt x="1953767" y="12192"/>
                </a:lnTo>
                <a:lnTo>
                  <a:pt x="25907" y="12192"/>
                </a:lnTo>
                <a:lnTo>
                  <a:pt x="1979676" y="0"/>
                </a:lnTo>
                <a:lnTo>
                  <a:pt x="0" y="0"/>
                </a:lnTo>
                <a:lnTo>
                  <a:pt x="0" y="1062228"/>
                </a:lnTo>
                <a:lnTo>
                  <a:pt x="12191" y="25908"/>
                </a:lnTo>
                <a:lnTo>
                  <a:pt x="1953768" y="25908"/>
                </a:lnTo>
                <a:lnTo>
                  <a:pt x="1953767" y="1048512"/>
                </a:lnTo>
                <a:lnTo>
                  <a:pt x="25908" y="1048512"/>
                </a:lnTo>
                <a:lnTo>
                  <a:pt x="12192" y="1036320"/>
                </a:lnTo>
                <a:lnTo>
                  <a:pt x="0" y="1062228"/>
                </a:lnTo>
                <a:close/>
              </a:path>
              <a:path w="1979676" h="1062228">
                <a:moveTo>
                  <a:pt x="1953767" y="1048512"/>
                </a:moveTo>
                <a:lnTo>
                  <a:pt x="1953768" y="1036320"/>
                </a:lnTo>
                <a:lnTo>
                  <a:pt x="25908" y="1036320"/>
                </a:lnTo>
                <a:lnTo>
                  <a:pt x="25908" y="25908"/>
                </a:lnTo>
                <a:lnTo>
                  <a:pt x="12191" y="25908"/>
                </a:lnTo>
                <a:lnTo>
                  <a:pt x="0" y="1062228"/>
                </a:lnTo>
                <a:lnTo>
                  <a:pt x="12192" y="1036320"/>
                </a:lnTo>
                <a:lnTo>
                  <a:pt x="25908" y="1048512"/>
                </a:lnTo>
                <a:lnTo>
                  <a:pt x="1953767" y="1048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77859" y="1922544"/>
            <a:ext cx="1692835" cy="964039"/>
          </a:xfrm>
          <a:custGeom>
            <a:avLst/>
            <a:gdLst/>
            <a:ahLst/>
            <a:cxnLst/>
            <a:rect l="l" t="t" r="r" b="b"/>
            <a:pathLst>
              <a:path w="1979676" h="1062228">
                <a:moveTo>
                  <a:pt x="0" y="0"/>
                </a:moveTo>
                <a:lnTo>
                  <a:pt x="0" y="1062228"/>
                </a:lnTo>
                <a:lnTo>
                  <a:pt x="1979676" y="1062228"/>
                </a:lnTo>
                <a:lnTo>
                  <a:pt x="1979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38841" y="2362378"/>
            <a:ext cx="1312305" cy="499309"/>
          </a:xfrm>
          <a:custGeom>
            <a:avLst/>
            <a:gdLst/>
            <a:ahLst/>
            <a:cxnLst/>
            <a:rect l="l" t="t" r="r" b="b"/>
            <a:pathLst>
              <a:path w="1534668" h="550164">
                <a:moveTo>
                  <a:pt x="0" y="0"/>
                </a:moveTo>
                <a:lnTo>
                  <a:pt x="0" y="550164"/>
                </a:lnTo>
                <a:lnTo>
                  <a:pt x="1534668" y="550164"/>
                </a:lnTo>
                <a:lnTo>
                  <a:pt x="1534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53407" y="2550483"/>
            <a:ext cx="1785361" cy="138313"/>
          </a:xfrm>
          <a:custGeom>
            <a:avLst/>
            <a:gdLst/>
            <a:ahLst/>
            <a:cxnLst/>
            <a:rect l="l" t="t" r="r" b="b"/>
            <a:pathLst>
              <a:path w="2087880" h="152400">
                <a:moveTo>
                  <a:pt x="0" y="50291"/>
                </a:moveTo>
                <a:lnTo>
                  <a:pt x="0" y="102107"/>
                </a:lnTo>
                <a:lnTo>
                  <a:pt x="1961388" y="102107"/>
                </a:lnTo>
                <a:lnTo>
                  <a:pt x="1935479" y="152400"/>
                </a:lnTo>
                <a:lnTo>
                  <a:pt x="2087880" y="76200"/>
                </a:lnTo>
                <a:lnTo>
                  <a:pt x="1961388" y="50291"/>
                </a:lnTo>
                <a:lnTo>
                  <a:pt x="0" y="50291"/>
                </a:lnTo>
                <a:close/>
              </a:path>
              <a:path w="2087880" h="152400">
                <a:moveTo>
                  <a:pt x="1961388" y="50291"/>
                </a:moveTo>
                <a:lnTo>
                  <a:pt x="2087880" y="76200"/>
                </a:lnTo>
                <a:lnTo>
                  <a:pt x="1935479" y="0"/>
                </a:lnTo>
                <a:lnTo>
                  <a:pt x="1935480" y="50292"/>
                </a:lnTo>
                <a:lnTo>
                  <a:pt x="1961388" y="50291"/>
                </a:lnTo>
                <a:close/>
              </a:path>
              <a:path w="2087880" h="152400">
                <a:moveTo>
                  <a:pt x="1935479" y="152400"/>
                </a:moveTo>
                <a:lnTo>
                  <a:pt x="1961388" y="102107"/>
                </a:lnTo>
                <a:lnTo>
                  <a:pt x="1935480" y="102108"/>
                </a:lnTo>
                <a:lnTo>
                  <a:pt x="1935479" y="1524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53408" y="2619640"/>
            <a:ext cx="1677196" cy="0"/>
          </a:xfrm>
          <a:custGeom>
            <a:avLst/>
            <a:gdLst/>
            <a:ahLst/>
            <a:cxnLst/>
            <a:rect l="l" t="t" r="r" b="b"/>
            <a:pathLst>
              <a:path w="1961388">
                <a:moveTo>
                  <a:pt x="1961388" y="0"/>
                </a:moveTo>
                <a:lnTo>
                  <a:pt x="0" y="0"/>
                </a:lnTo>
              </a:path>
            </a:pathLst>
          </a:custGeom>
          <a:ln w="53085">
            <a:solidFill>
              <a:srgbClr val="FF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77860" y="3421854"/>
            <a:ext cx="1692834" cy="964038"/>
          </a:xfrm>
          <a:custGeom>
            <a:avLst/>
            <a:gdLst/>
            <a:ahLst/>
            <a:cxnLst/>
            <a:rect l="l" t="t" r="r" b="b"/>
            <a:pathLst>
              <a:path w="1979675" h="1062227">
                <a:moveTo>
                  <a:pt x="25907" y="13715"/>
                </a:moveTo>
                <a:lnTo>
                  <a:pt x="1953767" y="13715"/>
                </a:lnTo>
                <a:lnTo>
                  <a:pt x="1967483" y="25908"/>
                </a:lnTo>
                <a:lnTo>
                  <a:pt x="1967483" y="1036319"/>
                </a:lnTo>
                <a:lnTo>
                  <a:pt x="1979675" y="1062227"/>
                </a:lnTo>
                <a:lnTo>
                  <a:pt x="1979675" y="0"/>
                </a:lnTo>
                <a:lnTo>
                  <a:pt x="25907" y="13715"/>
                </a:lnTo>
                <a:close/>
              </a:path>
              <a:path w="1979675" h="1062227">
                <a:moveTo>
                  <a:pt x="0" y="1062227"/>
                </a:moveTo>
                <a:lnTo>
                  <a:pt x="1979675" y="1062227"/>
                </a:lnTo>
                <a:lnTo>
                  <a:pt x="1967483" y="1036319"/>
                </a:lnTo>
                <a:lnTo>
                  <a:pt x="1967483" y="25908"/>
                </a:lnTo>
                <a:lnTo>
                  <a:pt x="1953767" y="13715"/>
                </a:lnTo>
                <a:lnTo>
                  <a:pt x="25907" y="13715"/>
                </a:lnTo>
                <a:lnTo>
                  <a:pt x="1979675" y="0"/>
                </a:lnTo>
                <a:lnTo>
                  <a:pt x="0" y="0"/>
                </a:lnTo>
                <a:lnTo>
                  <a:pt x="0" y="1062227"/>
                </a:lnTo>
                <a:lnTo>
                  <a:pt x="12191" y="25908"/>
                </a:lnTo>
                <a:lnTo>
                  <a:pt x="1953768" y="25908"/>
                </a:lnTo>
                <a:lnTo>
                  <a:pt x="1953767" y="1050036"/>
                </a:lnTo>
                <a:lnTo>
                  <a:pt x="25907" y="1050036"/>
                </a:lnTo>
                <a:lnTo>
                  <a:pt x="12191" y="1036319"/>
                </a:lnTo>
                <a:lnTo>
                  <a:pt x="0" y="1062227"/>
                </a:lnTo>
                <a:close/>
              </a:path>
              <a:path w="1979675" h="1062227">
                <a:moveTo>
                  <a:pt x="1953767" y="1050036"/>
                </a:moveTo>
                <a:lnTo>
                  <a:pt x="1953768" y="1036320"/>
                </a:lnTo>
                <a:lnTo>
                  <a:pt x="25907" y="1036319"/>
                </a:lnTo>
                <a:lnTo>
                  <a:pt x="25907" y="25907"/>
                </a:lnTo>
                <a:lnTo>
                  <a:pt x="12191" y="25908"/>
                </a:lnTo>
                <a:lnTo>
                  <a:pt x="0" y="1062227"/>
                </a:lnTo>
                <a:lnTo>
                  <a:pt x="12191" y="1036319"/>
                </a:lnTo>
                <a:lnTo>
                  <a:pt x="25907" y="1050036"/>
                </a:lnTo>
                <a:lnTo>
                  <a:pt x="1953767" y="1050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77860" y="3421854"/>
            <a:ext cx="1692834" cy="964038"/>
          </a:xfrm>
          <a:custGeom>
            <a:avLst/>
            <a:gdLst/>
            <a:ahLst/>
            <a:cxnLst/>
            <a:rect l="l" t="t" r="r" b="b"/>
            <a:pathLst>
              <a:path w="1979675" h="1062227">
                <a:moveTo>
                  <a:pt x="0" y="0"/>
                </a:moveTo>
                <a:lnTo>
                  <a:pt x="0" y="1062227"/>
                </a:lnTo>
                <a:lnTo>
                  <a:pt x="1979675" y="1062227"/>
                </a:lnTo>
                <a:lnTo>
                  <a:pt x="1979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38842" y="3861688"/>
            <a:ext cx="1312304" cy="499309"/>
          </a:xfrm>
          <a:custGeom>
            <a:avLst/>
            <a:gdLst/>
            <a:ahLst/>
            <a:cxnLst/>
            <a:rect l="l" t="t" r="r" b="b"/>
            <a:pathLst>
              <a:path w="1534667" h="550164">
                <a:moveTo>
                  <a:pt x="0" y="0"/>
                </a:moveTo>
                <a:lnTo>
                  <a:pt x="0" y="550164"/>
                </a:lnTo>
                <a:lnTo>
                  <a:pt x="1534667" y="550164"/>
                </a:lnTo>
                <a:lnTo>
                  <a:pt x="1534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3407" y="4049792"/>
            <a:ext cx="1785361" cy="138313"/>
          </a:xfrm>
          <a:custGeom>
            <a:avLst/>
            <a:gdLst/>
            <a:ahLst/>
            <a:cxnLst/>
            <a:rect l="l" t="t" r="r" b="b"/>
            <a:pathLst>
              <a:path w="2087880" h="152400">
                <a:moveTo>
                  <a:pt x="0" y="51816"/>
                </a:moveTo>
                <a:lnTo>
                  <a:pt x="0" y="102108"/>
                </a:lnTo>
                <a:lnTo>
                  <a:pt x="1961388" y="102107"/>
                </a:lnTo>
                <a:lnTo>
                  <a:pt x="1935479" y="152400"/>
                </a:lnTo>
                <a:lnTo>
                  <a:pt x="2087880" y="76200"/>
                </a:lnTo>
                <a:lnTo>
                  <a:pt x="1961388" y="51815"/>
                </a:lnTo>
                <a:lnTo>
                  <a:pt x="0" y="51816"/>
                </a:lnTo>
                <a:close/>
              </a:path>
              <a:path w="2087880" h="152400">
                <a:moveTo>
                  <a:pt x="1961388" y="51815"/>
                </a:moveTo>
                <a:lnTo>
                  <a:pt x="2087880" y="76200"/>
                </a:lnTo>
                <a:lnTo>
                  <a:pt x="1935479" y="0"/>
                </a:lnTo>
                <a:lnTo>
                  <a:pt x="1935480" y="51816"/>
                </a:lnTo>
                <a:lnTo>
                  <a:pt x="1961388" y="51815"/>
                </a:lnTo>
                <a:close/>
              </a:path>
              <a:path w="2087880" h="152400">
                <a:moveTo>
                  <a:pt x="1935479" y="152400"/>
                </a:moveTo>
                <a:lnTo>
                  <a:pt x="1961388" y="102107"/>
                </a:lnTo>
                <a:lnTo>
                  <a:pt x="1935480" y="102108"/>
                </a:lnTo>
                <a:lnTo>
                  <a:pt x="1935479" y="1524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53408" y="4119640"/>
            <a:ext cx="1677196" cy="0"/>
          </a:xfrm>
          <a:custGeom>
            <a:avLst/>
            <a:gdLst/>
            <a:ahLst/>
            <a:cxnLst/>
            <a:rect l="l" t="t" r="r" b="b"/>
            <a:pathLst>
              <a:path w="1961388">
                <a:moveTo>
                  <a:pt x="1961388" y="0"/>
                </a:moveTo>
                <a:lnTo>
                  <a:pt x="0" y="0"/>
                </a:lnTo>
              </a:path>
            </a:pathLst>
          </a:custGeom>
          <a:ln w="51561">
            <a:solidFill>
              <a:srgbClr val="FF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21822" y="5153528"/>
            <a:ext cx="1692835" cy="964038"/>
          </a:xfrm>
          <a:custGeom>
            <a:avLst/>
            <a:gdLst/>
            <a:ahLst/>
            <a:cxnLst/>
            <a:rect l="l" t="t" r="r" b="b"/>
            <a:pathLst>
              <a:path w="1979676" h="1062227">
                <a:moveTo>
                  <a:pt x="25908" y="13715"/>
                </a:moveTo>
                <a:lnTo>
                  <a:pt x="1953768" y="13715"/>
                </a:lnTo>
                <a:lnTo>
                  <a:pt x="1967483" y="25907"/>
                </a:lnTo>
                <a:lnTo>
                  <a:pt x="1967484" y="1037844"/>
                </a:lnTo>
                <a:lnTo>
                  <a:pt x="1979676" y="1062227"/>
                </a:lnTo>
                <a:lnTo>
                  <a:pt x="1979675" y="0"/>
                </a:lnTo>
                <a:lnTo>
                  <a:pt x="25908" y="13715"/>
                </a:lnTo>
                <a:close/>
              </a:path>
              <a:path w="1979676" h="1062227">
                <a:moveTo>
                  <a:pt x="0" y="1062227"/>
                </a:moveTo>
                <a:lnTo>
                  <a:pt x="1979676" y="1062227"/>
                </a:lnTo>
                <a:lnTo>
                  <a:pt x="1967484" y="1037844"/>
                </a:lnTo>
                <a:lnTo>
                  <a:pt x="1967483" y="25907"/>
                </a:lnTo>
                <a:lnTo>
                  <a:pt x="1953768" y="13715"/>
                </a:lnTo>
                <a:lnTo>
                  <a:pt x="25908" y="13715"/>
                </a:lnTo>
                <a:lnTo>
                  <a:pt x="1979675" y="0"/>
                </a:lnTo>
                <a:lnTo>
                  <a:pt x="0" y="0"/>
                </a:lnTo>
                <a:lnTo>
                  <a:pt x="0" y="1062227"/>
                </a:lnTo>
                <a:lnTo>
                  <a:pt x="12192" y="25907"/>
                </a:lnTo>
                <a:lnTo>
                  <a:pt x="1953768" y="25908"/>
                </a:lnTo>
                <a:lnTo>
                  <a:pt x="1953768" y="1050035"/>
                </a:lnTo>
                <a:lnTo>
                  <a:pt x="25908" y="1050035"/>
                </a:lnTo>
                <a:lnTo>
                  <a:pt x="12192" y="1037844"/>
                </a:lnTo>
                <a:lnTo>
                  <a:pt x="0" y="1062227"/>
                </a:lnTo>
                <a:close/>
              </a:path>
              <a:path w="1979676" h="1062227">
                <a:moveTo>
                  <a:pt x="1953768" y="1050035"/>
                </a:moveTo>
                <a:lnTo>
                  <a:pt x="1953768" y="1037844"/>
                </a:lnTo>
                <a:lnTo>
                  <a:pt x="25907" y="1037843"/>
                </a:lnTo>
                <a:lnTo>
                  <a:pt x="25907" y="25907"/>
                </a:lnTo>
                <a:lnTo>
                  <a:pt x="12192" y="25907"/>
                </a:lnTo>
                <a:lnTo>
                  <a:pt x="0" y="1062227"/>
                </a:lnTo>
                <a:lnTo>
                  <a:pt x="12192" y="1037844"/>
                </a:lnTo>
                <a:lnTo>
                  <a:pt x="25908" y="1050035"/>
                </a:lnTo>
                <a:lnTo>
                  <a:pt x="1953768" y="1050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21822" y="5153528"/>
            <a:ext cx="1692835" cy="964038"/>
          </a:xfrm>
          <a:custGeom>
            <a:avLst/>
            <a:gdLst/>
            <a:ahLst/>
            <a:cxnLst/>
            <a:rect l="l" t="t" r="r" b="b"/>
            <a:pathLst>
              <a:path w="1979676" h="1062227">
                <a:moveTo>
                  <a:pt x="0" y="0"/>
                </a:moveTo>
                <a:lnTo>
                  <a:pt x="0" y="1062227"/>
                </a:lnTo>
                <a:lnTo>
                  <a:pt x="1979676" y="1062227"/>
                </a:lnTo>
                <a:lnTo>
                  <a:pt x="1979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71076" y="5520055"/>
            <a:ext cx="1312305" cy="499309"/>
          </a:xfrm>
          <a:custGeom>
            <a:avLst/>
            <a:gdLst/>
            <a:ahLst/>
            <a:cxnLst/>
            <a:rect l="l" t="t" r="r" b="b"/>
            <a:pathLst>
              <a:path w="1534668" h="550164">
                <a:moveTo>
                  <a:pt x="0" y="0"/>
                </a:moveTo>
                <a:lnTo>
                  <a:pt x="0" y="550164"/>
                </a:lnTo>
                <a:lnTo>
                  <a:pt x="1534668" y="550164"/>
                </a:lnTo>
                <a:lnTo>
                  <a:pt x="1534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7796" y="5645919"/>
            <a:ext cx="1784057" cy="138313"/>
          </a:xfrm>
          <a:custGeom>
            <a:avLst/>
            <a:gdLst/>
            <a:ahLst/>
            <a:cxnLst/>
            <a:rect l="l" t="t" r="r" b="b"/>
            <a:pathLst>
              <a:path w="2086355" h="152400">
                <a:moveTo>
                  <a:pt x="0" y="50292"/>
                </a:moveTo>
                <a:lnTo>
                  <a:pt x="0" y="100584"/>
                </a:lnTo>
                <a:lnTo>
                  <a:pt x="1959864" y="100584"/>
                </a:lnTo>
                <a:lnTo>
                  <a:pt x="1933955" y="152400"/>
                </a:lnTo>
                <a:lnTo>
                  <a:pt x="2086355" y="76200"/>
                </a:lnTo>
                <a:lnTo>
                  <a:pt x="1959864" y="50291"/>
                </a:lnTo>
                <a:lnTo>
                  <a:pt x="0" y="50292"/>
                </a:lnTo>
                <a:close/>
              </a:path>
              <a:path w="2086355" h="152400">
                <a:moveTo>
                  <a:pt x="1959864" y="50291"/>
                </a:moveTo>
                <a:lnTo>
                  <a:pt x="2086355" y="76200"/>
                </a:lnTo>
                <a:lnTo>
                  <a:pt x="1933955" y="0"/>
                </a:lnTo>
                <a:lnTo>
                  <a:pt x="1933956" y="50292"/>
                </a:lnTo>
                <a:lnTo>
                  <a:pt x="1959864" y="50291"/>
                </a:lnTo>
                <a:close/>
              </a:path>
              <a:path w="2086355" h="152400">
                <a:moveTo>
                  <a:pt x="1933955" y="152400"/>
                </a:moveTo>
                <a:lnTo>
                  <a:pt x="1959864" y="100584"/>
                </a:lnTo>
                <a:lnTo>
                  <a:pt x="1933955" y="100583"/>
                </a:lnTo>
                <a:lnTo>
                  <a:pt x="1933955" y="1524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07796" y="5714384"/>
            <a:ext cx="1675893" cy="0"/>
          </a:xfrm>
          <a:custGeom>
            <a:avLst/>
            <a:gdLst/>
            <a:ahLst/>
            <a:cxnLst/>
            <a:rect l="l" t="t" r="r" b="b"/>
            <a:pathLst>
              <a:path w="1959864">
                <a:moveTo>
                  <a:pt x="1959864" y="0"/>
                </a:moveTo>
                <a:lnTo>
                  <a:pt x="0" y="0"/>
                </a:lnTo>
              </a:path>
            </a:pathLst>
          </a:custGeom>
          <a:ln w="51561">
            <a:solidFill>
              <a:srgbClr val="FF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55736" y="1133212"/>
            <a:ext cx="4106753" cy="721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33473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Sub-qu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223597">
              <a:lnSpc>
                <a:spcPct val="95825"/>
              </a:lnSpc>
              <a:spcBef>
                <a:spcPts val="317"/>
              </a:spcBef>
            </a:pP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Si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b="1" spc="-22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w sub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query</a:t>
            </a:r>
            <a:r>
              <a:rPr b="1"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-17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ue)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92725" y="2507057"/>
            <a:ext cx="2780117" cy="780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8988" marR="33473">
              <a:lnSpc>
                <a:spcPts val="2240"/>
              </a:lnSpc>
              <a:spcBef>
                <a:spcPts val="111"/>
              </a:spcBef>
            </a:pPr>
            <a:r>
              <a:rPr sz="2100" b="1" spc="-4" dirty="0" smtClean="0">
                <a:latin typeface="Arial"/>
                <a:cs typeface="Arial"/>
              </a:rPr>
              <a:t>C</a:t>
            </a:r>
            <a:r>
              <a:rPr sz="2100" b="1" dirty="0" smtClean="0">
                <a:latin typeface="Arial"/>
                <a:cs typeface="Arial"/>
              </a:rPr>
              <a:t>L</a:t>
            </a:r>
            <a:r>
              <a:rPr sz="2100" b="1" spc="-4" dirty="0" smtClean="0">
                <a:latin typeface="Arial"/>
                <a:cs typeface="Arial"/>
              </a:rPr>
              <a:t>ER</a:t>
            </a:r>
            <a:r>
              <a:rPr sz="2100" b="1" dirty="0" smtClean="0">
                <a:latin typeface="Arial"/>
                <a:cs typeface="Arial"/>
              </a:rPr>
              <a:t>K</a:t>
            </a:r>
            <a:endParaRPr sz="21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1521"/>
              </a:spcBef>
            </a:pP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any r</a:t>
            </a:r>
            <a:r>
              <a:rPr b="1" spc="-22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b="1" spc="3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s,</a:t>
            </a:r>
            <a:r>
              <a:rPr b="1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one 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b="1" spc="-4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b="1" spc="-4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61638" y="3033671"/>
            <a:ext cx="4177162" cy="547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Mu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b="1" spc="-3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sub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query</a:t>
            </a:r>
            <a:r>
              <a:rPr b="1" spc="46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-4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b="1" spc="-17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lang="en-US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-17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b="1" spc="-4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ues</a:t>
            </a:r>
            <a:r>
              <a:rPr lang="en-US" b="1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0569" y="3833476"/>
            <a:ext cx="956623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240"/>
              </a:lnSpc>
              <a:spcBef>
                <a:spcPts val="111"/>
              </a:spcBef>
            </a:pPr>
            <a:r>
              <a:rPr sz="2100" b="1" spc="-4" dirty="0" smtClean="0">
                <a:latin typeface="Arial"/>
                <a:cs typeface="Arial"/>
              </a:rPr>
              <a:t>C</a:t>
            </a:r>
            <a:r>
              <a:rPr sz="2100" b="1" dirty="0" smtClean="0">
                <a:latin typeface="Arial"/>
                <a:cs typeface="Arial"/>
              </a:rPr>
              <a:t>L</a:t>
            </a:r>
            <a:r>
              <a:rPr sz="2100" b="1" spc="-4" dirty="0" smtClean="0">
                <a:latin typeface="Arial"/>
                <a:cs typeface="Arial"/>
              </a:rPr>
              <a:t>ER</a:t>
            </a:r>
            <a:r>
              <a:rPr sz="2100" b="1" dirty="0" smtClean="0">
                <a:latin typeface="Arial"/>
                <a:cs typeface="Arial"/>
              </a:rPr>
              <a:t>K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35118" y="4331401"/>
            <a:ext cx="140622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240"/>
              </a:lnSpc>
              <a:spcBef>
                <a:spcPts val="111"/>
              </a:spcBef>
            </a:pPr>
            <a:r>
              <a:rPr sz="2100" b="1" spc="4" dirty="0" smtClean="0">
                <a:latin typeface="Arial"/>
                <a:cs typeface="Arial"/>
              </a:rPr>
              <a:t>M</a:t>
            </a:r>
            <a:r>
              <a:rPr sz="2100" b="1" spc="-4" dirty="0" smtClean="0">
                <a:latin typeface="Arial"/>
                <a:cs typeface="Arial"/>
              </a:rPr>
              <a:t>ANA</a:t>
            </a:r>
            <a:r>
              <a:rPr sz="2100" b="1" spc="4" dirty="0" smtClean="0">
                <a:latin typeface="Arial"/>
                <a:cs typeface="Arial"/>
              </a:rPr>
              <a:t>G</a:t>
            </a:r>
            <a:r>
              <a:rPr sz="2100" b="1" spc="-4" dirty="0" smtClean="0">
                <a:latin typeface="Arial"/>
                <a:cs typeface="Arial"/>
              </a:rPr>
              <a:t>E</a:t>
            </a:r>
            <a:r>
              <a:rPr sz="2100" b="1" dirty="0" smtClean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95865" y="4596602"/>
            <a:ext cx="6477558" cy="516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Mu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b="1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sub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query</a:t>
            </a:r>
            <a:r>
              <a:rPr b="1" spc="46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-17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ual</a:t>
            </a:r>
            <a:r>
              <a:rPr b="1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ab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any r</a:t>
            </a:r>
            <a:r>
              <a:rPr b="1" spc="-22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b="1" spc="3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b="1" spc="-39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spc="-4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b="1" smtClean="0">
                <a:solidFill>
                  <a:srgbClr val="383837"/>
                </a:solidFill>
                <a:latin typeface="Arial"/>
                <a:cs typeface="Arial"/>
              </a:rPr>
              <a:t>any</a:t>
            </a:r>
            <a:r>
              <a:rPr lang="en-US" b="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600" b="1" baseline="-1449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sz="2600" b="1" spc="-4" baseline="-1449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600" b="1" baseline="-1449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600" b="1" spc="-4" baseline="-1449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600" b="1" baseline="-1449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r>
              <a:rPr sz="2600" b="1" baseline="-1449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203" y="5583129"/>
            <a:ext cx="1406220" cy="63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488" marR="40086">
              <a:lnSpc>
                <a:spcPts val="2240"/>
              </a:lnSpc>
              <a:spcBef>
                <a:spcPts val="111"/>
              </a:spcBef>
            </a:pPr>
            <a:r>
              <a:rPr sz="2100" b="1" spc="-4" dirty="0" smtClean="0">
                <a:latin typeface="Arial"/>
                <a:cs typeface="Arial"/>
              </a:rPr>
              <a:t>C</a:t>
            </a:r>
            <a:r>
              <a:rPr sz="2100" b="1" dirty="0" smtClean="0">
                <a:latin typeface="Arial"/>
                <a:cs typeface="Arial"/>
              </a:rPr>
              <a:t>L</a:t>
            </a:r>
            <a:r>
              <a:rPr sz="2100" b="1" spc="-4" dirty="0" smtClean="0">
                <a:latin typeface="Arial"/>
                <a:cs typeface="Arial"/>
              </a:rPr>
              <a:t>ER</a:t>
            </a:r>
            <a:r>
              <a:rPr sz="2100" b="1" dirty="0" smtClean="0">
                <a:latin typeface="Arial"/>
                <a:cs typeface="Arial"/>
              </a:rPr>
              <a:t>K</a:t>
            </a:r>
            <a:endParaRPr sz="21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</a:pPr>
            <a:r>
              <a:rPr sz="2100" b="1" spc="4" dirty="0" smtClean="0">
                <a:latin typeface="Arial"/>
                <a:cs typeface="Arial"/>
              </a:rPr>
              <a:t>M</a:t>
            </a:r>
            <a:r>
              <a:rPr sz="2100" b="1" spc="-4" dirty="0" smtClean="0">
                <a:latin typeface="Arial"/>
                <a:cs typeface="Arial"/>
              </a:rPr>
              <a:t>ANA</a:t>
            </a:r>
            <a:r>
              <a:rPr sz="2100" b="1" spc="4" dirty="0" smtClean="0">
                <a:latin typeface="Arial"/>
                <a:cs typeface="Arial"/>
              </a:rPr>
              <a:t>G</a:t>
            </a:r>
            <a:r>
              <a:rPr sz="2100" b="1" spc="-4" dirty="0" smtClean="0">
                <a:latin typeface="Arial"/>
                <a:cs typeface="Arial"/>
              </a:rPr>
              <a:t>E</a:t>
            </a:r>
            <a:r>
              <a:rPr sz="2100" b="1" dirty="0" smtClean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71225" y="5583129"/>
            <a:ext cx="648811" cy="63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9353">
              <a:lnSpc>
                <a:spcPts val="2240"/>
              </a:lnSpc>
              <a:spcBef>
                <a:spcPts val="111"/>
              </a:spcBef>
            </a:pPr>
            <a:r>
              <a:rPr sz="2100" b="1" dirty="0" smtClean="0">
                <a:latin typeface="Arial"/>
                <a:cs typeface="Arial"/>
              </a:rPr>
              <a:t>7900</a:t>
            </a:r>
            <a:endParaRPr sz="2100">
              <a:latin typeface="Arial"/>
              <a:cs typeface="Arial"/>
            </a:endParaRPr>
          </a:p>
          <a:p>
            <a:pPr marL="20488">
              <a:lnSpc>
                <a:spcPct val="95825"/>
              </a:lnSpc>
            </a:pPr>
            <a:r>
              <a:rPr sz="2100" b="1" dirty="0" smtClean="0">
                <a:latin typeface="Arial"/>
                <a:cs typeface="Arial"/>
              </a:rPr>
              <a:t>7698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1076" y="5520055"/>
            <a:ext cx="1312305" cy="499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21" name="object 21"/>
          <p:cNvSpPr txBox="1"/>
          <p:nvPr/>
        </p:nvSpPr>
        <p:spPr>
          <a:xfrm>
            <a:off x="2221822" y="5153528"/>
            <a:ext cx="1585974" cy="964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8"/>
              </a:lnSpc>
              <a:spcBef>
                <a:spcPts val="21"/>
              </a:spcBef>
            </a:pPr>
            <a:endParaRPr sz="700"/>
          </a:p>
          <a:p>
            <a:pPr marL="179062">
              <a:lnSpc>
                <a:spcPct val="95825"/>
              </a:lnSpc>
            </a:pPr>
            <a:r>
              <a:rPr sz="1200" b="1" spc="17" dirty="0" smtClean="0">
                <a:latin typeface="Arial"/>
                <a:cs typeface="Arial"/>
              </a:rPr>
              <a:t>M</a:t>
            </a:r>
            <a:r>
              <a:rPr sz="1200" b="1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dirty="0" smtClean="0">
                <a:latin typeface="Arial"/>
                <a:cs typeface="Arial"/>
              </a:rPr>
              <a:t>n</a:t>
            </a:r>
            <a:r>
              <a:rPr sz="1200" b="1" spc="-3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qu</a:t>
            </a:r>
            <a:r>
              <a:rPr sz="1200" b="1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674808">
              <a:lnSpc>
                <a:spcPct val="95825"/>
              </a:lnSpc>
              <a:spcBef>
                <a:spcPts val="1576"/>
              </a:spcBef>
            </a:pPr>
            <a:r>
              <a:rPr sz="1200" b="1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ub</a:t>
            </a:r>
            <a:r>
              <a:rPr sz="1200" b="1" dirty="0" smtClean="0">
                <a:latin typeface="Arial"/>
                <a:cs typeface="Arial"/>
              </a:rPr>
              <a:t>-</a:t>
            </a:r>
            <a:r>
              <a:rPr sz="1200" b="1" spc="-4" dirty="0" smtClean="0">
                <a:latin typeface="Arial"/>
                <a:cs typeface="Arial"/>
              </a:rPr>
              <a:t>qu</a:t>
            </a:r>
            <a:r>
              <a:rPr sz="1200" b="1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7797" y="5153528"/>
            <a:ext cx="106860" cy="560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19" name="object 19"/>
          <p:cNvSpPr txBox="1"/>
          <p:nvPr/>
        </p:nvSpPr>
        <p:spPr>
          <a:xfrm>
            <a:off x="3914657" y="5153528"/>
            <a:ext cx="1569032" cy="560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77"/>
              </a:lnSpc>
            </a:pPr>
            <a:endParaRPr sz="900"/>
          </a:p>
          <a:p>
            <a:pPr marL="478379">
              <a:lnSpc>
                <a:spcPct val="95825"/>
              </a:lnSpc>
              <a:spcBef>
                <a:spcPts val="1043"/>
              </a:spcBef>
            </a:pP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dirty="0" smtClean="0">
                <a:latin typeface="Arial"/>
                <a:cs typeface="Arial"/>
              </a:rPr>
              <a:t>et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spc="-4" dirty="0" smtClean="0">
                <a:latin typeface="Arial"/>
                <a:cs typeface="Arial"/>
              </a:rPr>
              <a:t>n</a:t>
            </a:r>
            <a:r>
              <a:rPr sz="1200" b="1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7797" y="5714385"/>
            <a:ext cx="106860" cy="403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17" name="object 17"/>
          <p:cNvSpPr txBox="1"/>
          <p:nvPr/>
        </p:nvSpPr>
        <p:spPr>
          <a:xfrm>
            <a:off x="3914657" y="5714385"/>
            <a:ext cx="1569032" cy="403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2277860" y="3421854"/>
            <a:ext cx="1692834" cy="439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088">
              <a:lnSpc>
                <a:spcPct val="95825"/>
              </a:lnSpc>
              <a:spcBef>
                <a:spcPts val="424"/>
              </a:spcBef>
            </a:pPr>
            <a:r>
              <a:rPr sz="1200" b="1" spc="17" dirty="0" smtClean="0">
                <a:latin typeface="Arial"/>
                <a:cs typeface="Arial"/>
              </a:rPr>
              <a:t>M</a:t>
            </a:r>
            <a:r>
              <a:rPr sz="1200" b="1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dirty="0" smtClean="0">
                <a:latin typeface="Arial"/>
                <a:cs typeface="Arial"/>
              </a:rPr>
              <a:t>n</a:t>
            </a:r>
            <a:r>
              <a:rPr sz="1200" b="1" spc="-3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qu</a:t>
            </a:r>
            <a:r>
              <a:rPr sz="1200" b="1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0694" y="3421854"/>
            <a:ext cx="1559909" cy="697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77"/>
              </a:lnSpc>
            </a:pPr>
            <a:endParaRPr sz="900"/>
          </a:p>
          <a:p>
            <a:pPr marL="469026">
              <a:lnSpc>
                <a:spcPct val="95825"/>
              </a:lnSpc>
              <a:spcBef>
                <a:spcPts val="2085"/>
              </a:spcBef>
            </a:pP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dirty="0" smtClean="0">
                <a:latin typeface="Arial"/>
                <a:cs typeface="Arial"/>
              </a:rPr>
              <a:t>et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spc="-4" dirty="0" smtClean="0">
                <a:latin typeface="Arial"/>
                <a:cs typeface="Arial"/>
              </a:rPr>
              <a:t>n</a:t>
            </a:r>
            <a:r>
              <a:rPr sz="1200" b="1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7860" y="3861688"/>
            <a:ext cx="360981" cy="511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2638841" y="3861688"/>
            <a:ext cx="1214566" cy="511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2"/>
              </a:lnSpc>
              <a:spcBef>
                <a:spcPts val="58"/>
              </a:spcBef>
            </a:pPr>
            <a:endParaRPr sz="1100"/>
          </a:p>
          <a:p>
            <a:pPr marL="314022">
              <a:lnSpc>
                <a:spcPct val="95825"/>
              </a:lnSpc>
            </a:pPr>
            <a:r>
              <a:rPr sz="1200" b="1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ubqu</a:t>
            </a:r>
            <a:r>
              <a:rPr sz="1200" b="1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3408" y="3861688"/>
            <a:ext cx="117286" cy="257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853408" y="4119640"/>
            <a:ext cx="117286" cy="253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3970694" y="4119640"/>
            <a:ext cx="1559909" cy="266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2277859" y="1922545"/>
            <a:ext cx="1692835" cy="439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088">
              <a:lnSpc>
                <a:spcPct val="95825"/>
              </a:lnSpc>
              <a:spcBef>
                <a:spcPts val="424"/>
              </a:spcBef>
            </a:pPr>
            <a:r>
              <a:rPr sz="1200" b="1" spc="17" dirty="0" smtClean="0">
                <a:latin typeface="Arial"/>
                <a:cs typeface="Arial"/>
              </a:rPr>
              <a:t>M</a:t>
            </a:r>
            <a:r>
              <a:rPr sz="1200" b="1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dirty="0" smtClean="0">
                <a:latin typeface="Arial"/>
                <a:cs typeface="Arial"/>
              </a:rPr>
              <a:t>n</a:t>
            </a:r>
            <a:r>
              <a:rPr sz="1200" b="1" spc="-3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qu</a:t>
            </a:r>
            <a:r>
              <a:rPr sz="1200" b="1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0694" y="1922544"/>
            <a:ext cx="1559909" cy="697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77"/>
              </a:lnSpc>
            </a:pPr>
            <a:endParaRPr sz="900"/>
          </a:p>
          <a:p>
            <a:pPr marL="469026">
              <a:lnSpc>
                <a:spcPct val="95825"/>
              </a:lnSpc>
              <a:spcBef>
                <a:spcPts val="2085"/>
              </a:spcBef>
            </a:pP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dirty="0" smtClean="0">
                <a:latin typeface="Arial"/>
                <a:cs typeface="Arial"/>
              </a:rPr>
              <a:t>et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spc="-4" dirty="0" smtClean="0">
                <a:latin typeface="Arial"/>
                <a:cs typeface="Arial"/>
              </a:rPr>
              <a:t>n</a:t>
            </a:r>
            <a:r>
              <a:rPr sz="1200" b="1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7860" y="2362378"/>
            <a:ext cx="360981" cy="511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2638841" y="2362378"/>
            <a:ext cx="1214566" cy="511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2"/>
              </a:lnSpc>
              <a:spcBef>
                <a:spcPts val="47"/>
              </a:spcBef>
            </a:pPr>
            <a:endParaRPr sz="1100"/>
          </a:p>
          <a:p>
            <a:pPr marL="314022">
              <a:lnSpc>
                <a:spcPct val="95825"/>
              </a:lnSpc>
            </a:pPr>
            <a:r>
              <a:rPr sz="1200" b="1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ubqu</a:t>
            </a:r>
            <a:r>
              <a:rPr sz="1200" b="1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3408" y="2362379"/>
            <a:ext cx="117286" cy="257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3853408" y="2619640"/>
            <a:ext cx="117286" cy="254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970694" y="2619640"/>
            <a:ext cx="1559909" cy="266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03608" y="1221732"/>
            <a:ext cx="6873592" cy="1010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423" marR="38413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z="2800" b="1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Sub-qu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411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play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job of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ees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ame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job as</a:t>
            </a:r>
            <a:endParaRPr>
              <a:latin typeface="Arial"/>
              <a:cs typeface="Arial"/>
            </a:endParaRPr>
          </a:p>
          <a:p>
            <a:pPr marL="11135" marR="38413">
              <a:lnSpc>
                <a:spcPct val="95825"/>
              </a:lnSpc>
              <a:spcBef>
                <a:spcPts val="88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llen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mon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hly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6855" y="1657907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3608" y="2487024"/>
            <a:ext cx="7025992" cy="307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091" marR="27278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297091" marR="27278">
              <a:lnSpc>
                <a:spcPct val="95825"/>
              </a:lnSpc>
              <a:spcBef>
                <a:spcPts val="520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297091" marR="27278">
              <a:lnSpc>
                <a:spcPct val="95825"/>
              </a:lnSpc>
              <a:spcBef>
                <a:spcPts val="605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297091" marR="374112" indent="1809272">
              <a:lnSpc>
                <a:spcPts val="1814"/>
              </a:lnSpc>
              <a:spcBef>
                <a:spcPts val="605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) </a:t>
            </a:r>
            <a: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  <a:t/>
            </a:r>
            <a:b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</a:b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&gt;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12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</a:p>
          <a:p>
            <a:pPr marL="297091" marR="374112" indent="1809272">
              <a:lnSpc>
                <a:spcPts val="1814"/>
              </a:lnSpc>
              <a:spcBef>
                <a:spcPts val="605"/>
              </a:spcBef>
            </a:pP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1600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'W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RD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ct val="100041"/>
              </a:lnSpc>
              <a:spcBef>
                <a:spcPts val="608"/>
              </a:spcBef>
            </a:pPr>
            <a:r>
              <a:rPr lang="en-US" spc="4" dirty="0" smtClean="0">
                <a:solidFill>
                  <a:srgbClr val="383837"/>
                </a:solidFill>
                <a:latin typeface="Arial"/>
                <a:cs typeface="Arial"/>
              </a:rPr>
              <a:t/>
            </a:r>
            <a:br>
              <a:rPr lang="en-US" spc="4" dirty="0" smtClean="0">
                <a:solidFill>
                  <a:srgbClr val="383837"/>
                </a:solidFill>
                <a:latin typeface="Arial"/>
                <a:cs typeface="Arial"/>
              </a:rPr>
            </a:b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play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name,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job and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mon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hly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ala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17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lang="en-US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ees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ho</a:t>
            </a:r>
            <a:r>
              <a:rPr lang="en-US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lang="en-US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lang="en-US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lea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17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297091" marR="27278">
              <a:lnSpc>
                <a:spcPct val="95825"/>
              </a:lnSpc>
              <a:spcBef>
                <a:spcPts val="523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297091" marR="27278">
              <a:lnSpc>
                <a:spcPct val="95825"/>
              </a:lnSpc>
              <a:spcBef>
                <a:spcPts val="605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855" y="4355002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3145" y="4696406"/>
            <a:ext cx="1309136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490" y="5918627"/>
            <a:ext cx="5611329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= (SE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6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36188" y="1221732"/>
            <a:ext cx="6841012" cy="39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z="2800" b="1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Sub-qu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6928" y="1986843"/>
            <a:ext cx="6210272" cy="106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Which </a:t>
            </a:r>
            <a:r>
              <a:rPr b="1" smtClean="0">
                <a:solidFill>
                  <a:schemeClr val="tx2"/>
                </a:solidFill>
                <a:latin typeface="Arial"/>
                <a:cs typeface="Arial"/>
              </a:rPr>
              <a:t>depa</a:t>
            </a:r>
            <a:r>
              <a:rPr b="1" spc="4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b="1" spc="-4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b="1" smtClean="0">
                <a:solidFill>
                  <a:schemeClr val="tx2"/>
                </a:solidFill>
                <a:latin typeface="Arial"/>
                <a:cs typeface="Arial"/>
              </a:rPr>
              <a:t>ment</a:t>
            </a:r>
            <a:r>
              <a:rPr b="1" spc="-39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chemeClr val="tx2"/>
                </a:solidFill>
                <a:latin typeface="Arial"/>
                <a:cs typeface="Arial"/>
              </a:rPr>
              <a:t>has</a:t>
            </a:r>
            <a:r>
              <a:rPr b="1" spc="-17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b="1" spc="-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b="1" dirty="0" smtClean="0">
                <a:solidFill>
                  <a:schemeClr val="tx2"/>
                </a:solidFill>
                <a:latin typeface="Arial"/>
                <a:cs typeface="Arial"/>
              </a:rPr>
              <a:t>he mo</a:t>
            </a:r>
            <a:r>
              <a:rPr b="1" spc="4" dirty="0" smtClean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b="1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b="1" spc="-2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chemeClr val="tx2"/>
                </a:solidFill>
                <a:latin typeface="Arial"/>
                <a:cs typeface="Arial"/>
              </a:rPr>
              <a:t>emplo</a:t>
            </a:r>
            <a:r>
              <a:rPr b="1" spc="-4" dirty="0" smtClean="0">
                <a:solidFill>
                  <a:schemeClr val="tx2"/>
                </a:solidFill>
                <a:latin typeface="Arial"/>
                <a:cs typeface="Arial"/>
              </a:rPr>
              <a:t>y</a:t>
            </a:r>
            <a:r>
              <a:rPr b="1" dirty="0" smtClean="0">
                <a:solidFill>
                  <a:schemeClr val="tx2"/>
                </a:solidFill>
                <a:latin typeface="Arial"/>
                <a:cs typeface="Arial"/>
              </a:rPr>
              <a:t>ee</a:t>
            </a:r>
            <a:r>
              <a:rPr b="1" spc="4" dirty="0" smtClean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b="1" dirty="0" smtClean="0">
                <a:solidFill>
                  <a:schemeClr val="tx2"/>
                </a:solidFill>
                <a:latin typeface="Arial"/>
                <a:cs typeface="Arial"/>
              </a:rPr>
              <a:t>?</a:t>
            </a:r>
            <a:endParaRPr b="1">
              <a:solidFill>
                <a:schemeClr val="tx2"/>
              </a:solidFill>
              <a:latin typeface="Arial"/>
              <a:cs typeface="Arial"/>
            </a:endParaRPr>
          </a:p>
          <a:p>
            <a:pPr marL="67258" marR="432870">
              <a:lnSpc>
                <a:spcPts val="2043"/>
              </a:lnSpc>
              <a:spcBef>
                <a:spcPts val="126"/>
              </a:spcBef>
            </a:pPr>
            <a:r>
              <a:rPr sz="1400" spc="4" dirty="0" smtClean="0">
                <a:latin typeface="Arial"/>
                <a:cs typeface="Arial"/>
              </a:rPr>
              <a:t>SE</a:t>
            </a:r>
            <a:r>
              <a:rPr sz="140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dirty="0" smtClean="0">
                <a:latin typeface="Arial"/>
                <a:cs typeface="Arial"/>
              </a:rPr>
              <a:t>CT  d.deptno,</a:t>
            </a:r>
            <a:r>
              <a:rPr sz="1400" spc="-33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d.deptna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e,</a:t>
            </a:r>
            <a:r>
              <a:rPr sz="1400" spc="30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dirty="0" smtClean="0">
                <a:latin typeface="Arial"/>
                <a:cs typeface="Arial"/>
              </a:rPr>
              <a:t>ount</a:t>
            </a:r>
            <a:r>
              <a:rPr sz="1400" spc="-4" dirty="0" smtClean="0"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*</a:t>
            </a:r>
            <a:r>
              <a:rPr sz="1400" dirty="0" smtClean="0">
                <a:latin typeface="Arial"/>
                <a:cs typeface="Arial"/>
              </a:rPr>
              <a:t>)</a:t>
            </a:r>
            <a:r>
              <a:rPr sz="1400" spc="-48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dirty="0" smtClean="0">
                <a:latin typeface="Arial"/>
                <a:cs typeface="Arial"/>
              </a:rPr>
              <a:t>M    </a:t>
            </a:r>
            <a:r>
              <a:rPr sz="1400" spc="6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depa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ent</a:t>
            </a:r>
            <a:r>
              <a:rPr sz="1400" spc="-32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d,</a:t>
            </a:r>
            <a:r>
              <a:rPr sz="1400" spc="12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dirty="0" smtClean="0">
                <a:latin typeface="Arial"/>
                <a:cs typeface="Arial"/>
              </a:rPr>
              <a:t>o</a:t>
            </a:r>
            <a:r>
              <a:rPr sz="1400" spc="-17" dirty="0" smtClean="0">
                <a:latin typeface="Arial"/>
                <a:cs typeface="Arial"/>
              </a:rPr>
              <a:t>y</a:t>
            </a:r>
            <a:r>
              <a:rPr sz="1400" dirty="0" smtClean="0">
                <a:latin typeface="Arial"/>
                <a:cs typeface="Arial"/>
              </a:rPr>
              <a:t>ee</a:t>
            </a:r>
            <a:r>
              <a:rPr sz="1400" spc="-47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e</a:t>
            </a:r>
            <a:r>
              <a:rPr sz="1400" spc="-11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W</a:t>
            </a:r>
            <a:r>
              <a:rPr sz="1400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dirty="0" smtClean="0">
                <a:latin typeface="Arial"/>
                <a:cs typeface="Arial"/>
              </a:rPr>
              <a:t>RE</a:t>
            </a:r>
            <a:r>
              <a:rPr sz="1400" spc="-60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d.deptno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=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e.deptno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1661" y="2796534"/>
            <a:ext cx="2303870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75"/>
              </a:spcBef>
            </a:pPr>
            <a:r>
              <a:rPr sz="1400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AV</a:t>
            </a:r>
            <a:r>
              <a:rPr sz="1400" dirty="0" smtClean="0">
                <a:latin typeface="Arial"/>
                <a:cs typeface="Arial"/>
              </a:rPr>
              <a:t>ING</a:t>
            </a:r>
            <a:r>
              <a:rPr sz="1400" spc="-4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dirty="0" smtClean="0">
                <a:latin typeface="Arial"/>
                <a:cs typeface="Arial"/>
              </a:rPr>
              <a:t>ount</a:t>
            </a:r>
            <a:r>
              <a:rPr sz="1400" spc="-4" dirty="0" smtClean="0"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*</a:t>
            </a:r>
            <a:r>
              <a:rPr sz="1400" dirty="0" smtClean="0">
                <a:latin typeface="Arial"/>
                <a:cs typeface="Arial"/>
              </a:rPr>
              <a:t>)</a:t>
            </a:r>
            <a:r>
              <a:rPr sz="1400" spc="-27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=</a:t>
            </a:r>
            <a:r>
              <a:rPr sz="1400" spc="12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SE</a:t>
            </a:r>
            <a:r>
              <a:rPr sz="140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dirty="0" smtClean="0">
                <a:latin typeface="Arial"/>
                <a:cs typeface="Arial"/>
              </a:rPr>
              <a:t>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3429" y="2796534"/>
            <a:ext cx="1097156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75"/>
              </a:spcBef>
            </a:pP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x(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dirty="0" smtClean="0">
                <a:latin typeface="Arial"/>
                <a:cs typeface="Arial"/>
              </a:rPr>
              <a:t>ount</a:t>
            </a:r>
            <a:r>
              <a:rPr sz="1400" spc="-4" dirty="0" smtClean="0"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*</a:t>
            </a:r>
            <a:r>
              <a:rPr sz="1400" spc="-4" dirty="0" smtClean="0">
                <a:latin typeface="Arial"/>
                <a:cs typeface="Arial"/>
              </a:rPr>
              <a:t>)</a:t>
            </a:r>
            <a:r>
              <a:rPr sz="1400" dirty="0" smtClean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6923" y="3064861"/>
            <a:ext cx="6134077" cy="1866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4814" marR="33473">
              <a:lnSpc>
                <a:spcPts val="1517"/>
              </a:lnSpc>
              <a:spcBef>
                <a:spcPts val="75"/>
              </a:spcBef>
            </a:pP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dirty="0" smtClean="0">
                <a:latin typeface="Arial"/>
                <a:cs typeface="Arial"/>
              </a:rPr>
              <a:t>M    </a:t>
            </a:r>
            <a:r>
              <a:rPr sz="1400" spc="6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dirty="0" smtClean="0">
                <a:latin typeface="Arial"/>
                <a:cs typeface="Arial"/>
              </a:rPr>
              <a:t>o</a:t>
            </a:r>
            <a:r>
              <a:rPr sz="1400" spc="-17" dirty="0" smtClean="0">
                <a:latin typeface="Arial"/>
                <a:cs typeface="Arial"/>
              </a:rPr>
              <a:t>y</a:t>
            </a:r>
            <a:r>
              <a:rPr sz="1400" dirty="0" smtClean="0"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67262" marR="914779" indent="1937552">
              <a:lnSpc>
                <a:spcPts val="1612"/>
              </a:lnSpc>
              <a:spcBef>
                <a:spcPts val="349"/>
              </a:spcBef>
            </a:pP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dirty="0" smtClean="0">
                <a:latin typeface="Arial"/>
                <a:cs typeface="Arial"/>
              </a:rPr>
              <a:t>UP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B</a:t>
            </a:r>
            <a:r>
              <a:rPr sz="1400" dirty="0" smtClean="0">
                <a:latin typeface="Arial"/>
                <a:cs typeface="Arial"/>
              </a:rPr>
              <a:t>Y</a:t>
            </a:r>
            <a:r>
              <a:rPr sz="1400" spc="-18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deptno) </a:t>
            </a:r>
            <a:endParaRPr sz="1400">
              <a:latin typeface="Arial"/>
              <a:cs typeface="Arial"/>
            </a:endParaRPr>
          </a:p>
          <a:p>
            <a:pPr marL="67262" marR="914779">
              <a:lnSpc>
                <a:spcPts val="1612"/>
              </a:lnSpc>
              <a:spcBef>
                <a:spcPts val="427"/>
              </a:spcBef>
            </a:pP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dirty="0" smtClean="0">
                <a:latin typeface="Arial"/>
                <a:cs typeface="Arial"/>
              </a:rPr>
              <a:t>UP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B</a:t>
            </a:r>
            <a:r>
              <a:rPr sz="1400" dirty="0" smtClean="0">
                <a:latin typeface="Arial"/>
                <a:cs typeface="Arial"/>
              </a:rPr>
              <a:t>Y</a:t>
            </a:r>
            <a:r>
              <a:rPr sz="1400" spc="-18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d.deptno,</a:t>
            </a:r>
            <a:r>
              <a:rPr sz="1400" spc="-33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d.deptna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e;</a:t>
            </a:r>
            <a:endParaRPr sz="1400">
              <a:latin typeface="Arial"/>
              <a:cs typeface="Arial"/>
            </a:endParaRPr>
          </a:p>
          <a:p>
            <a:pPr marL="11135">
              <a:lnSpc>
                <a:spcPts val="1995"/>
              </a:lnSpc>
              <a:spcBef>
                <a:spcPts val="527"/>
              </a:spcBef>
            </a:pPr>
            <a:r>
              <a:rPr lang="en-US" sz="2600" b="1" baseline="-1449" dirty="0" smtClean="0">
                <a:solidFill>
                  <a:schemeClr val="tx2"/>
                </a:solidFill>
                <a:latin typeface="Arial"/>
                <a:cs typeface="Arial"/>
              </a:rPr>
              <a:t>Which </a:t>
            </a:r>
            <a:r>
              <a:rPr sz="2600" b="1" baseline="-1449" smtClean="0">
                <a:solidFill>
                  <a:schemeClr val="tx2"/>
                </a:solidFill>
                <a:latin typeface="Arial"/>
                <a:cs typeface="Arial"/>
              </a:rPr>
              <a:t>depa</a:t>
            </a:r>
            <a:r>
              <a:rPr sz="2600" b="1" spc="4" baseline="-1449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600" b="1" spc="-4" baseline="-1449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600" b="1" baseline="-1449" smtClean="0">
                <a:solidFill>
                  <a:schemeClr val="tx2"/>
                </a:solidFill>
                <a:latin typeface="Arial"/>
                <a:cs typeface="Arial"/>
              </a:rPr>
              <a:t>ment</a:t>
            </a:r>
            <a:r>
              <a:rPr sz="2600" b="1" spc="-39" baseline="-1449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600" b="1" baseline="-1449" dirty="0" smtClean="0">
                <a:solidFill>
                  <a:schemeClr val="tx2"/>
                </a:solidFill>
                <a:latin typeface="Arial"/>
                <a:cs typeface="Arial"/>
              </a:rPr>
              <a:t>has</a:t>
            </a:r>
            <a:r>
              <a:rPr sz="2600" b="1" spc="-17" baseline="-1449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600" b="1" spc="-4" baseline="-1449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600" b="1" baseline="-1449" dirty="0" smtClean="0">
                <a:solidFill>
                  <a:schemeClr val="tx2"/>
                </a:solidFill>
                <a:latin typeface="Arial"/>
                <a:cs typeface="Arial"/>
              </a:rPr>
              <a:t>he g</a:t>
            </a:r>
            <a:r>
              <a:rPr sz="2600" b="1" spc="4" baseline="-1449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600" b="1" baseline="-1449" dirty="0" smtClean="0">
                <a:solidFill>
                  <a:schemeClr val="tx2"/>
                </a:solidFill>
                <a:latin typeface="Arial"/>
                <a:cs typeface="Arial"/>
              </a:rPr>
              <a:t>ea</a:t>
            </a:r>
            <a:r>
              <a:rPr sz="2600" b="1" spc="-4" baseline="-1449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600" b="1" baseline="-1449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2600" b="1" spc="4" baseline="-1449" dirty="0" smtClean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2600" b="1" baseline="-1449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600" b="1" spc="-47" baseline="-1449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600" b="1" baseline="-1449" smtClean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600" b="1" spc="-4" baseline="-1449" smtClean="0">
                <a:solidFill>
                  <a:schemeClr val="tx2"/>
                </a:solidFill>
                <a:latin typeface="Arial"/>
                <a:cs typeface="Arial"/>
              </a:rPr>
              <a:t>v</a:t>
            </a:r>
            <a:r>
              <a:rPr sz="2600" b="1" baseline="-1449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2600" b="1" spc="4" baseline="-1449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600" b="1" baseline="-1449" smtClean="0">
                <a:solidFill>
                  <a:schemeClr val="tx2"/>
                </a:solidFill>
                <a:latin typeface="Arial"/>
                <a:cs typeface="Arial"/>
              </a:rPr>
              <a:t>age</a:t>
            </a:r>
            <a:r>
              <a:rPr sz="2600" b="1" spc="-21" baseline="-1449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600" b="1" baseline="-1449" smtClean="0">
                <a:solidFill>
                  <a:schemeClr val="tx2"/>
                </a:solidFill>
                <a:latin typeface="Arial"/>
                <a:cs typeface="Arial"/>
              </a:rPr>
              <a:t>mon</a:t>
            </a:r>
            <a:r>
              <a:rPr sz="2600" b="1" spc="-4" baseline="-1449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600" b="1" baseline="-1449" smtClean="0">
                <a:solidFill>
                  <a:schemeClr val="tx2"/>
                </a:solidFill>
                <a:latin typeface="Arial"/>
                <a:cs typeface="Arial"/>
              </a:rPr>
              <a:t>hly</a:t>
            </a:r>
            <a:r>
              <a:rPr lang="en-US" sz="2600" b="1" baseline="-1449" dirty="0" smtClean="0">
                <a:solidFill>
                  <a:schemeClr val="tx2"/>
                </a:solidFill>
                <a:latin typeface="Arial"/>
                <a:cs typeface="Arial"/>
              </a:rPr>
              <a:t> salary?</a:t>
            </a:r>
            <a:endParaRPr b="1">
              <a:solidFill>
                <a:schemeClr val="tx2"/>
              </a:solidFill>
              <a:latin typeface="Arial"/>
              <a:cs typeface="Arial"/>
            </a:endParaRPr>
          </a:p>
          <a:p>
            <a:pPr marL="67262" marR="642185">
              <a:lnSpc>
                <a:spcPts val="1612"/>
              </a:lnSpc>
              <a:spcBef>
                <a:spcPts val="338"/>
              </a:spcBef>
            </a:pPr>
            <a:r>
              <a:rPr sz="1400" spc="4" dirty="0" smtClean="0">
                <a:latin typeface="Arial"/>
                <a:cs typeface="Arial"/>
              </a:rPr>
              <a:t>SE</a:t>
            </a:r>
            <a:r>
              <a:rPr sz="140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dirty="0" smtClean="0">
                <a:latin typeface="Arial"/>
                <a:cs typeface="Arial"/>
              </a:rPr>
              <a:t>CT   d.deptno,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d.deptna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e,</a:t>
            </a:r>
            <a:r>
              <a:rPr sz="1400" spc="22" dirty="0" smtClean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67262" marR="642185">
              <a:lnSpc>
                <a:spcPts val="1612"/>
              </a:lnSpc>
              <a:spcBef>
                <a:spcPts val="427"/>
              </a:spcBef>
            </a:pPr>
            <a:r>
              <a:rPr sz="140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v</a:t>
            </a:r>
            <a:r>
              <a:rPr sz="140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(</a:t>
            </a:r>
            <a:r>
              <a:rPr sz="140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ms</a:t>
            </a:r>
            <a:r>
              <a:rPr sz="140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dirty="0" smtClean="0">
                <a:latin typeface="Arial"/>
                <a:cs typeface="Arial"/>
              </a:rPr>
              <a:t>)</a:t>
            </a:r>
            <a:r>
              <a:rPr sz="1400" spc="-92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dirty="0" smtClean="0">
                <a:latin typeface="Arial"/>
                <a:cs typeface="Arial"/>
              </a:rPr>
              <a:t>M    </a:t>
            </a:r>
            <a:r>
              <a:rPr sz="1400" spc="6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depa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ent</a:t>
            </a:r>
            <a:r>
              <a:rPr sz="1400" spc="-32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</a:t>
            </a:r>
            <a:r>
              <a:rPr sz="1400" smtClean="0">
                <a:latin typeface="Arial"/>
                <a:cs typeface="Arial"/>
              </a:rPr>
              <a:t>,</a:t>
            </a:r>
            <a:r>
              <a:rPr sz="1400" spc="12" smtClean="0">
                <a:latin typeface="Arial"/>
                <a:cs typeface="Arial"/>
              </a:rPr>
              <a:t> </a:t>
            </a:r>
            <a:r>
              <a:rPr sz="1400" smtClean="0">
                <a:latin typeface="Arial"/>
                <a:cs typeface="Arial"/>
              </a:rPr>
              <a:t>e</a:t>
            </a:r>
            <a:r>
              <a:rPr sz="1400" spc="4" smtClean="0">
                <a:latin typeface="Arial"/>
                <a:cs typeface="Arial"/>
              </a:rPr>
              <a:t>m</a:t>
            </a:r>
            <a:r>
              <a:rPr sz="1400" smtClean="0">
                <a:latin typeface="Arial"/>
                <a:cs typeface="Arial"/>
              </a:rPr>
              <a:t>p</a:t>
            </a:r>
            <a:r>
              <a:rPr sz="1400" spc="4" smtClean="0">
                <a:latin typeface="Arial"/>
                <a:cs typeface="Arial"/>
              </a:rPr>
              <a:t>l</a:t>
            </a:r>
            <a:r>
              <a:rPr sz="1400" smtClean="0">
                <a:latin typeface="Arial"/>
                <a:cs typeface="Arial"/>
              </a:rPr>
              <a:t>o</a:t>
            </a:r>
            <a:r>
              <a:rPr sz="1400" spc="-17" smtClean="0">
                <a:latin typeface="Arial"/>
                <a:cs typeface="Arial"/>
              </a:rPr>
              <a:t>y</a:t>
            </a:r>
            <a:r>
              <a:rPr sz="1400" smtClean="0">
                <a:latin typeface="Arial"/>
                <a:cs typeface="Arial"/>
              </a:rPr>
              <a:t>ee</a:t>
            </a:r>
            <a:r>
              <a:rPr sz="1400" spc="12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67262" marR="33473">
              <a:lnSpc>
                <a:spcPct val="95825"/>
              </a:lnSpc>
              <a:spcBef>
                <a:spcPts val="440"/>
              </a:spcBef>
            </a:pPr>
            <a:r>
              <a:rPr sz="1400" spc="4" dirty="0" smtClean="0">
                <a:latin typeface="Arial"/>
                <a:cs typeface="Arial"/>
              </a:rPr>
              <a:t>W</a:t>
            </a:r>
            <a:r>
              <a:rPr sz="1400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dirty="0" smtClean="0">
                <a:latin typeface="Arial"/>
                <a:cs typeface="Arial"/>
              </a:rPr>
              <a:t>RE</a:t>
            </a:r>
            <a:r>
              <a:rPr sz="1400" spc="-60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d.deptno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mtClean="0">
                <a:latin typeface="Arial"/>
                <a:cs typeface="Arial"/>
              </a:rPr>
              <a:t>=</a:t>
            </a:r>
            <a:r>
              <a:rPr sz="1400" spc="-4" smtClean="0">
                <a:latin typeface="Arial"/>
                <a:cs typeface="Arial"/>
              </a:rPr>
              <a:t> </a:t>
            </a:r>
            <a:r>
              <a:rPr sz="1400" smtClean="0">
                <a:latin typeface="Arial"/>
                <a:cs typeface="Arial"/>
              </a:rPr>
              <a:t>e.deptno</a:t>
            </a:r>
            <a:endParaRPr lang="en-US" sz="1400" dirty="0" smtClean="0">
              <a:latin typeface="Arial"/>
              <a:cs typeface="Arial"/>
            </a:endParaRPr>
          </a:p>
          <a:p>
            <a:pPr marL="67262" marR="33473">
              <a:lnSpc>
                <a:spcPct val="95825"/>
              </a:lnSpc>
              <a:spcBef>
                <a:spcPts val="440"/>
              </a:spcBef>
            </a:pP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5316" y="5296221"/>
            <a:ext cx="2127084" cy="19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75"/>
              </a:spcBef>
            </a:pPr>
            <a:r>
              <a:rPr sz="1400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AV</a:t>
            </a:r>
            <a:r>
              <a:rPr sz="1400" dirty="0" smtClean="0">
                <a:latin typeface="Arial"/>
                <a:cs typeface="Arial"/>
              </a:rPr>
              <a:t>ING</a:t>
            </a:r>
            <a:r>
              <a:rPr sz="1400" spc="-45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v</a:t>
            </a:r>
            <a:r>
              <a:rPr sz="140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(</a:t>
            </a:r>
            <a:r>
              <a:rPr sz="140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ms</a:t>
            </a:r>
            <a:r>
              <a:rPr sz="140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dirty="0" smtClean="0">
                <a:latin typeface="Arial"/>
                <a:cs typeface="Arial"/>
              </a:rPr>
              <a:t>)</a:t>
            </a:r>
            <a:r>
              <a:rPr sz="1400" spc="-80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=</a:t>
            </a:r>
            <a:r>
              <a:rPr sz="1400" spc="12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SE</a:t>
            </a:r>
            <a:r>
              <a:rPr sz="140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dirty="0" smtClean="0">
                <a:latin typeface="Arial"/>
                <a:cs typeface="Arial"/>
              </a:rPr>
              <a:t>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0" y="5486400"/>
            <a:ext cx="1589761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75"/>
              </a:spcBef>
            </a:pP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x(</a:t>
            </a:r>
            <a:r>
              <a:rPr sz="140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v</a:t>
            </a:r>
            <a:r>
              <a:rPr sz="140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(</a:t>
            </a:r>
            <a:r>
              <a:rPr sz="140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ms</a:t>
            </a:r>
            <a:r>
              <a:rPr sz="140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)</a:t>
            </a:r>
            <a:r>
              <a:rPr sz="1400" dirty="0" smtClean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60" y="5504740"/>
            <a:ext cx="5393540" cy="743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9777" marR="19596">
              <a:lnSpc>
                <a:spcPts val="1517"/>
              </a:lnSpc>
              <a:spcBef>
                <a:spcPts val="75"/>
              </a:spcBef>
            </a:pP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dirty="0" smtClean="0">
                <a:latin typeface="Arial"/>
                <a:cs typeface="Arial"/>
              </a:rPr>
              <a:t>M    </a:t>
            </a:r>
            <a:r>
              <a:rPr sz="1400" spc="6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dirty="0" smtClean="0">
                <a:latin typeface="Arial"/>
                <a:cs typeface="Arial"/>
              </a:rPr>
              <a:t>o</a:t>
            </a:r>
            <a:r>
              <a:rPr sz="1400" spc="-17" dirty="0" smtClean="0">
                <a:latin typeface="Arial"/>
                <a:cs typeface="Arial"/>
              </a:rPr>
              <a:t>y</a:t>
            </a:r>
            <a:r>
              <a:rPr sz="1400" dirty="0" smtClean="0"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1135" indent="2438642">
              <a:lnSpc>
                <a:spcPct val="119791"/>
              </a:lnSpc>
              <a:spcBef>
                <a:spcPts val="329"/>
              </a:spcBef>
            </a:pP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dirty="0" smtClean="0">
                <a:latin typeface="Arial"/>
                <a:cs typeface="Arial"/>
              </a:rPr>
              <a:t>UP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B</a:t>
            </a:r>
            <a:r>
              <a:rPr sz="1400" dirty="0" smtClean="0">
                <a:latin typeface="Arial"/>
                <a:cs typeface="Arial"/>
              </a:rPr>
              <a:t>Y</a:t>
            </a:r>
            <a:r>
              <a:rPr sz="1400" spc="-18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deptno) 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dirty="0" smtClean="0">
                <a:latin typeface="Arial"/>
                <a:cs typeface="Arial"/>
              </a:rPr>
              <a:t>UP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B</a:t>
            </a:r>
            <a:r>
              <a:rPr sz="1400" dirty="0" smtClean="0">
                <a:latin typeface="Arial"/>
                <a:cs typeface="Arial"/>
              </a:rPr>
              <a:t>Y</a:t>
            </a:r>
            <a:r>
              <a:rPr sz="1400" spc="-18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d.deptno,</a:t>
            </a:r>
            <a:r>
              <a:rPr sz="1400" spc="-33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d.deptna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dirty="0" smtClean="0">
                <a:latin typeface="Arial"/>
                <a:cs typeface="Arial"/>
              </a:rPr>
              <a:t>e;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15336" y="1221732"/>
            <a:ext cx="6252263" cy="829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396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z="2800" b="1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Sub-qu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 marR="53516">
              <a:lnSpc>
                <a:spcPct val="95825"/>
              </a:lnSpc>
              <a:spcBef>
                <a:spcPts val="1137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ong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8583" y="1753342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4217" y="2382980"/>
            <a:ext cx="6049583" cy="284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75"/>
              </a:spcBef>
            </a:pPr>
            <a:r>
              <a:rPr sz="1400" b="1" spc="4" dirty="0" smtClean="0">
                <a:latin typeface="Arial"/>
                <a:cs typeface="Arial"/>
              </a:rPr>
              <a:t>SE</a:t>
            </a:r>
            <a:r>
              <a:rPr sz="1400" b="1" spc="-4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latin typeface="Arial"/>
                <a:cs typeface="Arial"/>
              </a:rPr>
              <a:t>E</a:t>
            </a:r>
            <a:r>
              <a:rPr sz="1400" b="1" dirty="0" smtClean="0">
                <a:latin typeface="Arial"/>
                <a:cs typeface="Arial"/>
              </a:rPr>
              <a:t>CT</a:t>
            </a:r>
            <a:r>
              <a:rPr sz="1400" b="1" spc="-68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mpno</a:t>
            </a:r>
            <a:r>
              <a:rPr sz="1400" b="1" dirty="0" smtClean="0">
                <a:latin typeface="Arial"/>
                <a:cs typeface="Arial"/>
              </a:rPr>
              <a:t>,</a:t>
            </a:r>
            <a:r>
              <a:rPr sz="1400" b="1" spc="-15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mpn</a:t>
            </a:r>
            <a:r>
              <a:rPr sz="1400" b="1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m</a:t>
            </a:r>
            <a:r>
              <a:rPr sz="1400" b="1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4217" y="2629176"/>
            <a:ext cx="556988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75"/>
              </a:spcBef>
            </a:pPr>
            <a:r>
              <a:rPr sz="1400" b="1" spc="-4" dirty="0" smtClean="0">
                <a:latin typeface="Arial"/>
                <a:cs typeface="Arial"/>
              </a:rPr>
              <a:t>F</a:t>
            </a:r>
            <a:r>
              <a:rPr sz="1400" b="1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dirty="0" smtClean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2324" y="2629176"/>
            <a:ext cx="842592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75"/>
              </a:spcBef>
            </a:pPr>
            <a:r>
              <a:rPr sz="1400" b="1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mp</a:t>
            </a:r>
            <a:r>
              <a:rPr sz="1400" b="1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-30" dirty="0" smtClean="0">
                <a:latin typeface="Arial"/>
                <a:cs typeface="Arial"/>
              </a:rPr>
              <a:t>y</a:t>
            </a:r>
            <a:r>
              <a:rPr sz="1400" b="1" dirty="0" smtClean="0"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4216" y="2875372"/>
            <a:ext cx="5211383" cy="69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75"/>
              </a:spcBef>
            </a:pPr>
            <a:r>
              <a:rPr sz="1400" b="1" spc="4" dirty="0" smtClean="0">
                <a:latin typeface="Arial"/>
                <a:cs typeface="Arial"/>
              </a:rPr>
              <a:t>W</a:t>
            </a:r>
            <a:r>
              <a:rPr sz="1400" b="1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latin typeface="Arial"/>
                <a:cs typeface="Arial"/>
              </a:rPr>
              <a:t>E</a:t>
            </a:r>
            <a:r>
              <a:rPr sz="1400" b="1" dirty="0" smtClean="0">
                <a:latin typeface="Arial"/>
                <a:cs typeface="Arial"/>
              </a:rPr>
              <a:t>RE</a:t>
            </a:r>
            <a:r>
              <a:rPr sz="1400" b="1" spc="340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mpm</a:t>
            </a:r>
            <a:r>
              <a:rPr sz="1400" b="1" dirty="0" smtClean="0">
                <a:latin typeface="Arial"/>
                <a:cs typeface="Arial"/>
              </a:rPr>
              <a:t>sal</a:t>
            </a:r>
            <a:r>
              <a:rPr sz="1400" b="1" spc="-34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=</a:t>
            </a:r>
            <a:r>
              <a:rPr sz="1400" b="1" spc="4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(</a:t>
            </a:r>
            <a:r>
              <a:rPr sz="1400" b="1" spc="4" dirty="0" smtClean="0">
                <a:latin typeface="Arial"/>
                <a:cs typeface="Arial"/>
              </a:rPr>
              <a:t>SE</a:t>
            </a:r>
            <a:r>
              <a:rPr sz="1400" b="1" spc="-4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latin typeface="Arial"/>
                <a:cs typeface="Arial"/>
              </a:rPr>
              <a:t>E</a:t>
            </a:r>
            <a:r>
              <a:rPr sz="1400" b="1" dirty="0" smtClean="0">
                <a:latin typeface="Arial"/>
                <a:cs typeface="Arial"/>
              </a:rPr>
              <a:t>CT</a:t>
            </a:r>
            <a:r>
              <a:rPr sz="1400" b="1" spc="-60" dirty="0" smtClean="0">
                <a:latin typeface="Arial"/>
                <a:cs typeface="Arial"/>
              </a:rPr>
              <a:t> </a:t>
            </a:r>
            <a:r>
              <a:rPr sz="1400" b="1" spc="4" dirty="0" smtClean="0">
                <a:latin typeface="Arial"/>
                <a:cs typeface="Arial"/>
              </a:rPr>
              <a:t>M</a:t>
            </a:r>
            <a:r>
              <a:rPr sz="1400" b="1" dirty="0" smtClean="0">
                <a:latin typeface="Arial"/>
                <a:cs typeface="Arial"/>
              </a:rPr>
              <a:t>IN</a:t>
            </a:r>
            <a:r>
              <a:rPr sz="1400" b="1" spc="-4" dirty="0" smtClean="0">
                <a:latin typeface="Arial"/>
                <a:cs typeface="Arial"/>
              </a:rPr>
              <a:t>(</a:t>
            </a:r>
            <a:r>
              <a:rPr sz="1400" b="1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mpm</a:t>
            </a:r>
            <a:r>
              <a:rPr sz="1400" b="1" dirty="0" smtClean="0">
                <a:latin typeface="Arial"/>
                <a:cs typeface="Arial"/>
              </a:rPr>
              <a:t>sal)</a:t>
            </a:r>
            <a:endParaRPr sz="1400">
              <a:latin typeface="Arial"/>
              <a:cs typeface="Arial"/>
            </a:endParaRPr>
          </a:p>
          <a:p>
            <a:pPr marL="1947351" marR="26657">
              <a:lnSpc>
                <a:spcPct val="95825"/>
              </a:lnSpc>
              <a:spcBef>
                <a:spcPts val="182"/>
              </a:spcBef>
            </a:pPr>
            <a:r>
              <a:rPr sz="1400" b="1" spc="-4" dirty="0" smtClean="0">
                <a:latin typeface="Arial"/>
                <a:cs typeface="Arial"/>
              </a:rPr>
              <a:t>F</a:t>
            </a:r>
            <a:r>
              <a:rPr sz="1400" b="1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dirty="0" smtClean="0">
                <a:latin typeface="Arial"/>
                <a:cs typeface="Arial"/>
              </a:rPr>
              <a:t>M</a:t>
            </a:r>
            <a:r>
              <a:rPr sz="1400" b="1" spc="-6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mp</a:t>
            </a:r>
            <a:r>
              <a:rPr sz="1400" b="1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-30" dirty="0" smtClean="0">
                <a:latin typeface="Arial"/>
                <a:cs typeface="Arial"/>
              </a:rPr>
              <a:t>y</a:t>
            </a:r>
            <a:r>
              <a:rPr sz="1400" b="1" dirty="0" smtClean="0"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897910" marR="26657">
              <a:lnSpc>
                <a:spcPct val="95825"/>
              </a:lnSpc>
              <a:spcBef>
                <a:spcPts val="259"/>
              </a:spcBef>
            </a:pPr>
            <a:r>
              <a:rPr sz="1400" b="1" spc="-4" dirty="0" smtClean="0">
                <a:latin typeface="Arial"/>
                <a:cs typeface="Arial"/>
              </a:rPr>
              <a:t>G</a:t>
            </a:r>
            <a:r>
              <a:rPr sz="1400" b="1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dirty="0" smtClean="0">
                <a:latin typeface="Arial"/>
                <a:cs typeface="Arial"/>
              </a:rPr>
              <a:t>UP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BY</a:t>
            </a:r>
            <a:r>
              <a:rPr sz="1400" b="1" spc="-1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ptno)</a:t>
            </a:r>
            <a:r>
              <a:rPr sz="1400" b="1" dirty="0" smtClean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94218" y="3868496"/>
            <a:ext cx="555731" cy="1437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6899" algn="ctr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SQL&gt;</a:t>
            </a:r>
            <a:endParaRPr sz="1400">
              <a:latin typeface="Courier New"/>
              <a:cs typeface="Courier New"/>
            </a:endParaRPr>
          </a:p>
          <a:p>
            <a:pPr marL="200470" marR="213799" algn="ctr">
              <a:lnSpc>
                <a:spcPct val="94401"/>
              </a:lnSpc>
              <a:spcBef>
                <a:spcPts val="20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 marL="200470" marR="213799" algn="ctr">
              <a:lnSpc>
                <a:spcPct val="94401"/>
              </a:lnSpc>
              <a:spcBef>
                <a:spcPts val="281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200470" marR="213799" algn="ctr">
              <a:lnSpc>
                <a:spcPct val="94401"/>
              </a:lnSpc>
              <a:spcBef>
                <a:spcPts val="281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200470" marR="213799" algn="ctr">
              <a:lnSpc>
                <a:spcPct val="94401"/>
              </a:lnSpc>
              <a:spcBef>
                <a:spcPts val="281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algn="ctr">
              <a:lnSpc>
                <a:spcPct val="94401"/>
              </a:lnSpc>
              <a:spcBef>
                <a:spcPts val="281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WHERE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5491" y="3868496"/>
            <a:ext cx="674289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LECT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7880" y="3868496"/>
            <a:ext cx="1509627" cy="453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empno,</a:t>
            </a:r>
            <a:r>
              <a:rPr sz="2100" b="1" spc="-3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empn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me</a:t>
            </a:r>
            <a:endParaRPr sz="1400">
              <a:latin typeface="Courier New"/>
              <a:cs typeface="Courier New"/>
            </a:endParaRPr>
          </a:p>
          <a:p>
            <a:pPr marL="11135" marR="26657">
              <a:lnSpc>
                <a:spcPct val="94401"/>
              </a:lnSpc>
              <a:spcBef>
                <a:spcPts val="20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employ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5492" y="4114693"/>
            <a:ext cx="570034" cy="453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6657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F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OM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ct val="94401"/>
              </a:lnSpc>
              <a:spcBef>
                <a:spcPts val="20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W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H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7880" y="4360888"/>
            <a:ext cx="777239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empmsal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3220" y="4360888"/>
            <a:ext cx="151711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2800" y="4406000"/>
            <a:ext cx="3066272" cy="69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(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ELECT</a:t>
            </a:r>
            <a:r>
              <a:rPr sz="2100" b="1" spc="-59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IN(e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pmsal)</a:t>
            </a:r>
            <a:endParaRPr sz="1400">
              <a:latin typeface="Courier New"/>
              <a:cs typeface="Courier New"/>
            </a:endParaRPr>
          </a:p>
          <a:p>
            <a:pPr marL="118034" marR="13328">
              <a:lnSpc>
                <a:spcPct val="94401"/>
              </a:lnSpc>
              <a:spcBef>
                <a:spcPts val="203"/>
              </a:spcBef>
            </a:pP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F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ROM</a:t>
            </a:r>
            <a:r>
              <a:rPr sz="1400" b="1" spc="-3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em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loyee</a:t>
            </a:r>
            <a:endParaRPr sz="1400">
              <a:latin typeface="Courier New"/>
              <a:cs typeface="Courier New"/>
            </a:endParaRPr>
          </a:p>
          <a:p>
            <a:pPr marL="118034" marR="13328">
              <a:lnSpc>
                <a:spcPct val="94401"/>
              </a:lnSpc>
              <a:spcBef>
                <a:spcPts val="281"/>
              </a:spcBef>
            </a:pP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G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ROUP</a:t>
            </a:r>
            <a:r>
              <a:rPr sz="1400" b="1" spc="-41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BY</a:t>
            </a:r>
            <a:r>
              <a:rPr sz="1400" b="1" spc="-4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dep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no);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5303" y="5099477"/>
            <a:ext cx="987052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empm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al</a:t>
            </a:r>
            <a:r>
              <a:rPr sz="2100" b="1" spc="-59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6600" y="5105400"/>
            <a:ext cx="3960580" cy="46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(SE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ECT</a:t>
            </a:r>
            <a:r>
              <a:rPr sz="2100" b="1" spc="-59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MI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(emp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sal)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3407" y="5345674"/>
            <a:ext cx="151711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*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4217" y="5591870"/>
            <a:ext cx="568731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ERROR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9746" y="5591870"/>
            <a:ext cx="1092609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2100" b="1" spc="-1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li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spc="-33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3: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4217" y="5838067"/>
            <a:ext cx="4538225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ORA-01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4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27:</a:t>
            </a:r>
            <a:r>
              <a:rPr sz="2100" b="1" spc="-83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ingle-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ow</a:t>
            </a:r>
            <a:r>
              <a:rPr sz="2100" b="1" spc="-83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u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bquery</a:t>
            </a:r>
            <a:r>
              <a:rPr sz="2100" b="1" spc="-53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retu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ns</a:t>
            </a:r>
            <a:r>
              <a:rPr sz="2100" b="1" spc="-59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more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0544" y="5838067"/>
            <a:ext cx="1301118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than</a:t>
            </a:r>
            <a:r>
              <a:rPr sz="2100" b="1" spc="-20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one</a:t>
            </a:r>
            <a:r>
              <a:rPr sz="2100" b="1" spc="-25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w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5552" y="3636238"/>
            <a:ext cx="4168881" cy="2362379"/>
          </a:xfrm>
          <a:custGeom>
            <a:avLst/>
            <a:gdLst/>
            <a:ahLst/>
            <a:cxnLst/>
            <a:rect l="l" t="t" r="r" b="b"/>
            <a:pathLst>
              <a:path w="4875275" h="2602992">
                <a:moveTo>
                  <a:pt x="0" y="0"/>
                </a:moveTo>
                <a:lnTo>
                  <a:pt x="0" y="2602992"/>
                </a:lnTo>
                <a:lnTo>
                  <a:pt x="4875275" y="2602992"/>
                </a:lnTo>
                <a:lnTo>
                  <a:pt x="4875275" y="0"/>
                </a:lnTo>
                <a:lnTo>
                  <a:pt x="0" y="0"/>
                </a:lnTo>
                <a:close/>
              </a:path>
            </a:pathLst>
          </a:custGeom>
          <a:solidFill>
            <a:srgbClr val="E3D0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9461" y="3632088"/>
            <a:ext cx="4168882" cy="2370678"/>
          </a:xfrm>
          <a:custGeom>
            <a:avLst/>
            <a:gdLst/>
            <a:ahLst/>
            <a:cxnLst/>
            <a:rect l="l" t="t" r="r" b="b"/>
            <a:pathLst>
              <a:path w="4875276" h="2612136">
                <a:moveTo>
                  <a:pt x="0" y="4572"/>
                </a:moveTo>
                <a:lnTo>
                  <a:pt x="4866132" y="4571"/>
                </a:lnTo>
                <a:lnTo>
                  <a:pt x="4870704" y="10667"/>
                </a:lnTo>
                <a:lnTo>
                  <a:pt x="4870704" y="2602991"/>
                </a:lnTo>
                <a:lnTo>
                  <a:pt x="4875276" y="2612136"/>
                </a:lnTo>
                <a:lnTo>
                  <a:pt x="4875276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1642" y="3632088"/>
            <a:ext cx="4176701" cy="2370678"/>
          </a:xfrm>
          <a:custGeom>
            <a:avLst/>
            <a:gdLst/>
            <a:ahLst/>
            <a:cxnLst/>
            <a:rect l="l" t="t" r="r" b="b"/>
            <a:pathLst>
              <a:path w="4884420" h="2612136">
                <a:moveTo>
                  <a:pt x="0" y="2612136"/>
                </a:moveTo>
                <a:lnTo>
                  <a:pt x="4884420" y="2612136"/>
                </a:lnTo>
                <a:lnTo>
                  <a:pt x="4879847" y="2602991"/>
                </a:lnTo>
                <a:lnTo>
                  <a:pt x="4879847" y="10667"/>
                </a:lnTo>
                <a:lnTo>
                  <a:pt x="4875275" y="4571"/>
                </a:lnTo>
                <a:lnTo>
                  <a:pt x="9143" y="4572"/>
                </a:lnTo>
                <a:lnTo>
                  <a:pt x="4884420" y="0"/>
                </a:lnTo>
                <a:lnTo>
                  <a:pt x="0" y="0"/>
                </a:lnTo>
                <a:lnTo>
                  <a:pt x="0" y="2612136"/>
                </a:lnTo>
                <a:lnTo>
                  <a:pt x="4572" y="10668"/>
                </a:lnTo>
                <a:lnTo>
                  <a:pt x="4875276" y="10668"/>
                </a:lnTo>
                <a:lnTo>
                  <a:pt x="4875275" y="2607564"/>
                </a:lnTo>
                <a:lnTo>
                  <a:pt x="9143" y="2607564"/>
                </a:lnTo>
                <a:lnTo>
                  <a:pt x="4572" y="2602991"/>
                </a:lnTo>
                <a:lnTo>
                  <a:pt x="0" y="2612136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1641" y="3641770"/>
            <a:ext cx="4168882" cy="2360996"/>
          </a:xfrm>
          <a:custGeom>
            <a:avLst/>
            <a:gdLst/>
            <a:ahLst/>
            <a:cxnLst/>
            <a:rect l="l" t="t" r="r" b="b"/>
            <a:pathLst>
              <a:path w="4875276" h="2601468">
                <a:moveTo>
                  <a:pt x="4875275" y="2596896"/>
                </a:moveTo>
                <a:lnTo>
                  <a:pt x="4875276" y="2592324"/>
                </a:lnTo>
                <a:lnTo>
                  <a:pt x="9143" y="2592324"/>
                </a:lnTo>
                <a:lnTo>
                  <a:pt x="9143" y="0"/>
                </a:lnTo>
                <a:lnTo>
                  <a:pt x="4572" y="0"/>
                </a:lnTo>
                <a:lnTo>
                  <a:pt x="0" y="2601468"/>
                </a:lnTo>
                <a:lnTo>
                  <a:pt x="4572" y="2592324"/>
                </a:lnTo>
                <a:lnTo>
                  <a:pt x="9143" y="2596896"/>
                </a:lnTo>
                <a:lnTo>
                  <a:pt x="4875275" y="2596896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76854" y="1221732"/>
            <a:ext cx="6795546" cy="69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5929">
              <a:lnSpc>
                <a:spcPts val="2950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z="2800" b="1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Sub-qu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 marR="53516">
              <a:lnSpc>
                <a:spcPts val="2262"/>
              </a:lnSpc>
              <a:spcBef>
                <a:spcPts val="70"/>
              </a:spcBef>
            </a:pPr>
            <a:r>
              <a:rPr sz="190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z="1900" spc="6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Whic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900" spc="-5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9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9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900" spc="-6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il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900" spc="-2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900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displa</a:t>
            </a:r>
            <a:r>
              <a:rPr sz="19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?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6850" y="2274024"/>
            <a:ext cx="826551" cy="767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3437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latin typeface="Arial"/>
                <a:cs typeface="Arial"/>
              </a:rPr>
              <a:t>SE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67257">
              <a:lnSpc>
                <a:spcPct val="106481"/>
              </a:lnSpc>
              <a:spcBef>
                <a:spcPts val="368"/>
              </a:spcBef>
            </a:pPr>
            <a:r>
              <a:rPr sz="1600" spc="4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dirty="0" smtClean="0">
                <a:latin typeface="Arial"/>
                <a:cs typeface="Arial"/>
              </a:rPr>
              <a:t>M </a:t>
            </a:r>
            <a:r>
              <a:rPr sz="1600" spc="4" dirty="0" smtClean="0">
                <a:latin typeface="Arial"/>
                <a:cs typeface="Arial"/>
              </a:rPr>
              <a:t>W</a:t>
            </a:r>
            <a:r>
              <a:rPr sz="1600" spc="-4" dirty="0" smtClean="0">
                <a:latin typeface="Arial"/>
                <a:cs typeface="Arial"/>
              </a:rPr>
              <a:t>H</a:t>
            </a:r>
            <a:r>
              <a:rPr sz="160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3919" y="2274024"/>
            <a:ext cx="4819907" cy="767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851" marR="30065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pno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pna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pjob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</a:t>
            </a:r>
            <a:r>
              <a:rPr sz="1600" dirty="0" smtClean="0">
                <a:latin typeface="Arial"/>
                <a:cs typeface="Arial"/>
              </a:rPr>
              <a:t>ms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11135" marR="30065">
              <a:lnSpc>
                <a:spcPct val="95825"/>
              </a:lnSpc>
              <a:spcBef>
                <a:spcPts val="138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plo</a:t>
            </a:r>
            <a:r>
              <a:rPr sz="1600" spc="-22" dirty="0" smtClean="0">
                <a:latin typeface="Arial"/>
                <a:cs typeface="Arial"/>
              </a:rPr>
              <a:t>y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11354">
              <a:lnSpc>
                <a:spcPct val="95825"/>
              </a:lnSpc>
              <a:spcBef>
                <a:spcPts val="223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</a:t>
            </a:r>
            <a:r>
              <a:rPr sz="1600" dirty="0" smtClean="0">
                <a:latin typeface="Arial"/>
                <a:cs typeface="Arial"/>
              </a:rPr>
              <a:t>ms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dirty="0" smtClean="0">
                <a:latin typeface="Arial"/>
                <a:cs typeface="Arial"/>
              </a:rPr>
              <a:t>l</a:t>
            </a:r>
            <a:r>
              <a:rPr sz="1600" spc="12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&lt; A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dirty="0" smtClean="0">
                <a:latin typeface="Arial"/>
                <a:cs typeface="Arial"/>
              </a:rPr>
              <a:t>Y 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(SE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ms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600" spc="12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plo</a:t>
            </a:r>
            <a:r>
              <a:rPr sz="1600" spc="-22" dirty="0" smtClean="0">
                <a:solidFill>
                  <a:schemeClr val="tx2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endParaRPr sz="16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3389" y="3079002"/>
            <a:ext cx="2628149" cy="498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135" algn="r">
              <a:lnSpc>
                <a:spcPts val="1700"/>
              </a:lnSpc>
              <a:spcBef>
                <a:spcPts val="85"/>
              </a:spcBef>
            </a:pPr>
            <a:r>
              <a:rPr sz="1600" spc="4" dirty="0" smtClean="0">
                <a:solidFill>
                  <a:schemeClr val="tx2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endParaRPr sz="1600">
              <a:solidFill>
                <a:schemeClr val="tx2"/>
              </a:solidFill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138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pjo</a:t>
            </a:r>
            <a:r>
              <a:rPr sz="1600" dirty="0" smtClean="0">
                <a:latin typeface="Arial"/>
                <a:cs typeface="Arial"/>
              </a:rPr>
              <a:t>b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&lt;</a:t>
            </a:r>
            <a:r>
              <a:rPr sz="1600" dirty="0" smtClean="0">
                <a:latin typeface="Arial"/>
                <a:cs typeface="Arial"/>
              </a:rPr>
              <a:t>&gt;</a:t>
            </a:r>
            <a:r>
              <a:rPr sz="1600" spc="-1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'</a:t>
            </a:r>
            <a:r>
              <a:rPr sz="1600" dirty="0" smtClean="0">
                <a:latin typeface="Arial"/>
                <a:cs typeface="Arial"/>
              </a:rPr>
              <a:t>SA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dirty="0" smtClean="0">
                <a:latin typeface="Arial"/>
                <a:cs typeface="Arial"/>
              </a:rPr>
              <a:t>ES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dirty="0" smtClean="0">
                <a:latin typeface="Arial"/>
                <a:cs typeface="Arial"/>
              </a:rPr>
              <a:t>EP’;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4488" y="3079002"/>
            <a:ext cx="690122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chemeClr val="tx2"/>
                </a:solidFill>
                <a:latin typeface="Arial"/>
                <a:cs typeface="Arial"/>
              </a:rPr>
              <a:t>pjo</a:t>
            </a:r>
            <a:r>
              <a:rPr sz="1600" dirty="0" smtClean="0">
                <a:solidFill>
                  <a:schemeClr val="tx2"/>
                </a:solidFill>
                <a:latin typeface="Arial"/>
                <a:cs typeface="Arial"/>
              </a:rPr>
              <a:t>b</a:t>
            </a:r>
            <a:endParaRPr sz="16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9084" y="3079002"/>
            <a:ext cx="165200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8498" y="3079002"/>
            <a:ext cx="1508502" cy="273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4" smtClean="0">
                <a:solidFill>
                  <a:schemeClr val="tx2"/>
                </a:solidFill>
                <a:latin typeface="Arial"/>
                <a:cs typeface="Arial"/>
              </a:rPr>
              <a:t>'</a:t>
            </a:r>
            <a:r>
              <a:rPr sz="1600" smtClean="0">
                <a:solidFill>
                  <a:schemeClr val="tx2"/>
                </a:solidFill>
                <a:latin typeface="Arial"/>
                <a:cs typeface="Arial"/>
              </a:rPr>
              <a:t>SA</a:t>
            </a:r>
            <a:r>
              <a:rPr sz="1600" spc="-4" smtClean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600" smtClean="0">
                <a:solidFill>
                  <a:schemeClr val="tx2"/>
                </a:solidFill>
                <a:latin typeface="Arial"/>
                <a:cs typeface="Arial"/>
              </a:rPr>
              <a:t>ES</a:t>
            </a:r>
            <a:r>
              <a:rPr sz="1600" spc="-4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600" smtClean="0">
                <a:solidFill>
                  <a:schemeClr val="tx2"/>
                </a:solidFill>
                <a:latin typeface="Arial"/>
                <a:cs typeface="Arial"/>
              </a:rPr>
              <a:t>EP</a:t>
            </a:r>
            <a:r>
              <a:rPr sz="1600" spc="4" smtClean="0">
                <a:solidFill>
                  <a:schemeClr val="tx2"/>
                </a:solidFill>
                <a:latin typeface="Arial"/>
                <a:cs typeface="Arial"/>
              </a:rPr>
              <a:t>'</a:t>
            </a:r>
            <a:r>
              <a:rPr sz="1600" smtClean="0">
                <a:solidFill>
                  <a:schemeClr val="tx2"/>
                </a:solidFill>
                <a:latin typeface="Arial"/>
                <a:cs typeface="Arial"/>
              </a:rPr>
              <a:t>)</a:t>
            </a:r>
            <a:endParaRPr sz="16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851" y="3347329"/>
            <a:ext cx="463238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6744" y="4810404"/>
            <a:ext cx="1091307" cy="915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-----</a:t>
            </a:r>
            <a:r>
              <a:rPr sz="2100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2100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----</a:t>
            </a:r>
            <a:endParaRPr sz="1400">
              <a:latin typeface="Courier New"/>
              <a:cs typeface="Courier New"/>
            </a:endParaRPr>
          </a:p>
          <a:p>
            <a:pPr marL="545632" marR="26657">
              <a:lnSpc>
                <a:spcPct val="94401"/>
              </a:lnSpc>
              <a:spcBef>
                <a:spcPts val="1027"/>
              </a:spcBef>
            </a:pP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1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250</a:t>
            </a:r>
            <a:endParaRPr sz="1400">
              <a:latin typeface="Courier New"/>
              <a:cs typeface="Courier New"/>
            </a:endParaRPr>
          </a:p>
          <a:p>
            <a:pPr marL="545632" marR="26657">
              <a:lnSpc>
                <a:spcPct val="94401"/>
              </a:lnSpc>
              <a:spcBef>
                <a:spcPts val="1104"/>
              </a:spcBef>
            </a:pP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1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500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5552" y="3636238"/>
            <a:ext cx="4488048" cy="2362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77"/>
              </a:lnSpc>
            </a:pPr>
            <a:endParaRPr sz="900"/>
          </a:p>
          <a:p>
            <a:pPr marL="14293" marR="677326" algn="ctr">
              <a:lnSpc>
                <a:spcPct val="94401"/>
              </a:lnSpc>
              <a:spcBef>
                <a:spcPts val="1037"/>
              </a:spcBef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SQL&gt;</a:t>
            </a:r>
            <a:r>
              <a:rPr sz="1400" spc="-3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LECT</a:t>
            </a:r>
            <a:r>
              <a:rPr sz="1400" spc="-3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empmsal</a:t>
            </a:r>
            <a:r>
              <a:rPr sz="1400" spc="-46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FROM</a:t>
            </a:r>
            <a:r>
              <a:rPr sz="1400" spc="-20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emplo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ee</a:t>
            </a:r>
            <a:endParaRPr sz="1400">
              <a:latin typeface="Courier New"/>
              <a:cs typeface="Courier New"/>
            </a:endParaRPr>
          </a:p>
          <a:p>
            <a:pPr marL="228091" marR="892461" algn="ctr">
              <a:lnSpc>
                <a:spcPct val="94401"/>
              </a:lnSpc>
              <a:spcBef>
                <a:spcPts val="281"/>
              </a:spcBef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2</a:t>
            </a:r>
            <a:r>
              <a:rPr sz="1400" spc="83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W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H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ERE</a:t>
            </a:r>
            <a:r>
              <a:rPr sz="1400" spc="-41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mpjob</a:t>
            </a:r>
            <a:r>
              <a:rPr sz="1400" spc="-50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r>
              <a:rPr sz="1400" spc="4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'SA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ESREP';</a:t>
            </a:r>
            <a:endParaRPr sz="1400">
              <a:latin typeface="Courier New"/>
              <a:cs typeface="Courier New"/>
            </a:endParaRPr>
          </a:p>
          <a:p>
            <a:pPr marL="441890" marR="3034457" algn="ctr">
              <a:lnSpc>
                <a:spcPct val="94401"/>
              </a:lnSpc>
              <a:spcBef>
                <a:spcPts val="2156"/>
              </a:spcBef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EM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MSAL</a:t>
            </a:r>
            <a:endParaRPr sz="1400">
              <a:latin typeface="Courier New"/>
              <a:cs typeface="Courier New"/>
            </a:endParaRPr>
          </a:p>
          <a:p>
            <a:pPr marL="655689" marR="3141357" algn="ctr">
              <a:lnSpc>
                <a:spcPct val="94401"/>
              </a:lnSpc>
              <a:spcBef>
                <a:spcPts val="1104"/>
              </a:spcBef>
            </a:pP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1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600</a:t>
            </a:r>
            <a:endParaRPr sz="1400">
              <a:latin typeface="Courier New"/>
              <a:cs typeface="Courier New"/>
            </a:endParaRPr>
          </a:p>
          <a:p>
            <a:pPr marL="655689" marR="3141357" algn="ctr">
              <a:lnSpc>
                <a:spcPct val="94401"/>
              </a:lnSpc>
              <a:spcBef>
                <a:spcPts val="1104"/>
              </a:spcBef>
            </a:pP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1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250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9565" y="3840940"/>
            <a:ext cx="4206674" cy="2228216"/>
          </a:xfrm>
          <a:custGeom>
            <a:avLst/>
            <a:gdLst/>
            <a:ahLst/>
            <a:cxnLst/>
            <a:rect l="l" t="t" r="r" b="b"/>
            <a:pathLst>
              <a:path w="4919471" h="2455164">
                <a:moveTo>
                  <a:pt x="0" y="0"/>
                </a:moveTo>
                <a:lnTo>
                  <a:pt x="0" y="2455164"/>
                </a:lnTo>
                <a:lnTo>
                  <a:pt x="4919471" y="2455164"/>
                </a:lnTo>
                <a:lnTo>
                  <a:pt x="49194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3D0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3474" y="3836791"/>
            <a:ext cx="4207977" cy="2236515"/>
          </a:xfrm>
          <a:custGeom>
            <a:avLst/>
            <a:gdLst/>
            <a:ahLst/>
            <a:cxnLst/>
            <a:rect l="l" t="t" r="r" b="b"/>
            <a:pathLst>
              <a:path w="4920995" h="2464308">
                <a:moveTo>
                  <a:pt x="0" y="4572"/>
                </a:moveTo>
                <a:lnTo>
                  <a:pt x="4910328" y="4572"/>
                </a:lnTo>
                <a:lnTo>
                  <a:pt x="4914899" y="10667"/>
                </a:lnTo>
                <a:lnTo>
                  <a:pt x="4914899" y="2455164"/>
                </a:lnTo>
                <a:lnTo>
                  <a:pt x="4920995" y="2464308"/>
                </a:lnTo>
                <a:lnTo>
                  <a:pt x="4920995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5655" y="3836791"/>
            <a:ext cx="4215796" cy="2236515"/>
          </a:xfrm>
          <a:custGeom>
            <a:avLst/>
            <a:gdLst/>
            <a:ahLst/>
            <a:cxnLst/>
            <a:rect l="l" t="t" r="r" b="b"/>
            <a:pathLst>
              <a:path w="4930139" h="2464308">
                <a:moveTo>
                  <a:pt x="0" y="2464308"/>
                </a:moveTo>
                <a:lnTo>
                  <a:pt x="4930139" y="2464308"/>
                </a:lnTo>
                <a:lnTo>
                  <a:pt x="4924043" y="2455164"/>
                </a:lnTo>
                <a:lnTo>
                  <a:pt x="4924043" y="10667"/>
                </a:lnTo>
                <a:lnTo>
                  <a:pt x="4919472" y="4572"/>
                </a:lnTo>
                <a:lnTo>
                  <a:pt x="9143" y="4572"/>
                </a:lnTo>
                <a:lnTo>
                  <a:pt x="4930139" y="0"/>
                </a:lnTo>
                <a:lnTo>
                  <a:pt x="0" y="0"/>
                </a:lnTo>
                <a:lnTo>
                  <a:pt x="0" y="2464308"/>
                </a:lnTo>
                <a:lnTo>
                  <a:pt x="4572" y="10668"/>
                </a:lnTo>
                <a:lnTo>
                  <a:pt x="4919471" y="10667"/>
                </a:lnTo>
                <a:lnTo>
                  <a:pt x="4919472" y="2459736"/>
                </a:lnTo>
                <a:lnTo>
                  <a:pt x="9143" y="2459736"/>
                </a:lnTo>
                <a:lnTo>
                  <a:pt x="4572" y="2455164"/>
                </a:lnTo>
                <a:lnTo>
                  <a:pt x="0" y="2464308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5655" y="3846473"/>
            <a:ext cx="4206674" cy="2226833"/>
          </a:xfrm>
          <a:custGeom>
            <a:avLst/>
            <a:gdLst/>
            <a:ahLst/>
            <a:cxnLst/>
            <a:rect l="l" t="t" r="r" b="b"/>
            <a:pathLst>
              <a:path w="4919472" h="2453640">
                <a:moveTo>
                  <a:pt x="4919472" y="2449068"/>
                </a:moveTo>
                <a:lnTo>
                  <a:pt x="4919471" y="2444496"/>
                </a:lnTo>
                <a:lnTo>
                  <a:pt x="9144" y="2444496"/>
                </a:lnTo>
                <a:lnTo>
                  <a:pt x="9143" y="0"/>
                </a:lnTo>
                <a:lnTo>
                  <a:pt x="4572" y="0"/>
                </a:lnTo>
                <a:lnTo>
                  <a:pt x="0" y="2453640"/>
                </a:lnTo>
                <a:lnTo>
                  <a:pt x="4572" y="2444496"/>
                </a:lnTo>
                <a:lnTo>
                  <a:pt x="9143" y="2449068"/>
                </a:lnTo>
                <a:lnTo>
                  <a:pt x="4919472" y="2449068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76854" y="1221731"/>
            <a:ext cx="7405146" cy="760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5929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z="2800" b="1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Sub-qu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 marR="53516">
              <a:lnSpc>
                <a:spcPts val="2262"/>
              </a:lnSpc>
              <a:spcBef>
                <a:spcPts val="528"/>
              </a:spcBef>
            </a:pPr>
            <a:r>
              <a:rPr sz="190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z="1900" spc="6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Whic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900" spc="-5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9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9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900" spc="-6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il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900" spc="-2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900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displa</a:t>
            </a:r>
            <a:r>
              <a:rPr sz="19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900" spc="4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1900" dirty="0" smtClean="0">
                <a:solidFill>
                  <a:srgbClr val="383837"/>
                </a:solidFill>
                <a:latin typeface="Arial"/>
                <a:cs typeface="Arial"/>
              </a:rPr>
              <a:t>?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6850" y="2417868"/>
            <a:ext cx="826551" cy="866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3437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latin typeface="Arial"/>
                <a:cs typeface="Arial"/>
              </a:rPr>
              <a:t>SE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67257">
              <a:lnSpc>
                <a:spcPct val="127314"/>
              </a:lnSpc>
              <a:spcBef>
                <a:spcPts val="355"/>
              </a:spcBef>
            </a:pPr>
            <a:r>
              <a:rPr sz="1600" spc="4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dirty="0" smtClean="0">
                <a:latin typeface="Arial"/>
                <a:cs typeface="Arial"/>
              </a:rPr>
              <a:t>M </a:t>
            </a:r>
            <a:r>
              <a:rPr sz="1600" spc="4" dirty="0" smtClean="0">
                <a:latin typeface="Arial"/>
                <a:cs typeface="Arial"/>
              </a:rPr>
              <a:t>W</a:t>
            </a:r>
            <a:r>
              <a:rPr sz="1600" spc="-4" dirty="0" smtClean="0">
                <a:latin typeface="Arial"/>
                <a:cs typeface="Arial"/>
              </a:rPr>
              <a:t>H</a:t>
            </a:r>
            <a:r>
              <a:rPr sz="160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3918" y="2417868"/>
            <a:ext cx="3891081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851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pno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pna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pjob</a:t>
            </a:r>
            <a:r>
              <a:rPr sz="1600" dirty="0" smtClean="0">
                <a:latin typeface="Arial"/>
                <a:cs typeface="Arial"/>
              </a:rPr>
              <a:t>,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</a:t>
            </a:r>
            <a:r>
              <a:rPr sz="1600" dirty="0" smtClean="0">
                <a:latin typeface="Arial"/>
                <a:cs typeface="Arial"/>
              </a:rPr>
              <a:t>ms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11135" marR="30065">
              <a:lnSpc>
                <a:spcPct val="95825"/>
              </a:lnSpc>
              <a:spcBef>
                <a:spcPts val="520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plo</a:t>
            </a:r>
            <a:r>
              <a:rPr sz="1600" spc="-22" dirty="0" smtClean="0">
                <a:latin typeface="Arial"/>
                <a:cs typeface="Arial"/>
              </a:rPr>
              <a:t>y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1658" y="3054106"/>
            <a:ext cx="84246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</a:t>
            </a:r>
            <a:r>
              <a:rPr sz="1600" dirty="0" smtClean="0">
                <a:latin typeface="Arial"/>
                <a:cs typeface="Arial"/>
              </a:rPr>
              <a:t>ms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8726" y="3054106"/>
            <a:ext cx="566319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latin typeface="Arial"/>
                <a:cs typeface="Arial"/>
              </a:rPr>
              <a:t>&gt; A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9520" y="3054106"/>
            <a:ext cx="3442280" cy="222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latin typeface="Arial"/>
                <a:cs typeface="Arial"/>
              </a:rPr>
              <a:t>(SE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dirty="0" smtClean="0">
                <a:latin typeface="Arial"/>
                <a:cs typeface="Arial"/>
              </a:rPr>
              <a:t>T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AV</a:t>
            </a:r>
            <a:r>
              <a:rPr sz="1600" spc="4" dirty="0" smtClean="0">
                <a:latin typeface="Arial"/>
                <a:cs typeface="Arial"/>
              </a:rPr>
              <a:t>G</a:t>
            </a:r>
            <a:r>
              <a:rPr sz="1600" dirty="0" smtClean="0">
                <a:latin typeface="Arial"/>
                <a:cs typeface="Arial"/>
              </a:rPr>
              <a:t>(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</a:t>
            </a:r>
            <a:r>
              <a:rPr sz="1600" dirty="0" smtClean="0">
                <a:latin typeface="Arial"/>
                <a:cs typeface="Arial"/>
              </a:rPr>
              <a:t>ms</a:t>
            </a:r>
            <a:r>
              <a:rPr sz="1600" spc="-4" dirty="0" smtClean="0">
                <a:latin typeface="Arial"/>
                <a:cs typeface="Arial"/>
              </a:rPr>
              <a:t>al</a:t>
            </a:r>
            <a:r>
              <a:rPr sz="1600" dirty="0" smtClean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8361" y="3054106"/>
            <a:ext cx="626982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4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dirty="0" smtClean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9101" y="3054106"/>
            <a:ext cx="893418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4" dirty="0" smtClean="0">
                <a:latin typeface="Arial"/>
                <a:cs typeface="Arial"/>
              </a:rPr>
              <a:t>plo</a:t>
            </a:r>
            <a:r>
              <a:rPr sz="1600" spc="-22" dirty="0" smtClean="0">
                <a:latin typeface="Arial"/>
                <a:cs typeface="Arial"/>
              </a:rPr>
              <a:t>y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5476" y="3372225"/>
            <a:ext cx="767856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spc="4" dirty="0" smtClean="0">
                <a:latin typeface="Arial"/>
                <a:cs typeface="Arial"/>
              </a:rPr>
              <a:t>G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-4" dirty="0" smtClean="0">
                <a:latin typeface="Arial"/>
                <a:cs typeface="Arial"/>
              </a:rPr>
              <a:t>U</a:t>
            </a:r>
            <a:r>
              <a:rPr sz="1600" dirty="0" smtClean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960" y="3372225"/>
            <a:ext cx="1080165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latin typeface="Arial"/>
                <a:cs typeface="Arial"/>
              </a:rPr>
              <a:t>BY</a:t>
            </a:r>
            <a:r>
              <a:rPr sz="1600" spc="-4" dirty="0" smtClean="0">
                <a:latin typeface="Arial"/>
                <a:cs typeface="Arial"/>
              </a:rPr>
              <a:t> dep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no</a:t>
            </a:r>
            <a:r>
              <a:rPr sz="1600" dirty="0" smtClean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9565" y="3840940"/>
            <a:ext cx="4206674" cy="22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40"/>
              </a:lnSpc>
              <a:spcBef>
                <a:spcPts val="38"/>
              </a:spcBef>
            </a:pPr>
            <a:endParaRPr sz="1100"/>
          </a:p>
          <a:p>
            <a:pPr marL="105568">
              <a:lnSpc>
                <a:spcPct val="94401"/>
              </a:lnSpc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SQL&gt;</a:t>
            </a:r>
            <a:r>
              <a:rPr sz="1400" spc="-3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LECT</a:t>
            </a:r>
            <a:r>
              <a:rPr sz="1400" spc="-3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AVG(em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msal)</a:t>
            </a:r>
            <a:r>
              <a:rPr sz="1400" spc="-88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FROM</a:t>
            </a:r>
            <a:r>
              <a:rPr sz="1400" spc="-3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mplo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ee</a:t>
            </a:r>
            <a:endParaRPr sz="1400">
              <a:latin typeface="Courier New"/>
              <a:cs typeface="Courier New"/>
            </a:endParaRPr>
          </a:p>
          <a:p>
            <a:pPr marL="319367">
              <a:lnSpc>
                <a:spcPct val="94401"/>
              </a:lnSpc>
              <a:spcBef>
                <a:spcPts val="620"/>
              </a:spcBef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2</a:t>
            </a:r>
            <a:r>
              <a:rPr sz="1400" spc="83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G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OUP</a:t>
            </a:r>
            <a:r>
              <a:rPr sz="1400" spc="-41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B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400" spc="-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dept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o;</a:t>
            </a:r>
            <a:endParaRPr sz="1400">
              <a:latin typeface="Courier New"/>
              <a:cs typeface="Courier New"/>
            </a:endParaRPr>
          </a:p>
          <a:p>
            <a:pPr marL="105568">
              <a:lnSpc>
                <a:spcPct val="94401"/>
              </a:lnSpc>
              <a:spcBef>
                <a:spcPts val="2829"/>
              </a:spcBef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AVG(EM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MSAL)</a:t>
            </a:r>
            <a:endParaRPr sz="1400">
              <a:latin typeface="Courier New"/>
              <a:cs typeface="Courier New"/>
            </a:endParaRPr>
          </a:p>
          <a:p>
            <a:pPr marL="105568">
              <a:lnSpc>
                <a:spcPct val="94401"/>
              </a:lnSpc>
              <a:spcBef>
                <a:spcPts val="92"/>
              </a:spcBef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------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-----</a:t>
            </a:r>
            <a:endParaRPr sz="1400">
              <a:latin typeface="Courier New"/>
              <a:cs typeface="Courier New"/>
            </a:endParaRPr>
          </a:p>
          <a:p>
            <a:pPr marL="319367">
              <a:lnSpc>
                <a:spcPct val="94401"/>
              </a:lnSpc>
              <a:spcBef>
                <a:spcPts val="92"/>
              </a:spcBef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2916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.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66667</a:t>
            </a:r>
            <a:endParaRPr sz="1400">
              <a:latin typeface="Courier New"/>
              <a:cs typeface="Courier New"/>
            </a:endParaRPr>
          </a:p>
          <a:p>
            <a:pPr marL="962100">
              <a:lnSpc>
                <a:spcPct val="94401"/>
              </a:lnSpc>
              <a:spcBef>
                <a:spcPts val="92"/>
              </a:spcBef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2175</a:t>
            </a:r>
            <a:endParaRPr sz="1400">
              <a:latin typeface="Courier New"/>
              <a:cs typeface="Courier New"/>
            </a:endParaRPr>
          </a:p>
          <a:p>
            <a:pPr marL="319367">
              <a:lnSpc>
                <a:spcPct val="94401"/>
              </a:lnSpc>
              <a:spcBef>
                <a:spcPts val="92"/>
              </a:spcBef>
            </a:pP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1541</a:t>
            </a:r>
            <a:r>
              <a:rPr sz="1400" spc="12" dirty="0" smtClean="0">
                <a:solidFill>
                  <a:srgbClr val="383837"/>
                </a:solidFill>
                <a:latin typeface="Courier New"/>
                <a:cs typeface="Courier New"/>
              </a:rPr>
              <a:t>.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66667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1830</Words>
  <Application>Microsoft Office PowerPoint</Application>
  <PresentationFormat>On-screen Show (4:3)</PresentationFormat>
  <Paragraphs>478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Subquery, insert, update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Subquery, insert, update</dc:title>
  <dc:creator>tishna8sabrina</dc:creator>
  <cp:lastModifiedBy>MSI</cp:lastModifiedBy>
  <cp:revision>40</cp:revision>
  <dcterms:created xsi:type="dcterms:W3CDTF">2006-08-16T00:00:00Z</dcterms:created>
  <dcterms:modified xsi:type="dcterms:W3CDTF">2020-09-19T19:08:44Z</dcterms:modified>
</cp:coreProperties>
</file>