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61" r:id="rId3"/>
    <p:sldId id="262" r:id="rId4"/>
    <p:sldId id="308" r:id="rId5"/>
    <p:sldId id="315" r:id="rId6"/>
    <p:sldId id="309" r:id="rId7"/>
    <p:sldId id="263" r:id="rId8"/>
    <p:sldId id="304" r:id="rId9"/>
    <p:sldId id="316" r:id="rId10"/>
    <p:sldId id="317" r:id="rId11"/>
    <p:sldId id="330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10" r:id="rId25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300" y="1568450"/>
            <a:ext cx="9448800" cy="2554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8000" dirty="0" smtClean="0">
                <a:solidFill>
                  <a:srgbClr val="7030A0"/>
                </a:solidFill>
              </a:rPr>
              <a:t>Entity Relationship Diagram</a:t>
            </a:r>
            <a:endParaRPr lang="en-AU" sz="80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900" y="50736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Ref: </a:t>
            </a:r>
            <a:r>
              <a:rPr lang="en-US" sz="2800" dirty="0" err="1" smtClean="0"/>
              <a:t>Korth</a:t>
            </a:r>
            <a:r>
              <a:rPr lang="en-US" sz="2800" dirty="0" smtClean="0"/>
              <a:t> (Chapter 7, Section 7.5)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2345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Participation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3538" y="2406650"/>
            <a:ext cx="48863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2345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Participation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0" y="2406650"/>
            <a:ext cx="48672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900" y="2178050"/>
            <a:ext cx="947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1438" y="2416175"/>
            <a:ext cx="8010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800" dirty="0" smtClean="0">
                <a:solidFill>
                  <a:srgbClr val="383937"/>
                </a:solidFill>
                <a:latin typeface="Arial"/>
                <a:cs typeface="Arial"/>
              </a:rPr>
              <a:t>Attributes in Relationship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963" y="2473325"/>
            <a:ext cx="79914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800" dirty="0" smtClean="0">
                <a:solidFill>
                  <a:srgbClr val="383937"/>
                </a:solidFill>
                <a:latin typeface="Arial"/>
                <a:cs typeface="Arial"/>
              </a:rPr>
              <a:t>Relationships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2963" y="2168525"/>
            <a:ext cx="64674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800" dirty="0" smtClean="0">
                <a:solidFill>
                  <a:srgbClr val="383937"/>
                </a:solidFill>
                <a:latin typeface="Arial"/>
                <a:cs typeface="Arial"/>
              </a:rPr>
              <a:t>Cardinality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554" y="3168650"/>
            <a:ext cx="8369146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8207404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400" dirty="0" smtClean="0">
                <a:solidFill>
                  <a:srgbClr val="383937"/>
                </a:solidFill>
                <a:latin typeface="Arial"/>
                <a:cs typeface="Arial"/>
              </a:rPr>
              <a:t>Composite, Multi-valued, and Derived Attributes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00" y="2397269"/>
            <a:ext cx="7010400" cy="450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800" dirty="0" smtClean="0">
                <a:solidFill>
                  <a:srgbClr val="383937"/>
                </a:solidFill>
                <a:latin typeface="Arial"/>
                <a:cs typeface="Arial"/>
              </a:rPr>
              <a:t>Role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1915" y="2940050"/>
            <a:ext cx="682998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800" dirty="0" smtClean="0">
                <a:solidFill>
                  <a:srgbClr val="383937"/>
                </a:solidFill>
                <a:latin typeface="Arial"/>
                <a:cs typeface="Arial"/>
              </a:rPr>
              <a:t>Ternary Relationship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2711450"/>
            <a:ext cx="795477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689100" y="2406650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permit at most one arrow out of a relationship set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20784" y="1358085"/>
            <a:ext cx="5463335" cy="969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512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Database Design Strategies</a:t>
            </a:r>
            <a:endParaRPr sz="3200">
              <a:latin typeface="Arial"/>
              <a:cs typeface="Arial"/>
            </a:endParaRPr>
          </a:p>
          <a:p>
            <a:pPr marL="12700" marR="60959">
              <a:lnSpc>
                <a:spcPct val="95825"/>
              </a:lnSpc>
              <a:spcBef>
                <a:spcPts val="1739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Two classical approaches to database design: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5671" y="2048408"/>
            <a:ext cx="216577" cy="28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r>
              <a:rPr sz="2000" dirty="0" smtClean="0">
                <a:solidFill>
                  <a:srgbClr val="383937"/>
                </a:solidFill>
                <a:latin typeface="Arial"/>
                <a:cs typeface="Arial"/>
              </a:rPr>
              <a:t> 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2572" y="2627434"/>
            <a:ext cx="241644" cy="289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dirty="0" smtClean="0">
                <a:solidFill>
                  <a:srgbClr val="383937"/>
                </a:solidFill>
                <a:latin typeface="Arial"/>
                <a:cs typeface="Arial"/>
              </a:rPr>
              <a:t>– 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2135" y="2627434"/>
            <a:ext cx="201212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Top-down 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0572" y="3059234"/>
            <a:ext cx="189306" cy="1140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dirty="0" smtClean="0">
                <a:solidFill>
                  <a:srgbClr val="383937"/>
                </a:solidFill>
                <a:latin typeface="Arial"/>
                <a:cs typeface="Arial"/>
              </a:rPr>
              <a:t>• 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92"/>
              </a:spcBef>
            </a:pPr>
            <a:r>
              <a:rPr sz="2000" dirty="0" smtClean="0">
                <a:solidFill>
                  <a:srgbClr val="383937"/>
                </a:solidFill>
                <a:latin typeface="Arial"/>
                <a:cs typeface="Arial"/>
              </a:rPr>
              <a:t>• 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00"/>
              </a:spcBef>
            </a:pPr>
            <a:r>
              <a:rPr sz="2000" dirty="0" smtClean="0">
                <a:solidFill>
                  <a:srgbClr val="383937"/>
                </a:solidFill>
                <a:latin typeface="Arial"/>
                <a:cs typeface="Arial"/>
              </a:rPr>
              <a:t>• 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2360" y="3059234"/>
            <a:ext cx="4553649" cy="698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Identifies data sets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92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Defines data elements for each of those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3082" y="3478334"/>
            <a:ext cx="52933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sets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0772" y="3910134"/>
            <a:ext cx="5530517" cy="576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1588">
              <a:lnSpc>
                <a:spcPts val="2299"/>
              </a:lnSpc>
              <a:spcBef>
                <a:spcPts val="160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Involves the identification of different entity types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779"/>
              </a:lnSpc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definition of each entity</a:t>
            </a:r>
            <a:r>
              <a:rPr sz="2000" spc="0" dirty="0" smtClean="0">
                <a:solidFill>
                  <a:srgbClr val="383937"/>
                </a:solidFill>
                <a:latin typeface="MS PGothic"/>
                <a:cs typeface="MS PGothic"/>
              </a:rPr>
              <a:t>'</a:t>
            </a: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s attributes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7172" y="3910134"/>
            <a:ext cx="91098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and 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2572" y="4634034"/>
            <a:ext cx="241644" cy="289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dirty="0" smtClean="0">
                <a:solidFill>
                  <a:srgbClr val="383937"/>
                </a:solidFill>
                <a:latin typeface="Arial"/>
                <a:cs typeface="Arial"/>
              </a:rPr>
              <a:t>– 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2135" y="4634034"/>
            <a:ext cx="205439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Bottom-up 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0572" y="5065834"/>
            <a:ext cx="189306" cy="1140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dirty="0" smtClean="0">
                <a:solidFill>
                  <a:srgbClr val="383937"/>
                </a:solidFill>
                <a:latin typeface="Arial"/>
                <a:cs typeface="Arial"/>
              </a:rPr>
              <a:t>• 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92"/>
              </a:spcBef>
            </a:pPr>
            <a:r>
              <a:rPr sz="2000" dirty="0" smtClean="0">
                <a:solidFill>
                  <a:srgbClr val="383937"/>
                </a:solidFill>
                <a:latin typeface="Arial"/>
                <a:cs typeface="Arial"/>
              </a:rPr>
              <a:t>• 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00"/>
              </a:spcBef>
            </a:pPr>
            <a:r>
              <a:rPr sz="2000" dirty="0" smtClean="0">
                <a:solidFill>
                  <a:srgbClr val="383937"/>
                </a:solidFill>
                <a:latin typeface="Arial"/>
                <a:cs typeface="Arial"/>
              </a:rPr>
              <a:t>• 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772" y="5065834"/>
            <a:ext cx="4039842" cy="144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88" marR="31111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Identifies data elements (items)</a:t>
            </a:r>
            <a:endParaRPr sz="2000">
              <a:latin typeface="Arial"/>
              <a:cs typeface="Arial"/>
            </a:endParaRPr>
          </a:p>
          <a:p>
            <a:pPr marL="14288" marR="31111">
              <a:lnSpc>
                <a:spcPct val="95825"/>
              </a:lnSpc>
              <a:spcBef>
                <a:spcPts val="992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Groups them together in data sets</a:t>
            </a:r>
            <a:endParaRPr sz="2000">
              <a:latin typeface="Arial"/>
              <a:cs typeface="Arial"/>
            </a:endParaRPr>
          </a:p>
          <a:p>
            <a:pPr marL="12700" indent="1588">
              <a:lnSpc>
                <a:spcPts val="2299"/>
              </a:lnSpc>
              <a:spcBef>
                <a:spcPts val="1000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First defines the attributes and then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40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entities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4676" y="5916734"/>
            <a:ext cx="147543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groups them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172" y="5916734"/>
            <a:ext cx="853901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to form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0185" y="6864250"/>
            <a:ext cx="13301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Strong and Weak Entity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Rectangle 9"/>
          <p:cNvSpPr/>
          <p:nvPr/>
        </p:nvSpPr>
        <p:spPr>
          <a:xfrm>
            <a:off x="1384300" y="263525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 entity set that does not have sufficient attributes to form a primary key is termed a </a:t>
            </a:r>
            <a:r>
              <a:rPr lang="en-US" sz="2400" b="1" dirty="0" smtClean="0"/>
              <a:t>weak entity set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An entity set that has a primary key is termed a </a:t>
            </a:r>
            <a:r>
              <a:rPr lang="en-US" sz="2400" b="1" dirty="0" smtClean="0"/>
              <a:t>strong entity set</a:t>
            </a:r>
            <a:r>
              <a:rPr lang="en-US" sz="2400" dirty="0" smtClean="0"/>
              <a:t>. </a:t>
            </a:r>
            <a:br>
              <a:rPr lang="en-US" sz="2400" dirty="0" smtClean="0"/>
            </a:b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Strong and Weak Entity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Rectangle 9"/>
          <p:cNvSpPr/>
          <p:nvPr/>
        </p:nvSpPr>
        <p:spPr>
          <a:xfrm>
            <a:off x="1384300" y="225425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For a weak entity set to be meaningful, it must be associated with another entity set, called the </a:t>
            </a:r>
            <a:r>
              <a:rPr lang="en-US" sz="2400" b="1" dirty="0" smtClean="0"/>
              <a:t>identifying </a:t>
            </a:r>
            <a:r>
              <a:rPr lang="en-US" sz="2400" dirty="0" smtClean="0"/>
              <a:t>or </a:t>
            </a:r>
            <a:r>
              <a:rPr lang="en-US" sz="2400" b="1" dirty="0" smtClean="0"/>
              <a:t>owner entity set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Every weak entity must be associated with an identifying entity; that is, the weak entity set is said to be </a:t>
            </a:r>
            <a:r>
              <a:rPr lang="en-US" sz="2400" b="1" dirty="0" smtClean="0"/>
              <a:t>existence dependent </a:t>
            </a:r>
            <a:r>
              <a:rPr lang="en-US" sz="2400" dirty="0" smtClean="0"/>
              <a:t>on the identifying entity set. 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The identifying entity set is said to </a:t>
            </a:r>
            <a:r>
              <a:rPr lang="en-US" sz="2400" b="1" dirty="0" smtClean="0"/>
              <a:t>own </a:t>
            </a:r>
            <a:r>
              <a:rPr lang="en-US" sz="2400" dirty="0" smtClean="0"/>
              <a:t>the weak entity set that it identifies. 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The relationship associating the weak entity set with the identifying entity set is called the </a:t>
            </a:r>
            <a:r>
              <a:rPr lang="en-US" sz="2400" b="1" dirty="0" smtClean="0"/>
              <a:t>identifying relationship</a:t>
            </a:r>
            <a:r>
              <a:rPr lang="en-US" sz="2400" dirty="0" smtClean="0"/>
              <a:t>.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Notations</a:t>
            </a:r>
          </a:p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2800" spc="0" dirty="0" smtClean="0">
                <a:solidFill>
                  <a:srgbClr val="383937"/>
                </a:solidFill>
                <a:latin typeface="Arial"/>
                <a:cs typeface="Arial"/>
              </a:rPr>
              <a:t>Strong and Weak Entity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6695" y="2940050"/>
            <a:ext cx="856960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819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Strong and Weak Entity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Rectangle 7"/>
          <p:cNvSpPr/>
          <p:nvPr/>
        </p:nvSpPr>
        <p:spPr>
          <a:xfrm>
            <a:off x="1003300" y="2170132"/>
            <a:ext cx="9220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Although a weak entity set does not have a primary key, we nevertheless need a means of distinguishing among all those entities in the weak entity set that depend on one particular strong entity. The </a:t>
            </a:r>
            <a:r>
              <a:rPr lang="en-US" sz="2000" b="1" dirty="0" smtClean="0"/>
              <a:t>discriminator </a:t>
            </a:r>
            <a:r>
              <a:rPr lang="en-US" sz="2000" dirty="0" smtClean="0"/>
              <a:t>of a weak entity set is a set of attributes that allows this distinction to be made. </a:t>
            </a:r>
          </a:p>
          <a:p>
            <a:endParaRPr lang="en-US" sz="2000" dirty="0" smtClean="0"/>
          </a:p>
          <a:p>
            <a:pPr algn="just"/>
            <a:r>
              <a:rPr lang="en-US" sz="2000" dirty="0" smtClean="0"/>
              <a:t>For example, the discriminator of the weak entity set </a:t>
            </a:r>
            <a:r>
              <a:rPr lang="en-US" sz="2000" i="1" dirty="0" smtClean="0"/>
              <a:t>section </a:t>
            </a:r>
            <a:r>
              <a:rPr lang="en-US" sz="2000" dirty="0" smtClean="0"/>
              <a:t>consists of the attributes </a:t>
            </a:r>
            <a:r>
              <a:rPr lang="en-US" sz="2000" i="1" dirty="0" smtClean="0"/>
              <a:t>sec id</a:t>
            </a:r>
            <a:r>
              <a:rPr lang="en-US" sz="2000" dirty="0" smtClean="0"/>
              <a:t>, </a:t>
            </a:r>
            <a:r>
              <a:rPr lang="en-US" sz="2000" i="1" dirty="0" smtClean="0"/>
              <a:t>year</a:t>
            </a:r>
            <a:r>
              <a:rPr lang="en-US" sz="2000" dirty="0" smtClean="0"/>
              <a:t>, and </a:t>
            </a:r>
            <a:r>
              <a:rPr lang="en-US" sz="2000" i="1" dirty="0" smtClean="0"/>
              <a:t>semester</a:t>
            </a:r>
            <a:r>
              <a:rPr lang="en-US" sz="2000" dirty="0" smtClean="0"/>
              <a:t>, since, for each course, this set of attributes uniquely identifies one single section for that course. The discriminator of a weak entity set is also called the </a:t>
            </a:r>
            <a:r>
              <a:rPr lang="en-US" sz="2000" b="1" i="1" dirty="0" smtClean="0"/>
              <a:t>partial key</a:t>
            </a:r>
            <a:r>
              <a:rPr lang="en-US" sz="2000" i="1" dirty="0" smtClean="0"/>
              <a:t> </a:t>
            </a:r>
            <a:r>
              <a:rPr lang="en-US" sz="2000" dirty="0" smtClean="0"/>
              <a:t>of the entity set.</a:t>
            </a:r>
          </a:p>
          <a:p>
            <a:pPr algn="just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primary key of a weak entity set is formed by the primary key of the identifying entity set, plus the weak entity set’s discriminator. In the case of the entity set </a:t>
            </a:r>
            <a:r>
              <a:rPr lang="en-US" sz="2000" i="1" dirty="0" smtClean="0"/>
              <a:t>section</a:t>
            </a:r>
            <a:r>
              <a:rPr lang="en-US" sz="2000" dirty="0" smtClean="0"/>
              <a:t>, its primary key is </a:t>
            </a:r>
            <a:r>
              <a:rPr lang="en-US" sz="2000" i="1" dirty="0" smtClean="0"/>
              <a:t>{course id</a:t>
            </a:r>
            <a:r>
              <a:rPr lang="en-US" sz="2000" dirty="0" smtClean="0"/>
              <a:t>, </a:t>
            </a:r>
            <a:r>
              <a:rPr lang="en-US" sz="2000" i="1" dirty="0" smtClean="0"/>
              <a:t>sec id</a:t>
            </a:r>
            <a:r>
              <a:rPr lang="en-US" sz="2000" dirty="0" smtClean="0"/>
              <a:t>, </a:t>
            </a:r>
            <a:r>
              <a:rPr lang="en-US" sz="2000" i="1" dirty="0" smtClean="0"/>
              <a:t>year</a:t>
            </a:r>
            <a:r>
              <a:rPr lang="en-US" sz="2000" dirty="0" smtClean="0"/>
              <a:t>, </a:t>
            </a:r>
            <a:r>
              <a:rPr lang="en-US" sz="2000" i="1" dirty="0" smtClean="0"/>
              <a:t>semester}</a:t>
            </a:r>
            <a:r>
              <a:rPr lang="en-US" sz="2000" dirty="0" smtClean="0"/>
              <a:t>, where </a:t>
            </a:r>
            <a:r>
              <a:rPr lang="en-US" sz="2000" i="1" dirty="0" smtClean="0"/>
              <a:t>course id </a:t>
            </a:r>
            <a:r>
              <a:rPr lang="en-US" sz="2000" dirty="0" smtClean="0"/>
              <a:t>is the primary key of the identifying entity set, namely </a:t>
            </a:r>
            <a:r>
              <a:rPr lang="en-US" sz="2000" i="1" dirty="0" smtClean="0"/>
              <a:t>course</a:t>
            </a:r>
            <a:r>
              <a:rPr lang="en-US" sz="2000" dirty="0" smtClean="0"/>
              <a:t>, and </a:t>
            </a:r>
            <a:r>
              <a:rPr lang="en-US" sz="2000" i="1" dirty="0" smtClean="0"/>
              <a:t>{sec id</a:t>
            </a:r>
            <a:r>
              <a:rPr lang="en-US" sz="2000" dirty="0" smtClean="0"/>
              <a:t>, </a:t>
            </a:r>
            <a:r>
              <a:rPr lang="en-US" sz="2000" i="1" dirty="0" smtClean="0"/>
              <a:t>year</a:t>
            </a:r>
            <a:r>
              <a:rPr lang="en-US" sz="2000" dirty="0" smtClean="0"/>
              <a:t>, </a:t>
            </a:r>
            <a:r>
              <a:rPr lang="en-US" sz="2000" i="1" dirty="0" smtClean="0"/>
              <a:t>semester} </a:t>
            </a:r>
            <a:r>
              <a:rPr lang="en-US" sz="2000" dirty="0" smtClean="0"/>
              <a:t>distinguishes </a:t>
            </a:r>
            <a:r>
              <a:rPr lang="en-US" sz="2000" i="1" dirty="0" smtClean="0"/>
              <a:t>section </a:t>
            </a:r>
            <a:r>
              <a:rPr lang="en-US" sz="2000" dirty="0" smtClean="0"/>
              <a:t>entities for the same course.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4597" y="1358085"/>
            <a:ext cx="7018327" cy="944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Practice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671" y="2023008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TextBox 12"/>
          <p:cNvSpPr txBox="1"/>
          <p:nvPr/>
        </p:nvSpPr>
        <p:spPr>
          <a:xfrm>
            <a:off x="1612900" y="2787650"/>
            <a:ext cx="516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Design the ER Diagram for IMDB System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4272" y="2230321"/>
            <a:ext cx="8137523" cy="378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4597" y="1358085"/>
            <a:ext cx="207245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Top-Down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3571" y="1358085"/>
            <a:ext cx="65135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vs.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1446" y="1358085"/>
            <a:ext cx="218543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Bottom-Up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3400" y="1358085"/>
            <a:ext cx="144131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Design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1236" y="1358085"/>
            <a:ext cx="119304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Steps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0185" y="6864250"/>
            <a:ext cx="13301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 txBox="1"/>
          <p:nvPr/>
        </p:nvSpPr>
        <p:spPr>
          <a:xfrm>
            <a:off x="1420784" y="1358085"/>
            <a:ext cx="5463335" cy="969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512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Requirement Analysis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0" y="2406650"/>
            <a:ext cx="4591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 txBox="1"/>
          <p:nvPr/>
        </p:nvSpPr>
        <p:spPr>
          <a:xfrm>
            <a:off x="1420784" y="1358085"/>
            <a:ext cx="5463335" cy="969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512">
              <a:lnSpc>
                <a:spcPts val="3370"/>
              </a:lnSpc>
              <a:spcBef>
                <a:spcPts val="168"/>
              </a:spcBef>
            </a:pPr>
            <a:r>
              <a:rPr lang="en-US" sz="3200" b="1" dirty="0" smtClean="0">
                <a:solidFill>
                  <a:srgbClr val="383937"/>
                </a:solidFill>
                <a:latin typeface="Arial"/>
                <a:cs typeface="Arial"/>
              </a:rPr>
              <a:t>Pitfalls to Avoid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TextBox 4"/>
          <p:cNvSpPr txBox="1"/>
          <p:nvPr/>
        </p:nvSpPr>
        <p:spPr>
          <a:xfrm>
            <a:off x="1460501" y="2330450"/>
            <a:ext cx="899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b="1" dirty="0" smtClean="0"/>
              <a:t>Redundancy: </a:t>
            </a:r>
            <a:r>
              <a:rPr lang="en-US" sz="2000" dirty="0" smtClean="0"/>
              <a:t>A bad design may repeat information. For example, if we</a:t>
            </a:r>
            <a:br>
              <a:rPr lang="en-US" sz="2000" dirty="0" smtClean="0"/>
            </a:br>
            <a:r>
              <a:rPr lang="en-US" sz="2000" dirty="0" smtClean="0"/>
              <a:t>store the course identifier and title of a course with each course offering, the</a:t>
            </a:r>
            <a:br>
              <a:rPr lang="en-US" sz="2000" dirty="0" smtClean="0"/>
            </a:br>
            <a:r>
              <a:rPr lang="en-US" sz="2000" dirty="0" smtClean="0"/>
              <a:t>title would be stored redundantly (that is, multiple times, unnecessarily)</a:t>
            </a:r>
            <a:br>
              <a:rPr lang="en-US" sz="2000" dirty="0" smtClean="0"/>
            </a:br>
            <a:r>
              <a:rPr lang="en-US" sz="2000" dirty="0" smtClean="0"/>
              <a:t>with each course offering. It would suffice to store only the course identifier</a:t>
            </a:r>
            <a:br>
              <a:rPr lang="en-US" sz="2000" dirty="0" smtClean="0"/>
            </a:br>
            <a:r>
              <a:rPr lang="en-US" sz="2000" dirty="0" smtClean="0"/>
              <a:t>with each course offering, and to associate the title with the course identifier</a:t>
            </a:r>
            <a:br>
              <a:rPr lang="en-US" sz="2000" dirty="0" smtClean="0"/>
            </a:br>
            <a:r>
              <a:rPr lang="en-US" sz="2000" dirty="0" smtClean="0"/>
              <a:t>only once, in a course entity. </a:t>
            </a:r>
          </a:p>
          <a:p>
            <a:pPr marL="342900" indent="-342900" algn="just">
              <a:buAutoNum type="arabicPeriod"/>
            </a:pPr>
            <a:endParaRPr lang="en-US" sz="2000" dirty="0" smtClean="0"/>
          </a:p>
          <a:p>
            <a:pPr marL="342900" indent="-342900" algn="just">
              <a:buAutoNum type="arabicPeriod"/>
            </a:pPr>
            <a:r>
              <a:rPr lang="en-US" sz="2000" b="1" dirty="0" smtClean="0"/>
              <a:t>Incompleteness: </a:t>
            </a:r>
            <a:r>
              <a:rPr lang="en-US" sz="2000" dirty="0" smtClean="0"/>
              <a:t>A bad design may make certain aspects of the enterprise</a:t>
            </a:r>
            <a:br>
              <a:rPr lang="en-US" sz="2000" dirty="0" smtClean="0"/>
            </a:br>
            <a:r>
              <a:rPr lang="en-US" sz="2000" dirty="0" smtClean="0"/>
              <a:t>difficult or impossible to model. For example, suppose that, as in case (1)</a:t>
            </a:r>
            <a:br>
              <a:rPr lang="en-US" sz="2000" dirty="0" smtClean="0"/>
            </a:br>
            <a:r>
              <a:rPr lang="en-US" sz="2000" dirty="0" smtClean="0"/>
              <a:t>above, we only had entities corresponding to course offering, without having an entity corresponding to courses.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 txBox="1"/>
          <p:nvPr/>
        </p:nvSpPr>
        <p:spPr>
          <a:xfrm>
            <a:off x="1420784" y="1358085"/>
            <a:ext cx="5463335" cy="969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512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Requirement Analysis Example: IMDB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075" y="2711450"/>
            <a:ext cx="88106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4597" y="1358085"/>
            <a:ext cx="8114916" cy="2519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Entity Relationship (ER) Model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1871" y="1997608"/>
            <a:ext cx="216577" cy="28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dirty="0" smtClean="0">
                <a:solidFill>
                  <a:srgbClr val="383937"/>
                </a:solidFill>
                <a:latin typeface="Arial"/>
                <a:cs typeface="Arial"/>
              </a:rPr>
              <a:t> 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1871" y="2632608"/>
            <a:ext cx="216577" cy="28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1871" y="3597808"/>
            <a:ext cx="216577" cy="28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dirty="0" smtClean="0">
                <a:solidFill>
                  <a:srgbClr val="383937"/>
                </a:solidFill>
                <a:latin typeface="Arial"/>
                <a:cs typeface="Arial"/>
              </a:rPr>
              <a:t> 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984" y="3991414"/>
            <a:ext cx="6541272" cy="1724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0687" indent="-317500">
              <a:lnSpc>
                <a:spcPts val="2000"/>
              </a:lnSpc>
              <a:spcBef>
                <a:spcPts val="220"/>
              </a:spcBef>
            </a:pPr>
            <a:endParaRPr sz="2000" smtClean="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724"/>
              </a:spcBef>
            </a:pP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2318" y="3991414"/>
            <a:ext cx="55787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1871" y="4639208"/>
            <a:ext cx="216577" cy="28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8472" y="5820476"/>
            <a:ext cx="172916" cy="1012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2900" y="3778250"/>
            <a:ext cx="5172557" cy="1221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Entities 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– </a:t>
            </a:r>
            <a:r>
              <a:rPr sz="1800" i="1" spc="0" dirty="0" smtClean="0">
                <a:solidFill>
                  <a:srgbClr val="383937"/>
                </a:solidFill>
                <a:latin typeface="Arial"/>
                <a:cs typeface="Arial"/>
              </a:rPr>
              <a:t>things 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we wish to record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33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Attributes 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– </a:t>
            </a:r>
            <a:r>
              <a:rPr sz="1800" i="1" spc="0" dirty="0" smtClean="0">
                <a:solidFill>
                  <a:srgbClr val="383937"/>
                </a:solidFill>
                <a:latin typeface="Arial"/>
                <a:cs typeface="Arial"/>
              </a:rPr>
              <a:t>properties 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of the things (entities), and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830"/>
              </a:spcBef>
            </a:pPr>
            <a:r>
              <a:rPr sz="1800" b="1" spc="0" dirty="0" smtClean="0">
                <a:solidFill>
                  <a:srgbClr val="383937"/>
                </a:solidFill>
                <a:latin typeface="Arial"/>
                <a:cs typeface="Arial"/>
              </a:rPr>
              <a:t>Relationships 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– </a:t>
            </a:r>
            <a:r>
              <a:rPr sz="1800" i="1" spc="0" dirty="0" smtClean="0">
                <a:solidFill>
                  <a:srgbClr val="383937"/>
                </a:solidFill>
                <a:latin typeface="Arial"/>
                <a:cs typeface="Arial"/>
              </a:rPr>
              <a:t>connections </a:t>
            </a: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between entities</a:t>
            </a:r>
            <a:endParaRPr sz="1800">
              <a:latin typeface="Arial"/>
              <a:cs typeface="Arial"/>
            </a:endParaRPr>
          </a:p>
          <a:p>
            <a:pPr marL="1896426" marR="39430">
              <a:lnSpc>
                <a:spcPct val="95825"/>
              </a:lnSpc>
              <a:spcBef>
                <a:spcPts val="325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0185" y="6864250"/>
            <a:ext cx="13301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Rectangle 14"/>
          <p:cNvSpPr/>
          <p:nvPr/>
        </p:nvSpPr>
        <p:spPr>
          <a:xfrm>
            <a:off x="1460500" y="2254250"/>
            <a:ext cx="5346700" cy="7267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3187" marR="31111">
              <a:lnSpc>
                <a:spcPct val="95825"/>
              </a:lnSpc>
              <a:spcBef>
                <a:spcPts val="800"/>
              </a:spcBef>
            </a:pPr>
            <a:r>
              <a:rPr lang="en-US" dirty="0" smtClean="0">
                <a:solidFill>
                  <a:srgbClr val="383937"/>
                </a:solidFill>
                <a:latin typeface="Arial"/>
                <a:cs typeface="Arial"/>
              </a:rPr>
              <a:t>–  </a:t>
            </a:r>
            <a:r>
              <a:rPr lang="en-US" spc="-59" dirty="0" smtClean="0">
                <a:solidFill>
                  <a:srgbClr val="383937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83937"/>
                </a:solidFill>
                <a:latin typeface="Arial"/>
                <a:cs typeface="Arial"/>
              </a:rPr>
              <a:t>Represents global view of data</a:t>
            </a:r>
            <a:endParaRPr lang="en-US" dirty="0" smtClean="0">
              <a:latin typeface="Arial"/>
              <a:cs typeface="Arial"/>
            </a:endParaRPr>
          </a:p>
          <a:p>
            <a:pPr marL="103187" marR="31111">
              <a:lnSpc>
                <a:spcPct val="95825"/>
              </a:lnSpc>
              <a:spcBef>
                <a:spcPts val="800"/>
              </a:spcBef>
            </a:pPr>
            <a:r>
              <a:rPr lang="en-US" dirty="0" smtClean="0">
                <a:solidFill>
                  <a:srgbClr val="383937"/>
                </a:solidFill>
                <a:latin typeface="Arial"/>
                <a:cs typeface="Arial"/>
              </a:rPr>
              <a:t>–  </a:t>
            </a:r>
            <a:r>
              <a:rPr lang="en-US" spc="-59" dirty="0" smtClean="0">
                <a:solidFill>
                  <a:srgbClr val="383937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83937"/>
                </a:solidFill>
                <a:latin typeface="Arial"/>
                <a:cs typeface="Arial"/>
              </a:rPr>
              <a:t>Main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2345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Relationships</a:t>
            </a:r>
            <a:endParaRPr sz="32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77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Association between entities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3600"/>
              </a:lnSpc>
              <a:spcBef>
                <a:spcPts val="475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Connected entities are called participants Relationships between entities always operate Connectivity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1383" y="2053171"/>
            <a:ext cx="179709" cy="165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273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380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380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7410" y="2967476"/>
            <a:ext cx="261201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5685" y="2967476"/>
            <a:ext cx="55787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both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20632" y="2967476"/>
            <a:ext cx="115062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directions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8283" y="3881876"/>
            <a:ext cx="20476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7846" y="3881876"/>
            <a:ext cx="403081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describes relationship classification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6283" y="4236722"/>
            <a:ext cx="139722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33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30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8071" y="4236722"/>
            <a:ext cx="471146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1:1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20370"/>
              </a:lnSpc>
              <a:spcBef>
                <a:spcPts val="395"/>
              </a:spcBef>
            </a:pPr>
            <a:r>
              <a:rPr sz="1800" spc="0" dirty="0" smtClean="0">
                <a:solidFill>
                  <a:srgbClr val="383937"/>
                </a:solidFill>
                <a:latin typeface="Arial"/>
                <a:cs typeface="Arial"/>
              </a:rPr>
              <a:t>1:M M:N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1383" y="5177372"/>
            <a:ext cx="1797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6496" y="5177278"/>
            <a:ext cx="126349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Cardinality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8283" y="5634478"/>
            <a:ext cx="20476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3083" y="5634478"/>
            <a:ext cx="6873520" cy="584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63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expresses number of entity occurrences associated with one</a:t>
            </a:r>
            <a:endParaRPr sz="2000"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</a:pPr>
            <a:r>
              <a:rPr sz="2000" spc="0" dirty="0" smtClean="0">
                <a:solidFill>
                  <a:srgbClr val="383937"/>
                </a:solidFill>
                <a:latin typeface="Arial"/>
                <a:cs typeface="Arial"/>
              </a:rPr>
              <a:t>occurrence of related entity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371" y="717434"/>
            <a:ext cx="8389936" cy="325438"/>
          </a:xfrm>
          <a:custGeom>
            <a:avLst/>
            <a:gdLst/>
            <a:ahLst/>
            <a:cxnLst/>
            <a:rect l="l" t="t" r="r" b="b"/>
            <a:pathLst>
              <a:path w="8389936" h="325438">
                <a:moveTo>
                  <a:pt x="0" y="325438"/>
                </a:moveTo>
                <a:lnTo>
                  <a:pt x="8389936" y="325438"/>
                </a:lnTo>
                <a:lnTo>
                  <a:pt x="8389936" y="0"/>
                </a:lnTo>
                <a:lnTo>
                  <a:pt x="0" y="0"/>
                </a:lnTo>
                <a:lnTo>
                  <a:pt x="0" y="325438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3094" y="787538"/>
            <a:ext cx="407478" cy="407479"/>
          </a:xfrm>
          <a:custGeom>
            <a:avLst/>
            <a:gdLst/>
            <a:ahLst/>
            <a:cxnLst/>
            <a:rect l="l" t="t" r="r" b="b"/>
            <a:pathLst>
              <a:path w="407478" h="407479">
                <a:moveTo>
                  <a:pt x="203178" y="0"/>
                </a:moveTo>
                <a:lnTo>
                  <a:pt x="0" y="203178"/>
                </a:lnTo>
                <a:lnTo>
                  <a:pt x="204301" y="407479"/>
                </a:lnTo>
                <a:lnTo>
                  <a:pt x="407478" y="204301"/>
                </a:lnTo>
                <a:lnTo>
                  <a:pt x="203178" y="0"/>
                </a:lnTo>
                <a:close/>
              </a:path>
            </a:pathLst>
          </a:custGeom>
          <a:solidFill>
            <a:srgbClr val="7949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6496" y="1358085"/>
            <a:ext cx="5266851" cy="2345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1111">
              <a:lnSpc>
                <a:spcPts val="3370"/>
              </a:lnSpc>
              <a:spcBef>
                <a:spcPts val="168"/>
              </a:spcBef>
            </a:pPr>
            <a:r>
              <a:rPr lang="en-US" sz="3200" b="1" spc="0" dirty="0" smtClean="0">
                <a:solidFill>
                  <a:srgbClr val="383937"/>
                </a:solidFill>
                <a:latin typeface="Arial"/>
                <a:cs typeface="Arial"/>
              </a:rPr>
              <a:t>Participation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085" y="6864250"/>
            <a:ext cx="217836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8371" y="717434"/>
            <a:ext cx="8389936" cy="32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TextBox 19"/>
          <p:cNvSpPr txBox="1"/>
          <p:nvPr/>
        </p:nvSpPr>
        <p:spPr>
          <a:xfrm>
            <a:off x="1384300" y="240665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participation of an entity set </a:t>
            </a:r>
            <a:r>
              <a:rPr lang="en-US" sz="2400" b="1" i="1" dirty="0" smtClean="0"/>
              <a:t>E</a:t>
            </a:r>
            <a:r>
              <a:rPr lang="en-US" sz="2400" i="1" dirty="0" smtClean="0"/>
              <a:t> </a:t>
            </a:r>
            <a:r>
              <a:rPr lang="en-US" sz="2400" dirty="0" smtClean="0"/>
              <a:t>in a relationship set </a:t>
            </a:r>
            <a:r>
              <a:rPr lang="en-US" sz="2400" b="1" i="1" dirty="0" smtClean="0"/>
              <a:t>R</a:t>
            </a:r>
            <a:r>
              <a:rPr lang="en-US" sz="2400" i="1" dirty="0" smtClean="0"/>
              <a:t> </a:t>
            </a:r>
            <a:r>
              <a:rPr lang="en-US" sz="2400" dirty="0" smtClean="0"/>
              <a:t>is said to be </a:t>
            </a:r>
            <a:r>
              <a:rPr lang="en-US" sz="2400" b="1" dirty="0" smtClean="0"/>
              <a:t>total </a:t>
            </a:r>
            <a:r>
              <a:rPr lang="en-US" sz="2400" dirty="0" smtClean="0"/>
              <a:t>if every entity in </a:t>
            </a:r>
            <a:r>
              <a:rPr lang="en-US" sz="2400" b="1" i="1" dirty="0" smtClean="0"/>
              <a:t>E</a:t>
            </a:r>
            <a:r>
              <a:rPr lang="en-US" sz="2400" i="1" dirty="0" smtClean="0"/>
              <a:t> </a:t>
            </a:r>
            <a:r>
              <a:rPr lang="en-US" sz="2400" dirty="0" smtClean="0"/>
              <a:t>participates in at least one relationship in </a:t>
            </a:r>
            <a:r>
              <a:rPr lang="en-US" sz="2400" b="1" i="1" dirty="0" smtClean="0"/>
              <a:t>R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If only some entities in </a:t>
            </a:r>
            <a:r>
              <a:rPr lang="en-US" sz="2400" b="1" i="1" dirty="0" smtClean="0"/>
              <a:t>E</a:t>
            </a:r>
            <a:r>
              <a:rPr lang="en-US" sz="2400" i="1" dirty="0" smtClean="0"/>
              <a:t> </a:t>
            </a:r>
            <a:r>
              <a:rPr lang="en-US" sz="2400" dirty="0" smtClean="0"/>
              <a:t>participate in relationships in </a:t>
            </a:r>
            <a:r>
              <a:rPr lang="en-US" sz="2400" b="1" i="1" dirty="0" smtClean="0"/>
              <a:t>R</a:t>
            </a:r>
            <a:r>
              <a:rPr lang="en-US" sz="2400" dirty="0" smtClean="0"/>
              <a:t>, the participation of entity set </a:t>
            </a:r>
            <a:r>
              <a:rPr lang="en-US" sz="2400" b="1" i="1" dirty="0" smtClean="0"/>
              <a:t>E</a:t>
            </a:r>
            <a:r>
              <a:rPr lang="en-US" sz="2400" i="1" dirty="0" smtClean="0"/>
              <a:t> </a:t>
            </a:r>
            <a:r>
              <a:rPr lang="en-US" sz="2400" dirty="0" smtClean="0"/>
              <a:t>in relationship </a:t>
            </a:r>
            <a:r>
              <a:rPr lang="en-US" sz="2400" b="1" i="1" dirty="0" smtClean="0"/>
              <a:t>R</a:t>
            </a:r>
            <a:r>
              <a:rPr lang="en-US" sz="2400" i="1" dirty="0" smtClean="0"/>
              <a:t> </a:t>
            </a:r>
            <a:r>
              <a:rPr lang="en-US" sz="2400" dirty="0" smtClean="0"/>
              <a:t>is said to be </a:t>
            </a:r>
            <a:r>
              <a:rPr lang="en-US" sz="2400" b="1" dirty="0" smtClean="0"/>
              <a:t>partial</a:t>
            </a:r>
            <a:r>
              <a:rPr lang="en-US" sz="2400" dirty="0" smtClean="0"/>
              <a:t>. 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548</Words>
  <Application>Microsoft Office PowerPoint</Application>
  <PresentationFormat>Custom</PresentationFormat>
  <Paragraphs>110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MSI</cp:lastModifiedBy>
  <cp:revision>43</cp:revision>
  <dcterms:modified xsi:type="dcterms:W3CDTF">2020-02-25T02:56:19Z</dcterms:modified>
</cp:coreProperties>
</file>