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9" r:id="rId3"/>
    <p:sldId id="318" r:id="rId4"/>
    <p:sldId id="319" r:id="rId5"/>
    <p:sldId id="320" r:id="rId6"/>
    <p:sldId id="321" r:id="rId7"/>
    <p:sldId id="322" r:id="rId8"/>
    <p:sldId id="333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4" r:id="rId17"/>
    <p:sldId id="310" r:id="rId18"/>
    <p:sldId id="335" r:id="rId19"/>
    <p:sldId id="336" r:id="rId20"/>
    <p:sldId id="337" r:id="rId21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300" y="1568450"/>
            <a:ext cx="9448800" cy="2554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8000" dirty="0" smtClean="0">
                <a:solidFill>
                  <a:srgbClr val="7030A0"/>
                </a:solidFill>
              </a:rPr>
              <a:t>Entity Relationship Diagram</a:t>
            </a:r>
            <a:endParaRPr lang="en-AU" sz="80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900" y="50736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Ref: </a:t>
            </a:r>
            <a:r>
              <a:rPr lang="en-US" sz="2800" dirty="0" err="1" smtClean="0"/>
              <a:t>Korth</a:t>
            </a:r>
            <a:r>
              <a:rPr lang="en-US" sz="2800" dirty="0" smtClean="0"/>
              <a:t> (Chapter 7, Section 7.5)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Role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1915" y="2940050"/>
            <a:ext cx="682998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Ternary Relationship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2711450"/>
            <a:ext cx="79547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89100" y="2406650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permit at most one arrow out of a relationship set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Strong and Weak Entity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Rectangle 9"/>
          <p:cNvSpPr/>
          <p:nvPr/>
        </p:nvSpPr>
        <p:spPr>
          <a:xfrm>
            <a:off x="1384300" y="263525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entity set that does not have sufficient attributes to form a primary key is termed a </a:t>
            </a:r>
            <a:r>
              <a:rPr lang="en-US" sz="2400" b="1" dirty="0" smtClean="0"/>
              <a:t>weak entity set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An entity set that has a primary key is termed a </a:t>
            </a:r>
            <a:r>
              <a:rPr lang="en-US" sz="2400" b="1" dirty="0" smtClean="0"/>
              <a:t>strong entity set</a:t>
            </a:r>
            <a:r>
              <a:rPr lang="en-US" sz="2400" dirty="0" smtClean="0"/>
              <a:t>. </a:t>
            </a:r>
            <a:br>
              <a:rPr lang="en-US" sz="2400" dirty="0" smtClean="0"/>
            </a:b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Strong and Weak Entity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Rectangle 9"/>
          <p:cNvSpPr/>
          <p:nvPr/>
        </p:nvSpPr>
        <p:spPr>
          <a:xfrm>
            <a:off x="1384300" y="225425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For a weak entity set to be meaningful, it must be associated with another entity set, called the </a:t>
            </a:r>
            <a:r>
              <a:rPr lang="en-US" sz="2400" b="1" dirty="0" smtClean="0"/>
              <a:t>identifying </a:t>
            </a:r>
            <a:r>
              <a:rPr lang="en-US" sz="2400" dirty="0" smtClean="0"/>
              <a:t>or </a:t>
            </a:r>
            <a:r>
              <a:rPr lang="en-US" sz="2400" b="1" dirty="0" smtClean="0"/>
              <a:t>owner entity set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Every weak entity must be associated with an identifying entity; that is, the weak entity set is said to be </a:t>
            </a:r>
            <a:r>
              <a:rPr lang="en-US" sz="2400" b="1" dirty="0" smtClean="0"/>
              <a:t>existence dependent </a:t>
            </a:r>
            <a:r>
              <a:rPr lang="en-US" sz="2400" dirty="0" smtClean="0"/>
              <a:t>on the identifying entity set. 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The identifying entity set is said to </a:t>
            </a:r>
            <a:r>
              <a:rPr lang="en-US" sz="2400" b="1" dirty="0" smtClean="0"/>
              <a:t>own </a:t>
            </a:r>
            <a:r>
              <a:rPr lang="en-US" sz="2400" dirty="0" smtClean="0"/>
              <a:t>the weak entity set that it identifies. 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The relationship associating the weak entity set with the identifying entity set is called the </a:t>
            </a:r>
            <a:r>
              <a:rPr lang="en-US" sz="2400" b="1" dirty="0" smtClean="0"/>
              <a:t>identifying relationship</a:t>
            </a:r>
            <a:r>
              <a:rPr lang="en-US" sz="2400" dirty="0" smtClean="0"/>
              <a:t>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spc="0" dirty="0" smtClean="0">
                <a:solidFill>
                  <a:srgbClr val="383937"/>
                </a:solidFill>
                <a:latin typeface="Arial"/>
                <a:cs typeface="Arial"/>
              </a:rPr>
              <a:t>Strong and Weak Entity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6695" y="2940050"/>
            <a:ext cx="856960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Strong and Weak Entity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Rectangle 7"/>
          <p:cNvSpPr/>
          <p:nvPr/>
        </p:nvSpPr>
        <p:spPr>
          <a:xfrm>
            <a:off x="1003300" y="2170132"/>
            <a:ext cx="9220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Although a weak entity set does not have a primary key, we nevertheless need a means of distinguishing among all those entities in the weak entity set that depend on one particular strong entity. The </a:t>
            </a:r>
            <a:r>
              <a:rPr lang="en-US" sz="2000" b="1" dirty="0" smtClean="0"/>
              <a:t>discriminator </a:t>
            </a:r>
            <a:r>
              <a:rPr lang="en-US" sz="2000" dirty="0" smtClean="0"/>
              <a:t>of a weak entity set is a set of attributes that allows this distinction to be made. </a:t>
            </a:r>
          </a:p>
          <a:p>
            <a:endParaRPr lang="en-US" sz="2000" dirty="0" smtClean="0"/>
          </a:p>
          <a:p>
            <a:pPr algn="just"/>
            <a:r>
              <a:rPr lang="en-US" sz="2000" dirty="0" smtClean="0"/>
              <a:t>For example, the discriminator of the weak entity set </a:t>
            </a:r>
            <a:r>
              <a:rPr lang="en-US" sz="2000" i="1" dirty="0" smtClean="0"/>
              <a:t>section </a:t>
            </a:r>
            <a:r>
              <a:rPr lang="en-US" sz="2000" dirty="0" smtClean="0"/>
              <a:t>consists of the attributes </a:t>
            </a:r>
            <a:r>
              <a:rPr lang="en-US" sz="2000" i="1" dirty="0" smtClean="0"/>
              <a:t>sec id</a:t>
            </a:r>
            <a:r>
              <a:rPr lang="en-US" sz="2000" dirty="0" smtClean="0"/>
              <a:t>, </a:t>
            </a:r>
            <a:r>
              <a:rPr lang="en-US" sz="2000" i="1" dirty="0" smtClean="0"/>
              <a:t>year</a:t>
            </a:r>
            <a:r>
              <a:rPr lang="en-US" sz="2000" dirty="0" smtClean="0"/>
              <a:t>, and </a:t>
            </a:r>
            <a:r>
              <a:rPr lang="en-US" sz="2000" i="1" dirty="0" smtClean="0"/>
              <a:t>semester</a:t>
            </a:r>
            <a:r>
              <a:rPr lang="en-US" sz="2000" dirty="0" smtClean="0"/>
              <a:t>, since, for each course, this set of attributes uniquely identifies one single section for that course. The discriminator of a weak entity set is also called the </a:t>
            </a:r>
            <a:r>
              <a:rPr lang="en-US" sz="2000" b="1" i="1" dirty="0" smtClean="0"/>
              <a:t>partial key</a:t>
            </a:r>
            <a:r>
              <a:rPr lang="en-US" sz="2000" i="1" dirty="0" smtClean="0"/>
              <a:t> </a:t>
            </a:r>
            <a:r>
              <a:rPr lang="en-US" sz="2000" dirty="0" smtClean="0"/>
              <a:t>of the entity set.</a:t>
            </a:r>
          </a:p>
          <a:p>
            <a:pPr algn="just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primary key of a weak entity set is formed by the primary key of the identifying entity set, plus the weak entity set’s discriminator. In the case of the entity set </a:t>
            </a:r>
            <a:r>
              <a:rPr lang="en-US" sz="2000" i="1" dirty="0" smtClean="0"/>
              <a:t>section</a:t>
            </a:r>
            <a:r>
              <a:rPr lang="en-US" sz="2000" dirty="0" smtClean="0"/>
              <a:t>, its primary key is </a:t>
            </a:r>
            <a:r>
              <a:rPr lang="en-US" sz="2000" i="1" dirty="0" smtClean="0"/>
              <a:t>{course id</a:t>
            </a:r>
            <a:r>
              <a:rPr lang="en-US" sz="2000" dirty="0" smtClean="0"/>
              <a:t>, </a:t>
            </a:r>
            <a:r>
              <a:rPr lang="en-US" sz="2000" i="1" dirty="0" smtClean="0"/>
              <a:t>sec id</a:t>
            </a:r>
            <a:r>
              <a:rPr lang="en-US" sz="2000" dirty="0" smtClean="0"/>
              <a:t>, </a:t>
            </a:r>
            <a:r>
              <a:rPr lang="en-US" sz="2000" i="1" dirty="0" smtClean="0"/>
              <a:t>year</a:t>
            </a:r>
            <a:r>
              <a:rPr lang="en-US" sz="2000" dirty="0" smtClean="0"/>
              <a:t>, </a:t>
            </a:r>
            <a:r>
              <a:rPr lang="en-US" sz="2000" i="1" dirty="0" smtClean="0"/>
              <a:t>semester}</a:t>
            </a:r>
            <a:r>
              <a:rPr lang="en-US" sz="2000" dirty="0" smtClean="0"/>
              <a:t>, where </a:t>
            </a:r>
            <a:r>
              <a:rPr lang="en-US" sz="2000" i="1" dirty="0" smtClean="0"/>
              <a:t>course id </a:t>
            </a:r>
            <a:r>
              <a:rPr lang="en-US" sz="2000" dirty="0" smtClean="0"/>
              <a:t>is the primary key of the identifying entity set, namely </a:t>
            </a:r>
            <a:r>
              <a:rPr lang="en-US" sz="2000" i="1" dirty="0" smtClean="0"/>
              <a:t>course</a:t>
            </a:r>
            <a:r>
              <a:rPr lang="en-US" sz="2000" dirty="0" smtClean="0"/>
              <a:t>, and </a:t>
            </a:r>
            <a:r>
              <a:rPr lang="en-US" sz="2000" i="1" dirty="0" smtClean="0"/>
              <a:t>{sec id</a:t>
            </a:r>
            <a:r>
              <a:rPr lang="en-US" sz="2000" dirty="0" smtClean="0"/>
              <a:t>, </a:t>
            </a:r>
            <a:r>
              <a:rPr lang="en-US" sz="2000" i="1" dirty="0" smtClean="0"/>
              <a:t>year</a:t>
            </a:r>
            <a:r>
              <a:rPr lang="en-US" sz="2000" dirty="0" smtClean="0"/>
              <a:t>, </a:t>
            </a:r>
            <a:r>
              <a:rPr lang="en-US" sz="2000" i="1" dirty="0" smtClean="0"/>
              <a:t>semester} </a:t>
            </a:r>
            <a:r>
              <a:rPr lang="en-US" sz="2000" dirty="0" smtClean="0"/>
              <a:t>distinguishes </a:t>
            </a:r>
            <a:r>
              <a:rPr lang="en-US" sz="2000" i="1" dirty="0" smtClean="0"/>
              <a:t>section </a:t>
            </a:r>
            <a:r>
              <a:rPr lang="en-US" sz="2000" dirty="0" smtClean="0"/>
              <a:t>entities for the same course.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4596" y="1358085"/>
            <a:ext cx="306390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Primary Key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9065" y="5886460"/>
            <a:ext cx="409997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875" y="2178050"/>
            <a:ext cx="80486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4597" y="1358085"/>
            <a:ext cx="7018327" cy="94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Practice 1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671" y="20230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TextBox 12"/>
          <p:cNvSpPr txBox="1"/>
          <p:nvPr/>
        </p:nvSpPr>
        <p:spPr>
          <a:xfrm>
            <a:off x="1612900" y="2787650"/>
            <a:ext cx="516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Design the ER Diagram for IMDB System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4597" y="1358085"/>
            <a:ext cx="7018327" cy="94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Practice 2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671" y="20230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TextBox 12"/>
          <p:cNvSpPr txBox="1"/>
          <p:nvPr/>
        </p:nvSpPr>
        <p:spPr>
          <a:xfrm>
            <a:off x="1308100" y="2711450"/>
            <a:ext cx="8215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Construct an E-R diagram for a car-insurance company whose customers </a:t>
            </a:r>
            <a:r>
              <a:rPr lang="en-US" sz="2400" dirty="0" smtClean="0"/>
              <a:t>own one </a:t>
            </a:r>
            <a:r>
              <a:rPr lang="en-US" sz="2400" dirty="0" smtClean="0"/>
              <a:t>or more cars each.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Each </a:t>
            </a:r>
            <a:r>
              <a:rPr lang="en-US" sz="2400" dirty="0" smtClean="0"/>
              <a:t>car has associated with it zero to any number </a:t>
            </a:r>
            <a:r>
              <a:rPr lang="en-US" sz="2400" dirty="0" smtClean="0"/>
              <a:t>of recorded </a:t>
            </a:r>
            <a:r>
              <a:rPr lang="en-US" sz="2400" dirty="0" smtClean="0"/>
              <a:t>accidents</a:t>
            </a:r>
            <a:r>
              <a:rPr lang="en-US" sz="2400" dirty="0" smtClean="0"/>
              <a:t>. Accidents are recorded with a date, location, and a report number to uniquely identify an accident.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Every car has a driver, and for each reported accident, a driver has to pay a damage amount.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4597" y="1358085"/>
            <a:ext cx="7018327" cy="94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Practice 3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671" y="20230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TextBox 12"/>
          <p:cNvSpPr txBox="1"/>
          <p:nvPr/>
        </p:nvSpPr>
        <p:spPr>
          <a:xfrm>
            <a:off x="1308100" y="2711450"/>
            <a:ext cx="821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Consider the situation of a hospital. There are several doctors.  A patient can set an appointment with any doctor, for which appointment date must be recorded. A doctor may suggest a patient to take a medical test, for which the log must be recorded.  Construct an E-R diagram for this situation.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 txBox="1"/>
          <p:nvPr/>
        </p:nvSpPr>
        <p:spPr>
          <a:xfrm>
            <a:off x="1420784" y="1358085"/>
            <a:ext cx="5463335" cy="969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12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Requirement Analysis Example: IMDB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075" y="2711450"/>
            <a:ext cx="88106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4597" y="1358085"/>
            <a:ext cx="7018327" cy="94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Practice 4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671" y="20230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TextBox 12"/>
          <p:cNvSpPr txBox="1"/>
          <p:nvPr/>
        </p:nvSpPr>
        <p:spPr>
          <a:xfrm>
            <a:off x="1308100" y="2711450"/>
            <a:ext cx="82156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Consider the situation of a hospital. There are several doctors.  A patient can set an appointment with any doctor, for which appointment date must be recorded. A doctor may suggest a patient to take a medical test, for which the log must be recorded.  Construct an E-R diagram for this situation.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Now let, we want to record which test is performed by which doctor. What will be the changes in your previous diagram?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00" y="2178050"/>
            <a:ext cx="947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438" y="2416175"/>
            <a:ext cx="8010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Attributes in Relationship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963" y="2473325"/>
            <a:ext cx="79914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Relationships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963" y="2168525"/>
            <a:ext cx="64674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Cardinality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554" y="3168650"/>
            <a:ext cx="8369146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75196" y="2025534"/>
            <a:ext cx="0" cy="4724399"/>
          </a:xfrm>
          <a:custGeom>
            <a:avLst/>
            <a:gdLst/>
            <a:ahLst/>
            <a:cxnLst/>
            <a:rect l="l" t="t" r="r" b="b"/>
            <a:pathLst>
              <a:path h="4724399">
                <a:moveTo>
                  <a:pt x="0" y="0"/>
                </a:moveTo>
                <a:lnTo>
                  <a:pt x="0" y="4724399"/>
                </a:lnTo>
              </a:path>
            </a:pathLst>
          </a:custGeom>
          <a:ln w="12699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75196" y="2025534"/>
            <a:ext cx="0" cy="4724399"/>
          </a:xfrm>
          <a:custGeom>
            <a:avLst/>
            <a:gdLst/>
            <a:ahLst/>
            <a:cxnLst/>
            <a:rect l="l" t="t" r="r" b="b"/>
            <a:pathLst>
              <a:path h="4724399">
                <a:moveTo>
                  <a:pt x="0" y="4724399"/>
                </a:moveTo>
                <a:lnTo>
                  <a:pt x="0" y="0"/>
                </a:lnTo>
              </a:path>
            </a:pathLst>
          </a:custGeom>
          <a:ln w="12699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44597" y="1358085"/>
            <a:ext cx="126091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32072" y="1358085"/>
            <a:ext cx="25019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of Attributes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7583" y="2205127"/>
            <a:ext cx="18742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82696" y="2205028"/>
            <a:ext cx="88064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Arial"/>
                <a:cs typeface="Arial"/>
              </a:rPr>
              <a:t>Simple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7433" y="2231797"/>
            <a:ext cx="18742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2546" y="2231698"/>
            <a:ext cx="1503278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Arial"/>
                <a:cs typeface="Arial"/>
              </a:rPr>
              <a:t>Multi-valued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3183" y="2647250"/>
            <a:ext cx="19579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00"/>
              </a:lnSpc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2746" y="2647250"/>
            <a:ext cx="839746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Cannot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7923" y="2647250"/>
            <a:ext cx="1550838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be subdivided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3033" y="2696780"/>
            <a:ext cx="19579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2596" y="2696780"/>
            <a:ext cx="2777045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92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Can have many values</a:t>
            </a:r>
            <a:endParaRPr sz="1900">
              <a:latin typeface="Arial"/>
              <a:cs typeface="Arial"/>
            </a:endParaRPr>
          </a:p>
          <a:p>
            <a:pPr marL="20636" indent="-7936">
              <a:lnSpc>
                <a:spcPts val="2184"/>
              </a:lnSpc>
              <a:spcBef>
                <a:spcPts val="1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Person may have several </a:t>
            </a:r>
            <a:endParaRPr sz="1900">
              <a:latin typeface="Arial"/>
              <a:cs typeface="Arial"/>
            </a:endParaRPr>
          </a:p>
          <a:p>
            <a:pPr marL="20636">
              <a:lnSpc>
                <a:spcPts val="2184"/>
              </a:lnSpc>
              <a:spcBef>
                <a:spcPts val="115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university (or college) </a:t>
            </a:r>
            <a:endParaRPr sz="1900">
              <a:latin typeface="Arial"/>
              <a:cs typeface="Arial"/>
            </a:endParaRPr>
          </a:p>
          <a:p>
            <a:pPr marL="20636">
              <a:lnSpc>
                <a:spcPts val="2184"/>
              </a:lnSpc>
              <a:spcBef>
                <a:spcPts val="115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degrees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2746" y="2901250"/>
            <a:ext cx="2569474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Age, sex, marital status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7583" y="3398927"/>
            <a:ext cx="18742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2696" y="3398828"/>
            <a:ext cx="1340218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Arial"/>
                <a:cs typeface="Arial"/>
              </a:rPr>
              <a:t>Composite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3183" y="3841050"/>
            <a:ext cx="195794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2746" y="3841050"/>
            <a:ext cx="2509391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6" indent="-7936">
              <a:lnSpc>
                <a:spcPts val="2000"/>
              </a:lnSpc>
              <a:spcBef>
                <a:spcPts val="140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Can be subdivided into additional attributes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7433" y="4149497"/>
            <a:ext cx="18742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2546" y="4149398"/>
            <a:ext cx="984440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Arial"/>
                <a:cs typeface="Arial"/>
              </a:rPr>
              <a:t>Derived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3183" y="4361750"/>
            <a:ext cx="195794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2746" y="4361750"/>
            <a:ext cx="213322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6" indent="-7936">
              <a:lnSpc>
                <a:spcPts val="2000"/>
              </a:lnSpc>
              <a:spcBef>
                <a:spcPts val="140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Address into street, postcode (or zip)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8675" y="4361750"/>
            <a:ext cx="490585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city,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3033" y="4614480"/>
            <a:ext cx="195794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2596" y="4614480"/>
            <a:ext cx="2683382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92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Can be derived with</a:t>
            </a:r>
            <a:endParaRPr sz="1900">
              <a:latin typeface="Arial"/>
              <a:cs typeface="Arial"/>
            </a:endParaRPr>
          </a:p>
          <a:p>
            <a:pPr marL="20636" marR="28920">
              <a:lnSpc>
                <a:spcPct val="95825"/>
              </a:lnSpc>
              <a:spcBef>
                <a:spcPts val="1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algorithm</a:t>
            </a:r>
            <a:endParaRPr sz="1900">
              <a:latin typeface="Arial"/>
              <a:cs typeface="Arial"/>
            </a:endParaRPr>
          </a:p>
          <a:p>
            <a:pPr marL="20636" indent="-7936">
              <a:lnSpc>
                <a:spcPts val="2184"/>
              </a:lnSpc>
              <a:spcBef>
                <a:spcPts val="114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Age can be derived from </a:t>
            </a:r>
            <a:endParaRPr sz="1900">
              <a:latin typeface="Arial"/>
              <a:cs typeface="Arial"/>
            </a:endParaRPr>
          </a:p>
          <a:p>
            <a:pPr marL="20636">
              <a:lnSpc>
                <a:spcPts val="2184"/>
              </a:lnSpc>
              <a:spcBef>
                <a:spcPts val="115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date of birth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583" y="5138827"/>
            <a:ext cx="18742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696" y="5138728"/>
            <a:ext cx="1681594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383937"/>
                </a:solidFill>
                <a:latin typeface="Arial"/>
                <a:cs typeface="Arial"/>
              </a:rPr>
              <a:t>Single-valued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033" y="5198680"/>
            <a:ext cx="195794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3183" y="5580950"/>
            <a:ext cx="195794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2746" y="5580950"/>
            <a:ext cx="2503105" cy="1054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Can have only a single</a:t>
            </a:r>
            <a:endParaRPr sz="1900">
              <a:latin typeface="Arial"/>
              <a:cs typeface="Arial"/>
            </a:endParaRPr>
          </a:p>
          <a:p>
            <a:pPr marL="20636" marR="36195">
              <a:lnSpc>
                <a:spcPts val="2100"/>
              </a:lnSpc>
              <a:spcBef>
                <a:spcPts val="3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value</a:t>
            </a:r>
            <a:endParaRPr sz="1900">
              <a:latin typeface="Arial"/>
              <a:cs typeface="Arial"/>
            </a:endParaRPr>
          </a:p>
          <a:p>
            <a:pPr marL="12700" marR="36195">
              <a:lnSpc>
                <a:spcPts val="2000"/>
              </a:lnSpc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Person has one social</a:t>
            </a:r>
            <a:endParaRPr sz="1900">
              <a:latin typeface="Arial"/>
              <a:cs typeface="Arial"/>
            </a:endParaRPr>
          </a:p>
          <a:p>
            <a:pPr marL="20636" marR="36195">
              <a:lnSpc>
                <a:spcPts val="2100"/>
              </a:lnSpc>
              <a:spcBef>
                <a:spcPts val="5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security number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3183" y="6101650"/>
            <a:ext cx="195794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8207404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400" dirty="0" smtClean="0">
                <a:solidFill>
                  <a:srgbClr val="383937"/>
                </a:solidFill>
                <a:latin typeface="Arial"/>
                <a:cs typeface="Arial"/>
              </a:rPr>
              <a:t>Composite, Multi-valued, and Derived Attributes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2397269"/>
            <a:ext cx="7010400" cy="450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628</Words>
  <Application>Microsoft Office PowerPoint</Application>
  <PresentationFormat>Custom</PresentationFormat>
  <Paragraphs>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MSI</cp:lastModifiedBy>
  <cp:revision>51</cp:revision>
  <dcterms:modified xsi:type="dcterms:W3CDTF">2020-02-25T18:49:31Z</dcterms:modified>
</cp:coreProperties>
</file>