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5"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2/29/2020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Design Alternatives</a:t>
            </a:r>
            <a:endParaRPr lang="en-US" dirty="0"/>
          </a:p>
        </p:txBody>
      </p:sp>
      <p:sp>
        <p:nvSpPr>
          <p:cNvPr id="3" name="Subtitle 2"/>
          <p:cNvSpPr>
            <a:spLocks noGrp="1"/>
          </p:cNvSpPr>
          <p:nvPr>
            <p:ph type="subTitle" idx="1"/>
          </p:nvPr>
        </p:nvSpPr>
        <p:spPr>
          <a:xfrm>
            <a:off x="1371600" y="2895600"/>
            <a:ext cx="7406640" cy="2895600"/>
          </a:xfrm>
        </p:spPr>
        <p:txBody>
          <a:bodyPr>
            <a:normAutofit/>
          </a:bodyPr>
          <a:lstStyle/>
          <a:p>
            <a:pPr algn="ctr"/>
            <a:r>
              <a:rPr lang="en-US" sz="3200" dirty="0" smtClean="0">
                <a:solidFill>
                  <a:schemeClr val="accent6"/>
                </a:solidFill>
              </a:rPr>
              <a:t>CSE 215 (Database)</a:t>
            </a:r>
          </a:p>
          <a:p>
            <a:pPr algn="ctr"/>
            <a:r>
              <a:rPr lang="en-US" sz="2400" dirty="0" smtClean="0"/>
              <a:t>Ref: </a:t>
            </a:r>
            <a:r>
              <a:rPr lang="en-US" sz="2400" dirty="0" err="1" smtClean="0"/>
              <a:t>Korth</a:t>
            </a:r>
            <a:r>
              <a:rPr lang="en-US" sz="2400" dirty="0" smtClean="0"/>
              <a:t> (Chapter 7)</a:t>
            </a:r>
          </a:p>
          <a:p>
            <a:endParaRPr lang="en-US" dirty="0" smtClean="0"/>
          </a:p>
          <a:p>
            <a:r>
              <a:rPr lang="en-US" dirty="0" smtClean="0"/>
              <a:t>Md. </a:t>
            </a:r>
            <a:r>
              <a:rPr lang="en-US" dirty="0" err="1" smtClean="0"/>
              <a:t>Saiful</a:t>
            </a:r>
            <a:r>
              <a:rPr lang="en-US" dirty="0" smtClean="0"/>
              <a:t> Islam</a:t>
            </a:r>
          </a:p>
          <a:p>
            <a:r>
              <a:rPr lang="en-US" dirty="0" smtClean="0"/>
              <a:t>Lecturer</a:t>
            </a:r>
          </a:p>
          <a:p>
            <a:r>
              <a:rPr lang="en-US" dirty="0" smtClean="0"/>
              <a:t>Department of CSE, BUET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Design Issues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pPr lvl="1" algn="ctr">
              <a:buNone/>
            </a:pPr>
            <a:r>
              <a:rPr lang="en-US" dirty="0" smtClean="0"/>
              <a:t>Ref: </a:t>
            </a:r>
            <a:r>
              <a:rPr lang="en-US" dirty="0" err="1" smtClean="0"/>
              <a:t>Korth</a:t>
            </a:r>
            <a:r>
              <a:rPr lang="en-US" dirty="0" smtClean="0"/>
              <a:t> Section 7.7</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ERD Design Issues</a:t>
            </a:r>
            <a:br>
              <a:rPr lang="en-US" dirty="0" smtClean="0"/>
            </a:br>
            <a:r>
              <a:rPr lang="en-US" sz="2700" b="1" dirty="0" smtClean="0"/>
              <a:t> Use of Entity Sets versus Attributes</a:t>
            </a:r>
            <a:r>
              <a:rPr lang="en-US" sz="2700" dirty="0" smtClean="0"/>
              <a:t> </a:t>
            </a:r>
            <a:endParaRPr lang="en-US" sz="2700" dirty="0"/>
          </a:p>
        </p:txBody>
      </p:sp>
      <p:sp>
        <p:nvSpPr>
          <p:cNvPr id="3" name="Content Placeholder 2"/>
          <p:cNvSpPr>
            <a:spLocks noGrp="1"/>
          </p:cNvSpPr>
          <p:nvPr>
            <p:ph idx="1"/>
          </p:nvPr>
        </p:nvSpPr>
        <p:spPr/>
        <p:txBody>
          <a:bodyPr>
            <a:normAutofit/>
          </a:bodyPr>
          <a:lstStyle/>
          <a:p>
            <a:pPr>
              <a:buNone/>
            </a:pPr>
            <a:r>
              <a:rPr lang="en-US" sz="2800" dirty="0" smtClean="0"/>
              <a:t>	Treating </a:t>
            </a:r>
            <a:r>
              <a:rPr lang="en-US" sz="2800" dirty="0" smtClean="0"/>
              <a:t>a phone as an entity better </a:t>
            </a:r>
            <a:r>
              <a:rPr lang="en-US" sz="2800" dirty="0" smtClean="0"/>
              <a:t>models a </a:t>
            </a:r>
            <a:r>
              <a:rPr lang="en-US" sz="2800" dirty="0" smtClean="0"/>
              <a:t>situation where one may want to </a:t>
            </a:r>
            <a:r>
              <a:rPr lang="en-US" sz="2800" dirty="0" smtClean="0"/>
              <a:t>keep extra </a:t>
            </a:r>
            <a:r>
              <a:rPr lang="en-US" sz="2800" dirty="0" smtClean="0"/>
              <a:t>information about a phone, </a:t>
            </a:r>
            <a:r>
              <a:rPr lang="en-US" sz="2800" dirty="0" smtClean="0"/>
              <a:t>such as its location</a:t>
            </a:r>
            <a:r>
              <a:rPr lang="en-US" sz="2800" dirty="0" smtClean="0"/>
              <a:t>, or its type (mobile, IP phone, or plain old phone) </a:t>
            </a:r>
            <a:endParaRPr lang="en-US" sz="2800" dirty="0">
              <a:solidFill>
                <a:schemeClr val="accent5">
                  <a:lumMod val="75000"/>
                </a:schemeClr>
              </a:solidFill>
            </a:endParaRPr>
          </a:p>
        </p:txBody>
      </p:sp>
      <p:pic>
        <p:nvPicPr>
          <p:cNvPr id="4098" name="Picture 2"/>
          <p:cNvPicPr>
            <a:picLocks noChangeAspect="1" noChangeArrowheads="1"/>
          </p:cNvPicPr>
          <p:nvPr/>
        </p:nvPicPr>
        <p:blipFill>
          <a:blip r:embed="rId2"/>
          <a:srcRect/>
          <a:stretch>
            <a:fillRect/>
          </a:stretch>
        </p:blipFill>
        <p:spPr bwMode="auto">
          <a:xfrm>
            <a:off x="1066800" y="3733800"/>
            <a:ext cx="7924800" cy="31514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ERD Design Issues</a:t>
            </a:r>
            <a:br>
              <a:rPr lang="en-US" dirty="0" smtClean="0"/>
            </a:br>
            <a:r>
              <a:rPr lang="en-US" sz="2700" b="1" dirty="0" smtClean="0"/>
              <a:t> </a:t>
            </a:r>
            <a:r>
              <a:rPr lang="en-US" sz="2400" b="1" dirty="0" smtClean="0"/>
              <a:t>Use of Entity Sets versus Relationship Sets</a:t>
            </a:r>
            <a:r>
              <a:rPr lang="en-US" sz="2400" dirty="0" smtClean="0"/>
              <a:t> </a:t>
            </a:r>
            <a:endParaRPr lang="en-US" sz="2700" dirty="0"/>
          </a:p>
        </p:txBody>
      </p:sp>
      <p:sp>
        <p:nvSpPr>
          <p:cNvPr id="3" name="Content Placeholder 2"/>
          <p:cNvSpPr>
            <a:spLocks noGrp="1"/>
          </p:cNvSpPr>
          <p:nvPr>
            <p:ph idx="1"/>
          </p:nvPr>
        </p:nvSpPr>
        <p:spPr/>
        <p:txBody>
          <a:bodyPr>
            <a:normAutofit/>
          </a:bodyPr>
          <a:lstStyle/>
          <a:p>
            <a:pPr>
              <a:buNone/>
            </a:pPr>
            <a:r>
              <a:rPr lang="en-US" sz="2800" dirty="0" smtClean="0"/>
              <a:t>	</a:t>
            </a:r>
            <a:endParaRPr lang="en-US" sz="2800" dirty="0">
              <a:solidFill>
                <a:schemeClr val="accent5">
                  <a:lumMod val="75000"/>
                </a:schemeClr>
              </a:solidFill>
            </a:endParaRPr>
          </a:p>
        </p:txBody>
      </p:sp>
      <p:pic>
        <p:nvPicPr>
          <p:cNvPr id="5122" name="Picture 2"/>
          <p:cNvPicPr>
            <a:picLocks noChangeAspect="1" noChangeArrowheads="1"/>
          </p:cNvPicPr>
          <p:nvPr/>
        </p:nvPicPr>
        <p:blipFill>
          <a:blip r:embed="rId2"/>
          <a:srcRect/>
          <a:stretch>
            <a:fillRect/>
          </a:stretch>
        </p:blipFill>
        <p:spPr bwMode="auto">
          <a:xfrm>
            <a:off x="3695700" y="1342784"/>
            <a:ext cx="3314700" cy="269581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775997" y="4038600"/>
            <a:ext cx="7148928" cy="2819400"/>
          </a:xfrm>
          <a:prstGeom prst="rect">
            <a:avLst/>
          </a:prstGeom>
          <a:noFill/>
          <a:ln w="9525">
            <a:noFill/>
            <a:miter lim="800000"/>
            <a:headEnd/>
            <a:tailEnd/>
          </a:ln>
          <a:effectLst/>
        </p:spPr>
      </p:pic>
      <p:sp>
        <p:nvSpPr>
          <p:cNvPr id="9" name="Rectangle 8"/>
          <p:cNvSpPr/>
          <p:nvPr/>
        </p:nvSpPr>
        <p:spPr>
          <a:xfrm>
            <a:off x="1524000" y="2743200"/>
            <a:ext cx="433132" cy="369332"/>
          </a:xfrm>
          <a:prstGeom prst="rect">
            <a:avLst/>
          </a:prstGeom>
        </p:spPr>
        <p:txBody>
          <a:bodyPr wrap="none">
            <a:spAutoFit/>
          </a:bodyPr>
          <a:lstStyle/>
          <a:p>
            <a:r>
              <a:rPr lang="en-US" dirty="0" smtClean="0"/>
              <a:t>(a)</a:t>
            </a:r>
            <a:endParaRPr lang="en-US" dirty="0"/>
          </a:p>
        </p:txBody>
      </p:sp>
      <p:sp>
        <p:nvSpPr>
          <p:cNvPr id="10" name="Rectangle 9"/>
          <p:cNvSpPr/>
          <p:nvPr/>
        </p:nvSpPr>
        <p:spPr>
          <a:xfrm>
            <a:off x="1524000" y="4800600"/>
            <a:ext cx="450764" cy="369332"/>
          </a:xfrm>
          <a:prstGeom prst="rect">
            <a:avLst/>
          </a:prstGeom>
        </p:spPr>
        <p:txBody>
          <a:bodyPr wrap="none">
            <a:spAutoFit/>
          </a:bodyPr>
          <a:lstStyle/>
          <a:p>
            <a:r>
              <a:rPr lang="en-US" dirty="0" smtClean="0"/>
              <a:t>(b)</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ERD Design Issues</a:t>
            </a:r>
            <a:br>
              <a:rPr lang="en-US" dirty="0" smtClean="0"/>
            </a:br>
            <a:r>
              <a:rPr lang="en-US" sz="2700" b="1" dirty="0" smtClean="0"/>
              <a:t> </a:t>
            </a:r>
            <a:r>
              <a:rPr lang="en-US" sz="2400" b="1" dirty="0" smtClean="0"/>
              <a:t>Use of Entity Sets versus Relationship Sets</a:t>
            </a:r>
            <a:r>
              <a:rPr lang="en-US" sz="2400" dirty="0" smtClean="0"/>
              <a:t> </a:t>
            </a:r>
            <a:endParaRPr lang="en-US" sz="2700" dirty="0"/>
          </a:p>
        </p:txBody>
      </p:sp>
      <p:sp>
        <p:nvSpPr>
          <p:cNvPr id="3" name="Content Placeholder 2"/>
          <p:cNvSpPr>
            <a:spLocks noGrp="1"/>
          </p:cNvSpPr>
          <p:nvPr>
            <p:ph idx="1"/>
          </p:nvPr>
        </p:nvSpPr>
        <p:spPr/>
        <p:txBody>
          <a:bodyPr>
            <a:normAutofit/>
          </a:bodyPr>
          <a:lstStyle/>
          <a:p>
            <a:pPr algn="just">
              <a:buNone/>
            </a:pPr>
            <a:r>
              <a:rPr lang="en-US" sz="2800" dirty="0" smtClean="0"/>
              <a:t>	Both </a:t>
            </a:r>
            <a:r>
              <a:rPr lang="en-US" sz="2800" dirty="0" smtClean="0"/>
              <a:t>the approach </a:t>
            </a:r>
            <a:r>
              <a:rPr lang="en-US" sz="2800" dirty="0" smtClean="0"/>
              <a:t>accurately represent the </a:t>
            </a:r>
            <a:r>
              <a:rPr lang="en-US" sz="2800" dirty="0" smtClean="0"/>
              <a:t>university’s information, but the use of </a:t>
            </a:r>
            <a:r>
              <a:rPr lang="en-US" sz="2800" i="1" dirty="0" smtClean="0"/>
              <a:t>takes </a:t>
            </a:r>
            <a:r>
              <a:rPr lang="en-US" sz="2800" dirty="0" smtClean="0"/>
              <a:t>is more compact and </a:t>
            </a:r>
            <a:r>
              <a:rPr lang="en-US" sz="2800" dirty="0" smtClean="0"/>
              <a:t>probably preferable</a:t>
            </a:r>
            <a:r>
              <a:rPr lang="en-US" sz="2800" dirty="0" smtClean="0"/>
              <a:t>. </a:t>
            </a:r>
            <a:endParaRPr lang="en-US" sz="2800" dirty="0" smtClean="0"/>
          </a:p>
          <a:p>
            <a:pPr algn="just">
              <a:buNone/>
            </a:pPr>
            <a:r>
              <a:rPr lang="en-US" sz="2800" dirty="0" smtClean="0"/>
              <a:t>	</a:t>
            </a:r>
            <a:r>
              <a:rPr lang="en-US" sz="2800" dirty="0" smtClean="0"/>
              <a:t/>
            </a:r>
            <a:br>
              <a:rPr lang="en-US" sz="2800" dirty="0" smtClean="0"/>
            </a:br>
            <a:r>
              <a:rPr lang="en-US" sz="2800" dirty="0" smtClean="0"/>
              <a:t>However</a:t>
            </a:r>
            <a:r>
              <a:rPr lang="en-US" sz="2800" dirty="0" smtClean="0"/>
              <a:t>, if the registrar’s office </a:t>
            </a:r>
            <a:r>
              <a:rPr lang="en-US" sz="2800" dirty="0" smtClean="0"/>
              <a:t>associates other </a:t>
            </a:r>
            <a:r>
              <a:rPr lang="en-US" sz="2800" dirty="0" smtClean="0"/>
              <a:t>information with </a:t>
            </a:r>
            <a:r>
              <a:rPr lang="en-US" sz="2800" dirty="0" smtClean="0"/>
              <a:t>a course-registration </a:t>
            </a:r>
            <a:r>
              <a:rPr lang="en-US" sz="2800" dirty="0" smtClean="0"/>
              <a:t>record, it might be best to make it an entity in its own right. </a:t>
            </a:r>
            <a:endParaRPr lang="en-US" sz="28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ERD Design Issues</a:t>
            </a:r>
            <a:br>
              <a:rPr lang="en-US" dirty="0" smtClean="0"/>
            </a:br>
            <a:r>
              <a:rPr lang="en-US" sz="2700" b="1" dirty="0" smtClean="0"/>
              <a:t> Binary versus </a:t>
            </a:r>
            <a:r>
              <a:rPr lang="en-US" sz="2700" i="1" dirty="0" smtClean="0"/>
              <a:t>n</a:t>
            </a:r>
            <a:r>
              <a:rPr lang="en-US" sz="2700" b="1" dirty="0" smtClean="0"/>
              <a:t>-</a:t>
            </a:r>
            <a:r>
              <a:rPr lang="en-US" sz="2700" b="1" dirty="0" err="1" smtClean="0"/>
              <a:t>ary</a:t>
            </a:r>
            <a:r>
              <a:rPr lang="en-US" sz="2700" b="1" dirty="0" smtClean="0"/>
              <a:t> Relationship </a:t>
            </a:r>
            <a:r>
              <a:rPr lang="en-US" sz="2700" b="1" dirty="0" smtClean="0"/>
              <a:t>Sets</a:t>
            </a:r>
            <a:endParaRPr lang="en-US" sz="2700" dirty="0"/>
          </a:p>
        </p:txBody>
      </p:sp>
      <p:sp>
        <p:nvSpPr>
          <p:cNvPr id="3" name="Content Placeholder 2"/>
          <p:cNvSpPr>
            <a:spLocks noGrp="1"/>
          </p:cNvSpPr>
          <p:nvPr>
            <p:ph idx="1"/>
          </p:nvPr>
        </p:nvSpPr>
        <p:spPr/>
        <p:txBody>
          <a:bodyPr>
            <a:normAutofit fontScale="92500" lnSpcReduction="20000"/>
          </a:bodyPr>
          <a:lstStyle/>
          <a:p>
            <a:pPr algn="just">
              <a:buNone/>
            </a:pPr>
            <a:r>
              <a:rPr lang="en-US" sz="2800" dirty="0" smtClean="0"/>
              <a:t>	One </a:t>
            </a:r>
            <a:r>
              <a:rPr lang="en-US" sz="2800" dirty="0" smtClean="0"/>
              <a:t>could create a ternary relationship </a:t>
            </a:r>
            <a:r>
              <a:rPr lang="en-US" sz="2800" i="1" dirty="0" smtClean="0"/>
              <a:t>parent</a:t>
            </a:r>
            <a:r>
              <a:rPr lang="en-US" sz="2800" dirty="0" smtClean="0"/>
              <a:t>, relating a child </a:t>
            </a:r>
            <a:r>
              <a:rPr lang="en-US" sz="2800" dirty="0" smtClean="0"/>
              <a:t>to his/her </a:t>
            </a:r>
            <a:r>
              <a:rPr lang="en-US" sz="2800" dirty="0" smtClean="0"/>
              <a:t>mother and father. However, such a relationship could also </a:t>
            </a:r>
            <a:r>
              <a:rPr lang="en-US" sz="2800" dirty="0" smtClean="0"/>
              <a:t>be represented by </a:t>
            </a:r>
            <a:r>
              <a:rPr lang="en-US" sz="2800" dirty="0" smtClean="0"/>
              <a:t>two binary relationships, </a:t>
            </a:r>
            <a:r>
              <a:rPr lang="en-US" sz="2800" i="1" dirty="0" smtClean="0"/>
              <a:t>mother </a:t>
            </a:r>
            <a:r>
              <a:rPr lang="en-US" sz="2800" dirty="0" smtClean="0"/>
              <a:t>and </a:t>
            </a:r>
            <a:r>
              <a:rPr lang="en-US" sz="2800" i="1" dirty="0" smtClean="0"/>
              <a:t>father</a:t>
            </a:r>
            <a:r>
              <a:rPr lang="en-US" sz="2800" dirty="0" smtClean="0"/>
              <a:t>, relating a child to his/her </a:t>
            </a:r>
            <a:r>
              <a:rPr lang="en-US" sz="2800" dirty="0" smtClean="0"/>
              <a:t>mother and </a:t>
            </a:r>
            <a:r>
              <a:rPr lang="en-US" sz="2800" dirty="0" smtClean="0"/>
              <a:t>father separately. </a:t>
            </a:r>
            <a:endParaRPr lang="en-US" sz="2800" dirty="0" smtClean="0"/>
          </a:p>
          <a:p>
            <a:pPr algn="just">
              <a:buNone/>
            </a:pPr>
            <a:endParaRPr lang="en-US" sz="2800" dirty="0" smtClean="0"/>
          </a:p>
          <a:p>
            <a:pPr algn="just">
              <a:buNone/>
            </a:pPr>
            <a:r>
              <a:rPr lang="en-US" sz="2800" dirty="0" smtClean="0"/>
              <a:t>	Using </a:t>
            </a:r>
            <a:r>
              <a:rPr lang="en-US" sz="2800" dirty="0" smtClean="0"/>
              <a:t>the two relationships </a:t>
            </a:r>
            <a:r>
              <a:rPr lang="en-US" sz="2800" i="1" dirty="0" smtClean="0"/>
              <a:t>mother </a:t>
            </a:r>
            <a:r>
              <a:rPr lang="en-US" sz="2800" dirty="0" smtClean="0"/>
              <a:t>and </a:t>
            </a:r>
            <a:r>
              <a:rPr lang="en-US" sz="2800" i="1" dirty="0" smtClean="0"/>
              <a:t>father </a:t>
            </a:r>
            <a:r>
              <a:rPr lang="en-US" sz="2800" dirty="0" smtClean="0"/>
              <a:t>provides us </a:t>
            </a:r>
            <a:r>
              <a:rPr lang="en-US" sz="2800" dirty="0" smtClean="0"/>
              <a:t>a record </a:t>
            </a:r>
            <a:r>
              <a:rPr lang="en-US" sz="2800" dirty="0" smtClean="0"/>
              <a:t>of a child’s mother, even if we are not aware of the father’s identity; a </a:t>
            </a:r>
            <a:r>
              <a:rPr lang="en-US" sz="2800" dirty="0" smtClean="0"/>
              <a:t>null value </a:t>
            </a:r>
            <a:r>
              <a:rPr lang="en-US" sz="2800" dirty="0" smtClean="0"/>
              <a:t>would be required if the ternary relationship </a:t>
            </a:r>
            <a:r>
              <a:rPr lang="en-US" sz="2800" i="1" dirty="0" smtClean="0"/>
              <a:t>parent </a:t>
            </a:r>
            <a:r>
              <a:rPr lang="en-US" sz="2800" dirty="0" smtClean="0"/>
              <a:t>is </a:t>
            </a:r>
            <a:r>
              <a:rPr lang="en-US" sz="2800" dirty="0" smtClean="0"/>
              <a:t>used. Using </a:t>
            </a:r>
            <a:r>
              <a:rPr lang="en-US" sz="2800" dirty="0" smtClean="0"/>
              <a:t>binary relationship </a:t>
            </a:r>
            <a:r>
              <a:rPr lang="en-US" sz="2800" dirty="0" smtClean="0"/>
              <a:t>sets is preferable in this case. </a:t>
            </a:r>
            <a:endParaRPr lang="en-US" sz="28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ERD Design Issues</a:t>
            </a:r>
            <a:br>
              <a:rPr lang="en-US" dirty="0" smtClean="0"/>
            </a:br>
            <a:r>
              <a:rPr lang="en-US" sz="2700" b="1" dirty="0" smtClean="0"/>
              <a:t> Binary versus </a:t>
            </a:r>
            <a:r>
              <a:rPr lang="en-US" sz="2700" i="1" dirty="0" smtClean="0"/>
              <a:t>n</a:t>
            </a:r>
            <a:r>
              <a:rPr lang="en-US" sz="2700" b="1" dirty="0" smtClean="0"/>
              <a:t>-</a:t>
            </a:r>
            <a:r>
              <a:rPr lang="en-US" sz="2700" b="1" dirty="0" err="1" smtClean="0"/>
              <a:t>ary</a:t>
            </a:r>
            <a:r>
              <a:rPr lang="en-US" sz="2700" b="1" dirty="0" smtClean="0"/>
              <a:t> Relationship </a:t>
            </a:r>
            <a:r>
              <a:rPr lang="en-US" sz="2700" b="1" dirty="0" smtClean="0"/>
              <a:t>Sets</a:t>
            </a:r>
            <a:endParaRPr lang="en-US" sz="2700" dirty="0"/>
          </a:p>
        </p:txBody>
      </p:sp>
      <p:sp>
        <p:nvSpPr>
          <p:cNvPr id="3" name="Content Placeholder 2"/>
          <p:cNvSpPr>
            <a:spLocks noGrp="1"/>
          </p:cNvSpPr>
          <p:nvPr>
            <p:ph idx="1"/>
          </p:nvPr>
        </p:nvSpPr>
        <p:spPr/>
        <p:txBody>
          <a:bodyPr>
            <a:normAutofit/>
          </a:bodyPr>
          <a:lstStyle/>
          <a:p>
            <a:pPr algn="just">
              <a:buNone/>
            </a:pPr>
            <a:r>
              <a:rPr lang="en-US" sz="2800" dirty="0" smtClean="0"/>
              <a:t>	If </a:t>
            </a:r>
            <a:r>
              <a:rPr lang="en-US" sz="2800" dirty="0" smtClean="0"/>
              <a:t>the relationship set </a:t>
            </a:r>
            <a:r>
              <a:rPr lang="en-US" sz="2800" i="1" dirty="0" smtClean="0"/>
              <a:t>R </a:t>
            </a:r>
            <a:r>
              <a:rPr lang="en-US" sz="2800" dirty="0" smtClean="0"/>
              <a:t>had any attributes, </a:t>
            </a:r>
            <a:r>
              <a:rPr lang="en-US" sz="2800" dirty="0" smtClean="0"/>
              <a:t>these are </a:t>
            </a:r>
            <a:r>
              <a:rPr lang="en-US" sz="2800" dirty="0" smtClean="0"/>
              <a:t>assigned to entity set </a:t>
            </a:r>
            <a:r>
              <a:rPr lang="en-US" sz="2800" i="1" dirty="0" smtClean="0"/>
              <a:t>E</a:t>
            </a:r>
            <a:r>
              <a:rPr lang="en-US" sz="2800" dirty="0" smtClean="0"/>
              <a:t>; further</a:t>
            </a:r>
            <a:r>
              <a:rPr lang="en-US" sz="2800" dirty="0" smtClean="0"/>
              <a:t>, a special identifying attribute is created for </a:t>
            </a:r>
            <a:r>
              <a:rPr lang="en-US" sz="2800" i="1" dirty="0" smtClean="0"/>
              <a:t>E.</a:t>
            </a:r>
            <a:endParaRPr lang="en-US" sz="2800" dirty="0">
              <a:solidFill>
                <a:schemeClr val="accent5">
                  <a:lumMod val="75000"/>
                </a:schemeClr>
              </a:solidFill>
            </a:endParaRPr>
          </a:p>
        </p:txBody>
      </p:sp>
      <p:pic>
        <p:nvPicPr>
          <p:cNvPr id="6146" name="Picture 2"/>
          <p:cNvPicPr>
            <a:picLocks noChangeAspect="1" noChangeArrowheads="1"/>
          </p:cNvPicPr>
          <p:nvPr/>
        </p:nvPicPr>
        <p:blipFill>
          <a:blip r:embed="rId2"/>
          <a:srcRect/>
          <a:stretch>
            <a:fillRect/>
          </a:stretch>
        </p:blipFill>
        <p:spPr bwMode="auto">
          <a:xfrm>
            <a:off x="1130046" y="3048000"/>
            <a:ext cx="7937754" cy="32868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ERD Design Issues</a:t>
            </a:r>
            <a:br>
              <a:rPr lang="en-US" dirty="0" smtClean="0"/>
            </a:br>
            <a:r>
              <a:rPr lang="en-US" sz="2700" b="1" dirty="0" smtClean="0"/>
              <a:t> Binary versus </a:t>
            </a:r>
            <a:r>
              <a:rPr lang="en-US" sz="2700" i="1" dirty="0" smtClean="0"/>
              <a:t>n</a:t>
            </a:r>
            <a:r>
              <a:rPr lang="en-US" sz="2700" b="1" dirty="0" smtClean="0"/>
              <a:t>-</a:t>
            </a:r>
            <a:r>
              <a:rPr lang="en-US" sz="2700" b="1" dirty="0" err="1" smtClean="0"/>
              <a:t>ary</a:t>
            </a:r>
            <a:r>
              <a:rPr lang="en-US" sz="2700" b="1" dirty="0" smtClean="0"/>
              <a:t> Relationship </a:t>
            </a:r>
            <a:r>
              <a:rPr lang="en-US" sz="2700" b="1" dirty="0" smtClean="0"/>
              <a:t>Sets</a:t>
            </a:r>
            <a:endParaRPr lang="en-US" sz="2700" dirty="0"/>
          </a:p>
        </p:txBody>
      </p:sp>
      <p:sp>
        <p:nvSpPr>
          <p:cNvPr id="3" name="Content Placeholder 2"/>
          <p:cNvSpPr>
            <a:spLocks noGrp="1"/>
          </p:cNvSpPr>
          <p:nvPr>
            <p:ph idx="1"/>
          </p:nvPr>
        </p:nvSpPr>
        <p:spPr/>
        <p:txBody>
          <a:bodyPr>
            <a:normAutofit/>
          </a:bodyPr>
          <a:lstStyle/>
          <a:p>
            <a:pPr algn="just">
              <a:buNone/>
            </a:pPr>
            <a:endParaRPr lang="en-US" sz="2800" dirty="0" smtClean="0">
              <a:solidFill>
                <a:schemeClr val="accent5">
                  <a:lumMod val="75000"/>
                </a:schemeClr>
              </a:solidFill>
            </a:endParaRPr>
          </a:p>
          <a:p>
            <a:pPr algn="just">
              <a:buNone/>
            </a:pPr>
            <a:r>
              <a:rPr lang="en-US" sz="2800" dirty="0" smtClean="0">
                <a:solidFill>
                  <a:schemeClr val="accent5">
                    <a:lumMod val="75000"/>
                  </a:schemeClr>
                </a:solidFill>
              </a:rPr>
              <a:t>Why n-</a:t>
            </a:r>
            <a:r>
              <a:rPr lang="en-US" sz="2800" dirty="0" err="1" smtClean="0">
                <a:solidFill>
                  <a:schemeClr val="accent5">
                    <a:lumMod val="75000"/>
                  </a:schemeClr>
                </a:solidFill>
              </a:rPr>
              <a:t>ary</a:t>
            </a:r>
            <a:r>
              <a:rPr lang="en-US" sz="2800" dirty="0" smtClean="0">
                <a:solidFill>
                  <a:schemeClr val="accent5">
                    <a:lumMod val="75000"/>
                  </a:schemeClr>
                </a:solidFill>
              </a:rPr>
              <a:t>?	</a:t>
            </a:r>
            <a:endParaRPr lang="en-US" sz="2800" dirty="0">
              <a:solidFill>
                <a:schemeClr val="accent5">
                  <a:lumMod val="75000"/>
                </a:schemeClr>
              </a:solidFill>
            </a:endParaRPr>
          </a:p>
        </p:txBody>
      </p:sp>
      <p:pic>
        <p:nvPicPr>
          <p:cNvPr id="7170" name="Picture 2"/>
          <p:cNvPicPr>
            <a:picLocks noChangeAspect="1" noChangeArrowheads="1"/>
          </p:cNvPicPr>
          <p:nvPr/>
        </p:nvPicPr>
        <p:blipFill>
          <a:blip r:embed="rId2"/>
          <a:srcRect/>
          <a:stretch>
            <a:fillRect/>
          </a:stretch>
        </p:blipFill>
        <p:spPr bwMode="auto">
          <a:xfrm>
            <a:off x="457200" y="2549230"/>
            <a:ext cx="8686800" cy="36229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ERD Design Issues</a:t>
            </a:r>
            <a:br>
              <a:rPr lang="en-US" dirty="0" smtClean="0"/>
            </a:br>
            <a:r>
              <a:rPr lang="en-US" sz="2700" b="1" dirty="0" smtClean="0"/>
              <a:t> </a:t>
            </a:r>
            <a:r>
              <a:rPr lang="en-US" sz="2400" b="1" dirty="0" smtClean="0"/>
              <a:t>Placement of Relationship </a:t>
            </a:r>
            <a:r>
              <a:rPr lang="en-US" sz="2400" b="1" dirty="0" smtClean="0"/>
              <a:t>Attributes</a:t>
            </a:r>
            <a:endParaRPr lang="en-US" sz="2700" dirty="0"/>
          </a:p>
        </p:txBody>
      </p:sp>
      <p:sp>
        <p:nvSpPr>
          <p:cNvPr id="3" name="Content Placeholder 2"/>
          <p:cNvSpPr>
            <a:spLocks noGrp="1"/>
          </p:cNvSpPr>
          <p:nvPr>
            <p:ph idx="1"/>
          </p:nvPr>
        </p:nvSpPr>
        <p:spPr/>
        <p:txBody>
          <a:bodyPr>
            <a:normAutofit fontScale="85000" lnSpcReduction="20000"/>
          </a:bodyPr>
          <a:lstStyle/>
          <a:p>
            <a:pPr algn="just"/>
            <a:r>
              <a:rPr lang="en-US" sz="2800" dirty="0" smtClean="0"/>
              <a:t>Attributes </a:t>
            </a:r>
            <a:r>
              <a:rPr lang="en-US" sz="2800" dirty="0" smtClean="0"/>
              <a:t>of one-to-one or </a:t>
            </a:r>
            <a:r>
              <a:rPr lang="en-US" sz="2800" dirty="0" smtClean="0"/>
              <a:t>one-to-many relationship </a:t>
            </a:r>
            <a:r>
              <a:rPr lang="en-US" sz="2800" dirty="0" smtClean="0"/>
              <a:t>sets can </a:t>
            </a:r>
            <a:r>
              <a:rPr lang="en-US" sz="2800" dirty="0" smtClean="0"/>
              <a:t>be associated </a:t>
            </a:r>
            <a:r>
              <a:rPr lang="en-US" sz="2800" dirty="0" smtClean="0"/>
              <a:t>with one of the participating entity sets, rather than with </a:t>
            </a:r>
            <a:r>
              <a:rPr lang="en-US" sz="2800" dirty="0" smtClean="0"/>
              <a:t>the relationship </a:t>
            </a:r>
            <a:r>
              <a:rPr lang="en-US" sz="2800" dirty="0" smtClean="0"/>
              <a:t>set. </a:t>
            </a:r>
          </a:p>
          <a:p>
            <a:pPr algn="just">
              <a:buNone/>
            </a:pPr>
            <a:endParaRPr lang="en-US" sz="2800" dirty="0" smtClean="0"/>
          </a:p>
          <a:p>
            <a:pPr lvl="1" algn="just"/>
            <a:r>
              <a:rPr lang="en-US" sz="2400" dirty="0" smtClean="0"/>
              <a:t>let us specify that </a:t>
            </a:r>
            <a:r>
              <a:rPr lang="en-US" sz="2400" i="1" dirty="0" smtClean="0"/>
              <a:t>advisor </a:t>
            </a:r>
            <a:r>
              <a:rPr lang="en-US" sz="2400" dirty="0" smtClean="0"/>
              <a:t>is a one-to-many relationship </a:t>
            </a:r>
            <a:r>
              <a:rPr lang="en-US" sz="2400" dirty="0" smtClean="0"/>
              <a:t>set such </a:t>
            </a:r>
            <a:r>
              <a:rPr lang="en-US" sz="2400" dirty="0" smtClean="0"/>
              <a:t>that one instructor may advise several students, </a:t>
            </a:r>
            <a:r>
              <a:rPr lang="en-US" sz="2400" dirty="0" smtClean="0"/>
              <a:t>but each </a:t>
            </a:r>
            <a:r>
              <a:rPr lang="en-US" sz="2400" dirty="0" smtClean="0"/>
              <a:t>student can </a:t>
            </a:r>
            <a:r>
              <a:rPr lang="en-US" sz="2400" dirty="0" smtClean="0"/>
              <a:t>be advised </a:t>
            </a:r>
            <a:r>
              <a:rPr lang="en-US" sz="2400" dirty="0" smtClean="0"/>
              <a:t>by only a single instructor. </a:t>
            </a:r>
            <a:endParaRPr lang="en-US" sz="2400" dirty="0" smtClean="0"/>
          </a:p>
          <a:p>
            <a:pPr lvl="1" algn="just"/>
            <a:r>
              <a:rPr lang="en-US" sz="2400" dirty="0" smtClean="0"/>
              <a:t>In </a:t>
            </a:r>
            <a:r>
              <a:rPr lang="en-US" sz="2400" dirty="0" smtClean="0"/>
              <a:t>this case, the attribute </a:t>
            </a:r>
            <a:r>
              <a:rPr lang="en-US" sz="2400" i="1" dirty="0" smtClean="0"/>
              <a:t>date</a:t>
            </a:r>
            <a:r>
              <a:rPr lang="en-US" sz="2400" dirty="0" smtClean="0"/>
              <a:t>, which </a:t>
            </a:r>
            <a:r>
              <a:rPr lang="en-US" sz="2400" dirty="0" smtClean="0"/>
              <a:t>specifies when </a:t>
            </a:r>
            <a:r>
              <a:rPr lang="en-US" sz="2400" dirty="0" smtClean="0"/>
              <a:t>the instructor became the advisor of a student, could </a:t>
            </a:r>
            <a:r>
              <a:rPr lang="en-US" sz="2400" dirty="0" smtClean="0"/>
              <a:t>be associated with the </a:t>
            </a:r>
            <a:r>
              <a:rPr lang="en-US" sz="2400" i="1" dirty="0" smtClean="0"/>
              <a:t>student </a:t>
            </a:r>
            <a:r>
              <a:rPr lang="en-US" sz="2400" dirty="0" smtClean="0"/>
              <a:t>entity set </a:t>
            </a:r>
            <a:r>
              <a:rPr lang="en-US" sz="2400" dirty="0" smtClean="0"/>
              <a:t>.</a:t>
            </a:r>
          </a:p>
          <a:p>
            <a:pPr algn="just"/>
            <a:endParaRPr lang="en-US" dirty="0" smtClean="0"/>
          </a:p>
          <a:p>
            <a:pPr algn="just"/>
            <a:r>
              <a:rPr lang="en-US" dirty="0" smtClean="0"/>
              <a:t>The </a:t>
            </a:r>
            <a:r>
              <a:rPr lang="en-US" dirty="0" smtClean="0"/>
              <a:t>choice of attribute placement is more clear-cut for many-to-many relationship sets. </a:t>
            </a:r>
            <a:endParaRPr lang="en-US" dirty="0" smtClean="0"/>
          </a:p>
          <a:p>
            <a:pPr algn="just">
              <a:buNone/>
            </a:pPr>
            <a:r>
              <a:rPr lang="en-US" sz="2800" dirty="0" smtClean="0"/>
              <a:t>	</a:t>
            </a:r>
            <a:endParaRPr lang="en-US"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ERD Design Issues</a:t>
            </a:r>
            <a:br>
              <a:rPr lang="en-US" dirty="0" smtClean="0"/>
            </a:br>
            <a:r>
              <a:rPr lang="en-US" sz="2700" b="1" dirty="0" smtClean="0"/>
              <a:t> </a:t>
            </a:r>
            <a:r>
              <a:rPr lang="en-US" sz="2400" b="1" dirty="0" smtClean="0"/>
              <a:t>What’s Wrong?</a:t>
            </a:r>
            <a:endParaRPr lang="en-US" sz="2700" dirty="0"/>
          </a:p>
        </p:txBody>
      </p:sp>
      <p:sp>
        <p:nvSpPr>
          <p:cNvPr id="3" name="Content Placeholder 2"/>
          <p:cNvSpPr>
            <a:spLocks noGrp="1"/>
          </p:cNvSpPr>
          <p:nvPr>
            <p:ph idx="1"/>
          </p:nvPr>
        </p:nvSpPr>
        <p:spPr/>
        <p:txBody>
          <a:bodyPr>
            <a:normAutofit/>
          </a:bodyPr>
          <a:lstStyle/>
          <a:p>
            <a:pPr algn="just"/>
            <a:endParaRPr lang="en-US" sz="2800" dirty="0" smtClean="0"/>
          </a:p>
        </p:txBody>
      </p:sp>
      <p:pic>
        <p:nvPicPr>
          <p:cNvPr id="8194" name="Picture 2"/>
          <p:cNvPicPr>
            <a:picLocks noChangeAspect="1" noChangeArrowheads="1"/>
          </p:cNvPicPr>
          <p:nvPr/>
        </p:nvPicPr>
        <p:blipFill>
          <a:blip r:embed="rId2"/>
          <a:srcRect/>
          <a:stretch>
            <a:fillRect/>
          </a:stretch>
        </p:blipFill>
        <p:spPr bwMode="auto">
          <a:xfrm>
            <a:off x="1143000" y="1938337"/>
            <a:ext cx="7902943" cy="3471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ERD Design Issues</a:t>
            </a:r>
            <a:br>
              <a:rPr lang="en-US" dirty="0" smtClean="0"/>
            </a:br>
            <a:r>
              <a:rPr lang="en-US" sz="2700" b="1" dirty="0" smtClean="0"/>
              <a:t> </a:t>
            </a:r>
            <a:r>
              <a:rPr lang="en-US" sz="2400" b="1" dirty="0" smtClean="0"/>
              <a:t>What’s Wrong?</a:t>
            </a:r>
            <a:endParaRPr lang="en-US" sz="2700" dirty="0"/>
          </a:p>
        </p:txBody>
      </p:sp>
      <p:sp>
        <p:nvSpPr>
          <p:cNvPr id="3" name="Content Placeholder 2"/>
          <p:cNvSpPr>
            <a:spLocks noGrp="1"/>
          </p:cNvSpPr>
          <p:nvPr>
            <p:ph idx="1"/>
          </p:nvPr>
        </p:nvSpPr>
        <p:spPr/>
        <p:txBody>
          <a:bodyPr>
            <a:normAutofit/>
          </a:bodyPr>
          <a:lstStyle/>
          <a:p>
            <a:pPr algn="just"/>
            <a:endParaRPr lang="en-US" sz="2800" dirty="0" smtClean="0"/>
          </a:p>
        </p:txBody>
      </p:sp>
      <p:pic>
        <p:nvPicPr>
          <p:cNvPr id="9218" name="Picture 2"/>
          <p:cNvPicPr>
            <a:picLocks noChangeAspect="1" noChangeArrowheads="1"/>
          </p:cNvPicPr>
          <p:nvPr/>
        </p:nvPicPr>
        <p:blipFill>
          <a:blip r:embed="rId2"/>
          <a:srcRect/>
          <a:stretch>
            <a:fillRect/>
          </a:stretch>
        </p:blipFill>
        <p:spPr bwMode="auto">
          <a:xfrm>
            <a:off x="1219200" y="2181225"/>
            <a:ext cx="7705725" cy="3305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Avoid bad designs</a:t>
            </a:r>
          </a:p>
          <a:p>
            <a:pPr lvl="1"/>
            <a:r>
              <a:rPr lang="en-US" dirty="0" smtClean="0"/>
              <a:t>Redundancy</a:t>
            </a:r>
          </a:p>
          <a:p>
            <a:pPr lvl="1"/>
            <a:r>
              <a:rPr lang="en-US" dirty="0" smtClean="0"/>
              <a:t>Incompleteness</a:t>
            </a:r>
          </a:p>
          <a:p>
            <a:r>
              <a:rPr lang="en-US" dirty="0" smtClean="0"/>
              <a:t>Choose from a large number of good models</a:t>
            </a:r>
          </a:p>
          <a:p>
            <a:endParaRPr lang="en-US" dirty="0" smtClean="0"/>
          </a:p>
          <a:p>
            <a:pPr algn="just">
              <a:buNone/>
            </a:pPr>
            <a:r>
              <a:rPr lang="en-US" dirty="0" smtClean="0">
                <a:solidFill>
                  <a:schemeClr val="accent5">
                    <a:lumMod val="75000"/>
                  </a:schemeClr>
                </a:solidFill>
              </a:rPr>
              <a:t>Consider </a:t>
            </a:r>
            <a:r>
              <a:rPr lang="en-US" dirty="0" smtClean="0">
                <a:solidFill>
                  <a:schemeClr val="accent5">
                    <a:lumMod val="75000"/>
                  </a:schemeClr>
                </a:solidFill>
              </a:rPr>
              <a:t>a </a:t>
            </a:r>
            <a:r>
              <a:rPr lang="en-US" dirty="0" smtClean="0">
                <a:solidFill>
                  <a:schemeClr val="accent5">
                    <a:lumMod val="75000"/>
                  </a:schemeClr>
                </a:solidFill>
              </a:rPr>
              <a:t>customer who </a:t>
            </a:r>
            <a:r>
              <a:rPr lang="en-US" dirty="0" smtClean="0">
                <a:solidFill>
                  <a:schemeClr val="accent5">
                    <a:lumMod val="75000"/>
                  </a:schemeClr>
                </a:solidFill>
              </a:rPr>
              <a:t>buys a product. Is </a:t>
            </a:r>
            <a:r>
              <a:rPr lang="en-US" dirty="0" smtClean="0">
                <a:solidFill>
                  <a:schemeClr val="accent5">
                    <a:lumMod val="75000"/>
                  </a:schemeClr>
                </a:solidFill>
              </a:rPr>
              <a:t>the</a:t>
            </a:r>
          </a:p>
          <a:p>
            <a:pPr algn="just">
              <a:buNone/>
            </a:pPr>
            <a:r>
              <a:rPr lang="en-US" dirty="0" smtClean="0">
                <a:solidFill>
                  <a:schemeClr val="accent5">
                    <a:lumMod val="75000"/>
                  </a:schemeClr>
                </a:solidFill>
              </a:rPr>
              <a:t>sale </a:t>
            </a:r>
            <a:r>
              <a:rPr lang="en-US" dirty="0" smtClean="0">
                <a:solidFill>
                  <a:schemeClr val="accent5">
                    <a:lumMod val="75000"/>
                  </a:schemeClr>
                </a:solidFill>
              </a:rPr>
              <a:t>of this product a relationship between </a:t>
            </a:r>
            <a:r>
              <a:rPr lang="en-US" dirty="0" smtClean="0">
                <a:solidFill>
                  <a:schemeClr val="accent5">
                    <a:lumMod val="75000"/>
                  </a:schemeClr>
                </a:solidFill>
              </a:rPr>
              <a:t>the</a:t>
            </a:r>
          </a:p>
          <a:p>
            <a:pPr algn="just">
              <a:buNone/>
            </a:pPr>
            <a:r>
              <a:rPr lang="en-US" dirty="0" smtClean="0">
                <a:solidFill>
                  <a:schemeClr val="accent5">
                    <a:lumMod val="75000"/>
                  </a:schemeClr>
                </a:solidFill>
              </a:rPr>
              <a:t>customer and </a:t>
            </a:r>
            <a:r>
              <a:rPr lang="en-US" dirty="0" smtClean="0">
                <a:solidFill>
                  <a:schemeClr val="accent5">
                    <a:lumMod val="75000"/>
                  </a:schemeClr>
                </a:solidFill>
              </a:rPr>
              <a:t>the product? Alternatively, is the </a:t>
            </a:r>
            <a:r>
              <a:rPr lang="en-US" dirty="0" smtClean="0">
                <a:solidFill>
                  <a:schemeClr val="accent5">
                    <a:lumMod val="75000"/>
                  </a:schemeClr>
                </a:solidFill>
              </a:rPr>
              <a:t>sale</a:t>
            </a:r>
          </a:p>
          <a:p>
            <a:pPr algn="just">
              <a:buNone/>
            </a:pPr>
            <a:r>
              <a:rPr lang="en-US" dirty="0" smtClean="0">
                <a:solidFill>
                  <a:schemeClr val="accent5">
                    <a:lumMod val="75000"/>
                  </a:schemeClr>
                </a:solidFill>
              </a:rPr>
              <a:t>itself </a:t>
            </a:r>
            <a:r>
              <a:rPr lang="en-US" dirty="0" smtClean="0">
                <a:solidFill>
                  <a:schemeClr val="accent5">
                    <a:lumMod val="75000"/>
                  </a:schemeClr>
                </a:solidFill>
              </a:rPr>
              <a:t>an entity that is related both to </a:t>
            </a:r>
            <a:r>
              <a:rPr lang="en-US" dirty="0" smtClean="0">
                <a:solidFill>
                  <a:schemeClr val="accent5">
                    <a:lumMod val="75000"/>
                  </a:schemeClr>
                </a:solidFill>
              </a:rPr>
              <a:t>the customer</a:t>
            </a:r>
          </a:p>
          <a:p>
            <a:pPr algn="just">
              <a:buNone/>
            </a:pPr>
            <a:r>
              <a:rPr lang="en-US" dirty="0" smtClean="0">
                <a:solidFill>
                  <a:schemeClr val="accent5">
                    <a:lumMod val="75000"/>
                  </a:schemeClr>
                </a:solidFill>
              </a:rPr>
              <a:t>and </a:t>
            </a:r>
            <a:r>
              <a:rPr lang="en-US" dirty="0" smtClean="0">
                <a:solidFill>
                  <a:schemeClr val="accent5">
                    <a:lumMod val="75000"/>
                  </a:schemeClr>
                </a:solidFill>
              </a:rPr>
              <a:t>to the product</a:t>
            </a:r>
            <a:r>
              <a:rPr lang="en-US" dirty="0" smtClean="0">
                <a:solidFill>
                  <a:schemeClr val="accent5">
                    <a:lumMod val="75000"/>
                  </a:schemeClr>
                </a:solidFill>
              </a:rPr>
              <a:t>?</a:t>
            </a:r>
            <a:endParaRPr lang="en-US"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ERD Design Issues</a:t>
            </a:r>
            <a:br>
              <a:rPr lang="en-US" dirty="0" smtClean="0"/>
            </a:br>
            <a:r>
              <a:rPr lang="en-US" sz="2700" b="1" dirty="0" smtClean="0"/>
              <a:t> </a:t>
            </a:r>
            <a:r>
              <a:rPr lang="en-US" sz="2400" b="1" dirty="0" smtClean="0"/>
              <a:t>What’s Wrong?</a:t>
            </a:r>
            <a:endParaRPr lang="en-US" sz="2700" dirty="0"/>
          </a:p>
        </p:txBody>
      </p:sp>
      <p:sp>
        <p:nvSpPr>
          <p:cNvPr id="3" name="Content Placeholder 2"/>
          <p:cNvSpPr>
            <a:spLocks noGrp="1"/>
          </p:cNvSpPr>
          <p:nvPr>
            <p:ph idx="1"/>
          </p:nvPr>
        </p:nvSpPr>
        <p:spPr/>
        <p:txBody>
          <a:bodyPr>
            <a:normAutofit/>
          </a:bodyPr>
          <a:lstStyle/>
          <a:p>
            <a:pPr algn="just"/>
            <a:endParaRPr lang="en-US" sz="2800" dirty="0" smtClean="0"/>
          </a:p>
        </p:txBody>
      </p:sp>
      <p:pic>
        <p:nvPicPr>
          <p:cNvPr id="10242" name="Picture 2"/>
          <p:cNvPicPr>
            <a:picLocks noChangeAspect="1" noChangeArrowheads="1"/>
          </p:cNvPicPr>
          <p:nvPr/>
        </p:nvPicPr>
        <p:blipFill>
          <a:blip r:embed="rId2"/>
          <a:srcRect/>
          <a:stretch>
            <a:fillRect/>
          </a:stretch>
        </p:blipFill>
        <p:spPr bwMode="auto">
          <a:xfrm>
            <a:off x="1143000" y="1725444"/>
            <a:ext cx="7905750" cy="3927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ERD Design Issues</a:t>
            </a:r>
            <a:br>
              <a:rPr lang="en-US" dirty="0" smtClean="0"/>
            </a:br>
            <a:r>
              <a:rPr lang="en-US" sz="2700" b="1" dirty="0" smtClean="0"/>
              <a:t> </a:t>
            </a:r>
            <a:r>
              <a:rPr lang="en-US" sz="2400" b="1" dirty="0" smtClean="0"/>
              <a:t>What’s Wrong?</a:t>
            </a:r>
            <a:endParaRPr lang="en-US" sz="2700" dirty="0"/>
          </a:p>
        </p:txBody>
      </p:sp>
      <p:sp>
        <p:nvSpPr>
          <p:cNvPr id="3" name="Content Placeholder 2"/>
          <p:cNvSpPr>
            <a:spLocks noGrp="1"/>
          </p:cNvSpPr>
          <p:nvPr>
            <p:ph idx="1"/>
          </p:nvPr>
        </p:nvSpPr>
        <p:spPr/>
        <p:txBody>
          <a:bodyPr>
            <a:normAutofit/>
          </a:bodyPr>
          <a:lstStyle/>
          <a:p>
            <a:pPr algn="just"/>
            <a:endParaRPr lang="en-US" sz="2800" dirty="0" smtClean="0"/>
          </a:p>
        </p:txBody>
      </p:sp>
      <p:pic>
        <p:nvPicPr>
          <p:cNvPr id="11266" name="Picture 2"/>
          <p:cNvPicPr>
            <a:picLocks noChangeAspect="1" noChangeArrowheads="1"/>
          </p:cNvPicPr>
          <p:nvPr/>
        </p:nvPicPr>
        <p:blipFill>
          <a:blip r:embed="rId2"/>
          <a:srcRect/>
          <a:stretch>
            <a:fillRect/>
          </a:stretch>
        </p:blipFill>
        <p:spPr bwMode="auto">
          <a:xfrm>
            <a:off x="1288859" y="2057400"/>
            <a:ext cx="777894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buNone/>
            </a:pPr>
            <a:endParaRPr lang="en-US" dirty="0" smtClean="0">
              <a:solidFill>
                <a:schemeClr val="accent5">
                  <a:lumMod val="75000"/>
                </a:schemeClr>
              </a:solidFill>
            </a:endParaRPr>
          </a:p>
          <a:p>
            <a:pPr algn="ctr">
              <a:buNone/>
            </a:pPr>
            <a:endParaRPr lang="en-US" dirty="0" smtClean="0">
              <a:solidFill>
                <a:schemeClr val="accent5">
                  <a:lumMod val="75000"/>
                </a:schemeClr>
              </a:solidFill>
            </a:endParaRPr>
          </a:p>
          <a:p>
            <a:pPr algn="ctr">
              <a:buNone/>
            </a:pPr>
            <a:endParaRPr lang="en-US" dirty="0" smtClean="0">
              <a:solidFill>
                <a:schemeClr val="accent5">
                  <a:lumMod val="75000"/>
                </a:schemeClr>
              </a:solidFill>
            </a:endParaRPr>
          </a:p>
          <a:p>
            <a:pPr algn="ctr">
              <a:buNone/>
            </a:pPr>
            <a:r>
              <a:rPr lang="en-US" dirty="0" smtClean="0">
                <a:solidFill>
                  <a:schemeClr val="accent5">
                    <a:lumMod val="75000"/>
                  </a:schemeClr>
                </a:solidFill>
              </a:rPr>
              <a:t>Don’t </a:t>
            </a:r>
            <a:r>
              <a:rPr lang="en-US" dirty="0" smtClean="0">
                <a:solidFill>
                  <a:schemeClr val="accent5">
                    <a:lumMod val="75000"/>
                  </a:schemeClr>
                </a:solidFill>
              </a:rPr>
              <a:t>complicate life. </a:t>
            </a:r>
            <a:endParaRPr lang="en-US" dirty="0" smtClean="0">
              <a:solidFill>
                <a:schemeClr val="accent5">
                  <a:lumMod val="75000"/>
                </a:schemeClr>
              </a:solidFill>
            </a:endParaRPr>
          </a:p>
          <a:p>
            <a:pPr algn="ctr">
              <a:buNone/>
            </a:pPr>
            <a:r>
              <a:rPr lang="en-US" dirty="0" smtClean="0">
                <a:solidFill>
                  <a:schemeClr val="accent5">
                    <a:lumMod val="75000"/>
                  </a:schemeClr>
                </a:solidFill>
              </a:rPr>
              <a:t>It’s already complicated </a:t>
            </a:r>
            <a:r>
              <a:rPr lang="en-US" dirty="0" smtClean="0">
                <a:solidFill>
                  <a:schemeClr val="accent5">
                    <a:lumMod val="75000"/>
                  </a:schemeClr>
                </a:solidFill>
              </a:rPr>
              <a:t>enough </a:t>
            </a:r>
            <a:r>
              <a:rPr lang="en-US" dirty="0" smtClean="0">
                <a:solidFill>
                  <a:schemeClr val="accent5">
                    <a:lumMod val="75000"/>
                  </a:schemeClr>
                </a:solidFill>
                <a:sym typeface="Wingdings" pitchFamily="2" charset="2"/>
              </a:rPr>
              <a:t></a:t>
            </a:r>
            <a:endParaRPr lang="en-US" dirty="0" smtClean="0">
              <a:solidFill>
                <a:schemeClr val="accent5">
                  <a:lumMod val="75000"/>
                </a:schemeClr>
              </a:solidFill>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a:t>
            </a:r>
            <a:endParaRPr lang="en-US" dirty="0"/>
          </a:p>
        </p:txBody>
      </p:sp>
      <p:sp>
        <p:nvSpPr>
          <p:cNvPr id="3" name="Content Placeholder 2"/>
          <p:cNvSpPr>
            <a:spLocks noGrp="1"/>
          </p:cNvSpPr>
          <p:nvPr>
            <p:ph idx="1"/>
          </p:nvPr>
        </p:nvSpPr>
        <p:spPr/>
        <p:txBody>
          <a:bodyPr>
            <a:normAutofit/>
          </a:bodyPr>
          <a:lstStyle/>
          <a:p>
            <a:r>
              <a:rPr lang="en-US" dirty="0" smtClean="0"/>
              <a:t>Avoid bad designs</a:t>
            </a:r>
          </a:p>
          <a:p>
            <a:pPr lvl="1"/>
            <a:r>
              <a:rPr lang="en-US" dirty="0" smtClean="0"/>
              <a:t>Redundancy</a:t>
            </a:r>
          </a:p>
          <a:p>
            <a:pPr lvl="1"/>
            <a:r>
              <a:rPr lang="en-US" dirty="0" smtClean="0"/>
              <a:t>Incompleteness</a:t>
            </a:r>
          </a:p>
          <a:p>
            <a:r>
              <a:rPr lang="en-US" dirty="0" smtClean="0"/>
              <a:t>Choose from a large number of good models</a:t>
            </a:r>
          </a:p>
          <a:p>
            <a:endParaRPr lang="en-US" dirty="0" smtClean="0"/>
          </a:p>
          <a:p>
            <a:pPr algn="just">
              <a:buNone/>
            </a:pPr>
            <a:r>
              <a:rPr lang="en-US" dirty="0" smtClean="0">
                <a:solidFill>
                  <a:schemeClr val="accent5">
                    <a:lumMod val="75000"/>
                  </a:schemeClr>
                </a:solidFill>
              </a:rPr>
              <a:t>Database design requires </a:t>
            </a:r>
            <a:r>
              <a:rPr lang="en-US" dirty="0" smtClean="0">
                <a:solidFill>
                  <a:schemeClr val="accent5">
                    <a:lumMod val="75000"/>
                  </a:schemeClr>
                </a:solidFill>
              </a:rPr>
              <a:t>a combination </a:t>
            </a:r>
            <a:r>
              <a:rPr lang="en-US" dirty="0" smtClean="0">
                <a:solidFill>
                  <a:schemeClr val="accent5">
                    <a:lumMod val="75000"/>
                  </a:schemeClr>
                </a:solidFill>
              </a:rPr>
              <a:t>of</a:t>
            </a:r>
          </a:p>
          <a:p>
            <a:pPr algn="just">
              <a:buNone/>
            </a:pPr>
            <a:r>
              <a:rPr lang="en-US" dirty="0" smtClean="0">
                <a:solidFill>
                  <a:schemeClr val="accent5">
                    <a:lumMod val="75000"/>
                  </a:schemeClr>
                </a:solidFill>
              </a:rPr>
              <a:t>both science </a:t>
            </a:r>
            <a:r>
              <a:rPr lang="en-US" dirty="0" smtClean="0">
                <a:solidFill>
                  <a:schemeClr val="accent5">
                    <a:lumMod val="75000"/>
                  </a:schemeClr>
                </a:solidFill>
              </a:rPr>
              <a:t>and “good taste. </a:t>
            </a:r>
            <a:r>
              <a:rPr lang="en-US" dirty="0" smtClean="0">
                <a:solidFill>
                  <a:schemeClr val="accent5">
                    <a:lumMod val="75000"/>
                  </a:schemeClr>
                </a:solidFill>
              </a:rPr>
              <a:t>”</a:t>
            </a:r>
            <a:endParaRPr lang="en-US"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Case: University Management System</a:t>
            </a:r>
            <a:endParaRPr lang="en-US" dirty="0"/>
          </a:p>
        </p:txBody>
      </p:sp>
      <p:sp>
        <p:nvSpPr>
          <p:cNvPr id="3" name="Content Placeholder 2"/>
          <p:cNvSpPr>
            <a:spLocks noGrp="1"/>
          </p:cNvSpPr>
          <p:nvPr>
            <p:ph idx="1"/>
          </p:nvPr>
        </p:nvSpPr>
        <p:spPr/>
        <p:txBody>
          <a:bodyPr/>
          <a:lstStyle/>
          <a:p>
            <a:pPr algn="just"/>
            <a:r>
              <a:rPr lang="en-US" dirty="0" smtClean="0"/>
              <a:t>Each Department has students and instructors, and offers multiple courses.</a:t>
            </a:r>
          </a:p>
          <a:p>
            <a:pPr algn="just"/>
            <a:r>
              <a:rPr lang="en-US" dirty="0" smtClean="0"/>
              <a:t>Each Department has class rooms for each section.</a:t>
            </a:r>
          </a:p>
          <a:p>
            <a:pPr algn="just"/>
            <a:r>
              <a:rPr lang="en-US" dirty="0" smtClean="0"/>
              <a:t>A section is a group of students (same level, term) enrolled in a particular course. For each section, an instructor and class schedule is assigned.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Redundant Attributes</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r>
              <a:rPr lang="en-US" dirty="0" smtClean="0"/>
              <a:t>	Once the entity sets are decided upon, we must choose the appropriate attributes. These attributes are supposed to represent the various values we want to capture in the database. In the university organization, we decided that for the </a:t>
            </a:r>
            <a:r>
              <a:rPr lang="en-US" i="1" dirty="0" smtClean="0"/>
              <a:t>instructor </a:t>
            </a:r>
            <a:r>
              <a:rPr lang="en-US" dirty="0" smtClean="0"/>
              <a:t>entity set, we will include the attributes </a:t>
            </a:r>
            <a:r>
              <a:rPr lang="en-US" i="1" dirty="0" smtClean="0"/>
              <a:t>ID</a:t>
            </a:r>
            <a:r>
              <a:rPr lang="en-US" dirty="0" smtClean="0"/>
              <a:t>, </a:t>
            </a:r>
            <a:r>
              <a:rPr lang="en-US" i="1" dirty="0" smtClean="0"/>
              <a:t>name</a:t>
            </a:r>
            <a:r>
              <a:rPr lang="en-US" dirty="0" smtClean="0"/>
              <a:t>, </a:t>
            </a:r>
            <a:r>
              <a:rPr lang="en-US" i="1" dirty="0" smtClean="0"/>
              <a:t>dept name</a:t>
            </a:r>
            <a:r>
              <a:rPr lang="en-US" dirty="0" smtClean="0"/>
              <a:t>, and </a:t>
            </a:r>
            <a:r>
              <a:rPr lang="en-US" i="1" dirty="0" smtClean="0"/>
              <a:t>salary</a:t>
            </a:r>
            <a:r>
              <a:rPr lang="en-US" dirty="0" smtClean="0"/>
              <a:t>. We could have added the attributes: </a:t>
            </a:r>
            <a:r>
              <a:rPr lang="en-US" i="1" dirty="0" smtClean="0"/>
              <a:t>phone number</a:t>
            </a:r>
            <a:r>
              <a:rPr lang="en-US" dirty="0" smtClean="0"/>
              <a:t>, </a:t>
            </a:r>
            <a:r>
              <a:rPr lang="en-US" i="1" dirty="0" smtClean="0"/>
              <a:t>office number</a:t>
            </a:r>
            <a:r>
              <a:rPr lang="en-US" dirty="0" smtClean="0"/>
              <a:t>, </a:t>
            </a:r>
            <a:r>
              <a:rPr lang="en-US" i="1" dirty="0" smtClean="0"/>
              <a:t>home page</a:t>
            </a:r>
            <a:r>
              <a:rPr lang="en-US" dirty="0" smtClean="0"/>
              <a:t>, etc. The choice of what attributes to include is up to the designer, who has a good understanding of the structure of the enterprise. </a:t>
            </a:r>
            <a:endParaRPr lang="en-US"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Redundant Attributes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The </a:t>
            </a:r>
            <a:r>
              <a:rPr lang="en-US" dirty="0" smtClean="0"/>
              <a:t>relationship sets may result</a:t>
            </a:r>
            <a:br>
              <a:rPr lang="en-US" dirty="0" smtClean="0"/>
            </a:br>
            <a:r>
              <a:rPr lang="en-US" dirty="0" smtClean="0"/>
              <a:t>in a situation where attributes in the various entity sets are redundant </a:t>
            </a:r>
            <a:r>
              <a:rPr lang="en-US" dirty="0" smtClean="0"/>
              <a:t>and need to </a:t>
            </a:r>
            <a:r>
              <a:rPr lang="en-US" dirty="0" smtClean="0"/>
              <a:t>be removed from the original entity sets. </a:t>
            </a:r>
            <a:endParaRPr lang="en-US"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Redundant Attributes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a:t>
            </a:r>
            <a:endParaRPr lang="en-US" dirty="0">
              <a:solidFill>
                <a:schemeClr val="accent5">
                  <a:lumMod val="75000"/>
                </a:schemeClr>
              </a:solidFill>
            </a:endParaRPr>
          </a:p>
        </p:txBody>
      </p:sp>
      <p:pic>
        <p:nvPicPr>
          <p:cNvPr id="2051" name="Picture 3"/>
          <p:cNvPicPr>
            <a:picLocks noChangeAspect="1" noChangeArrowheads="1"/>
          </p:cNvPicPr>
          <p:nvPr/>
        </p:nvPicPr>
        <p:blipFill>
          <a:blip r:embed="rId2"/>
          <a:srcRect/>
          <a:stretch>
            <a:fillRect/>
          </a:stretch>
        </p:blipFill>
        <p:spPr bwMode="auto">
          <a:xfrm>
            <a:off x="285750" y="1524000"/>
            <a:ext cx="8858250" cy="2265472"/>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47650" y="3886200"/>
            <a:ext cx="8743950" cy="958002"/>
          </a:xfrm>
          <a:prstGeom prst="rect">
            <a:avLst/>
          </a:prstGeom>
          <a:noFill/>
          <a:ln w="9525">
            <a:noFill/>
            <a:miter lim="800000"/>
            <a:headEnd/>
            <a:tailEnd/>
          </a:ln>
          <a:effectLst/>
        </p:spPr>
      </p:pic>
      <p:sp>
        <p:nvSpPr>
          <p:cNvPr id="7" name="TextBox 6"/>
          <p:cNvSpPr txBox="1"/>
          <p:nvPr/>
        </p:nvSpPr>
        <p:spPr>
          <a:xfrm>
            <a:off x="1066800" y="4919008"/>
            <a:ext cx="7681604" cy="1938992"/>
          </a:xfrm>
          <a:prstGeom prst="rect">
            <a:avLst/>
          </a:prstGeom>
          <a:noFill/>
        </p:spPr>
        <p:txBody>
          <a:bodyPr wrap="square" rtlCol="0">
            <a:spAutoFit/>
          </a:bodyPr>
          <a:lstStyle/>
          <a:p>
            <a:pPr algn="just"/>
            <a:r>
              <a:rPr lang="en-US" sz="2400" dirty="0" smtClean="0">
                <a:solidFill>
                  <a:schemeClr val="accent5">
                    <a:lumMod val="75000"/>
                  </a:schemeClr>
                </a:solidFill>
              </a:rPr>
              <a:t>Treating the connection between instructors and departments uniformly as </a:t>
            </a:r>
            <a:r>
              <a:rPr lang="en-US" sz="2400" dirty="0" smtClean="0">
                <a:solidFill>
                  <a:schemeClr val="accent5">
                    <a:lumMod val="75000"/>
                  </a:schemeClr>
                </a:solidFill>
              </a:rPr>
              <a:t>a relationship</a:t>
            </a:r>
            <a:r>
              <a:rPr lang="en-US" sz="2400" dirty="0" smtClean="0">
                <a:solidFill>
                  <a:schemeClr val="accent5">
                    <a:lumMod val="75000"/>
                  </a:schemeClr>
                </a:solidFill>
              </a:rPr>
              <a:t>, rather than as an attribute of </a:t>
            </a:r>
            <a:r>
              <a:rPr lang="en-US" sz="2400" i="1" dirty="0" smtClean="0">
                <a:solidFill>
                  <a:schemeClr val="accent5">
                    <a:lumMod val="75000"/>
                  </a:schemeClr>
                </a:solidFill>
              </a:rPr>
              <a:t>instructor</a:t>
            </a:r>
            <a:r>
              <a:rPr lang="en-US" sz="2400" dirty="0" smtClean="0">
                <a:solidFill>
                  <a:schemeClr val="accent5">
                    <a:lumMod val="75000"/>
                  </a:schemeClr>
                </a:solidFill>
              </a:rPr>
              <a:t>, makes the </a:t>
            </a:r>
            <a:r>
              <a:rPr lang="en-US" sz="2400" dirty="0" smtClean="0">
                <a:solidFill>
                  <a:schemeClr val="accent5">
                    <a:lumMod val="75000"/>
                  </a:schemeClr>
                </a:solidFill>
              </a:rPr>
              <a:t>logical relationship explicit</a:t>
            </a:r>
            <a:r>
              <a:rPr lang="en-US" sz="2400" dirty="0" smtClean="0">
                <a:solidFill>
                  <a:schemeClr val="accent5">
                    <a:lumMod val="75000"/>
                  </a:schemeClr>
                </a:solidFill>
              </a:rPr>
              <a:t>, and helps avoid a premature assumption that each instructor is </a:t>
            </a:r>
            <a:r>
              <a:rPr lang="en-US" sz="2400" dirty="0" smtClean="0">
                <a:solidFill>
                  <a:schemeClr val="accent5">
                    <a:lumMod val="75000"/>
                  </a:schemeClr>
                </a:solidFill>
              </a:rPr>
              <a:t>associated with </a:t>
            </a:r>
            <a:r>
              <a:rPr lang="en-US" sz="2400" dirty="0" smtClean="0">
                <a:solidFill>
                  <a:schemeClr val="accent5">
                    <a:lumMod val="75000"/>
                  </a:schemeClr>
                </a:solidFill>
              </a:rPr>
              <a:t>only one department. </a:t>
            </a:r>
            <a:endParaRPr lang="en-US" sz="24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Redundant Attributes</a:t>
            </a:r>
            <a:endParaRPr lang="en-US" dirty="0"/>
          </a:p>
        </p:txBody>
      </p:sp>
      <p:sp>
        <p:nvSpPr>
          <p:cNvPr id="3" name="Content Placeholder 2"/>
          <p:cNvSpPr>
            <a:spLocks noGrp="1"/>
          </p:cNvSpPr>
          <p:nvPr>
            <p:ph idx="1"/>
          </p:nvPr>
        </p:nvSpPr>
        <p:spPr/>
        <p:txBody>
          <a:bodyPr>
            <a:normAutofit/>
          </a:bodyPr>
          <a:lstStyle/>
          <a:p>
            <a:pPr algn="just">
              <a:buNone/>
            </a:pPr>
            <a:endParaRPr lang="en-US" dirty="0">
              <a:solidFill>
                <a:schemeClr val="accent5">
                  <a:lumMod val="7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990600" y="2101376"/>
            <a:ext cx="8096250" cy="33088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Management System</a:t>
            </a:r>
            <a:endParaRPr lang="en-US" dirty="0"/>
          </a:p>
        </p:txBody>
      </p:sp>
      <p:sp>
        <p:nvSpPr>
          <p:cNvPr id="3" name="Content Placeholder 2"/>
          <p:cNvSpPr>
            <a:spLocks noGrp="1"/>
          </p:cNvSpPr>
          <p:nvPr>
            <p:ph idx="1"/>
          </p:nvPr>
        </p:nvSpPr>
        <p:spPr/>
        <p:txBody>
          <a:bodyPr>
            <a:normAutofit/>
          </a:bodyPr>
          <a:lstStyle/>
          <a:p>
            <a:pPr>
              <a:buNone/>
            </a:pPr>
            <a:endParaRPr lang="en-US" dirty="0">
              <a:solidFill>
                <a:schemeClr val="accent5">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1785938" y="1370550"/>
            <a:ext cx="6291262" cy="5258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106</TotalTime>
  <Words>383</Words>
  <Application>Microsoft Office PowerPoint</Application>
  <PresentationFormat>On-screen Show (4:3)</PresentationFormat>
  <Paragraphs>80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Design Alternatives</vt:lpstr>
      <vt:lpstr>Design Goal</vt:lpstr>
      <vt:lpstr>Design Goal</vt:lpstr>
      <vt:lpstr>Sample Case: University Management System</vt:lpstr>
      <vt:lpstr>Removing Redundant Attributes</vt:lpstr>
      <vt:lpstr>Removing Redundant Attributes</vt:lpstr>
      <vt:lpstr>Removing Redundant Attributes</vt:lpstr>
      <vt:lpstr>Removing Redundant Attributes</vt:lpstr>
      <vt:lpstr>University Management System</vt:lpstr>
      <vt:lpstr>ERD Design Issues</vt:lpstr>
      <vt:lpstr>ERD Design Issues  Use of Entity Sets versus Attributes </vt:lpstr>
      <vt:lpstr>ERD Design Issues  Use of Entity Sets versus Relationship Sets </vt:lpstr>
      <vt:lpstr>ERD Design Issues  Use of Entity Sets versus Relationship Sets </vt:lpstr>
      <vt:lpstr>ERD Design Issues  Binary versus n-ary Relationship Sets</vt:lpstr>
      <vt:lpstr>ERD Design Issues  Binary versus n-ary Relationship Sets</vt:lpstr>
      <vt:lpstr>ERD Design Issues  Binary versus n-ary Relationship Sets</vt:lpstr>
      <vt:lpstr>ERD Design Issues  Placement of Relationship Attributes</vt:lpstr>
      <vt:lpstr>ERD Design Issues  What’s Wrong?</vt:lpstr>
      <vt:lpstr>ERD Design Issues  What’s Wrong?</vt:lpstr>
      <vt:lpstr>ERD Design Issues  What’s Wrong?</vt:lpstr>
      <vt:lpstr>ERD Design Issues  What’s Wrong?</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Alternatives</dc:title>
  <dc:creator>MSI</dc:creator>
  <cp:lastModifiedBy>MSI</cp:lastModifiedBy>
  <cp:revision>28</cp:revision>
  <dcterms:created xsi:type="dcterms:W3CDTF">2006-08-16T00:00:00Z</dcterms:created>
  <dcterms:modified xsi:type="dcterms:W3CDTF">2020-02-29T07:03:34Z</dcterms:modified>
</cp:coreProperties>
</file>