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Extended Features of ER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7406640" cy="2895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CSE 215 (Database)</a:t>
            </a:r>
          </a:p>
          <a:p>
            <a:pPr algn="ctr"/>
            <a:r>
              <a:rPr lang="en-US" sz="2400" dirty="0" smtClean="0"/>
              <a:t>Ref: </a:t>
            </a:r>
            <a:r>
              <a:rPr lang="en-US" sz="2400" dirty="0" err="1" smtClean="0"/>
              <a:t>Korth</a:t>
            </a:r>
            <a:r>
              <a:rPr lang="en-US" sz="2400" dirty="0" smtClean="0"/>
              <a:t> (Chapter </a:t>
            </a:r>
            <a:r>
              <a:rPr lang="en-US" sz="2400" dirty="0" smtClean="0"/>
              <a:t>7.8)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Md. </a:t>
            </a:r>
            <a:r>
              <a:rPr lang="en-US" dirty="0" err="1" smtClean="0"/>
              <a:t>Saiful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CSE, BUET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Generalization </a:t>
            </a:r>
            <a:r>
              <a:rPr lang="en-US" dirty="0" smtClean="0"/>
              <a:t>is a simple inversion of specialization.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 smtClean="0"/>
              <a:t>apply both processes, in combination, in the course of designing the E-R</a:t>
            </a:r>
            <a:br>
              <a:rPr lang="en-US" dirty="0" smtClean="0"/>
            </a:br>
            <a:r>
              <a:rPr lang="en-US" dirty="0" smtClean="0"/>
              <a:t>schema for an enterprise.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smtClean="0"/>
              <a:t>terms of the E-R diagram itself, we </a:t>
            </a:r>
            <a:r>
              <a:rPr lang="en-US" dirty="0" smtClean="0"/>
              <a:t>do not distinguish between </a:t>
            </a:r>
            <a:r>
              <a:rPr lang="en-US" dirty="0" smtClean="0"/>
              <a:t>specialization and generalization.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of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Total generalization </a:t>
            </a:r>
            <a:r>
              <a:rPr lang="en-US" sz="2800" dirty="0" smtClean="0"/>
              <a:t>or </a:t>
            </a:r>
            <a:r>
              <a:rPr lang="en-US" sz="2800" b="1" dirty="0" smtClean="0"/>
              <a:t>specialization</a:t>
            </a:r>
            <a:r>
              <a:rPr lang="en-US" dirty="0" smtClean="0"/>
              <a:t> 	</a:t>
            </a:r>
            <a:r>
              <a:rPr lang="en-US" sz="2800" dirty="0" smtClean="0"/>
              <a:t>Each </a:t>
            </a:r>
            <a:r>
              <a:rPr lang="en-US" sz="2800" dirty="0" smtClean="0"/>
              <a:t>higher-level entity must </a:t>
            </a:r>
            <a:r>
              <a:rPr lang="en-US" sz="2800" dirty="0" smtClean="0"/>
              <a:t>belong to 	a </a:t>
            </a:r>
            <a:r>
              <a:rPr lang="en-US" sz="2800" dirty="0" smtClean="0"/>
              <a:t>lower-level entity set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sz="2800" b="1" dirty="0" smtClean="0"/>
              <a:t>Partial generalization </a:t>
            </a:r>
            <a:r>
              <a:rPr lang="en-US" sz="2800" dirty="0" smtClean="0"/>
              <a:t>or </a:t>
            </a:r>
            <a:r>
              <a:rPr lang="en-US" sz="2800" b="1" dirty="0" smtClean="0"/>
              <a:t>specialization</a:t>
            </a:r>
            <a:endParaRPr lang="en-US" sz="2800" b="1" dirty="0" smtClean="0"/>
          </a:p>
          <a:p>
            <a:pPr lvl="1" algn="just">
              <a:buNone/>
            </a:pPr>
            <a:r>
              <a:rPr lang="en-US" b="1" dirty="0" smtClean="0"/>
              <a:t>		</a:t>
            </a:r>
            <a:r>
              <a:rPr lang="en-US" dirty="0" smtClean="0"/>
              <a:t>Some </a:t>
            </a:r>
            <a:r>
              <a:rPr lang="en-US" dirty="0" smtClean="0"/>
              <a:t>higher-level entities may not</a:t>
            </a:r>
            <a:br>
              <a:rPr lang="en-US" dirty="0" smtClean="0"/>
            </a:br>
            <a:r>
              <a:rPr lang="en-US" dirty="0" smtClean="0"/>
              <a:t>	belong </a:t>
            </a:r>
            <a:r>
              <a:rPr lang="en-US" dirty="0" smtClean="0"/>
              <a:t>to any lower-level entity </a:t>
            </a:r>
            <a:r>
              <a:rPr lang="en-US" dirty="0" smtClean="0"/>
              <a:t>set.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of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Partial generalization is the default. We can specify total generalization in an E-R</a:t>
            </a:r>
            <a:br>
              <a:rPr lang="en-US" sz="2800" dirty="0" smtClean="0"/>
            </a:br>
            <a:r>
              <a:rPr lang="en-US" sz="2800" dirty="0" smtClean="0"/>
              <a:t>diagram by adding the keyword “total” in the diagram and drawing a dashed line</a:t>
            </a:r>
            <a:br>
              <a:rPr lang="en-US" sz="2800" dirty="0" smtClean="0"/>
            </a:br>
            <a:r>
              <a:rPr lang="en-US" sz="2800" dirty="0" smtClean="0"/>
              <a:t>from the keyword to the corresponding hollow arrow-head to which it applies</a:t>
            </a:r>
            <a:br>
              <a:rPr lang="en-US" sz="2800" dirty="0" smtClean="0"/>
            </a:br>
            <a:r>
              <a:rPr lang="en-US" sz="2800" dirty="0" smtClean="0"/>
              <a:t>(for a total generalization), or to the set of hollow arrow-heads to which it applies</a:t>
            </a:r>
            <a:br>
              <a:rPr lang="en-US" sz="2800" dirty="0" smtClean="0"/>
            </a:br>
            <a:r>
              <a:rPr lang="en-US" sz="2800" dirty="0" smtClean="0"/>
              <a:t>(for an overlapping generalization).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attributes of the </a:t>
            </a:r>
            <a:r>
              <a:rPr lang="en-US" dirty="0" smtClean="0"/>
              <a:t>higher-level entity </a:t>
            </a:r>
            <a:r>
              <a:rPr lang="en-US" dirty="0" smtClean="0"/>
              <a:t>sets are said to be </a:t>
            </a:r>
            <a:r>
              <a:rPr lang="en-US" b="1" dirty="0" smtClean="0"/>
              <a:t>inherited </a:t>
            </a:r>
            <a:r>
              <a:rPr lang="en-US" dirty="0" smtClean="0"/>
              <a:t>by </a:t>
            </a:r>
            <a:r>
              <a:rPr lang="en-US" dirty="0" smtClean="0"/>
              <a:t>the lower-level </a:t>
            </a:r>
            <a:r>
              <a:rPr lang="en-US" dirty="0" smtClean="0"/>
              <a:t>entity sets. </a:t>
            </a:r>
            <a:endParaRPr lang="en-US" dirty="0" smtClean="0"/>
          </a:p>
          <a:p>
            <a:pPr lvl="1" algn="just"/>
            <a:r>
              <a:rPr lang="en-US" i="1" dirty="0" smtClean="0"/>
              <a:t>student </a:t>
            </a:r>
            <a:r>
              <a:rPr lang="en-US" dirty="0" smtClean="0"/>
              <a:t>and </a:t>
            </a:r>
            <a:r>
              <a:rPr lang="en-US" i="1" dirty="0" smtClean="0"/>
              <a:t>employee </a:t>
            </a:r>
            <a:r>
              <a:rPr lang="en-US" dirty="0" smtClean="0"/>
              <a:t>inherit the attributes of </a:t>
            </a:r>
            <a:r>
              <a:rPr lang="en-US" i="1" dirty="0" smtClean="0"/>
              <a:t>person.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lower-level entity set (or subclass) also inherits participation in the relationship sets in which its higher-level entity (or </a:t>
            </a:r>
            <a:r>
              <a:rPr lang="en-US" dirty="0" err="1" smtClean="0"/>
              <a:t>superclass</a:t>
            </a:r>
            <a:r>
              <a:rPr lang="en-US" dirty="0" smtClean="0"/>
              <a:t>) participates. </a:t>
            </a:r>
          </a:p>
          <a:p>
            <a:pPr lvl="1" algn="just"/>
            <a:r>
              <a:rPr lang="en-US" dirty="0" smtClean="0"/>
              <a:t>suppose the </a:t>
            </a:r>
            <a:r>
              <a:rPr lang="en-US" i="1" dirty="0" smtClean="0"/>
              <a:t>person </a:t>
            </a:r>
            <a:r>
              <a:rPr lang="en-US" dirty="0" smtClean="0"/>
              <a:t>entity set participates in a relationship </a:t>
            </a:r>
            <a:r>
              <a:rPr lang="en-US" i="1" dirty="0" smtClean="0"/>
              <a:t>person-dept </a:t>
            </a:r>
            <a:r>
              <a:rPr lang="en-US" dirty="0" smtClean="0"/>
              <a:t>with </a:t>
            </a:r>
            <a:r>
              <a:rPr lang="en-US" i="1" dirty="0" smtClean="0"/>
              <a:t>department</a:t>
            </a:r>
            <a:r>
              <a:rPr lang="en-US" dirty="0" smtClean="0"/>
              <a:t>. Then, the </a:t>
            </a:r>
            <a:r>
              <a:rPr lang="en-US" i="1" dirty="0" smtClean="0"/>
              <a:t>student</a:t>
            </a:r>
            <a:r>
              <a:rPr lang="en-US" dirty="0" smtClean="0"/>
              <a:t>, </a:t>
            </a:r>
            <a:r>
              <a:rPr lang="en-US" i="1" dirty="0" smtClean="0"/>
              <a:t>employee</a:t>
            </a:r>
            <a:r>
              <a:rPr lang="en-US" dirty="0" smtClean="0"/>
              <a:t>, </a:t>
            </a:r>
            <a:r>
              <a:rPr lang="en-US" i="1" dirty="0" smtClean="0"/>
              <a:t>instructor </a:t>
            </a:r>
            <a:r>
              <a:rPr lang="en-US" dirty="0" smtClean="0"/>
              <a:t>and </a:t>
            </a:r>
            <a:r>
              <a:rPr lang="en-US" i="1" dirty="0" smtClean="0"/>
              <a:t>secretary </a:t>
            </a:r>
            <a:r>
              <a:rPr lang="en-US" dirty="0" smtClean="0"/>
              <a:t>entity sets, which are subclasses of the </a:t>
            </a:r>
            <a:r>
              <a:rPr lang="en-US" i="1" dirty="0" smtClean="0"/>
              <a:t>person </a:t>
            </a:r>
            <a:r>
              <a:rPr lang="en-US" dirty="0" smtClean="0"/>
              <a:t>entity set, also implicitly participate in the </a:t>
            </a:r>
            <a:r>
              <a:rPr lang="en-US" i="1" dirty="0" smtClean="0"/>
              <a:t>person-dept </a:t>
            </a:r>
            <a:r>
              <a:rPr lang="en-US" dirty="0" smtClean="0"/>
              <a:t>relationship with </a:t>
            </a:r>
            <a:r>
              <a:rPr lang="en-US" i="1" dirty="0" smtClean="0"/>
              <a:t>department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Consider the scenario where each instructor </a:t>
            </a:r>
            <a:r>
              <a:rPr lang="en-US" dirty="0" smtClean="0"/>
              <a:t>guiding a student on a </a:t>
            </a:r>
            <a:r>
              <a:rPr lang="en-US" dirty="0" smtClean="0"/>
              <a:t>project is </a:t>
            </a:r>
            <a:r>
              <a:rPr lang="en-US" dirty="0" smtClean="0"/>
              <a:t>required </a:t>
            </a:r>
            <a:r>
              <a:rPr lang="en-US" dirty="0" smtClean="0"/>
              <a:t>to file </a:t>
            </a:r>
            <a:r>
              <a:rPr lang="en-US" dirty="0" smtClean="0"/>
              <a:t>a monthly evaluation report. We model the evaluation report as an entity </a:t>
            </a:r>
            <a:r>
              <a:rPr lang="en-US" i="1" dirty="0" smtClean="0"/>
              <a:t>evaluation</a:t>
            </a:r>
            <a:r>
              <a:rPr lang="en-US" dirty="0" smtClean="0"/>
              <a:t>, with a primary key </a:t>
            </a:r>
            <a:r>
              <a:rPr lang="en-US" i="1" dirty="0" smtClean="0"/>
              <a:t>evaluation id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00200"/>
            <a:ext cx="60198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025" y="1400175"/>
            <a:ext cx="56673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entity set may include </a:t>
            </a:r>
            <a:r>
              <a:rPr lang="en-US" dirty="0" smtClean="0"/>
              <a:t>sub-groupings of entities </a:t>
            </a:r>
            <a:r>
              <a:rPr lang="en-US" dirty="0" smtClean="0"/>
              <a:t>that are distinct in some </a:t>
            </a:r>
            <a:r>
              <a:rPr lang="en-US" dirty="0" smtClean="0"/>
              <a:t>way from </a:t>
            </a:r>
            <a:r>
              <a:rPr lang="en-US" dirty="0" smtClean="0"/>
              <a:t>other entities in the set.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Let’s say, there can be two types of persons in a university</a:t>
            </a:r>
          </a:p>
          <a:p>
            <a:pPr lvl="2"/>
            <a:r>
              <a:rPr lang="en-US" i="1" dirty="0" smtClean="0"/>
              <a:t>employee</a:t>
            </a:r>
            <a:endParaRPr lang="en-US" dirty="0" smtClean="0"/>
          </a:p>
          <a:p>
            <a:pPr lvl="2"/>
            <a:r>
              <a:rPr lang="en-US" i="1" dirty="0" smtClean="0"/>
              <a:t>student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Common attributes: </a:t>
            </a:r>
            <a:r>
              <a:rPr lang="en-US" i="1" dirty="0" smtClean="0"/>
              <a:t>ID</a:t>
            </a:r>
            <a:r>
              <a:rPr lang="en-US" dirty="0" smtClean="0"/>
              <a:t>, </a:t>
            </a:r>
            <a:r>
              <a:rPr lang="en-US" i="1" dirty="0" smtClean="0"/>
              <a:t>name</a:t>
            </a:r>
            <a:r>
              <a:rPr lang="en-US" dirty="0" smtClean="0"/>
              <a:t>, and </a:t>
            </a:r>
            <a:r>
              <a:rPr lang="en-US" i="1" dirty="0" smtClean="0"/>
              <a:t>address</a:t>
            </a:r>
          </a:p>
          <a:p>
            <a:pPr lvl="1"/>
            <a:r>
              <a:rPr lang="en-US" dirty="0" smtClean="0"/>
              <a:t>Distinct attributes for employee:  salary</a:t>
            </a:r>
          </a:p>
          <a:p>
            <a:pPr lvl="1"/>
            <a:r>
              <a:rPr lang="en-US" dirty="0" smtClean="0"/>
              <a:t>Distinct attributes for </a:t>
            </a:r>
            <a:r>
              <a:rPr lang="en-US" dirty="0" smtClean="0"/>
              <a:t>student:  </a:t>
            </a:r>
            <a:r>
              <a:rPr lang="en-US" dirty="0" err="1" smtClean="0"/>
              <a:t>total_credits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process </a:t>
            </a:r>
            <a:r>
              <a:rPr lang="en-US" dirty="0" smtClean="0"/>
              <a:t>of designating </a:t>
            </a:r>
            <a:r>
              <a:rPr lang="en-US" dirty="0" err="1" smtClean="0"/>
              <a:t>subgroupings</a:t>
            </a:r>
            <a:r>
              <a:rPr lang="en-US" dirty="0" smtClean="0"/>
              <a:t> within an entity set is </a:t>
            </a:r>
            <a:r>
              <a:rPr lang="en-US" dirty="0" smtClean="0"/>
              <a:t>called </a:t>
            </a:r>
            <a:r>
              <a:rPr lang="en-US" b="1" dirty="0" smtClean="0"/>
              <a:t>specialization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specialization of </a:t>
            </a:r>
            <a:r>
              <a:rPr lang="en-US" i="1" dirty="0" smtClean="0"/>
              <a:t>person </a:t>
            </a:r>
            <a:r>
              <a:rPr lang="en-US" dirty="0" smtClean="0"/>
              <a:t>allows us </a:t>
            </a:r>
            <a:r>
              <a:rPr lang="en-US" dirty="0" smtClean="0"/>
              <a:t>to distinguish </a:t>
            </a:r>
            <a:r>
              <a:rPr lang="en-US" dirty="0" smtClean="0"/>
              <a:t>among person entities </a:t>
            </a:r>
            <a:r>
              <a:rPr lang="en-US" dirty="0" smtClean="0"/>
              <a:t>according to whether </a:t>
            </a:r>
            <a:r>
              <a:rPr lang="en-US" dirty="0" smtClean="0"/>
              <a:t>they correspond to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employees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students</a:t>
            </a:r>
            <a:r>
              <a:rPr lang="en-US" dirty="0" smtClean="0"/>
              <a:t>: in general, a person could </a:t>
            </a:r>
            <a:r>
              <a:rPr lang="en-US" dirty="0" smtClean="0"/>
              <a:t>be an </a:t>
            </a:r>
            <a:r>
              <a:rPr lang="en-US" dirty="0" smtClean="0"/>
              <a:t>employee, a student, both, or neither.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As another example, suppose the university divides students into two categories: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graduate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undergraduate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Graduate </a:t>
            </a:r>
            <a:r>
              <a:rPr lang="en-US" dirty="0" smtClean="0"/>
              <a:t>students have an office assigned to</a:t>
            </a:r>
            <a:br>
              <a:rPr lang="en-US" dirty="0" smtClean="0"/>
            </a:br>
            <a:r>
              <a:rPr lang="en-US" dirty="0" smtClean="0"/>
              <a:t>them. </a:t>
            </a:r>
            <a:endParaRPr lang="en-US" dirty="0" smtClean="0"/>
          </a:p>
          <a:p>
            <a:pPr algn="just"/>
            <a:r>
              <a:rPr lang="en-US" dirty="0" smtClean="0"/>
              <a:t>Undergraduate </a:t>
            </a:r>
            <a:r>
              <a:rPr lang="en-US" dirty="0" smtClean="0"/>
              <a:t>students are assigned to a residential </a:t>
            </a:r>
            <a:r>
              <a:rPr lang="en-US" dirty="0" smtClean="0"/>
              <a:t>college.</a:t>
            </a:r>
          </a:p>
          <a:p>
            <a:pPr algn="just"/>
            <a:r>
              <a:rPr lang="en-US" dirty="0" smtClean="0"/>
              <a:t>Each </a:t>
            </a:r>
            <a:r>
              <a:rPr lang="en-US" dirty="0" smtClean="0"/>
              <a:t>of </a:t>
            </a:r>
            <a:r>
              <a:rPr lang="en-US" dirty="0" smtClean="0"/>
              <a:t>these student </a:t>
            </a:r>
            <a:r>
              <a:rPr lang="en-US" dirty="0" smtClean="0"/>
              <a:t>types is described by a set of attributes that includes all the </a:t>
            </a:r>
            <a:r>
              <a:rPr lang="en-US" dirty="0" smtClean="0"/>
              <a:t>attributes of the </a:t>
            </a:r>
            <a:r>
              <a:rPr lang="en-US" dirty="0" smtClean="0"/>
              <a:t>entity set </a:t>
            </a:r>
            <a:r>
              <a:rPr lang="en-US" b="1" i="1" dirty="0" smtClean="0"/>
              <a:t>student</a:t>
            </a:r>
            <a:r>
              <a:rPr lang="en-US" i="1" dirty="0" smtClean="0"/>
              <a:t> </a:t>
            </a:r>
            <a:r>
              <a:rPr lang="en-US" dirty="0" smtClean="0"/>
              <a:t>plus additional attributes.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university could create two specializations of </a:t>
            </a:r>
            <a:r>
              <a:rPr lang="en-US" i="1" dirty="0" smtClean="0"/>
              <a:t>student</a:t>
            </a:r>
            <a:r>
              <a:rPr lang="en-US" dirty="0" smtClean="0"/>
              <a:t>, namely </a:t>
            </a:r>
            <a:r>
              <a:rPr lang="en-US" i="1" dirty="0" smtClean="0"/>
              <a:t>graduate </a:t>
            </a:r>
            <a:r>
              <a:rPr lang="en-US" dirty="0" smtClean="0"/>
              <a:t>and </a:t>
            </a:r>
            <a:r>
              <a:rPr lang="en-US" i="1" dirty="0" smtClean="0"/>
              <a:t>undergraduate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Student </a:t>
            </a:r>
            <a:r>
              <a:rPr lang="en-US" dirty="0" smtClean="0"/>
              <a:t>entities are described by the </a:t>
            </a:r>
            <a:r>
              <a:rPr lang="en-US" dirty="0" smtClean="0"/>
              <a:t>attributes </a:t>
            </a:r>
            <a:r>
              <a:rPr lang="en-US" i="1" dirty="0" smtClean="0"/>
              <a:t>ID</a:t>
            </a:r>
            <a:r>
              <a:rPr lang="en-US" dirty="0" smtClean="0"/>
              <a:t>,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address</a:t>
            </a:r>
            <a:r>
              <a:rPr lang="en-US" dirty="0" smtClean="0"/>
              <a:t>, and </a:t>
            </a:r>
            <a:r>
              <a:rPr lang="en-US" i="1" dirty="0" smtClean="0"/>
              <a:t>tot </a:t>
            </a:r>
            <a:r>
              <a:rPr lang="en-US" i="1" dirty="0" err="1" smtClean="0"/>
              <a:t>cred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entity set </a:t>
            </a:r>
            <a:r>
              <a:rPr lang="en-US" i="1" dirty="0" smtClean="0"/>
              <a:t>graduate </a:t>
            </a:r>
            <a:r>
              <a:rPr lang="en-US" dirty="0" smtClean="0"/>
              <a:t>would have all the </a:t>
            </a:r>
            <a:r>
              <a:rPr lang="en-US" dirty="0" smtClean="0"/>
              <a:t>attributes of </a:t>
            </a:r>
            <a:r>
              <a:rPr lang="en-US" i="1" dirty="0" smtClean="0"/>
              <a:t>student </a:t>
            </a:r>
            <a:r>
              <a:rPr lang="en-US" dirty="0" smtClean="0"/>
              <a:t>and an additional attribute </a:t>
            </a:r>
            <a:r>
              <a:rPr lang="en-US" i="1" dirty="0" smtClean="0"/>
              <a:t>office number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entity set </a:t>
            </a:r>
            <a:r>
              <a:rPr lang="en-US" i="1" dirty="0" smtClean="0"/>
              <a:t>undergraduate </a:t>
            </a:r>
            <a:r>
              <a:rPr lang="en-US" dirty="0" smtClean="0"/>
              <a:t>would </a:t>
            </a:r>
            <a:r>
              <a:rPr lang="en-US" dirty="0" smtClean="0"/>
              <a:t>have all the attributes of </a:t>
            </a:r>
            <a:r>
              <a:rPr lang="en-US" i="1" dirty="0" smtClean="0"/>
              <a:t>student</a:t>
            </a:r>
            <a:r>
              <a:rPr lang="en-US" dirty="0" smtClean="0"/>
              <a:t>, and an additional attribute </a:t>
            </a:r>
            <a:r>
              <a:rPr lang="en-US" i="1" dirty="0" smtClean="0"/>
              <a:t>residential college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example:  university employees can be classified into two categories</a:t>
            </a:r>
          </a:p>
          <a:p>
            <a:pPr lvl="1"/>
            <a:r>
              <a:rPr lang="en-US" i="1" dirty="0" smtClean="0"/>
              <a:t>Instructor</a:t>
            </a:r>
            <a:endParaRPr lang="en-US" dirty="0" smtClean="0"/>
          </a:p>
          <a:p>
            <a:pPr lvl="1"/>
            <a:r>
              <a:rPr lang="en-US" i="1" dirty="0" smtClean="0"/>
              <a:t>Secretary</a:t>
            </a:r>
          </a:p>
          <a:p>
            <a:pPr algn="just"/>
            <a:r>
              <a:rPr lang="en-US" dirty="0" smtClean="0"/>
              <a:t>An entity set may be specialized by </a:t>
            </a:r>
            <a:r>
              <a:rPr lang="en-US" dirty="0" smtClean="0"/>
              <a:t>more than </a:t>
            </a:r>
            <a:r>
              <a:rPr lang="en-US" dirty="0" smtClean="0"/>
              <a:t>one distinguishing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Employees can be classified based </a:t>
            </a:r>
            <a:r>
              <a:rPr lang="en-US" dirty="0" smtClean="0"/>
              <a:t>on </a:t>
            </a:r>
            <a:r>
              <a:rPr lang="en-US" dirty="0" smtClean="0"/>
              <a:t>whether the </a:t>
            </a:r>
            <a:r>
              <a:rPr lang="en-US" dirty="0" smtClean="0"/>
              <a:t>person is a temporary (limited term) </a:t>
            </a:r>
            <a:r>
              <a:rPr lang="en-US" dirty="0" smtClean="0"/>
              <a:t>employee or </a:t>
            </a:r>
            <a:r>
              <a:rPr lang="en-US" dirty="0" smtClean="0"/>
              <a:t>a </a:t>
            </a:r>
            <a:r>
              <a:rPr lang="en-US" dirty="0" smtClean="0"/>
              <a:t>permanent employee.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Specialization </a:t>
            </a:r>
            <a:r>
              <a:rPr lang="en-US" dirty="0" smtClean="0"/>
              <a:t>is depicted by a hollow </a:t>
            </a:r>
            <a:r>
              <a:rPr lang="en-US" dirty="0" smtClean="0"/>
              <a:t>arrow-head pointing </a:t>
            </a:r>
            <a:r>
              <a:rPr lang="en-US" dirty="0" smtClean="0"/>
              <a:t>from the specialized entity to the other </a:t>
            </a:r>
            <a:r>
              <a:rPr lang="en-US" dirty="0" smtClean="0"/>
              <a:t>entity.  We refer to </a:t>
            </a:r>
            <a:r>
              <a:rPr lang="en-US" dirty="0" smtClean="0"/>
              <a:t>this relationship as the </a:t>
            </a:r>
            <a:r>
              <a:rPr lang="en-US" dirty="0" smtClean="0"/>
              <a:t>“IS A” </a:t>
            </a:r>
            <a:r>
              <a:rPr lang="en-US" dirty="0" smtClean="0"/>
              <a:t>relationship, which stands for “is a” and </a:t>
            </a:r>
            <a:r>
              <a:rPr lang="en-US" dirty="0" smtClean="0"/>
              <a:t>represents, for </a:t>
            </a:r>
            <a:r>
              <a:rPr lang="en-US" dirty="0" smtClean="0"/>
              <a:t>example, that an instructor “is </a:t>
            </a:r>
            <a:r>
              <a:rPr lang="en-US" dirty="0" smtClean="0"/>
              <a:t>a” employee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6100762" cy="499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Disjoint </a:t>
            </a:r>
            <a:r>
              <a:rPr lang="en-US" dirty="0" err="1" smtClean="0"/>
              <a:t>vs</a:t>
            </a:r>
            <a:r>
              <a:rPr lang="en-US" dirty="0" smtClean="0"/>
              <a:t> Overlapping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 </a:t>
            </a:r>
            <a:r>
              <a:rPr lang="en-US" dirty="0" smtClean="0"/>
              <a:t>entity may belong to multiple specialized entity </a:t>
            </a:r>
            <a:r>
              <a:rPr lang="en-US" dirty="0" smtClean="0"/>
              <a:t>sets </a:t>
            </a:r>
            <a:r>
              <a:rPr lang="en-US" dirty="0" smtClean="0">
                <a:sym typeface="Wingdings" pitchFamily="2" charset="2"/>
              </a:rPr>
              <a:t> overlapping.</a:t>
            </a:r>
          </a:p>
          <a:p>
            <a:pPr algn="just"/>
            <a:r>
              <a:rPr lang="en-US" dirty="0" smtClean="0"/>
              <a:t>An entity may belong to </a:t>
            </a:r>
            <a:r>
              <a:rPr lang="en-US" dirty="0" smtClean="0"/>
              <a:t>at most one </a:t>
            </a:r>
            <a:r>
              <a:rPr lang="en-US" dirty="0" smtClean="0"/>
              <a:t>specialized entity sets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disjoint.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3661393"/>
            <a:ext cx="6438900" cy="289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179</TotalTime>
  <Words>519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Extended Features of ER Diagram</vt:lpstr>
      <vt:lpstr>Specialization</vt:lpstr>
      <vt:lpstr>Specialization</vt:lpstr>
      <vt:lpstr>Specialization</vt:lpstr>
      <vt:lpstr>Specialization</vt:lpstr>
      <vt:lpstr>Specialization</vt:lpstr>
      <vt:lpstr>Specialization</vt:lpstr>
      <vt:lpstr>Specialization</vt:lpstr>
      <vt:lpstr>Disjoint vs Overlapping Specialization</vt:lpstr>
      <vt:lpstr>Generalization</vt:lpstr>
      <vt:lpstr>Completeness of Generalization</vt:lpstr>
      <vt:lpstr>Completeness of Generalization</vt:lpstr>
      <vt:lpstr>Attribute Inheritance</vt:lpstr>
      <vt:lpstr>Attribute Inheritance</vt:lpstr>
      <vt:lpstr>Aggregation</vt:lpstr>
      <vt:lpstr>Aggregation</vt:lpstr>
      <vt:lpstr>Aggregation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Alternatives</dc:title>
  <dc:creator>MSI</dc:creator>
  <cp:lastModifiedBy>MSI</cp:lastModifiedBy>
  <cp:revision>61</cp:revision>
  <dcterms:created xsi:type="dcterms:W3CDTF">2006-08-16T00:00:00Z</dcterms:created>
  <dcterms:modified xsi:type="dcterms:W3CDTF">2020-03-02T14:37:50Z</dcterms:modified>
</cp:coreProperties>
</file>