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276" r:id="rId17"/>
    <p:sldId id="277" r:id="rId18"/>
    <p:sldId id="279" r:id="rId19"/>
    <p:sldId id="322" r:id="rId20"/>
    <p:sldId id="323" r:id="rId21"/>
    <p:sldId id="280" r:id="rId22"/>
    <p:sldId id="281" r:id="rId23"/>
    <p:sldId id="324" r:id="rId24"/>
    <p:sldId id="282" r:id="rId25"/>
    <p:sldId id="283" r:id="rId26"/>
    <p:sldId id="284" r:id="rId27"/>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290"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300" y="2665790"/>
            <a:ext cx="7315200" cy="156966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9600" dirty="0" smtClean="0"/>
              <a:t>Normalization</a:t>
            </a:r>
            <a:endParaRPr lang="en-US" sz="9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21" name="object 21"/>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9" name="object 19"/>
          <p:cNvSpPr/>
          <p:nvPr/>
        </p:nvSpPr>
        <p:spPr>
          <a:xfrm>
            <a:off x="2681258" y="1833447"/>
            <a:ext cx="5005387" cy="966786"/>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txBox="1"/>
          <p:nvPr/>
        </p:nvSpPr>
        <p:spPr>
          <a:xfrm>
            <a:off x="1444597" y="1358085"/>
            <a:ext cx="4670207"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Functional Dependence</a:t>
            </a:r>
            <a:endParaRPr sz="3200">
              <a:latin typeface="Arial"/>
              <a:cs typeface="Arial"/>
            </a:endParaRPr>
          </a:p>
        </p:txBody>
      </p:sp>
      <p:sp>
        <p:nvSpPr>
          <p:cNvPr id="17" name="object 17"/>
          <p:cNvSpPr txBox="1"/>
          <p:nvPr/>
        </p:nvSpPr>
        <p:spPr>
          <a:xfrm>
            <a:off x="1228696" y="2885909"/>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16" name="object 16"/>
          <p:cNvSpPr txBox="1"/>
          <p:nvPr/>
        </p:nvSpPr>
        <p:spPr>
          <a:xfrm>
            <a:off x="1493809" y="2885823"/>
            <a:ext cx="7644672"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An attribute B is FUNCTIONALLY DEPENDENT on another attribute A, if a</a:t>
            </a:r>
            <a:endParaRPr sz="1800">
              <a:latin typeface="Arial"/>
              <a:cs typeface="Arial"/>
            </a:endParaRPr>
          </a:p>
        </p:txBody>
      </p:sp>
      <p:sp>
        <p:nvSpPr>
          <p:cNvPr id="15" name="object 15"/>
          <p:cNvSpPr txBox="1"/>
          <p:nvPr/>
        </p:nvSpPr>
        <p:spPr>
          <a:xfrm>
            <a:off x="1495397" y="3127123"/>
            <a:ext cx="606215" cy="1665978"/>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value</a:t>
            </a:r>
            <a:endParaRPr sz="1800">
              <a:latin typeface="Arial"/>
              <a:cs typeface="Arial"/>
            </a:endParaRPr>
          </a:p>
          <a:p>
            <a:pPr marL="342900" marR="34289">
              <a:lnSpc>
                <a:spcPct val="95825"/>
              </a:lnSpc>
              <a:spcBef>
                <a:spcPts val="425"/>
              </a:spcBef>
            </a:pPr>
            <a:r>
              <a:rPr sz="2000" spc="0" dirty="0" smtClean="0">
                <a:solidFill>
                  <a:srgbClr val="383937"/>
                </a:solidFill>
                <a:latin typeface="Arial"/>
                <a:cs typeface="Arial"/>
              </a:rPr>
              <a:t>-</a:t>
            </a:r>
            <a:endParaRPr sz="2000">
              <a:latin typeface="Arial"/>
              <a:cs typeface="Arial"/>
            </a:endParaRPr>
          </a:p>
          <a:p>
            <a:pPr marL="342900" marR="34289">
              <a:lnSpc>
                <a:spcPct val="95825"/>
              </a:lnSpc>
              <a:spcBef>
                <a:spcPts val="400"/>
              </a:spcBef>
            </a:pPr>
            <a:r>
              <a:rPr sz="2000" spc="0" dirty="0" smtClean="0">
                <a:solidFill>
                  <a:srgbClr val="383937"/>
                </a:solidFill>
                <a:latin typeface="Arial"/>
                <a:cs typeface="Arial"/>
              </a:rPr>
              <a:t>-</a:t>
            </a:r>
            <a:endParaRPr sz="2000">
              <a:latin typeface="Arial"/>
              <a:cs typeface="Arial"/>
            </a:endParaRPr>
          </a:p>
          <a:p>
            <a:pPr marL="342900" marR="34289">
              <a:lnSpc>
                <a:spcPct val="95825"/>
              </a:lnSpc>
              <a:spcBef>
                <a:spcPts val="500"/>
              </a:spcBef>
            </a:pPr>
            <a:r>
              <a:rPr sz="2000" spc="0" dirty="0" smtClean="0">
                <a:solidFill>
                  <a:srgbClr val="383937"/>
                </a:solidFill>
                <a:latin typeface="Arial"/>
                <a:cs typeface="Arial"/>
              </a:rPr>
              <a:t>-</a:t>
            </a:r>
            <a:endParaRPr sz="2000">
              <a:latin typeface="Arial"/>
              <a:cs typeface="Arial"/>
            </a:endParaRPr>
          </a:p>
          <a:p>
            <a:pPr marL="342900" marR="34289">
              <a:lnSpc>
                <a:spcPct val="95825"/>
              </a:lnSpc>
              <a:spcBef>
                <a:spcPts val="500"/>
              </a:spcBef>
            </a:pPr>
            <a:r>
              <a:rPr sz="2000" spc="0" dirty="0" smtClean="0">
                <a:solidFill>
                  <a:srgbClr val="383937"/>
                </a:solidFill>
                <a:latin typeface="Arial"/>
                <a:cs typeface="Arial"/>
              </a:rPr>
              <a:t>-</a:t>
            </a:r>
            <a:endParaRPr sz="2000">
              <a:latin typeface="Arial"/>
              <a:cs typeface="Arial"/>
            </a:endParaRPr>
          </a:p>
        </p:txBody>
      </p:sp>
      <p:sp>
        <p:nvSpPr>
          <p:cNvPr id="14" name="object 14"/>
          <p:cNvSpPr txBox="1"/>
          <p:nvPr/>
        </p:nvSpPr>
        <p:spPr>
          <a:xfrm>
            <a:off x="2105439" y="3127123"/>
            <a:ext cx="5282475" cy="1666072"/>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of A determines a single value of B at any one time.</a:t>
            </a:r>
            <a:endParaRPr sz="1800">
              <a:latin typeface="Arial"/>
              <a:cs typeface="Arial"/>
            </a:endParaRPr>
          </a:p>
          <a:p>
            <a:pPr marL="42421" marR="34290">
              <a:lnSpc>
                <a:spcPct val="95825"/>
              </a:lnSpc>
              <a:spcBef>
                <a:spcPts val="425"/>
              </a:spcBef>
            </a:pPr>
            <a:r>
              <a:rPr sz="2000" spc="0" dirty="0" smtClean="0">
                <a:solidFill>
                  <a:srgbClr val="383937"/>
                </a:solidFill>
                <a:latin typeface="Arial"/>
                <a:cs typeface="Arial"/>
              </a:rPr>
              <a:t>A </a:t>
            </a:r>
            <a:r>
              <a:rPr sz="2000" spc="0" dirty="0" smtClean="0">
                <a:solidFill>
                  <a:srgbClr val="383937"/>
                </a:solidFill>
                <a:latin typeface="Wingdings"/>
                <a:cs typeface="Wingdings"/>
              </a:rPr>
              <a:t></a:t>
            </a:r>
            <a:r>
              <a:rPr sz="2000" spc="54" dirty="0" smtClean="0">
                <a:solidFill>
                  <a:srgbClr val="383937"/>
                </a:solidFill>
                <a:latin typeface="Times New Roman"/>
                <a:cs typeface="Times New Roman"/>
              </a:rPr>
              <a:t> </a:t>
            </a:r>
            <a:r>
              <a:rPr sz="2000" spc="0" dirty="0" smtClean="0">
                <a:solidFill>
                  <a:srgbClr val="383937"/>
                </a:solidFill>
                <a:latin typeface="Arial"/>
                <a:cs typeface="Arial"/>
              </a:rPr>
              <a:t>B</a:t>
            </a:r>
            <a:endParaRPr sz="2000">
              <a:latin typeface="Arial"/>
              <a:cs typeface="Arial"/>
            </a:endParaRPr>
          </a:p>
          <a:p>
            <a:pPr marL="42421" marR="1919412">
              <a:lnSpc>
                <a:spcPts val="2345"/>
              </a:lnSpc>
              <a:spcBef>
                <a:spcPts val="400"/>
              </a:spcBef>
            </a:pPr>
            <a:r>
              <a:rPr sz="2000" spc="0" dirty="0" smtClean="0">
                <a:solidFill>
                  <a:srgbClr val="383937"/>
                </a:solidFill>
                <a:latin typeface="Arial"/>
                <a:cs typeface="Arial"/>
              </a:rPr>
              <a:t>EMP# </a:t>
            </a:r>
            <a:r>
              <a:rPr sz="2000" spc="0" dirty="0" smtClean="0">
                <a:solidFill>
                  <a:srgbClr val="383937"/>
                </a:solidFill>
                <a:latin typeface="Wingdings"/>
                <a:cs typeface="Wingdings"/>
              </a:rPr>
              <a:t></a:t>
            </a:r>
            <a:r>
              <a:rPr sz="2000" spc="54" dirty="0" smtClean="0">
                <a:solidFill>
                  <a:srgbClr val="383937"/>
                </a:solidFill>
                <a:latin typeface="Times New Roman"/>
                <a:cs typeface="Times New Roman"/>
              </a:rPr>
              <a:t> </a:t>
            </a:r>
            <a:r>
              <a:rPr sz="2000" spc="0" dirty="0" smtClean="0">
                <a:solidFill>
                  <a:srgbClr val="383937"/>
                </a:solidFill>
                <a:latin typeface="Arial"/>
                <a:cs typeface="Arial"/>
              </a:rPr>
              <a:t>EMP_NAME </a:t>
            </a:r>
            <a:endParaRPr sz="2000">
              <a:latin typeface="Arial"/>
              <a:cs typeface="Arial"/>
            </a:endParaRPr>
          </a:p>
          <a:p>
            <a:pPr marL="42421" marR="1919412">
              <a:lnSpc>
                <a:spcPts val="2345"/>
              </a:lnSpc>
              <a:spcBef>
                <a:spcPts val="509"/>
              </a:spcBef>
            </a:pPr>
            <a:r>
              <a:rPr sz="2000" spc="0" dirty="0" smtClean="0">
                <a:solidFill>
                  <a:srgbClr val="383937"/>
                </a:solidFill>
                <a:latin typeface="Arial"/>
                <a:cs typeface="Arial"/>
              </a:rPr>
              <a:t>CUSTNUMB </a:t>
            </a:r>
            <a:r>
              <a:rPr sz="2000" spc="0" dirty="0" smtClean="0">
                <a:solidFill>
                  <a:srgbClr val="383937"/>
                </a:solidFill>
                <a:latin typeface="Wingdings"/>
                <a:cs typeface="Wingdings"/>
              </a:rPr>
              <a:t></a:t>
            </a:r>
            <a:r>
              <a:rPr sz="2000" spc="54" dirty="0" smtClean="0">
                <a:solidFill>
                  <a:srgbClr val="383937"/>
                </a:solidFill>
                <a:latin typeface="Times New Roman"/>
                <a:cs typeface="Times New Roman"/>
              </a:rPr>
              <a:t> </a:t>
            </a:r>
            <a:r>
              <a:rPr sz="2000" spc="0" dirty="0" smtClean="0">
                <a:solidFill>
                  <a:srgbClr val="383937"/>
                </a:solidFill>
                <a:latin typeface="Arial"/>
                <a:cs typeface="Arial"/>
              </a:rPr>
              <a:t>CUSTNAME</a:t>
            </a:r>
            <a:endParaRPr sz="2000">
              <a:latin typeface="Arial"/>
              <a:cs typeface="Arial"/>
            </a:endParaRPr>
          </a:p>
          <a:p>
            <a:pPr marL="42421" marR="34290">
              <a:lnSpc>
                <a:spcPct val="95825"/>
              </a:lnSpc>
              <a:spcBef>
                <a:spcPts val="524"/>
              </a:spcBef>
            </a:pPr>
            <a:r>
              <a:rPr sz="2000" spc="0" dirty="0" smtClean="0">
                <a:solidFill>
                  <a:srgbClr val="383937"/>
                </a:solidFill>
                <a:latin typeface="Arial"/>
                <a:cs typeface="Arial"/>
              </a:rPr>
              <a:t>ORDER-NUMBER </a:t>
            </a:r>
            <a:r>
              <a:rPr sz="2000" spc="0" dirty="0" smtClean="0">
                <a:solidFill>
                  <a:srgbClr val="383937"/>
                </a:solidFill>
                <a:latin typeface="Wingdings"/>
                <a:cs typeface="Wingdings"/>
              </a:rPr>
              <a:t></a:t>
            </a:r>
            <a:r>
              <a:rPr sz="2000" spc="54" dirty="0" smtClean="0">
                <a:solidFill>
                  <a:srgbClr val="383937"/>
                </a:solidFill>
                <a:latin typeface="Times New Roman"/>
                <a:cs typeface="Times New Roman"/>
              </a:rPr>
              <a:t> </a:t>
            </a:r>
            <a:r>
              <a:rPr sz="2000" spc="0" dirty="0" smtClean="0">
                <a:solidFill>
                  <a:srgbClr val="383937"/>
                </a:solidFill>
                <a:latin typeface="Arial"/>
                <a:cs typeface="Arial"/>
              </a:rPr>
              <a:t>ORDER-DATE</a:t>
            </a:r>
            <a:endParaRPr sz="2000">
              <a:latin typeface="Arial"/>
              <a:cs typeface="Arial"/>
            </a:endParaRPr>
          </a:p>
        </p:txBody>
      </p:sp>
      <p:sp>
        <p:nvSpPr>
          <p:cNvPr id="13" name="object 13"/>
          <p:cNvSpPr txBox="1"/>
          <p:nvPr/>
        </p:nvSpPr>
        <p:spPr>
          <a:xfrm>
            <a:off x="2333597" y="4856601"/>
            <a:ext cx="152424"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12" name="object 12"/>
          <p:cNvSpPr txBox="1"/>
          <p:nvPr/>
        </p:nvSpPr>
        <p:spPr>
          <a:xfrm>
            <a:off x="2663797" y="4856601"/>
            <a:ext cx="4822567" cy="901700"/>
          </a:xfrm>
          <a:prstGeom prst="rect">
            <a:avLst/>
          </a:prstGeom>
        </p:spPr>
        <p:txBody>
          <a:bodyPr wrap="square" lIns="0" tIns="0" rIns="0" bIns="0" rtlCol="0">
            <a:noAutofit/>
          </a:bodyPr>
          <a:lstStyle/>
          <a:p>
            <a:pPr marL="14288">
              <a:lnSpc>
                <a:spcPts val="2145"/>
              </a:lnSpc>
              <a:spcBef>
                <a:spcPts val="107"/>
              </a:spcBef>
            </a:pPr>
            <a:r>
              <a:rPr sz="2000" spc="0" dirty="0" smtClean="0">
                <a:solidFill>
                  <a:srgbClr val="383937"/>
                </a:solidFill>
                <a:latin typeface="Arial"/>
                <a:cs typeface="Arial"/>
              </a:rPr>
              <a:t>ORDER-NUMBER - independent variable,</a:t>
            </a:r>
            <a:endParaRPr sz="2000">
              <a:latin typeface="Arial"/>
              <a:cs typeface="Arial"/>
            </a:endParaRPr>
          </a:p>
          <a:p>
            <a:pPr marL="12700" marR="38100">
              <a:lnSpc>
                <a:spcPts val="2200"/>
              </a:lnSpc>
              <a:spcBef>
                <a:spcPts val="2"/>
              </a:spcBef>
            </a:pPr>
            <a:r>
              <a:rPr sz="2000" spc="0" dirty="0" smtClean="0">
                <a:solidFill>
                  <a:srgbClr val="383937"/>
                </a:solidFill>
                <a:latin typeface="Arial"/>
                <a:cs typeface="Arial"/>
              </a:rPr>
              <a:t>the DETERMINANT</a:t>
            </a:r>
            <a:endParaRPr sz="2000">
              <a:latin typeface="Arial"/>
              <a:cs typeface="Arial"/>
            </a:endParaRPr>
          </a:p>
          <a:p>
            <a:pPr marL="14288" marR="38100">
              <a:lnSpc>
                <a:spcPct val="95825"/>
              </a:lnSpc>
              <a:spcBef>
                <a:spcPts val="290"/>
              </a:spcBef>
            </a:pPr>
            <a:r>
              <a:rPr sz="2000" spc="0" dirty="0" smtClean="0">
                <a:solidFill>
                  <a:srgbClr val="383937"/>
                </a:solidFill>
                <a:latin typeface="Arial"/>
                <a:cs typeface="Arial"/>
              </a:rPr>
              <a:t>ORDER-DATE - dependant variable</a:t>
            </a:r>
            <a:endParaRPr sz="2000">
              <a:latin typeface="Arial"/>
              <a:cs typeface="Arial"/>
            </a:endParaRPr>
          </a:p>
        </p:txBody>
      </p:sp>
      <p:sp>
        <p:nvSpPr>
          <p:cNvPr id="11" name="object 11"/>
          <p:cNvSpPr txBox="1"/>
          <p:nvPr/>
        </p:nvSpPr>
        <p:spPr>
          <a:xfrm>
            <a:off x="7493417" y="4856601"/>
            <a:ext cx="1531874"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also know as</a:t>
            </a:r>
            <a:endParaRPr sz="2000">
              <a:latin typeface="Arial"/>
              <a:cs typeface="Arial"/>
            </a:endParaRPr>
          </a:p>
        </p:txBody>
      </p:sp>
      <p:sp>
        <p:nvSpPr>
          <p:cNvPr id="10" name="object 10"/>
          <p:cNvSpPr txBox="1"/>
          <p:nvPr/>
        </p:nvSpPr>
        <p:spPr>
          <a:xfrm>
            <a:off x="2333597" y="5478901"/>
            <a:ext cx="152424"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9" name="object 9"/>
          <p:cNvSpPr txBox="1"/>
          <p:nvPr/>
        </p:nvSpPr>
        <p:spPr>
          <a:xfrm>
            <a:off x="1228696" y="5832309"/>
            <a:ext cx="164278" cy="253999"/>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8" name="object 8"/>
          <p:cNvSpPr txBox="1"/>
          <p:nvPr/>
        </p:nvSpPr>
        <p:spPr>
          <a:xfrm>
            <a:off x="1493809" y="5832223"/>
            <a:ext cx="2447735"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TOTAL DEPENDENCY</a:t>
            </a:r>
            <a:endParaRPr sz="1800">
              <a:latin typeface="Arial"/>
              <a:cs typeface="Arial"/>
            </a:endParaRPr>
          </a:p>
        </p:txBody>
      </p:sp>
      <p:sp>
        <p:nvSpPr>
          <p:cNvPr id="7" name="object 7"/>
          <p:cNvSpPr txBox="1"/>
          <p:nvPr/>
        </p:nvSpPr>
        <p:spPr>
          <a:xfrm>
            <a:off x="1825597" y="6164701"/>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6" name="object 6"/>
          <p:cNvSpPr txBox="1"/>
          <p:nvPr/>
        </p:nvSpPr>
        <p:spPr>
          <a:xfrm>
            <a:off x="2135160" y="6164701"/>
            <a:ext cx="6190638"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attribute A determines B AND attribute B determines A</a:t>
            </a:r>
            <a:endParaRPr sz="2000">
              <a:latin typeface="Arial"/>
              <a:cs typeface="Arial"/>
            </a:endParaRPr>
          </a:p>
        </p:txBody>
      </p:sp>
      <p:sp>
        <p:nvSpPr>
          <p:cNvPr id="5" name="object 5"/>
          <p:cNvSpPr txBox="1"/>
          <p:nvPr/>
        </p:nvSpPr>
        <p:spPr>
          <a:xfrm>
            <a:off x="2333597" y="6507602"/>
            <a:ext cx="152424"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4" name="object 4"/>
          <p:cNvSpPr txBox="1"/>
          <p:nvPr/>
        </p:nvSpPr>
        <p:spPr>
          <a:xfrm>
            <a:off x="2665385" y="6507602"/>
            <a:ext cx="5629928" cy="534447"/>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EMPLOYEE-NUMBER </a:t>
            </a:r>
            <a:r>
              <a:rPr sz="2000" spc="0" smtClean="0">
                <a:solidFill>
                  <a:srgbClr val="383937"/>
                </a:solidFill>
                <a:latin typeface="Wingdings"/>
                <a:cs typeface="Wingdings"/>
              </a:rPr>
              <a:t></a:t>
            </a:r>
            <a:r>
              <a:rPr sz="2000" spc="54" smtClean="0">
                <a:solidFill>
                  <a:srgbClr val="383937"/>
                </a:solidFill>
                <a:latin typeface="Times New Roman"/>
                <a:cs typeface="Times New Roman"/>
              </a:rPr>
              <a:t> </a:t>
            </a:r>
            <a:r>
              <a:rPr sz="2000" spc="0" smtClean="0">
                <a:solidFill>
                  <a:srgbClr val="383937"/>
                </a:solidFill>
                <a:latin typeface="Arial"/>
                <a:cs typeface="Arial"/>
              </a:rPr>
              <a:t>TAX-FILE-NUMBER</a:t>
            </a:r>
            <a:endParaRPr sz="20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20" name="object 20"/>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8" name="object 18"/>
          <p:cNvSpPr txBox="1"/>
          <p:nvPr/>
        </p:nvSpPr>
        <p:spPr>
          <a:xfrm>
            <a:off x="1420784" y="1358085"/>
            <a:ext cx="3361083" cy="939411"/>
          </a:xfrm>
          <a:prstGeom prst="rect">
            <a:avLst/>
          </a:prstGeom>
        </p:spPr>
        <p:txBody>
          <a:bodyPr wrap="square" lIns="0" tIns="0" rIns="0" bIns="0" rtlCol="0">
            <a:noAutofit/>
          </a:bodyPr>
          <a:lstStyle/>
          <a:p>
            <a:pPr marL="36512">
              <a:lnSpc>
                <a:spcPts val="3370"/>
              </a:lnSpc>
              <a:spcBef>
                <a:spcPts val="168"/>
              </a:spcBef>
            </a:pPr>
            <a:r>
              <a:rPr sz="3200" b="1" spc="0" dirty="0" smtClean="0">
                <a:solidFill>
                  <a:srgbClr val="383937"/>
                </a:solidFill>
                <a:latin typeface="Arial"/>
                <a:cs typeface="Arial"/>
              </a:rPr>
              <a:t>Full Dependency</a:t>
            </a:r>
            <a:endParaRPr sz="3200">
              <a:latin typeface="Arial"/>
              <a:cs typeface="Arial"/>
            </a:endParaRPr>
          </a:p>
          <a:p>
            <a:pPr marL="12700" marR="60960">
              <a:lnSpc>
                <a:spcPct val="95825"/>
              </a:lnSpc>
              <a:spcBef>
                <a:spcPts val="1727"/>
              </a:spcBef>
            </a:pPr>
            <a:r>
              <a:rPr sz="1800" spc="0" dirty="0" smtClean="0">
                <a:solidFill>
                  <a:srgbClr val="383937"/>
                </a:solidFill>
                <a:latin typeface="Arial"/>
                <a:cs typeface="Arial"/>
              </a:rPr>
              <a:t>FULL DEPENDENCY</a:t>
            </a:r>
            <a:endParaRPr sz="1800">
              <a:latin typeface="Arial"/>
              <a:cs typeface="Arial"/>
            </a:endParaRPr>
          </a:p>
        </p:txBody>
      </p:sp>
      <p:sp>
        <p:nvSpPr>
          <p:cNvPr id="17" name="object 17"/>
          <p:cNvSpPr txBox="1"/>
          <p:nvPr/>
        </p:nvSpPr>
        <p:spPr>
          <a:xfrm>
            <a:off x="1155671" y="2043581"/>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16" name="object 16"/>
          <p:cNvSpPr txBox="1"/>
          <p:nvPr/>
        </p:nvSpPr>
        <p:spPr>
          <a:xfrm>
            <a:off x="1752572" y="2403914"/>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15" name="object 15"/>
          <p:cNvSpPr txBox="1"/>
          <p:nvPr/>
        </p:nvSpPr>
        <p:spPr>
          <a:xfrm>
            <a:off x="2057372" y="2403914"/>
            <a:ext cx="7423617" cy="1346200"/>
          </a:xfrm>
          <a:prstGeom prst="rect">
            <a:avLst/>
          </a:prstGeom>
        </p:spPr>
        <p:txBody>
          <a:bodyPr wrap="square" lIns="0" tIns="0" rIns="0" bIns="0" rtlCol="0">
            <a:noAutofit/>
          </a:bodyPr>
          <a:lstStyle/>
          <a:p>
            <a:pPr marL="17463">
              <a:lnSpc>
                <a:spcPts val="2145"/>
              </a:lnSpc>
              <a:spcBef>
                <a:spcPts val="107"/>
              </a:spcBef>
            </a:pPr>
            <a:r>
              <a:rPr sz="2000" spc="0" dirty="0" smtClean="0">
                <a:solidFill>
                  <a:srgbClr val="383937"/>
                </a:solidFill>
                <a:latin typeface="Arial"/>
                <a:cs typeface="Arial"/>
              </a:rPr>
              <a:t>An attribute Y is considered to have a </a:t>
            </a:r>
            <a:r>
              <a:rPr sz="2000" b="1" spc="0" dirty="0" smtClean="0">
                <a:solidFill>
                  <a:srgbClr val="383937"/>
                </a:solidFill>
                <a:latin typeface="Arial"/>
                <a:cs typeface="Arial"/>
              </a:rPr>
              <a:t>full dependency </a:t>
            </a:r>
            <a:r>
              <a:rPr sz="2000" spc="0" dirty="0" smtClean="0">
                <a:solidFill>
                  <a:srgbClr val="383937"/>
                </a:solidFill>
                <a:latin typeface="Arial"/>
                <a:cs typeface="Arial"/>
              </a:rPr>
              <a:t>on a SET</a:t>
            </a:r>
            <a:endParaRPr sz="2000">
              <a:latin typeface="Arial"/>
              <a:cs typeface="Arial"/>
            </a:endParaRPr>
          </a:p>
          <a:p>
            <a:pPr marL="12700" marR="38100">
              <a:lnSpc>
                <a:spcPct val="95825"/>
              </a:lnSpc>
            </a:pPr>
            <a:r>
              <a:rPr sz="2000" spc="0" dirty="0" smtClean="0">
                <a:solidFill>
                  <a:srgbClr val="383937"/>
                </a:solidFill>
                <a:latin typeface="Arial"/>
                <a:cs typeface="Arial"/>
              </a:rPr>
              <a:t>of ATTRIBUTES X when:</a:t>
            </a:r>
            <a:endParaRPr sz="2000">
              <a:latin typeface="Arial"/>
              <a:cs typeface="Arial"/>
            </a:endParaRPr>
          </a:p>
          <a:p>
            <a:pPr marL="215900" marR="38100">
              <a:lnSpc>
                <a:spcPct val="95825"/>
              </a:lnSpc>
              <a:spcBef>
                <a:spcPts val="700"/>
              </a:spcBef>
            </a:pPr>
            <a:r>
              <a:rPr sz="2000" spc="0" dirty="0" smtClean="0">
                <a:solidFill>
                  <a:srgbClr val="383937"/>
                </a:solidFill>
                <a:latin typeface="Arial"/>
                <a:cs typeface="Arial"/>
              </a:rPr>
              <a:t>•  </a:t>
            </a:r>
            <a:r>
              <a:rPr sz="2000" spc="250" dirty="0" smtClean="0">
                <a:solidFill>
                  <a:srgbClr val="383937"/>
                </a:solidFill>
                <a:latin typeface="Arial"/>
                <a:cs typeface="Arial"/>
              </a:rPr>
              <a:t> </a:t>
            </a:r>
            <a:r>
              <a:rPr sz="2000" spc="0" dirty="0" smtClean="0">
                <a:solidFill>
                  <a:srgbClr val="383937"/>
                </a:solidFill>
                <a:latin typeface="Arial"/>
                <a:cs typeface="Arial"/>
              </a:rPr>
              <a:t>Y is functionally dependent on SET X</a:t>
            </a:r>
            <a:endParaRPr sz="2000">
              <a:latin typeface="Arial"/>
              <a:cs typeface="Arial"/>
            </a:endParaRPr>
          </a:p>
          <a:p>
            <a:pPr marL="215900" marR="38100">
              <a:lnSpc>
                <a:spcPct val="95825"/>
              </a:lnSpc>
              <a:spcBef>
                <a:spcPts val="700"/>
              </a:spcBef>
            </a:pPr>
            <a:r>
              <a:rPr sz="2000" spc="0" dirty="0" smtClean="0">
                <a:solidFill>
                  <a:srgbClr val="383937"/>
                </a:solidFill>
                <a:latin typeface="Arial"/>
                <a:cs typeface="Arial"/>
              </a:rPr>
              <a:t>•  </a:t>
            </a:r>
            <a:r>
              <a:rPr sz="2000" spc="250" dirty="0" smtClean="0">
                <a:solidFill>
                  <a:srgbClr val="383937"/>
                </a:solidFill>
                <a:latin typeface="Arial"/>
                <a:cs typeface="Arial"/>
              </a:rPr>
              <a:t> </a:t>
            </a:r>
            <a:r>
              <a:rPr sz="2000" spc="0" dirty="0" smtClean="0">
                <a:solidFill>
                  <a:srgbClr val="383937"/>
                </a:solidFill>
                <a:latin typeface="Arial"/>
                <a:cs typeface="Arial"/>
              </a:rPr>
              <a:t>Y is not functionally dependent on a proper SUBSET of X.</a:t>
            </a:r>
            <a:endParaRPr sz="2000">
              <a:latin typeface="Arial"/>
              <a:cs typeface="Arial"/>
            </a:endParaRPr>
          </a:p>
        </p:txBody>
      </p:sp>
      <p:sp>
        <p:nvSpPr>
          <p:cNvPr id="14" name="object 14"/>
          <p:cNvSpPr txBox="1"/>
          <p:nvPr/>
        </p:nvSpPr>
        <p:spPr>
          <a:xfrm>
            <a:off x="1155671" y="3851808"/>
            <a:ext cx="179709"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383937"/>
                </a:solidFill>
                <a:latin typeface="Wingdings"/>
                <a:cs typeface="Wingdings"/>
              </a:rPr>
              <a:t></a:t>
            </a:r>
            <a:endParaRPr sz="2000">
              <a:latin typeface="Wingdings"/>
              <a:cs typeface="Wingdings"/>
            </a:endParaRPr>
          </a:p>
        </p:txBody>
      </p:sp>
      <p:sp>
        <p:nvSpPr>
          <p:cNvPr id="13" name="object 13"/>
          <p:cNvSpPr txBox="1"/>
          <p:nvPr/>
        </p:nvSpPr>
        <p:spPr>
          <a:xfrm>
            <a:off x="1420784" y="3851714"/>
            <a:ext cx="112233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Example:</a:t>
            </a:r>
            <a:endParaRPr sz="2000">
              <a:latin typeface="Arial"/>
              <a:cs typeface="Arial"/>
            </a:endParaRPr>
          </a:p>
        </p:txBody>
      </p:sp>
      <p:sp>
        <p:nvSpPr>
          <p:cNvPr id="12" name="object 12"/>
          <p:cNvSpPr txBox="1"/>
          <p:nvPr/>
        </p:nvSpPr>
        <p:spPr>
          <a:xfrm>
            <a:off x="1752572" y="4151696"/>
            <a:ext cx="186826" cy="253999"/>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a:t>
            </a:r>
            <a:endParaRPr sz="1800">
              <a:latin typeface="Arial"/>
              <a:cs typeface="Arial"/>
            </a:endParaRPr>
          </a:p>
        </p:txBody>
      </p:sp>
      <p:sp>
        <p:nvSpPr>
          <p:cNvPr id="11" name="object 11"/>
          <p:cNvSpPr txBox="1"/>
          <p:nvPr/>
        </p:nvSpPr>
        <p:spPr>
          <a:xfrm>
            <a:off x="2062135" y="4151696"/>
            <a:ext cx="5917013" cy="254085"/>
          </a:xfrm>
          <a:prstGeom prst="rect">
            <a:avLst/>
          </a:prstGeom>
        </p:spPr>
        <p:txBody>
          <a:bodyPr wrap="square" lIns="0" tIns="0" rIns="0" bIns="0" rtlCol="0">
            <a:noAutofit/>
          </a:bodyPr>
          <a:lstStyle/>
          <a:p>
            <a:pPr marL="12700">
              <a:lnSpc>
                <a:spcPts val="1939"/>
              </a:lnSpc>
              <a:spcBef>
                <a:spcPts val="97"/>
              </a:spcBef>
            </a:pPr>
            <a:r>
              <a:rPr sz="1800" b="1" spc="0" dirty="0" smtClean="0">
                <a:solidFill>
                  <a:srgbClr val="383937"/>
                </a:solidFill>
                <a:latin typeface="Arial"/>
                <a:cs typeface="Arial"/>
              </a:rPr>
              <a:t>ORDER-NUMBER, PART-NUMBER</a:t>
            </a:r>
            <a:r>
              <a:rPr sz="1800" b="1" spc="498" dirty="0" smtClean="0">
                <a:solidFill>
                  <a:srgbClr val="383937"/>
                </a:solidFill>
                <a:latin typeface="Arial"/>
                <a:cs typeface="Arial"/>
              </a:rPr>
              <a:t> </a:t>
            </a:r>
            <a:r>
              <a:rPr sz="1800" spc="0" dirty="0" smtClean="0">
                <a:solidFill>
                  <a:srgbClr val="383937"/>
                </a:solidFill>
                <a:latin typeface="Wingdings"/>
                <a:cs typeface="Wingdings"/>
              </a:rPr>
              <a:t></a:t>
            </a:r>
            <a:r>
              <a:rPr sz="1800" spc="50" dirty="0" smtClean="0">
                <a:solidFill>
                  <a:srgbClr val="383937"/>
                </a:solidFill>
                <a:latin typeface="Times New Roman"/>
                <a:cs typeface="Times New Roman"/>
              </a:rPr>
              <a:t> </a:t>
            </a:r>
            <a:r>
              <a:rPr sz="1800" b="1" spc="0" dirty="0" smtClean="0">
                <a:solidFill>
                  <a:srgbClr val="383937"/>
                </a:solidFill>
                <a:latin typeface="Arial"/>
                <a:cs typeface="Arial"/>
              </a:rPr>
              <a:t>QTY-ORDERED</a:t>
            </a:r>
            <a:endParaRPr sz="1800">
              <a:latin typeface="Arial"/>
              <a:cs typeface="Arial"/>
            </a:endParaRPr>
          </a:p>
        </p:txBody>
      </p:sp>
      <p:sp>
        <p:nvSpPr>
          <p:cNvPr id="10" name="object 10"/>
          <p:cNvSpPr txBox="1"/>
          <p:nvPr/>
        </p:nvSpPr>
        <p:spPr>
          <a:xfrm>
            <a:off x="2260572" y="4418396"/>
            <a:ext cx="139722" cy="5334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a:t>
            </a:r>
            <a:endParaRPr sz="1800">
              <a:latin typeface="Arial"/>
              <a:cs typeface="Arial"/>
            </a:endParaRPr>
          </a:p>
          <a:p>
            <a:pPr marL="12700">
              <a:lnSpc>
                <a:spcPct val="95825"/>
              </a:lnSpc>
              <a:spcBef>
                <a:spcPts val="33"/>
              </a:spcBef>
            </a:pPr>
            <a:r>
              <a:rPr sz="1800" spc="0" dirty="0" smtClean="0">
                <a:solidFill>
                  <a:srgbClr val="383937"/>
                </a:solidFill>
                <a:latin typeface="Arial"/>
                <a:cs typeface="Arial"/>
              </a:rPr>
              <a:t>•</a:t>
            </a:r>
            <a:endParaRPr sz="1800">
              <a:latin typeface="Arial"/>
              <a:cs typeface="Arial"/>
            </a:endParaRPr>
          </a:p>
        </p:txBody>
      </p:sp>
      <p:sp>
        <p:nvSpPr>
          <p:cNvPr id="9" name="object 9"/>
          <p:cNvSpPr txBox="1"/>
          <p:nvPr/>
        </p:nvSpPr>
        <p:spPr>
          <a:xfrm>
            <a:off x="2592360" y="4418396"/>
            <a:ext cx="4194191" cy="5334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X={ORDER-NUMBER, PART-NUMBER}</a:t>
            </a:r>
            <a:endParaRPr sz="1800">
              <a:latin typeface="Arial"/>
              <a:cs typeface="Arial"/>
            </a:endParaRPr>
          </a:p>
          <a:p>
            <a:pPr marL="12700" marR="34290">
              <a:lnSpc>
                <a:spcPct val="95825"/>
              </a:lnSpc>
              <a:spcBef>
                <a:spcPts val="33"/>
              </a:spcBef>
            </a:pPr>
            <a:r>
              <a:rPr sz="1800" spc="0" dirty="0" smtClean="0">
                <a:solidFill>
                  <a:srgbClr val="383937"/>
                </a:solidFill>
                <a:latin typeface="Arial"/>
                <a:cs typeface="Arial"/>
              </a:rPr>
              <a:t>Y ={QTY-ORDERED}.</a:t>
            </a:r>
            <a:endParaRPr sz="1800">
              <a:latin typeface="Arial"/>
              <a:cs typeface="Arial"/>
            </a:endParaRPr>
          </a:p>
        </p:txBody>
      </p:sp>
      <p:sp>
        <p:nvSpPr>
          <p:cNvPr id="8" name="object 8"/>
          <p:cNvSpPr txBox="1"/>
          <p:nvPr/>
        </p:nvSpPr>
        <p:spPr>
          <a:xfrm>
            <a:off x="1752572" y="4964496"/>
            <a:ext cx="186826"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a:t>
            </a:r>
            <a:endParaRPr sz="1800">
              <a:latin typeface="Arial"/>
              <a:cs typeface="Arial"/>
            </a:endParaRPr>
          </a:p>
        </p:txBody>
      </p:sp>
      <p:sp>
        <p:nvSpPr>
          <p:cNvPr id="7" name="object 7"/>
          <p:cNvSpPr txBox="1"/>
          <p:nvPr/>
        </p:nvSpPr>
        <p:spPr>
          <a:xfrm>
            <a:off x="2057372" y="4964496"/>
            <a:ext cx="6682927" cy="533400"/>
          </a:xfrm>
          <a:prstGeom prst="rect">
            <a:avLst/>
          </a:prstGeom>
        </p:spPr>
        <p:txBody>
          <a:bodyPr wrap="square" lIns="0" tIns="0" rIns="0" bIns="0" rtlCol="0">
            <a:noAutofit/>
          </a:bodyPr>
          <a:lstStyle/>
          <a:p>
            <a:pPr marL="17463">
              <a:lnSpc>
                <a:spcPts val="1939"/>
              </a:lnSpc>
              <a:spcBef>
                <a:spcPts val="97"/>
              </a:spcBef>
            </a:pPr>
            <a:r>
              <a:rPr sz="1800" spc="0" dirty="0" smtClean="0">
                <a:solidFill>
                  <a:srgbClr val="383937"/>
                </a:solidFill>
                <a:latin typeface="Arial"/>
                <a:cs typeface="Arial"/>
              </a:rPr>
              <a:t>QTY-ORDERED is fully dependent on ORDER-NUMBER, PART-</a:t>
            </a:r>
            <a:endParaRPr sz="1800">
              <a:latin typeface="Arial"/>
              <a:cs typeface="Arial"/>
            </a:endParaRPr>
          </a:p>
          <a:p>
            <a:pPr marL="12700" marR="34290">
              <a:lnSpc>
                <a:spcPct val="95825"/>
              </a:lnSpc>
              <a:spcBef>
                <a:spcPts val="33"/>
              </a:spcBef>
            </a:pPr>
            <a:r>
              <a:rPr sz="1800" spc="0" dirty="0" smtClean="0">
                <a:solidFill>
                  <a:srgbClr val="383937"/>
                </a:solidFill>
                <a:latin typeface="Arial"/>
                <a:cs typeface="Arial"/>
              </a:rPr>
              <a:t>NUMBER.</a:t>
            </a:r>
            <a:endParaRPr sz="1800">
              <a:latin typeface="Arial"/>
              <a:cs typeface="Arial"/>
            </a:endParaRPr>
          </a:p>
        </p:txBody>
      </p:sp>
      <p:sp>
        <p:nvSpPr>
          <p:cNvPr id="6" name="object 6"/>
          <p:cNvSpPr txBox="1"/>
          <p:nvPr/>
        </p:nvSpPr>
        <p:spPr>
          <a:xfrm>
            <a:off x="2260572" y="5523296"/>
            <a:ext cx="139722"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a:t>
            </a:r>
            <a:endParaRPr sz="1800">
              <a:latin typeface="Arial"/>
              <a:cs typeface="Arial"/>
            </a:endParaRPr>
          </a:p>
        </p:txBody>
      </p:sp>
      <p:sp>
        <p:nvSpPr>
          <p:cNvPr id="5" name="object 5"/>
          <p:cNvSpPr txBox="1"/>
          <p:nvPr/>
        </p:nvSpPr>
        <p:spPr>
          <a:xfrm>
            <a:off x="2590772" y="5523296"/>
            <a:ext cx="6950810" cy="800100"/>
          </a:xfrm>
          <a:prstGeom prst="rect">
            <a:avLst/>
          </a:prstGeom>
        </p:spPr>
        <p:txBody>
          <a:bodyPr wrap="square" lIns="0" tIns="0" rIns="0" bIns="0" rtlCol="0">
            <a:noAutofit/>
          </a:bodyPr>
          <a:lstStyle/>
          <a:p>
            <a:pPr marL="14288" marR="26730">
              <a:lnSpc>
                <a:spcPts val="1939"/>
              </a:lnSpc>
              <a:spcBef>
                <a:spcPts val="97"/>
              </a:spcBef>
            </a:pPr>
            <a:r>
              <a:rPr sz="1800" spc="0" dirty="0" smtClean="0">
                <a:solidFill>
                  <a:srgbClr val="383937"/>
                </a:solidFill>
                <a:latin typeface="Arial"/>
                <a:cs typeface="Arial"/>
              </a:rPr>
              <a:t>QTY-ORDERED cannot be determined by knowing only ORDER-</a:t>
            </a:r>
            <a:endParaRPr sz="1800">
              <a:latin typeface="Arial"/>
              <a:cs typeface="Arial"/>
            </a:endParaRPr>
          </a:p>
          <a:p>
            <a:pPr marL="12700">
              <a:lnSpc>
                <a:spcPts val="2069"/>
              </a:lnSpc>
            </a:pPr>
            <a:r>
              <a:rPr sz="1800" spc="0" dirty="0" smtClean="0">
                <a:solidFill>
                  <a:srgbClr val="383937"/>
                </a:solidFill>
                <a:latin typeface="Arial"/>
                <a:cs typeface="Arial"/>
              </a:rPr>
              <a:t>NUMBER or PART-NUMBER. It can only be determined by knowing </a:t>
            </a:r>
            <a:endParaRPr sz="1800">
              <a:latin typeface="Arial"/>
              <a:cs typeface="Arial"/>
            </a:endParaRPr>
          </a:p>
          <a:p>
            <a:pPr marL="12700">
              <a:lnSpc>
                <a:spcPts val="2069"/>
              </a:lnSpc>
              <a:spcBef>
                <a:spcPts val="130"/>
              </a:spcBef>
            </a:pPr>
            <a:r>
              <a:rPr sz="1800" spc="0" dirty="0" smtClean="0">
                <a:solidFill>
                  <a:srgbClr val="383937"/>
                </a:solidFill>
                <a:latin typeface="Arial"/>
                <a:cs typeface="Arial"/>
              </a:rPr>
              <a:t>both ORDER-NUMBER and PART-NUMBER.</a:t>
            </a:r>
            <a:endParaRPr sz="18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8" name="object 18"/>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6" name="object 16"/>
          <p:cNvSpPr txBox="1"/>
          <p:nvPr/>
        </p:nvSpPr>
        <p:spPr>
          <a:xfrm>
            <a:off x="1420784" y="1358085"/>
            <a:ext cx="6676431" cy="1655429"/>
          </a:xfrm>
          <a:prstGeom prst="rect">
            <a:avLst/>
          </a:prstGeom>
        </p:spPr>
        <p:txBody>
          <a:bodyPr wrap="square" lIns="0" tIns="0" rIns="0" bIns="0" rtlCol="0">
            <a:noAutofit/>
          </a:bodyPr>
          <a:lstStyle/>
          <a:p>
            <a:pPr marL="36512" marR="43811">
              <a:lnSpc>
                <a:spcPts val="3370"/>
              </a:lnSpc>
              <a:spcBef>
                <a:spcPts val="168"/>
              </a:spcBef>
            </a:pPr>
            <a:r>
              <a:rPr sz="3200" b="1" spc="0" dirty="0" smtClean="0">
                <a:solidFill>
                  <a:srgbClr val="383937"/>
                </a:solidFill>
                <a:latin typeface="Arial"/>
                <a:cs typeface="Arial"/>
              </a:rPr>
              <a:t>Partial Dependency</a:t>
            </a:r>
            <a:endParaRPr sz="3200">
              <a:latin typeface="Arial"/>
              <a:cs typeface="Arial"/>
            </a:endParaRPr>
          </a:p>
          <a:p>
            <a:pPr marL="12700">
              <a:lnSpc>
                <a:spcPct val="95825"/>
              </a:lnSpc>
              <a:spcBef>
                <a:spcPts val="1739"/>
              </a:spcBef>
            </a:pPr>
            <a:r>
              <a:rPr sz="2000" spc="0" dirty="0" smtClean="0">
                <a:solidFill>
                  <a:srgbClr val="383937"/>
                </a:solidFill>
                <a:latin typeface="Arial"/>
                <a:cs typeface="Arial"/>
              </a:rPr>
              <a:t>An attribute Y is considered to have a </a:t>
            </a:r>
            <a:r>
              <a:rPr sz="2000" b="1" spc="0" dirty="0" smtClean="0">
                <a:solidFill>
                  <a:srgbClr val="383937"/>
                </a:solidFill>
                <a:latin typeface="Arial"/>
                <a:cs typeface="Arial"/>
              </a:rPr>
              <a:t>partial dependency</a:t>
            </a:r>
            <a:endParaRPr sz="2000">
              <a:latin typeface="Arial"/>
              <a:cs typeface="Arial"/>
            </a:endParaRPr>
          </a:p>
          <a:p>
            <a:pPr marL="14287" marR="43811">
              <a:lnSpc>
                <a:spcPct val="95825"/>
              </a:lnSpc>
              <a:spcBef>
                <a:spcPts val="100"/>
              </a:spcBef>
            </a:pPr>
            <a:r>
              <a:rPr sz="2000" spc="0" dirty="0" smtClean="0">
                <a:solidFill>
                  <a:srgbClr val="383937"/>
                </a:solidFill>
                <a:latin typeface="Arial"/>
                <a:cs typeface="Arial"/>
              </a:rPr>
              <a:t>Y is functionally dependent on a proper subset of X.</a:t>
            </a:r>
            <a:endParaRPr sz="2000">
              <a:latin typeface="Arial"/>
              <a:cs typeface="Arial"/>
            </a:endParaRPr>
          </a:p>
          <a:p>
            <a:pPr marL="12700" marR="43811">
              <a:lnSpc>
                <a:spcPct val="95825"/>
              </a:lnSpc>
              <a:spcBef>
                <a:spcPts val="700"/>
              </a:spcBef>
            </a:pPr>
            <a:r>
              <a:rPr sz="2000" spc="0" dirty="0" smtClean="0">
                <a:solidFill>
                  <a:srgbClr val="383937"/>
                </a:solidFill>
                <a:latin typeface="Arial"/>
                <a:cs typeface="Arial"/>
              </a:rPr>
              <a:t>Example:</a:t>
            </a:r>
            <a:endParaRPr sz="2000">
              <a:latin typeface="Arial"/>
              <a:cs typeface="Arial"/>
            </a:endParaRPr>
          </a:p>
        </p:txBody>
      </p:sp>
      <p:sp>
        <p:nvSpPr>
          <p:cNvPr id="15" name="object 15"/>
          <p:cNvSpPr txBox="1"/>
          <p:nvPr/>
        </p:nvSpPr>
        <p:spPr>
          <a:xfrm>
            <a:off x="1155671" y="2048408"/>
            <a:ext cx="179709"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383937"/>
                </a:solidFill>
                <a:latin typeface="Wingdings"/>
                <a:cs typeface="Wingdings"/>
              </a:rPr>
              <a:t></a:t>
            </a:r>
            <a:endParaRPr sz="2000">
              <a:latin typeface="Wingdings"/>
              <a:cs typeface="Wingdings"/>
            </a:endParaRPr>
          </a:p>
        </p:txBody>
      </p:sp>
      <p:sp>
        <p:nvSpPr>
          <p:cNvPr id="14" name="object 14"/>
          <p:cNvSpPr txBox="1"/>
          <p:nvPr/>
        </p:nvSpPr>
        <p:spPr>
          <a:xfrm>
            <a:off x="8098571" y="2048314"/>
            <a:ext cx="346037"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on</a:t>
            </a:r>
            <a:endParaRPr sz="2000">
              <a:latin typeface="Arial"/>
              <a:cs typeface="Arial"/>
            </a:endParaRPr>
          </a:p>
        </p:txBody>
      </p:sp>
      <p:sp>
        <p:nvSpPr>
          <p:cNvPr id="13" name="object 13"/>
          <p:cNvSpPr txBox="1"/>
          <p:nvPr/>
        </p:nvSpPr>
        <p:spPr>
          <a:xfrm>
            <a:off x="8451681" y="2048314"/>
            <a:ext cx="910730"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X when</a:t>
            </a:r>
            <a:endParaRPr sz="2000">
              <a:latin typeface="Arial"/>
              <a:cs typeface="Arial"/>
            </a:endParaRPr>
          </a:p>
        </p:txBody>
      </p:sp>
      <p:sp>
        <p:nvSpPr>
          <p:cNvPr id="12" name="object 12"/>
          <p:cNvSpPr txBox="1"/>
          <p:nvPr/>
        </p:nvSpPr>
        <p:spPr>
          <a:xfrm>
            <a:off x="1155671" y="2734208"/>
            <a:ext cx="179709"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383937"/>
                </a:solidFill>
                <a:latin typeface="Wingdings"/>
                <a:cs typeface="Wingdings"/>
              </a:rPr>
              <a:t></a:t>
            </a:r>
            <a:endParaRPr sz="2000">
              <a:latin typeface="Wingdings"/>
              <a:cs typeface="Wingdings"/>
            </a:endParaRPr>
          </a:p>
        </p:txBody>
      </p:sp>
      <p:sp>
        <p:nvSpPr>
          <p:cNvPr id="11" name="object 11"/>
          <p:cNvSpPr txBox="1"/>
          <p:nvPr/>
        </p:nvSpPr>
        <p:spPr>
          <a:xfrm>
            <a:off x="1689072" y="3115208"/>
            <a:ext cx="179709"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383937"/>
                </a:solidFill>
                <a:latin typeface="Wingdings"/>
                <a:cs typeface="Wingdings"/>
              </a:rPr>
              <a:t></a:t>
            </a:r>
            <a:endParaRPr sz="2000">
              <a:latin typeface="Wingdings"/>
              <a:cs typeface="Wingdings"/>
            </a:endParaRPr>
          </a:p>
        </p:txBody>
      </p:sp>
      <p:sp>
        <p:nvSpPr>
          <p:cNvPr id="10" name="object 10"/>
          <p:cNvSpPr txBox="1"/>
          <p:nvPr/>
        </p:nvSpPr>
        <p:spPr>
          <a:xfrm>
            <a:off x="1954184" y="3115114"/>
            <a:ext cx="8345516" cy="1727294"/>
          </a:xfrm>
          <a:prstGeom prst="rect">
            <a:avLst/>
          </a:prstGeom>
        </p:spPr>
        <p:txBody>
          <a:bodyPr wrap="square" lIns="0" tIns="0" rIns="0" bIns="0" rtlCol="0">
            <a:noAutofit/>
          </a:bodyPr>
          <a:lstStyle/>
          <a:p>
            <a:pPr marL="12700" marR="38114">
              <a:lnSpc>
                <a:spcPts val="2145"/>
              </a:lnSpc>
              <a:spcBef>
                <a:spcPts val="107"/>
              </a:spcBef>
            </a:pPr>
            <a:r>
              <a:rPr sz="2000" b="1" spc="0" dirty="0" smtClean="0">
                <a:solidFill>
                  <a:srgbClr val="383937"/>
                </a:solidFill>
                <a:latin typeface="Arial"/>
                <a:cs typeface="Arial"/>
              </a:rPr>
              <a:t>ORDER-NUMBER, PART-NUMBER</a:t>
            </a:r>
            <a:endParaRPr sz="2000">
              <a:latin typeface="Arial"/>
              <a:cs typeface="Arial"/>
            </a:endParaRPr>
          </a:p>
          <a:p>
            <a:pPr marL="1042986" marR="38114">
              <a:lnSpc>
                <a:spcPct val="95825"/>
              </a:lnSpc>
            </a:pPr>
            <a:r>
              <a:rPr sz="2000" spc="0" dirty="0" smtClean="0">
                <a:solidFill>
                  <a:srgbClr val="383937"/>
                </a:solidFill>
                <a:latin typeface="Wingdings"/>
                <a:cs typeface="Wingdings"/>
              </a:rPr>
              <a:t></a:t>
            </a:r>
            <a:r>
              <a:rPr sz="2000" spc="54" dirty="0" smtClean="0">
                <a:solidFill>
                  <a:srgbClr val="383937"/>
                </a:solidFill>
                <a:latin typeface="Times New Roman"/>
                <a:cs typeface="Times New Roman"/>
              </a:rPr>
              <a:t> </a:t>
            </a:r>
            <a:r>
              <a:rPr sz="2000" b="1" spc="0" dirty="0" smtClean="0">
                <a:solidFill>
                  <a:srgbClr val="383937"/>
                </a:solidFill>
                <a:latin typeface="Arial"/>
                <a:cs typeface="Arial"/>
              </a:rPr>
              <a:t>QTY-ORDERED, PART-DESCRIPTION</a:t>
            </a:r>
            <a:endParaRPr sz="2000">
              <a:latin typeface="Arial"/>
              <a:cs typeface="Arial"/>
            </a:endParaRPr>
          </a:p>
          <a:p>
            <a:pPr marL="12700" marR="1554931">
              <a:lnSpc>
                <a:spcPts val="2299"/>
              </a:lnSpc>
              <a:spcBef>
                <a:spcPts val="700"/>
              </a:spcBef>
            </a:pPr>
            <a:r>
              <a:rPr sz="2000" spc="0" dirty="0" smtClean="0">
                <a:solidFill>
                  <a:srgbClr val="383937"/>
                </a:solidFill>
                <a:latin typeface="Arial"/>
                <a:cs typeface="Arial"/>
              </a:rPr>
              <a:t>X={ORDER-NUMBER,PART-NUMBER} </a:t>
            </a:r>
            <a:endParaRPr sz="2000">
              <a:latin typeface="Arial"/>
              <a:cs typeface="Arial"/>
            </a:endParaRPr>
          </a:p>
          <a:p>
            <a:pPr marL="12700" marR="1554931">
              <a:lnSpc>
                <a:spcPts val="2299"/>
              </a:lnSpc>
              <a:spcBef>
                <a:spcPts val="699"/>
              </a:spcBef>
            </a:pPr>
            <a:r>
              <a:rPr sz="2000" spc="0" dirty="0" smtClean="0">
                <a:solidFill>
                  <a:srgbClr val="383937"/>
                </a:solidFill>
                <a:latin typeface="Arial"/>
                <a:cs typeface="Arial"/>
              </a:rPr>
              <a:t>Y={PART-DESCRIPTION}</a:t>
            </a:r>
            <a:endParaRPr sz="2000">
              <a:latin typeface="Arial"/>
              <a:cs typeface="Arial"/>
            </a:endParaRPr>
          </a:p>
          <a:p>
            <a:pPr marL="242886">
              <a:lnSpc>
                <a:spcPct val="95825"/>
              </a:lnSpc>
              <a:spcBef>
                <a:spcPts val="719"/>
              </a:spcBef>
            </a:pPr>
            <a:r>
              <a:rPr sz="2000" spc="0" dirty="0" smtClean="0">
                <a:solidFill>
                  <a:srgbClr val="383937"/>
                </a:solidFill>
                <a:latin typeface="Wingdings"/>
                <a:cs typeface="Wingdings"/>
              </a:rPr>
              <a:t></a:t>
            </a:r>
            <a:r>
              <a:rPr sz="2000" spc="0" dirty="0" smtClean="0">
                <a:solidFill>
                  <a:srgbClr val="383937"/>
                </a:solidFill>
                <a:latin typeface="Times New Roman"/>
                <a:cs typeface="Times New Roman"/>
              </a:rPr>
              <a:t>   </a:t>
            </a:r>
            <a:r>
              <a:rPr sz="2000" spc="149" dirty="0" smtClean="0">
                <a:solidFill>
                  <a:srgbClr val="383937"/>
                </a:solidFill>
                <a:latin typeface="Times New Roman"/>
                <a:cs typeface="Times New Roman"/>
              </a:rPr>
              <a:t> </a:t>
            </a:r>
            <a:r>
              <a:rPr sz="2000" spc="0" dirty="0" smtClean="0">
                <a:solidFill>
                  <a:srgbClr val="383937"/>
                </a:solidFill>
                <a:latin typeface="Arial"/>
                <a:cs typeface="Arial"/>
              </a:rPr>
              <a:t>part-description is said to be </a:t>
            </a:r>
            <a:r>
              <a:rPr sz="2000" b="1" i="1" spc="0" smtClean="0">
                <a:solidFill>
                  <a:srgbClr val="383937"/>
                </a:solidFill>
                <a:latin typeface="Arial"/>
                <a:cs typeface="Arial"/>
              </a:rPr>
              <a:t>partially dependent</a:t>
            </a:r>
            <a:r>
              <a:rPr lang="en-US" sz="2000" b="1" i="1" spc="0" dirty="0" smtClean="0">
                <a:solidFill>
                  <a:srgbClr val="383937"/>
                </a:solidFill>
                <a:latin typeface="Arial"/>
                <a:cs typeface="Arial"/>
              </a:rPr>
              <a:t> </a:t>
            </a:r>
            <a:endParaRPr sz="2000">
              <a:latin typeface="Arial"/>
              <a:cs typeface="Arial"/>
            </a:endParaRPr>
          </a:p>
        </p:txBody>
      </p:sp>
      <p:sp>
        <p:nvSpPr>
          <p:cNvPr id="9" name="object 9"/>
          <p:cNvSpPr txBox="1"/>
          <p:nvPr/>
        </p:nvSpPr>
        <p:spPr>
          <a:xfrm>
            <a:off x="1689072" y="3801008"/>
            <a:ext cx="179709" cy="660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383937"/>
                </a:solidFill>
                <a:latin typeface="Wingdings"/>
                <a:cs typeface="Wingdings"/>
              </a:rPr>
              <a:t></a:t>
            </a:r>
            <a:endParaRPr sz="2000">
              <a:latin typeface="Wingdings"/>
              <a:cs typeface="Wingdings"/>
            </a:endParaRPr>
          </a:p>
          <a:p>
            <a:pPr marL="12700">
              <a:lnSpc>
                <a:spcPct val="92488"/>
              </a:lnSpc>
              <a:spcBef>
                <a:spcPts val="673"/>
              </a:spcBef>
            </a:pPr>
            <a:r>
              <a:rPr sz="2000" spc="0" dirty="0" smtClean="0">
                <a:solidFill>
                  <a:srgbClr val="383937"/>
                </a:solidFill>
                <a:latin typeface="Wingdings"/>
                <a:cs typeface="Wingdings"/>
              </a:rPr>
              <a:t></a:t>
            </a:r>
            <a:endParaRPr sz="2000">
              <a:latin typeface="Wingdings"/>
              <a:cs typeface="Wingdings"/>
            </a:endParaRPr>
          </a:p>
        </p:txBody>
      </p:sp>
      <p:sp>
        <p:nvSpPr>
          <p:cNvPr id="8" name="object 8"/>
          <p:cNvSpPr txBox="1"/>
          <p:nvPr/>
        </p:nvSpPr>
        <p:spPr>
          <a:xfrm>
            <a:off x="8166100" y="4562914"/>
            <a:ext cx="346037"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on</a:t>
            </a:r>
            <a:endParaRPr sz="2000">
              <a:latin typeface="Arial"/>
              <a:cs typeface="Arial"/>
            </a:endParaRPr>
          </a:p>
        </p:txBody>
      </p:sp>
      <p:sp>
        <p:nvSpPr>
          <p:cNvPr id="7" name="object 7"/>
          <p:cNvSpPr txBox="1"/>
          <p:nvPr/>
        </p:nvSpPr>
        <p:spPr>
          <a:xfrm>
            <a:off x="8491826" y="4562914"/>
            <a:ext cx="741074"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order-</a:t>
            </a:r>
            <a:endParaRPr sz="2000">
              <a:latin typeface="Arial"/>
              <a:cs typeface="Arial"/>
            </a:endParaRPr>
          </a:p>
        </p:txBody>
      </p:sp>
      <p:sp>
        <p:nvSpPr>
          <p:cNvPr id="6" name="object 6"/>
          <p:cNvSpPr txBox="1"/>
          <p:nvPr/>
        </p:nvSpPr>
        <p:spPr>
          <a:xfrm>
            <a:off x="1420784" y="4867714"/>
            <a:ext cx="7659472" cy="1651000"/>
          </a:xfrm>
          <a:prstGeom prst="rect">
            <a:avLst/>
          </a:prstGeom>
        </p:spPr>
        <p:txBody>
          <a:bodyPr wrap="square" lIns="0" tIns="0" rIns="0" bIns="0" rtlCol="0">
            <a:noAutofit/>
          </a:bodyPr>
          <a:lstStyle/>
          <a:p>
            <a:pPr marL="1042987">
              <a:lnSpc>
                <a:spcPts val="2145"/>
              </a:lnSpc>
              <a:spcBef>
                <a:spcPts val="107"/>
              </a:spcBef>
            </a:pPr>
            <a:r>
              <a:rPr sz="2000" spc="0" dirty="0" smtClean="0">
                <a:solidFill>
                  <a:srgbClr val="383937"/>
                </a:solidFill>
                <a:latin typeface="Arial"/>
                <a:cs typeface="Arial"/>
              </a:rPr>
              <a:t>number  and part-number because part-description can be</a:t>
            </a:r>
            <a:endParaRPr sz="2000">
              <a:latin typeface="Arial"/>
              <a:cs typeface="Arial"/>
            </a:endParaRPr>
          </a:p>
          <a:p>
            <a:pPr marL="1042987" marR="38100">
              <a:lnSpc>
                <a:spcPct val="95825"/>
              </a:lnSpc>
            </a:pPr>
            <a:r>
              <a:rPr sz="2000" spc="0" dirty="0" smtClean="0">
                <a:solidFill>
                  <a:srgbClr val="383937"/>
                </a:solidFill>
                <a:latin typeface="Arial"/>
                <a:cs typeface="Arial"/>
              </a:rPr>
              <a:t>determined by only part-number.</a:t>
            </a:r>
            <a:endParaRPr sz="2000">
              <a:latin typeface="Arial"/>
              <a:cs typeface="Arial"/>
            </a:endParaRPr>
          </a:p>
          <a:p>
            <a:pPr marL="1042987" marR="320117" indent="-266700">
              <a:lnSpc>
                <a:spcPct val="100041"/>
              </a:lnSpc>
              <a:spcBef>
                <a:spcPts val="700"/>
              </a:spcBef>
              <a:tabLst>
                <a:tab pos="1041400" algn="l"/>
              </a:tabLst>
            </a:pPr>
            <a:r>
              <a:rPr sz="2000" spc="0" dirty="0" smtClean="0">
                <a:solidFill>
                  <a:srgbClr val="383937"/>
                </a:solidFill>
                <a:latin typeface="Wingdings"/>
                <a:cs typeface="Wingdings"/>
              </a:rPr>
              <a:t></a:t>
            </a:r>
            <a:r>
              <a:rPr sz="2000" spc="0" dirty="0" smtClean="0">
                <a:solidFill>
                  <a:srgbClr val="383937"/>
                </a:solidFill>
                <a:latin typeface="Times New Roman"/>
                <a:cs typeface="Times New Roman"/>
              </a:rPr>
              <a:t>	</a:t>
            </a:r>
            <a:r>
              <a:rPr sz="2000" spc="0" dirty="0" smtClean="0">
                <a:solidFill>
                  <a:srgbClr val="383937"/>
                </a:solidFill>
                <a:latin typeface="Arial"/>
                <a:cs typeface="Arial"/>
              </a:rPr>
              <a:t>Part-description is determined by a subset of X, {PART- NUMBER}</a:t>
            </a:r>
            <a:endParaRPr sz="2000">
              <a:latin typeface="Arial"/>
              <a:cs typeface="Arial"/>
            </a:endParaRPr>
          </a:p>
          <a:p>
            <a:pPr marL="12700" marR="38100">
              <a:lnSpc>
                <a:spcPct val="95825"/>
              </a:lnSpc>
              <a:spcBef>
                <a:spcPts val="601"/>
              </a:spcBef>
            </a:pPr>
            <a:r>
              <a:rPr sz="2000" spc="0" dirty="0" smtClean="0">
                <a:solidFill>
                  <a:srgbClr val="383937"/>
                </a:solidFill>
                <a:latin typeface="Arial"/>
                <a:cs typeface="Arial"/>
              </a:rPr>
              <a:t>How about QTY-ORDERED? Fully or partial dependent?</a:t>
            </a:r>
            <a:endParaRPr sz="2000">
              <a:latin typeface="Arial"/>
              <a:cs typeface="Arial"/>
            </a:endParaRPr>
          </a:p>
        </p:txBody>
      </p:sp>
      <p:sp>
        <p:nvSpPr>
          <p:cNvPr id="5" name="object 5"/>
          <p:cNvSpPr txBox="1"/>
          <p:nvPr/>
        </p:nvSpPr>
        <p:spPr>
          <a:xfrm>
            <a:off x="1155671" y="6239408"/>
            <a:ext cx="179709"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383937"/>
                </a:solidFill>
                <a:latin typeface="Wingdings"/>
                <a:cs typeface="Wingdings"/>
              </a:rPr>
              <a:t></a:t>
            </a:r>
            <a:endParaRPr sz="2000">
              <a:latin typeface="Wingdings"/>
              <a:cs typeface="Wingdings"/>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9" name="object 19"/>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7" name="object 17"/>
          <p:cNvSpPr txBox="1"/>
          <p:nvPr/>
        </p:nvSpPr>
        <p:spPr>
          <a:xfrm>
            <a:off x="1420784" y="1358085"/>
            <a:ext cx="5461888" cy="969629"/>
          </a:xfrm>
          <a:prstGeom prst="rect">
            <a:avLst/>
          </a:prstGeom>
        </p:spPr>
        <p:txBody>
          <a:bodyPr wrap="square" lIns="0" tIns="0" rIns="0" bIns="0" rtlCol="0">
            <a:noAutofit/>
          </a:bodyPr>
          <a:lstStyle/>
          <a:p>
            <a:pPr marL="36512">
              <a:lnSpc>
                <a:spcPts val="3370"/>
              </a:lnSpc>
              <a:spcBef>
                <a:spcPts val="168"/>
              </a:spcBef>
            </a:pPr>
            <a:r>
              <a:rPr sz="3200" b="1" spc="0" dirty="0" smtClean="0">
                <a:solidFill>
                  <a:srgbClr val="383937"/>
                </a:solidFill>
                <a:latin typeface="Arial"/>
                <a:cs typeface="Arial"/>
              </a:rPr>
              <a:t>TRANSITIVE DEPENDENCY</a:t>
            </a:r>
            <a:endParaRPr sz="3200">
              <a:latin typeface="Arial"/>
              <a:cs typeface="Arial"/>
            </a:endParaRPr>
          </a:p>
          <a:p>
            <a:pPr marL="12700" marR="60959">
              <a:lnSpc>
                <a:spcPct val="95825"/>
              </a:lnSpc>
              <a:spcBef>
                <a:spcPts val="1739"/>
              </a:spcBef>
            </a:pPr>
            <a:r>
              <a:rPr sz="2000" spc="0" dirty="0" smtClean="0">
                <a:solidFill>
                  <a:srgbClr val="383937"/>
                </a:solidFill>
                <a:latin typeface="Arial"/>
                <a:cs typeface="Arial"/>
              </a:rPr>
              <a:t>Transitive dependency occurs when</a:t>
            </a:r>
            <a:endParaRPr sz="2000">
              <a:latin typeface="Arial"/>
              <a:cs typeface="Arial"/>
            </a:endParaRPr>
          </a:p>
        </p:txBody>
      </p:sp>
      <p:sp>
        <p:nvSpPr>
          <p:cNvPr id="16" name="object 16"/>
          <p:cNvSpPr txBox="1"/>
          <p:nvPr/>
        </p:nvSpPr>
        <p:spPr>
          <a:xfrm>
            <a:off x="1155671" y="2048408"/>
            <a:ext cx="179709" cy="279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383937"/>
                </a:solidFill>
                <a:latin typeface="Wingdings"/>
                <a:cs typeface="Wingdings"/>
              </a:rPr>
              <a:t></a:t>
            </a:r>
            <a:endParaRPr sz="2000">
              <a:latin typeface="Wingdings"/>
              <a:cs typeface="Wingdings"/>
            </a:endParaRPr>
          </a:p>
        </p:txBody>
      </p:sp>
      <p:sp>
        <p:nvSpPr>
          <p:cNvPr id="15" name="object 15"/>
          <p:cNvSpPr txBox="1"/>
          <p:nvPr/>
        </p:nvSpPr>
        <p:spPr>
          <a:xfrm>
            <a:off x="1752572" y="2429314"/>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14" name="object 14"/>
          <p:cNvSpPr txBox="1"/>
          <p:nvPr/>
        </p:nvSpPr>
        <p:spPr>
          <a:xfrm>
            <a:off x="2057372" y="2429314"/>
            <a:ext cx="6888772" cy="965200"/>
          </a:xfrm>
          <a:prstGeom prst="rect">
            <a:avLst/>
          </a:prstGeom>
        </p:spPr>
        <p:txBody>
          <a:bodyPr wrap="square" lIns="0" tIns="0" rIns="0" bIns="0" rtlCol="0">
            <a:noAutofit/>
          </a:bodyPr>
          <a:lstStyle/>
          <a:p>
            <a:pPr marL="17463">
              <a:lnSpc>
                <a:spcPts val="2145"/>
              </a:lnSpc>
              <a:spcBef>
                <a:spcPts val="107"/>
              </a:spcBef>
            </a:pPr>
            <a:r>
              <a:rPr sz="2000" spc="0" dirty="0" smtClean="0">
                <a:solidFill>
                  <a:srgbClr val="383937"/>
                </a:solidFill>
                <a:latin typeface="Arial"/>
                <a:cs typeface="Arial"/>
              </a:rPr>
              <a:t>Y depends on X, and Z depends on Y -  thus Z also depends</a:t>
            </a:r>
            <a:endParaRPr sz="2000">
              <a:latin typeface="Arial"/>
              <a:cs typeface="Arial"/>
            </a:endParaRPr>
          </a:p>
          <a:p>
            <a:pPr marL="12700" marR="38100">
              <a:lnSpc>
                <a:spcPct val="95825"/>
              </a:lnSpc>
            </a:pPr>
            <a:r>
              <a:rPr sz="2000" spc="0" dirty="0" smtClean="0">
                <a:solidFill>
                  <a:srgbClr val="383937"/>
                </a:solidFill>
                <a:latin typeface="Arial"/>
                <a:cs typeface="Arial"/>
              </a:rPr>
              <a:t>i.e.,</a:t>
            </a:r>
            <a:r>
              <a:rPr sz="2000" spc="553" dirty="0" smtClean="0">
                <a:solidFill>
                  <a:srgbClr val="383937"/>
                </a:solidFill>
                <a:latin typeface="Arial"/>
                <a:cs typeface="Arial"/>
              </a:rPr>
              <a:t> </a:t>
            </a:r>
            <a:r>
              <a:rPr sz="2000" spc="0" dirty="0" smtClean="0">
                <a:solidFill>
                  <a:srgbClr val="383937"/>
                </a:solidFill>
                <a:latin typeface="Arial"/>
                <a:cs typeface="Arial"/>
              </a:rPr>
              <a:t>X</a:t>
            </a:r>
            <a:r>
              <a:rPr sz="2000" spc="553" dirty="0" smtClean="0">
                <a:solidFill>
                  <a:srgbClr val="383937"/>
                </a:solidFill>
                <a:latin typeface="Arial"/>
                <a:cs typeface="Arial"/>
              </a:rPr>
              <a:t> </a:t>
            </a:r>
            <a:r>
              <a:rPr sz="2000" spc="0" dirty="0" smtClean="0">
                <a:solidFill>
                  <a:srgbClr val="383937"/>
                </a:solidFill>
                <a:latin typeface="Wingdings"/>
                <a:cs typeface="Wingdings"/>
              </a:rPr>
              <a:t></a:t>
            </a:r>
            <a:r>
              <a:rPr sz="2000" spc="0" dirty="0" smtClean="0">
                <a:solidFill>
                  <a:srgbClr val="383937"/>
                </a:solidFill>
                <a:latin typeface="Times New Roman"/>
                <a:cs typeface="Times New Roman"/>
              </a:rPr>
              <a:t> </a:t>
            </a:r>
            <a:r>
              <a:rPr sz="2000" spc="109" dirty="0" smtClean="0">
                <a:solidFill>
                  <a:srgbClr val="383937"/>
                </a:solidFill>
                <a:latin typeface="Times New Roman"/>
                <a:cs typeface="Times New Roman"/>
              </a:rPr>
              <a:t> </a:t>
            </a:r>
            <a:r>
              <a:rPr sz="2000" spc="0" dirty="0" smtClean="0">
                <a:solidFill>
                  <a:srgbClr val="383937"/>
                </a:solidFill>
                <a:latin typeface="Arial"/>
                <a:cs typeface="Arial"/>
              </a:rPr>
              <a:t>Y  </a:t>
            </a:r>
            <a:r>
              <a:rPr sz="2000" spc="0" dirty="0" smtClean="0">
                <a:solidFill>
                  <a:srgbClr val="383937"/>
                </a:solidFill>
                <a:latin typeface="Wingdings"/>
                <a:cs typeface="Wingdings"/>
              </a:rPr>
              <a:t></a:t>
            </a:r>
            <a:r>
              <a:rPr sz="2000" spc="0" dirty="0" smtClean="0">
                <a:solidFill>
                  <a:srgbClr val="383937"/>
                </a:solidFill>
                <a:latin typeface="Times New Roman"/>
                <a:cs typeface="Times New Roman"/>
              </a:rPr>
              <a:t> </a:t>
            </a:r>
            <a:r>
              <a:rPr sz="2000" spc="109" dirty="0" smtClean="0">
                <a:solidFill>
                  <a:srgbClr val="383937"/>
                </a:solidFill>
                <a:latin typeface="Times New Roman"/>
                <a:cs typeface="Times New Roman"/>
              </a:rPr>
              <a:t> </a:t>
            </a:r>
            <a:r>
              <a:rPr sz="2000" spc="0" dirty="0" smtClean="0">
                <a:solidFill>
                  <a:srgbClr val="383937"/>
                </a:solidFill>
                <a:latin typeface="Arial"/>
                <a:cs typeface="Arial"/>
              </a:rPr>
              <a:t>Z</a:t>
            </a:r>
            <a:endParaRPr sz="2000">
              <a:latin typeface="Arial"/>
              <a:cs typeface="Arial"/>
            </a:endParaRPr>
          </a:p>
          <a:p>
            <a:pPr marL="17463" marR="38100">
              <a:lnSpc>
                <a:spcPct val="95825"/>
              </a:lnSpc>
              <a:spcBef>
                <a:spcPts val="700"/>
              </a:spcBef>
            </a:pPr>
            <a:r>
              <a:rPr sz="2000" spc="0" dirty="0" smtClean="0">
                <a:solidFill>
                  <a:srgbClr val="383937"/>
                </a:solidFill>
                <a:latin typeface="Arial"/>
                <a:cs typeface="Arial"/>
              </a:rPr>
              <a:t>and Y is not a candidate key (or part of a candidate key)</a:t>
            </a:r>
            <a:endParaRPr sz="2000">
              <a:latin typeface="Arial"/>
              <a:cs typeface="Arial"/>
            </a:endParaRPr>
          </a:p>
        </p:txBody>
      </p:sp>
      <p:sp>
        <p:nvSpPr>
          <p:cNvPr id="13" name="object 13"/>
          <p:cNvSpPr txBox="1"/>
          <p:nvPr/>
        </p:nvSpPr>
        <p:spPr>
          <a:xfrm>
            <a:off x="8953205" y="2429314"/>
            <a:ext cx="346037"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on</a:t>
            </a:r>
            <a:endParaRPr sz="2000">
              <a:latin typeface="Arial"/>
              <a:cs typeface="Arial"/>
            </a:endParaRPr>
          </a:p>
        </p:txBody>
      </p:sp>
      <p:sp>
        <p:nvSpPr>
          <p:cNvPr id="12" name="object 12"/>
          <p:cNvSpPr txBox="1"/>
          <p:nvPr/>
        </p:nvSpPr>
        <p:spPr>
          <a:xfrm>
            <a:off x="9306316" y="2429314"/>
            <a:ext cx="232916"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X</a:t>
            </a:r>
            <a:endParaRPr sz="2000">
              <a:latin typeface="Arial"/>
              <a:cs typeface="Arial"/>
            </a:endParaRPr>
          </a:p>
        </p:txBody>
      </p:sp>
      <p:sp>
        <p:nvSpPr>
          <p:cNvPr id="11" name="object 11"/>
          <p:cNvSpPr txBox="1"/>
          <p:nvPr/>
        </p:nvSpPr>
        <p:spPr>
          <a:xfrm>
            <a:off x="1752572" y="3115114"/>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10" name="object 10"/>
          <p:cNvSpPr txBox="1"/>
          <p:nvPr/>
        </p:nvSpPr>
        <p:spPr>
          <a:xfrm>
            <a:off x="1155671" y="3496208"/>
            <a:ext cx="179709" cy="660400"/>
          </a:xfrm>
          <a:prstGeom prst="rect">
            <a:avLst/>
          </a:prstGeom>
        </p:spPr>
        <p:txBody>
          <a:bodyPr wrap="square" lIns="0" tIns="0" rIns="0" bIns="0" rtlCol="0">
            <a:noAutofit/>
          </a:bodyPr>
          <a:lstStyle/>
          <a:p>
            <a:pPr marL="12700">
              <a:lnSpc>
                <a:spcPts val="2140"/>
              </a:lnSpc>
              <a:spcBef>
                <a:spcPts val="107"/>
              </a:spcBef>
            </a:pPr>
            <a:r>
              <a:rPr sz="2000" spc="0" dirty="0" smtClean="0">
                <a:solidFill>
                  <a:srgbClr val="383937"/>
                </a:solidFill>
                <a:latin typeface="Wingdings"/>
                <a:cs typeface="Wingdings"/>
              </a:rPr>
              <a:t></a:t>
            </a:r>
            <a:endParaRPr sz="2000">
              <a:latin typeface="Wingdings"/>
              <a:cs typeface="Wingdings"/>
            </a:endParaRPr>
          </a:p>
          <a:p>
            <a:pPr marL="12700">
              <a:lnSpc>
                <a:spcPct val="92488"/>
              </a:lnSpc>
              <a:spcBef>
                <a:spcPts val="673"/>
              </a:spcBef>
            </a:pPr>
            <a:r>
              <a:rPr sz="2000" spc="0" dirty="0" smtClean="0">
                <a:solidFill>
                  <a:srgbClr val="383937"/>
                </a:solidFill>
                <a:latin typeface="Wingdings"/>
                <a:cs typeface="Wingdings"/>
              </a:rPr>
              <a:t></a:t>
            </a:r>
            <a:endParaRPr sz="2000">
              <a:latin typeface="Wingdings"/>
              <a:cs typeface="Wingdings"/>
            </a:endParaRPr>
          </a:p>
        </p:txBody>
      </p:sp>
      <p:sp>
        <p:nvSpPr>
          <p:cNvPr id="9" name="object 9"/>
          <p:cNvSpPr txBox="1"/>
          <p:nvPr/>
        </p:nvSpPr>
        <p:spPr>
          <a:xfrm>
            <a:off x="1420784" y="3496114"/>
            <a:ext cx="7159507" cy="965200"/>
          </a:xfrm>
          <a:prstGeom prst="rect">
            <a:avLst/>
          </a:prstGeom>
        </p:spPr>
        <p:txBody>
          <a:bodyPr wrap="square" lIns="0" tIns="0" rIns="0" bIns="0" rtlCol="0">
            <a:noAutofit/>
          </a:bodyPr>
          <a:lstStyle/>
          <a:p>
            <a:pPr marL="12700" marR="43811">
              <a:lnSpc>
                <a:spcPts val="2145"/>
              </a:lnSpc>
              <a:spcBef>
                <a:spcPts val="107"/>
              </a:spcBef>
            </a:pPr>
            <a:r>
              <a:rPr sz="2000" spc="0" dirty="0" smtClean="0">
                <a:solidFill>
                  <a:srgbClr val="383937"/>
                </a:solidFill>
                <a:latin typeface="Arial"/>
                <a:cs typeface="Arial"/>
              </a:rPr>
              <a:t>Indirect dependency.</a:t>
            </a:r>
            <a:endParaRPr sz="2000">
              <a:latin typeface="Arial"/>
              <a:cs typeface="Arial"/>
            </a:endParaRPr>
          </a:p>
          <a:p>
            <a:pPr marL="12700">
              <a:lnSpc>
                <a:spcPct val="95825"/>
              </a:lnSpc>
              <a:spcBef>
                <a:spcPts val="592"/>
              </a:spcBef>
            </a:pPr>
            <a:r>
              <a:rPr sz="2000" spc="0" dirty="0" smtClean="0">
                <a:solidFill>
                  <a:srgbClr val="383937"/>
                </a:solidFill>
                <a:latin typeface="Arial"/>
                <a:cs typeface="Arial"/>
              </a:rPr>
              <a:t>INVOICE-NUMB</a:t>
            </a:r>
            <a:r>
              <a:rPr sz="2000" spc="553" dirty="0" smtClean="0">
                <a:solidFill>
                  <a:srgbClr val="383937"/>
                </a:solidFill>
                <a:latin typeface="Arial"/>
                <a:cs typeface="Arial"/>
              </a:rPr>
              <a:t> </a:t>
            </a:r>
            <a:r>
              <a:rPr sz="2000" spc="0" dirty="0" smtClean="0">
                <a:solidFill>
                  <a:srgbClr val="383937"/>
                </a:solidFill>
                <a:latin typeface="Wingdings"/>
                <a:cs typeface="Wingdings"/>
              </a:rPr>
              <a:t></a:t>
            </a:r>
            <a:r>
              <a:rPr sz="2000" spc="0" dirty="0" smtClean="0">
                <a:solidFill>
                  <a:srgbClr val="383937"/>
                </a:solidFill>
                <a:latin typeface="Times New Roman"/>
                <a:cs typeface="Times New Roman"/>
              </a:rPr>
              <a:t> </a:t>
            </a:r>
            <a:r>
              <a:rPr sz="2000" spc="109" dirty="0" smtClean="0">
                <a:solidFill>
                  <a:srgbClr val="383937"/>
                </a:solidFill>
                <a:latin typeface="Times New Roman"/>
                <a:cs typeface="Times New Roman"/>
              </a:rPr>
              <a:t> </a:t>
            </a:r>
            <a:r>
              <a:rPr sz="2000" spc="0" dirty="0" smtClean="0">
                <a:solidFill>
                  <a:srgbClr val="383937"/>
                </a:solidFill>
                <a:latin typeface="Arial"/>
                <a:cs typeface="Arial"/>
              </a:rPr>
              <a:t>SALE_AMOUNT, CUSTOMER-NUMB </a:t>
            </a:r>
            <a:r>
              <a:rPr sz="2000" spc="0" dirty="0" smtClean="0">
                <a:solidFill>
                  <a:srgbClr val="383937"/>
                </a:solidFill>
                <a:latin typeface="Wingdings"/>
                <a:cs typeface="Wingdings"/>
              </a:rPr>
              <a:t></a:t>
            </a:r>
            <a:endParaRPr sz="2000">
              <a:latin typeface="Wingdings"/>
              <a:cs typeface="Wingdings"/>
            </a:endParaRPr>
          </a:p>
          <a:p>
            <a:pPr marL="14287" marR="43811">
              <a:lnSpc>
                <a:spcPct val="95825"/>
              </a:lnSpc>
              <a:spcBef>
                <a:spcPts val="100"/>
              </a:spcBef>
            </a:pPr>
            <a:r>
              <a:rPr sz="2000" spc="0" dirty="0" smtClean="0">
                <a:solidFill>
                  <a:srgbClr val="383937"/>
                </a:solidFill>
                <a:latin typeface="Arial"/>
                <a:cs typeface="Arial"/>
              </a:rPr>
              <a:t>CUSTOMER-NAME</a:t>
            </a:r>
            <a:endParaRPr sz="2000">
              <a:latin typeface="Arial"/>
              <a:cs typeface="Arial"/>
            </a:endParaRPr>
          </a:p>
        </p:txBody>
      </p:sp>
      <p:sp>
        <p:nvSpPr>
          <p:cNvPr id="8" name="object 8"/>
          <p:cNvSpPr txBox="1"/>
          <p:nvPr/>
        </p:nvSpPr>
        <p:spPr>
          <a:xfrm>
            <a:off x="1752572" y="4634296"/>
            <a:ext cx="186826"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a:t>
            </a:r>
            <a:endParaRPr sz="1800">
              <a:latin typeface="Arial"/>
              <a:cs typeface="Arial"/>
            </a:endParaRPr>
          </a:p>
        </p:txBody>
      </p:sp>
      <p:sp>
        <p:nvSpPr>
          <p:cNvPr id="7" name="object 7"/>
          <p:cNvSpPr txBox="1"/>
          <p:nvPr/>
        </p:nvSpPr>
        <p:spPr>
          <a:xfrm>
            <a:off x="2057372" y="4634296"/>
            <a:ext cx="7488772" cy="1930400"/>
          </a:xfrm>
          <a:prstGeom prst="rect">
            <a:avLst/>
          </a:prstGeom>
        </p:spPr>
        <p:txBody>
          <a:bodyPr wrap="square" lIns="0" tIns="0" rIns="0" bIns="0" rtlCol="0">
            <a:noAutofit/>
          </a:bodyPr>
          <a:lstStyle/>
          <a:p>
            <a:pPr marL="17463" marR="26730">
              <a:lnSpc>
                <a:spcPts val="1939"/>
              </a:lnSpc>
              <a:spcBef>
                <a:spcPts val="97"/>
              </a:spcBef>
            </a:pPr>
            <a:r>
              <a:rPr sz="1800" spc="0" dirty="0" smtClean="0">
                <a:solidFill>
                  <a:srgbClr val="383937"/>
                </a:solidFill>
                <a:latin typeface="Arial"/>
                <a:cs typeface="Arial"/>
              </a:rPr>
              <a:t>INVOICE-NUMB determines CUSTOMER-NUMB, which in turn</a:t>
            </a:r>
            <a:endParaRPr sz="1800">
              <a:latin typeface="Arial"/>
              <a:cs typeface="Arial"/>
            </a:endParaRPr>
          </a:p>
          <a:p>
            <a:pPr marL="12700" marR="26730">
              <a:lnSpc>
                <a:spcPct val="95825"/>
              </a:lnSpc>
              <a:spcBef>
                <a:spcPts val="33"/>
              </a:spcBef>
            </a:pPr>
            <a:r>
              <a:rPr sz="1800" spc="0" dirty="0" smtClean="0">
                <a:solidFill>
                  <a:srgbClr val="383937"/>
                </a:solidFill>
                <a:latin typeface="Arial"/>
                <a:cs typeface="Arial"/>
              </a:rPr>
              <a:t>determines CUSTOMER-NAME.</a:t>
            </a:r>
            <a:endParaRPr sz="1800">
              <a:latin typeface="Arial"/>
              <a:cs typeface="Arial"/>
            </a:endParaRPr>
          </a:p>
          <a:p>
            <a:pPr marL="12700" marR="12710" indent="4763">
              <a:lnSpc>
                <a:spcPts val="2069"/>
              </a:lnSpc>
              <a:spcBef>
                <a:spcPts val="1230"/>
              </a:spcBef>
            </a:pPr>
            <a:r>
              <a:rPr sz="1800" spc="0" dirty="0" smtClean="0">
                <a:solidFill>
                  <a:srgbClr val="383937"/>
                </a:solidFill>
                <a:latin typeface="Arial"/>
                <a:cs typeface="Arial"/>
              </a:rPr>
              <a:t>CUSTOMER-NUMB is not a candidate key and determines CUSTOMER- </a:t>
            </a:r>
            <a:endParaRPr sz="1800">
              <a:latin typeface="Arial"/>
              <a:cs typeface="Arial"/>
            </a:endParaRPr>
          </a:p>
          <a:p>
            <a:pPr marL="12700" marR="12710">
              <a:lnSpc>
                <a:spcPts val="2069"/>
              </a:lnSpc>
              <a:spcBef>
                <a:spcPts val="130"/>
              </a:spcBef>
            </a:pPr>
            <a:r>
              <a:rPr sz="1800" spc="0" dirty="0" smtClean="0">
                <a:solidFill>
                  <a:srgbClr val="383937"/>
                </a:solidFill>
                <a:latin typeface="Arial"/>
                <a:cs typeface="Arial"/>
              </a:rPr>
              <a:t>NAME.</a:t>
            </a:r>
            <a:endParaRPr sz="1800">
              <a:latin typeface="Arial"/>
              <a:cs typeface="Arial"/>
            </a:endParaRPr>
          </a:p>
          <a:p>
            <a:pPr marL="12700" indent="4763">
              <a:lnSpc>
                <a:spcPts val="2069"/>
              </a:lnSpc>
              <a:spcBef>
                <a:spcPts val="1233"/>
              </a:spcBef>
            </a:pPr>
            <a:r>
              <a:rPr sz="1800" spc="0" dirty="0" smtClean="0">
                <a:solidFill>
                  <a:srgbClr val="383937"/>
                </a:solidFill>
                <a:latin typeface="Arial"/>
                <a:cs typeface="Arial"/>
              </a:rPr>
              <a:t>There is a transitive dependency of CUSTOMER-NAME on CUSTOMER- </a:t>
            </a:r>
            <a:endParaRPr sz="1800">
              <a:latin typeface="Arial"/>
              <a:cs typeface="Arial"/>
            </a:endParaRPr>
          </a:p>
          <a:p>
            <a:pPr marL="12700">
              <a:lnSpc>
                <a:spcPts val="2069"/>
              </a:lnSpc>
              <a:spcBef>
                <a:spcPts val="130"/>
              </a:spcBef>
            </a:pPr>
            <a:r>
              <a:rPr sz="1800" spc="0" dirty="0" smtClean="0">
                <a:solidFill>
                  <a:srgbClr val="383937"/>
                </a:solidFill>
                <a:latin typeface="Arial"/>
                <a:cs typeface="Arial"/>
              </a:rPr>
              <a:t>NUMB.</a:t>
            </a:r>
            <a:endParaRPr sz="1800">
              <a:latin typeface="Arial"/>
              <a:cs typeface="Arial"/>
            </a:endParaRPr>
          </a:p>
        </p:txBody>
      </p:sp>
      <p:sp>
        <p:nvSpPr>
          <p:cNvPr id="6" name="object 6"/>
          <p:cNvSpPr txBox="1"/>
          <p:nvPr/>
        </p:nvSpPr>
        <p:spPr>
          <a:xfrm>
            <a:off x="1752572" y="5332796"/>
            <a:ext cx="186826"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a:t>
            </a:r>
            <a:endParaRPr sz="1800">
              <a:latin typeface="Arial"/>
              <a:cs typeface="Arial"/>
            </a:endParaRPr>
          </a:p>
        </p:txBody>
      </p:sp>
      <p:sp>
        <p:nvSpPr>
          <p:cNvPr id="5" name="object 5"/>
          <p:cNvSpPr txBox="1"/>
          <p:nvPr/>
        </p:nvSpPr>
        <p:spPr>
          <a:xfrm>
            <a:off x="1752572" y="6031296"/>
            <a:ext cx="186826"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a:t>
            </a:r>
            <a:endParaRPr sz="18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9" name="object 19"/>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7" name="object 17"/>
          <p:cNvSpPr txBox="1"/>
          <p:nvPr/>
        </p:nvSpPr>
        <p:spPr>
          <a:xfrm>
            <a:off x="1420784" y="1358085"/>
            <a:ext cx="5461888" cy="969629"/>
          </a:xfrm>
          <a:prstGeom prst="rect">
            <a:avLst/>
          </a:prstGeom>
        </p:spPr>
        <p:txBody>
          <a:bodyPr wrap="square" lIns="0" tIns="0" rIns="0" bIns="0" rtlCol="0">
            <a:noAutofit/>
          </a:bodyPr>
          <a:lstStyle/>
          <a:p>
            <a:pPr marL="36512">
              <a:lnSpc>
                <a:spcPts val="3370"/>
              </a:lnSpc>
              <a:spcBef>
                <a:spcPts val="168"/>
              </a:spcBef>
            </a:pPr>
            <a:r>
              <a:rPr sz="3200" b="1" spc="0" smtClean="0">
                <a:solidFill>
                  <a:srgbClr val="383937"/>
                </a:solidFill>
                <a:latin typeface="Arial"/>
                <a:cs typeface="Arial"/>
              </a:rPr>
              <a:t>TRANSITIVE DEPENDENCY</a:t>
            </a:r>
            <a:endParaRPr sz="32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pic>
        <p:nvPicPr>
          <p:cNvPr id="1026" name="Picture 2"/>
          <p:cNvPicPr>
            <a:picLocks noChangeAspect="1" noChangeArrowheads="1"/>
          </p:cNvPicPr>
          <p:nvPr/>
        </p:nvPicPr>
        <p:blipFill>
          <a:blip r:embed="rId2"/>
          <a:srcRect/>
          <a:stretch>
            <a:fillRect/>
          </a:stretch>
        </p:blipFill>
        <p:spPr bwMode="auto">
          <a:xfrm>
            <a:off x="1984375" y="2406650"/>
            <a:ext cx="7019925" cy="1971675"/>
          </a:xfrm>
          <a:prstGeom prst="rect">
            <a:avLst/>
          </a:prstGeom>
          <a:noFill/>
          <a:ln w="9525">
            <a:noFill/>
            <a:miter lim="800000"/>
            <a:headEnd/>
            <a:tailEnd/>
          </a:ln>
          <a:effectLst/>
        </p:spPr>
      </p:pic>
      <p:sp>
        <p:nvSpPr>
          <p:cNvPr id="20" name="TextBox 19"/>
          <p:cNvSpPr txBox="1"/>
          <p:nvPr/>
        </p:nvSpPr>
        <p:spPr>
          <a:xfrm>
            <a:off x="1612900" y="4692650"/>
            <a:ext cx="7681975" cy="1477328"/>
          </a:xfrm>
          <a:prstGeom prst="rect">
            <a:avLst/>
          </a:prstGeom>
          <a:noFill/>
        </p:spPr>
        <p:txBody>
          <a:bodyPr wrap="none" rtlCol="0">
            <a:spAutoFit/>
          </a:bodyPr>
          <a:lstStyle/>
          <a:p>
            <a:pPr marL="400050" indent="-400050"/>
            <a:r>
              <a:rPr lang="en-US" b="1" dirty="0" smtClean="0">
                <a:solidFill>
                  <a:srgbClr val="383937"/>
                </a:solidFill>
                <a:latin typeface="Arial"/>
                <a:cs typeface="Arial"/>
              </a:rPr>
              <a:t>Book</a:t>
            </a:r>
            <a:r>
              <a:rPr lang="en-US" dirty="0" smtClean="0">
                <a:solidFill>
                  <a:srgbClr val="383937"/>
                </a:solidFill>
                <a:latin typeface="Arial"/>
                <a:cs typeface="Arial"/>
              </a:rPr>
              <a:t> </a:t>
            </a:r>
            <a:r>
              <a:rPr lang="en-US" dirty="0" smtClean="0">
                <a:solidFill>
                  <a:srgbClr val="383937"/>
                </a:solidFill>
                <a:latin typeface="Arial"/>
                <a:cs typeface="Arial"/>
                <a:sym typeface="Wingdings" pitchFamily="2" charset="2"/>
              </a:rPr>
              <a:t> </a:t>
            </a:r>
            <a:r>
              <a:rPr lang="en-US" b="1" dirty="0" smtClean="0">
                <a:solidFill>
                  <a:srgbClr val="383937"/>
                </a:solidFill>
                <a:latin typeface="Arial"/>
                <a:cs typeface="Arial"/>
                <a:sym typeface="Wingdings" pitchFamily="2" charset="2"/>
              </a:rPr>
              <a:t>Author</a:t>
            </a:r>
            <a:r>
              <a:rPr lang="en-US" dirty="0" smtClean="0">
                <a:solidFill>
                  <a:srgbClr val="383937"/>
                </a:solidFill>
                <a:latin typeface="Arial"/>
                <a:cs typeface="Arial"/>
                <a:sym typeface="Wingdings" pitchFamily="2" charset="2"/>
              </a:rPr>
              <a:t> (if we know the book, we also know the author)</a:t>
            </a:r>
          </a:p>
          <a:p>
            <a:pPr marL="400050" indent="-400050"/>
            <a:r>
              <a:rPr lang="en-US" dirty="0" smtClean="0">
                <a:solidFill>
                  <a:srgbClr val="383937"/>
                </a:solidFill>
                <a:latin typeface="Arial"/>
                <a:cs typeface="Arial"/>
                <a:sym typeface="Wingdings" pitchFamily="2" charset="2"/>
              </a:rPr>
              <a:t>Author is not a part of the candidate key</a:t>
            </a:r>
          </a:p>
          <a:p>
            <a:pPr marL="400050" indent="-400050"/>
            <a:r>
              <a:rPr lang="en-US" b="1" dirty="0" smtClean="0">
                <a:solidFill>
                  <a:srgbClr val="383937"/>
                </a:solidFill>
                <a:latin typeface="Arial"/>
                <a:cs typeface="Arial"/>
                <a:sym typeface="Wingdings" pitchFamily="2" charset="2"/>
              </a:rPr>
              <a:t>Author</a:t>
            </a:r>
            <a:r>
              <a:rPr lang="en-US" dirty="0" smtClean="0">
                <a:solidFill>
                  <a:srgbClr val="383937"/>
                </a:solidFill>
                <a:latin typeface="Arial"/>
                <a:cs typeface="Arial"/>
                <a:sym typeface="Wingdings" pitchFamily="2" charset="2"/>
              </a:rPr>
              <a:t>  </a:t>
            </a:r>
            <a:r>
              <a:rPr lang="en-US" b="1" dirty="0" err="1" smtClean="0">
                <a:solidFill>
                  <a:srgbClr val="383937"/>
                </a:solidFill>
                <a:latin typeface="Arial"/>
                <a:cs typeface="Arial"/>
                <a:sym typeface="Wingdings" pitchFamily="2" charset="2"/>
              </a:rPr>
              <a:t>Author_age</a:t>
            </a:r>
            <a:r>
              <a:rPr lang="en-US" dirty="0" smtClean="0">
                <a:solidFill>
                  <a:srgbClr val="383937"/>
                </a:solidFill>
                <a:latin typeface="Arial"/>
                <a:cs typeface="Arial"/>
                <a:sym typeface="Wingdings" pitchFamily="2" charset="2"/>
              </a:rPr>
              <a:t> (if we know the author, we also know his/her age)</a:t>
            </a:r>
          </a:p>
          <a:p>
            <a:pPr marL="400050" indent="-400050"/>
            <a:endParaRPr lang="en-US" dirty="0" smtClean="0">
              <a:solidFill>
                <a:srgbClr val="383937"/>
              </a:solidFill>
              <a:latin typeface="Arial"/>
              <a:cs typeface="Arial"/>
              <a:sym typeface="Wingdings" pitchFamily="2" charset="2"/>
            </a:endParaRPr>
          </a:p>
          <a:p>
            <a:pPr marL="400050" indent="-400050"/>
            <a:r>
              <a:rPr lang="en-US" b="1" dirty="0" err="1" smtClean="0">
                <a:solidFill>
                  <a:srgbClr val="383937"/>
                </a:solidFill>
                <a:latin typeface="Arial"/>
                <a:cs typeface="Arial"/>
                <a:sym typeface="Wingdings" pitchFamily="2" charset="2"/>
              </a:rPr>
              <a:t>Author_age</a:t>
            </a:r>
            <a:r>
              <a:rPr lang="en-US" dirty="0" smtClean="0">
                <a:solidFill>
                  <a:srgbClr val="383937"/>
                </a:solidFill>
                <a:latin typeface="Arial"/>
                <a:cs typeface="Arial"/>
                <a:sym typeface="Wingdings" pitchFamily="2" charset="2"/>
              </a:rPr>
              <a:t> has transitive dependency on </a:t>
            </a:r>
            <a:r>
              <a:rPr lang="en-US" b="1" dirty="0" smtClean="0">
                <a:solidFill>
                  <a:srgbClr val="383937"/>
                </a:solidFill>
                <a:latin typeface="Arial"/>
                <a:cs typeface="Arial"/>
                <a:sym typeface="Wingdings" pitchFamily="2" charset="2"/>
              </a:rPr>
              <a:t>Book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object 145"/>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46" name="object 146"/>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30" name="object 130"/>
          <p:cNvSpPr/>
          <p:nvPr/>
        </p:nvSpPr>
        <p:spPr>
          <a:xfrm>
            <a:off x="2460596" y="2836588"/>
            <a:ext cx="0" cy="228605"/>
          </a:xfrm>
          <a:custGeom>
            <a:avLst/>
            <a:gdLst/>
            <a:ahLst/>
            <a:cxnLst/>
            <a:rect l="l" t="t" r="r" b="b"/>
            <a:pathLst>
              <a:path h="228605">
                <a:moveTo>
                  <a:pt x="0" y="0"/>
                </a:moveTo>
                <a:lnTo>
                  <a:pt x="0" y="228605"/>
                </a:lnTo>
              </a:path>
            </a:pathLst>
          </a:custGeom>
          <a:ln w="19049">
            <a:solidFill>
              <a:srgbClr val="434242"/>
            </a:solidFill>
          </a:ln>
        </p:spPr>
        <p:txBody>
          <a:bodyPr wrap="square" lIns="0" tIns="0" rIns="0" bIns="0" rtlCol="0">
            <a:noAutofit/>
          </a:bodyPr>
          <a:lstStyle/>
          <a:p>
            <a:endParaRPr/>
          </a:p>
        </p:txBody>
      </p:sp>
      <p:sp>
        <p:nvSpPr>
          <p:cNvPr id="131" name="object 131"/>
          <p:cNvSpPr/>
          <p:nvPr/>
        </p:nvSpPr>
        <p:spPr>
          <a:xfrm>
            <a:off x="2460596" y="3065194"/>
            <a:ext cx="620711" cy="0"/>
          </a:xfrm>
          <a:custGeom>
            <a:avLst/>
            <a:gdLst/>
            <a:ahLst/>
            <a:cxnLst/>
            <a:rect l="l" t="t" r="r" b="b"/>
            <a:pathLst>
              <a:path w="620711">
                <a:moveTo>
                  <a:pt x="0" y="0"/>
                </a:moveTo>
                <a:lnTo>
                  <a:pt x="620711" y="0"/>
                </a:lnTo>
              </a:path>
            </a:pathLst>
          </a:custGeom>
          <a:ln w="19049">
            <a:solidFill>
              <a:srgbClr val="434242"/>
            </a:solidFill>
          </a:ln>
        </p:spPr>
        <p:txBody>
          <a:bodyPr wrap="square" lIns="0" tIns="0" rIns="0" bIns="0" rtlCol="0">
            <a:noAutofit/>
          </a:bodyPr>
          <a:lstStyle/>
          <a:p>
            <a:endParaRPr/>
          </a:p>
        </p:txBody>
      </p:sp>
      <p:sp>
        <p:nvSpPr>
          <p:cNvPr id="132" name="object 132"/>
          <p:cNvSpPr/>
          <p:nvPr/>
        </p:nvSpPr>
        <p:spPr>
          <a:xfrm>
            <a:off x="3081308" y="2834800"/>
            <a:ext cx="0" cy="230393"/>
          </a:xfrm>
          <a:custGeom>
            <a:avLst/>
            <a:gdLst/>
            <a:ahLst/>
            <a:cxnLst/>
            <a:rect l="l" t="t" r="r" b="b"/>
            <a:pathLst>
              <a:path h="230393">
                <a:moveTo>
                  <a:pt x="0" y="230393"/>
                </a:moveTo>
                <a:lnTo>
                  <a:pt x="0" y="0"/>
                </a:lnTo>
              </a:path>
            </a:pathLst>
          </a:custGeom>
          <a:ln w="19049">
            <a:solidFill>
              <a:srgbClr val="434242"/>
            </a:solidFill>
          </a:ln>
        </p:spPr>
        <p:txBody>
          <a:bodyPr wrap="square" lIns="0" tIns="0" rIns="0" bIns="0" rtlCol="0">
            <a:noAutofit/>
          </a:bodyPr>
          <a:lstStyle/>
          <a:p>
            <a:endParaRPr/>
          </a:p>
        </p:txBody>
      </p:sp>
      <p:sp>
        <p:nvSpPr>
          <p:cNvPr id="133" name="object 133"/>
          <p:cNvSpPr/>
          <p:nvPr/>
        </p:nvSpPr>
        <p:spPr>
          <a:xfrm>
            <a:off x="2241522" y="2528775"/>
            <a:ext cx="438150" cy="307812"/>
          </a:xfrm>
          <a:custGeom>
            <a:avLst/>
            <a:gdLst/>
            <a:ahLst/>
            <a:cxnLst/>
            <a:rect l="l" t="t" r="r" b="b"/>
            <a:pathLst>
              <a:path w="438150" h="307812">
                <a:moveTo>
                  <a:pt x="0" y="307812"/>
                </a:moveTo>
                <a:lnTo>
                  <a:pt x="438150" y="307812"/>
                </a:lnTo>
                <a:lnTo>
                  <a:pt x="438150" y="0"/>
                </a:lnTo>
                <a:lnTo>
                  <a:pt x="0" y="0"/>
                </a:lnTo>
                <a:lnTo>
                  <a:pt x="0" y="307812"/>
                </a:lnTo>
                <a:close/>
              </a:path>
            </a:pathLst>
          </a:custGeom>
          <a:solidFill>
            <a:srgbClr val="FEFCA8"/>
          </a:solidFill>
        </p:spPr>
        <p:txBody>
          <a:bodyPr wrap="square" lIns="0" tIns="0" rIns="0" bIns="0" rtlCol="0">
            <a:noAutofit/>
          </a:bodyPr>
          <a:lstStyle/>
          <a:p>
            <a:endParaRPr/>
          </a:p>
        </p:txBody>
      </p:sp>
      <p:sp>
        <p:nvSpPr>
          <p:cNvPr id="134" name="object 134"/>
          <p:cNvSpPr/>
          <p:nvPr/>
        </p:nvSpPr>
        <p:spPr>
          <a:xfrm>
            <a:off x="2241521" y="2528775"/>
            <a:ext cx="438149" cy="307812"/>
          </a:xfrm>
          <a:custGeom>
            <a:avLst/>
            <a:gdLst/>
            <a:ahLst/>
            <a:cxnLst/>
            <a:rect l="l" t="t" r="r" b="b"/>
            <a:pathLst>
              <a:path w="438149" h="307812">
                <a:moveTo>
                  <a:pt x="0" y="0"/>
                </a:moveTo>
                <a:lnTo>
                  <a:pt x="438149" y="0"/>
                </a:lnTo>
                <a:lnTo>
                  <a:pt x="438149" y="307812"/>
                </a:lnTo>
                <a:lnTo>
                  <a:pt x="0" y="307812"/>
                </a:lnTo>
                <a:lnTo>
                  <a:pt x="0" y="0"/>
                </a:lnTo>
                <a:close/>
              </a:path>
            </a:pathLst>
          </a:custGeom>
          <a:ln w="9524">
            <a:solidFill>
              <a:srgbClr val="494948"/>
            </a:solidFill>
          </a:ln>
        </p:spPr>
        <p:txBody>
          <a:bodyPr wrap="square" lIns="0" tIns="0" rIns="0" bIns="0" rtlCol="0">
            <a:noAutofit/>
          </a:bodyPr>
          <a:lstStyle/>
          <a:p>
            <a:endParaRPr/>
          </a:p>
        </p:txBody>
      </p:sp>
      <p:sp>
        <p:nvSpPr>
          <p:cNvPr id="135" name="object 135"/>
          <p:cNvSpPr/>
          <p:nvPr/>
        </p:nvSpPr>
        <p:spPr>
          <a:xfrm>
            <a:off x="2862233" y="2526987"/>
            <a:ext cx="438150" cy="307812"/>
          </a:xfrm>
          <a:custGeom>
            <a:avLst/>
            <a:gdLst/>
            <a:ahLst/>
            <a:cxnLst/>
            <a:rect l="l" t="t" r="r" b="b"/>
            <a:pathLst>
              <a:path w="438150" h="307812">
                <a:moveTo>
                  <a:pt x="0" y="307812"/>
                </a:moveTo>
                <a:lnTo>
                  <a:pt x="438150" y="307812"/>
                </a:lnTo>
                <a:lnTo>
                  <a:pt x="438150" y="0"/>
                </a:lnTo>
                <a:lnTo>
                  <a:pt x="0" y="0"/>
                </a:lnTo>
                <a:lnTo>
                  <a:pt x="0" y="307812"/>
                </a:lnTo>
                <a:close/>
              </a:path>
            </a:pathLst>
          </a:custGeom>
          <a:solidFill>
            <a:srgbClr val="FEFCA8"/>
          </a:solidFill>
        </p:spPr>
        <p:txBody>
          <a:bodyPr wrap="square" lIns="0" tIns="0" rIns="0" bIns="0" rtlCol="0">
            <a:noAutofit/>
          </a:bodyPr>
          <a:lstStyle/>
          <a:p>
            <a:endParaRPr/>
          </a:p>
        </p:txBody>
      </p:sp>
      <p:sp>
        <p:nvSpPr>
          <p:cNvPr id="136" name="object 136"/>
          <p:cNvSpPr/>
          <p:nvPr/>
        </p:nvSpPr>
        <p:spPr>
          <a:xfrm>
            <a:off x="2862233" y="2526987"/>
            <a:ext cx="438149" cy="307812"/>
          </a:xfrm>
          <a:custGeom>
            <a:avLst/>
            <a:gdLst/>
            <a:ahLst/>
            <a:cxnLst/>
            <a:rect l="l" t="t" r="r" b="b"/>
            <a:pathLst>
              <a:path w="438149" h="307812">
                <a:moveTo>
                  <a:pt x="0" y="0"/>
                </a:moveTo>
                <a:lnTo>
                  <a:pt x="438149" y="0"/>
                </a:lnTo>
                <a:lnTo>
                  <a:pt x="438149" y="307812"/>
                </a:lnTo>
                <a:lnTo>
                  <a:pt x="0" y="307812"/>
                </a:lnTo>
                <a:lnTo>
                  <a:pt x="0" y="0"/>
                </a:lnTo>
                <a:close/>
              </a:path>
            </a:pathLst>
          </a:custGeom>
          <a:ln w="9524">
            <a:solidFill>
              <a:srgbClr val="494948"/>
            </a:solidFill>
          </a:ln>
        </p:spPr>
        <p:txBody>
          <a:bodyPr wrap="square" lIns="0" tIns="0" rIns="0" bIns="0" rtlCol="0">
            <a:noAutofit/>
          </a:bodyPr>
          <a:lstStyle/>
          <a:p>
            <a:endParaRPr/>
          </a:p>
        </p:txBody>
      </p:sp>
      <p:sp>
        <p:nvSpPr>
          <p:cNvPr id="137" name="object 137"/>
          <p:cNvSpPr/>
          <p:nvPr/>
        </p:nvSpPr>
        <p:spPr>
          <a:xfrm>
            <a:off x="4140170" y="2519348"/>
            <a:ext cx="438150" cy="307812"/>
          </a:xfrm>
          <a:custGeom>
            <a:avLst/>
            <a:gdLst/>
            <a:ahLst/>
            <a:cxnLst/>
            <a:rect l="l" t="t" r="r" b="b"/>
            <a:pathLst>
              <a:path w="438150" h="307812">
                <a:moveTo>
                  <a:pt x="0" y="307812"/>
                </a:moveTo>
                <a:lnTo>
                  <a:pt x="438150" y="307812"/>
                </a:lnTo>
                <a:lnTo>
                  <a:pt x="438150" y="0"/>
                </a:lnTo>
                <a:lnTo>
                  <a:pt x="0" y="0"/>
                </a:lnTo>
                <a:lnTo>
                  <a:pt x="0" y="307812"/>
                </a:lnTo>
                <a:close/>
              </a:path>
            </a:pathLst>
          </a:custGeom>
          <a:solidFill>
            <a:srgbClr val="FEFCA8"/>
          </a:solidFill>
        </p:spPr>
        <p:txBody>
          <a:bodyPr wrap="square" lIns="0" tIns="0" rIns="0" bIns="0" rtlCol="0">
            <a:noAutofit/>
          </a:bodyPr>
          <a:lstStyle/>
          <a:p>
            <a:endParaRPr/>
          </a:p>
        </p:txBody>
      </p:sp>
      <p:sp>
        <p:nvSpPr>
          <p:cNvPr id="138" name="object 138"/>
          <p:cNvSpPr/>
          <p:nvPr/>
        </p:nvSpPr>
        <p:spPr>
          <a:xfrm>
            <a:off x="4140171" y="2519348"/>
            <a:ext cx="438149" cy="307812"/>
          </a:xfrm>
          <a:custGeom>
            <a:avLst/>
            <a:gdLst/>
            <a:ahLst/>
            <a:cxnLst/>
            <a:rect l="l" t="t" r="r" b="b"/>
            <a:pathLst>
              <a:path w="438149" h="307812">
                <a:moveTo>
                  <a:pt x="0" y="0"/>
                </a:moveTo>
                <a:lnTo>
                  <a:pt x="438149" y="0"/>
                </a:lnTo>
                <a:lnTo>
                  <a:pt x="438149" y="307812"/>
                </a:lnTo>
                <a:lnTo>
                  <a:pt x="0" y="307812"/>
                </a:lnTo>
                <a:lnTo>
                  <a:pt x="0" y="0"/>
                </a:lnTo>
                <a:close/>
              </a:path>
            </a:pathLst>
          </a:custGeom>
          <a:ln w="9524">
            <a:solidFill>
              <a:srgbClr val="494948"/>
            </a:solidFill>
          </a:ln>
        </p:spPr>
        <p:txBody>
          <a:bodyPr wrap="square" lIns="0" tIns="0" rIns="0" bIns="0" rtlCol="0">
            <a:noAutofit/>
          </a:bodyPr>
          <a:lstStyle/>
          <a:p>
            <a:endParaRPr/>
          </a:p>
        </p:txBody>
      </p:sp>
      <p:sp>
        <p:nvSpPr>
          <p:cNvPr id="139" name="object 139"/>
          <p:cNvSpPr/>
          <p:nvPr/>
        </p:nvSpPr>
        <p:spPr>
          <a:xfrm>
            <a:off x="2716183" y="3266959"/>
            <a:ext cx="1643061" cy="0"/>
          </a:xfrm>
          <a:custGeom>
            <a:avLst/>
            <a:gdLst/>
            <a:ahLst/>
            <a:cxnLst/>
            <a:rect l="l" t="t" r="r" b="b"/>
            <a:pathLst>
              <a:path w="1643061">
                <a:moveTo>
                  <a:pt x="0" y="0"/>
                </a:moveTo>
                <a:lnTo>
                  <a:pt x="1643061" y="0"/>
                </a:lnTo>
              </a:path>
            </a:pathLst>
          </a:custGeom>
          <a:ln w="19049">
            <a:solidFill>
              <a:srgbClr val="494948"/>
            </a:solidFill>
          </a:ln>
        </p:spPr>
        <p:txBody>
          <a:bodyPr wrap="square" lIns="0" tIns="0" rIns="0" bIns="0" rtlCol="0">
            <a:noAutofit/>
          </a:bodyPr>
          <a:lstStyle/>
          <a:p>
            <a:endParaRPr/>
          </a:p>
        </p:txBody>
      </p:sp>
      <p:sp>
        <p:nvSpPr>
          <p:cNvPr id="140" name="object 140"/>
          <p:cNvSpPr/>
          <p:nvPr/>
        </p:nvSpPr>
        <p:spPr>
          <a:xfrm>
            <a:off x="4359245" y="2852426"/>
            <a:ext cx="0" cy="414532"/>
          </a:xfrm>
          <a:custGeom>
            <a:avLst/>
            <a:gdLst/>
            <a:ahLst/>
            <a:cxnLst/>
            <a:rect l="l" t="t" r="r" b="b"/>
            <a:pathLst>
              <a:path h="414532">
                <a:moveTo>
                  <a:pt x="0" y="414532"/>
                </a:moveTo>
                <a:lnTo>
                  <a:pt x="0" y="0"/>
                </a:lnTo>
              </a:path>
            </a:pathLst>
          </a:custGeom>
          <a:ln w="19049">
            <a:solidFill>
              <a:srgbClr val="494948"/>
            </a:solidFill>
          </a:ln>
        </p:spPr>
        <p:txBody>
          <a:bodyPr wrap="square" lIns="0" tIns="0" rIns="0" bIns="0" rtlCol="0">
            <a:noAutofit/>
          </a:bodyPr>
          <a:lstStyle/>
          <a:p>
            <a:endParaRPr/>
          </a:p>
        </p:txBody>
      </p:sp>
      <p:sp>
        <p:nvSpPr>
          <p:cNvPr id="141" name="object 141"/>
          <p:cNvSpPr/>
          <p:nvPr/>
        </p:nvSpPr>
        <p:spPr>
          <a:xfrm>
            <a:off x="4300292" y="2827221"/>
            <a:ext cx="117908" cy="115909"/>
          </a:xfrm>
          <a:custGeom>
            <a:avLst/>
            <a:gdLst/>
            <a:ahLst/>
            <a:cxnLst/>
            <a:rect l="l" t="t" r="r" b="b"/>
            <a:pathLst>
              <a:path w="117908" h="115909">
                <a:moveTo>
                  <a:pt x="58953" y="0"/>
                </a:moveTo>
                <a:lnTo>
                  <a:pt x="3533" y="95004"/>
                </a:lnTo>
                <a:lnTo>
                  <a:pt x="0" y="101064"/>
                </a:lnTo>
                <a:lnTo>
                  <a:pt x="2045" y="108840"/>
                </a:lnTo>
                <a:lnTo>
                  <a:pt x="8103" y="112374"/>
                </a:lnTo>
                <a:lnTo>
                  <a:pt x="14163" y="115909"/>
                </a:lnTo>
                <a:lnTo>
                  <a:pt x="21939" y="113863"/>
                </a:lnTo>
                <a:lnTo>
                  <a:pt x="25473" y="107803"/>
                </a:lnTo>
                <a:lnTo>
                  <a:pt x="58953" y="50410"/>
                </a:lnTo>
                <a:lnTo>
                  <a:pt x="92433" y="107803"/>
                </a:lnTo>
                <a:lnTo>
                  <a:pt x="95967" y="113863"/>
                </a:lnTo>
                <a:lnTo>
                  <a:pt x="103743" y="115909"/>
                </a:lnTo>
                <a:lnTo>
                  <a:pt x="109802" y="112374"/>
                </a:lnTo>
                <a:lnTo>
                  <a:pt x="115860" y="108840"/>
                </a:lnTo>
                <a:lnTo>
                  <a:pt x="117908" y="101064"/>
                </a:lnTo>
                <a:lnTo>
                  <a:pt x="114373" y="95004"/>
                </a:lnTo>
                <a:lnTo>
                  <a:pt x="58953" y="0"/>
                </a:lnTo>
                <a:close/>
              </a:path>
            </a:pathLst>
          </a:custGeom>
          <a:solidFill>
            <a:srgbClr val="494948"/>
          </a:solidFill>
        </p:spPr>
        <p:txBody>
          <a:bodyPr wrap="square" lIns="0" tIns="0" rIns="0" bIns="0" rtlCol="0">
            <a:noAutofit/>
          </a:bodyPr>
          <a:lstStyle/>
          <a:p>
            <a:endParaRPr/>
          </a:p>
        </p:txBody>
      </p:sp>
      <p:sp>
        <p:nvSpPr>
          <p:cNvPr id="142" name="object 142"/>
          <p:cNvSpPr/>
          <p:nvPr/>
        </p:nvSpPr>
        <p:spPr>
          <a:xfrm>
            <a:off x="2723821" y="3166040"/>
            <a:ext cx="0" cy="91292"/>
          </a:xfrm>
          <a:custGeom>
            <a:avLst/>
            <a:gdLst/>
            <a:ahLst/>
            <a:cxnLst/>
            <a:rect l="l" t="t" r="r" b="b"/>
            <a:pathLst>
              <a:path h="91292">
                <a:moveTo>
                  <a:pt x="0" y="91292"/>
                </a:moveTo>
                <a:lnTo>
                  <a:pt x="0" y="0"/>
                </a:lnTo>
              </a:path>
            </a:pathLst>
          </a:custGeom>
          <a:ln w="19049">
            <a:solidFill>
              <a:srgbClr val="494948"/>
            </a:solidFill>
          </a:ln>
        </p:spPr>
        <p:txBody>
          <a:bodyPr wrap="square" lIns="0" tIns="0" rIns="0" bIns="0" rtlCol="0">
            <a:noAutofit/>
          </a:bodyPr>
          <a:lstStyle/>
          <a:p>
            <a:endParaRPr/>
          </a:p>
        </p:txBody>
      </p:sp>
      <p:sp>
        <p:nvSpPr>
          <p:cNvPr id="143" name="object 143"/>
          <p:cNvSpPr/>
          <p:nvPr/>
        </p:nvSpPr>
        <p:spPr>
          <a:xfrm>
            <a:off x="2723821" y="3166040"/>
            <a:ext cx="2" cy="0"/>
          </a:xfrm>
          <a:custGeom>
            <a:avLst/>
            <a:gdLst/>
            <a:ahLst/>
            <a:cxnLst/>
            <a:rect l="l" t="t" r="r" b="b"/>
            <a:pathLst>
              <a:path w="2">
                <a:moveTo>
                  <a:pt x="0" y="0"/>
                </a:moveTo>
                <a:lnTo>
                  <a:pt x="2" y="0"/>
                </a:lnTo>
              </a:path>
            </a:pathLst>
          </a:custGeom>
          <a:ln w="19049">
            <a:solidFill>
              <a:srgbClr val="494948"/>
            </a:solidFill>
          </a:ln>
        </p:spPr>
        <p:txBody>
          <a:bodyPr wrap="square" lIns="0" tIns="0" rIns="0" bIns="0" rtlCol="0">
            <a:noAutofit/>
          </a:bodyPr>
          <a:lstStyle/>
          <a:p>
            <a:endParaRPr/>
          </a:p>
        </p:txBody>
      </p:sp>
      <p:sp>
        <p:nvSpPr>
          <p:cNvPr id="144" name="object 144"/>
          <p:cNvSpPr/>
          <p:nvPr/>
        </p:nvSpPr>
        <p:spPr>
          <a:xfrm>
            <a:off x="2723824" y="3074750"/>
            <a:ext cx="0" cy="91289"/>
          </a:xfrm>
          <a:custGeom>
            <a:avLst/>
            <a:gdLst/>
            <a:ahLst/>
            <a:cxnLst/>
            <a:rect l="l" t="t" r="r" b="b"/>
            <a:pathLst>
              <a:path h="91289">
                <a:moveTo>
                  <a:pt x="0" y="91289"/>
                </a:moveTo>
                <a:lnTo>
                  <a:pt x="0" y="0"/>
                </a:lnTo>
              </a:path>
            </a:pathLst>
          </a:custGeom>
          <a:ln w="19049">
            <a:solidFill>
              <a:srgbClr val="494948"/>
            </a:solidFill>
          </a:ln>
        </p:spPr>
        <p:txBody>
          <a:bodyPr wrap="square" lIns="0" tIns="0" rIns="0" bIns="0" rtlCol="0">
            <a:noAutofit/>
          </a:bodyPr>
          <a:lstStyle/>
          <a:p>
            <a:endParaRPr/>
          </a:p>
        </p:txBody>
      </p:sp>
      <p:sp>
        <p:nvSpPr>
          <p:cNvPr id="128" name="object 128"/>
          <p:cNvSpPr/>
          <p:nvPr/>
        </p:nvSpPr>
        <p:spPr>
          <a:xfrm>
            <a:off x="3519458" y="2520938"/>
            <a:ext cx="438150" cy="307812"/>
          </a:xfrm>
          <a:custGeom>
            <a:avLst/>
            <a:gdLst/>
            <a:ahLst/>
            <a:cxnLst/>
            <a:rect l="l" t="t" r="r" b="b"/>
            <a:pathLst>
              <a:path w="438150" h="307812">
                <a:moveTo>
                  <a:pt x="0" y="307812"/>
                </a:moveTo>
                <a:lnTo>
                  <a:pt x="438150" y="307812"/>
                </a:lnTo>
                <a:lnTo>
                  <a:pt x="438150" y="0"/>
                </a:lnTo>
                <a:lnTo>
                  <a:pt x="0" y="0"/>
                </a:lnTo>
                <a:lnTo>
                  <a:pt x="0" y="307812"/>
                </a:lnTo>
                <a:close/>
              </a:path>
            </a:pathLst>
          </a:custGeom>
          <a:solidFill>
            <a:srgbClr val="FEFCA8"/>
          </a:solidFill>
        </p:spPr>
        <p:txBody>
          <a:bodyPr wrap="square" lIns="0" tIns="0" rIns="0" bIns="0" rtlCol="0">
            <a:noAutofit/>
          </a:bodyPr>
          <a:lstStyle/>
          <a:p>
            <a:endParaRPr/>
          </a:p>
        </p:txBody>
      </p:sp>
      <p:sp>
        <p:nvSpPr>
          <p:cNvPr id="129" name="object 129"/>
          <p:cNvSpPr/>
          <p:nvPr/>
        </p:nvSpPr>
        <p:spPr>
          <a:xfrm>
            <a:off x="3519458" y="2520938"/>
            <a:ext cx="438149" cy="307812"/>
          </a:xfrm>
          <a:custGeom>
            <a:avLst/>
            <a:gdLst/>
            <a:ahLst/>
            <a:cxnLst/>
            <a:rect l="l" t="t" r="r" b="b"/>
            <a:pathLst>
              <a:path w="438149" h="307812">
                <a:moveTo>
                  <a:pt x="0" y="0"/>
                </a:moveTo>
                <a:lnTo>
                  <a:pt x="438149" y="0"/>
                </a:lnTo>
                <a:lnTo>
                  <a:pt x="438149" y="307812"/>
                </a:lnTo>
                <a:lnTo>
                  <a:pt x="0" y="307812"/>
                </a:lnTo>
                <a:lnTo>
                  <a:pt x="0" y="0"/>
                </a:lnTo>
                <a:close/>
              </a:path>
            </a:pathLst>
          </a:custGeom>
          <a:ln w="9524">
            <a:solidFill>
              <a:srgbClr val="494948"/>
            </a:solidFill>
          </a:ln>
        </p:spPr>
        <p:txBody>
          <a:bodyPr wrap="square" lIns="0" tIns="0" rIns="0" bIns="0" rtlCol="0">
            <a:noAutofit/>
          </a:bodyPr>
          <a:lstStyle/>
          <a:p>
            <a:endParaRPr/>
          </a:p>
        </p:txBody>
      </p:sp>
      <p:sp>
        <p:nvSpPr>
          <p:cNvPr id="126" name="object 126"/>
          <p:cNvSpPr/>
          <p:nvPr/>
        </p:nvSpPr>
        <p:spPr>
          <a:xfrm>
            <a:off x="4760883" y="2509722"/>
            <a:ext cx="438150" cy="307812"/>
          </a:xfrm>
          <a:custGeom>
            <a:avLst/>
            <a:gdLst/>
            <a:ahLst/>
            <a:cxnLst/>
            <a:rect l="l" t="t" r="r" b="b"/>
            <a:pathLst>
              <a:path w="438150" h="307812">
                <a:moveTo>
                  <a:pt x="0" y="307812"/>
                </a:moveTo>
                <a:lnTo>
                  <a:pt x="438150" y="307812"/>
                </a:lnTo>
                <a:lnTo>
                  <a:pt x="438150" y="0"/>
                </a:lnTo>
                <a:lnTo>
                  <a:pt x="0" y="0"/>
                </a:lnTo>
                <a:lnTo>
                  <a:pt x="0" y="307812"/>
                </a:lnTo>
                <a:close/>
              </a:path>
            </a:pathLst>
          </a:custGeom>
          <a:solidFill>
            <a:srgbClr val="FEFCA8"/>
          </a:solidFill>
        </p:spPr>
        <p:txBody>
          <a:bodyPr wrap="square" lIns="0" tIns="0" rIns="0" bIns="0" rtlCol="0">
            <a:noAutofit/>
          </a:bodyPr>
          <a:lstStyle/>
          <a:p>
            <a:endParaRPr/>
          </a:p>
        </p:txBody>
      </p:sp>
      <p:sp>
        <p:nvSpPr>
          <p:cNvPr id="127" name="object 127"/>
          <p:cNvSpPr/>
          <p:nvPr/>
        </p:nvSpPr>
        <p:spPr>
          <a:xfrm>
            <a:off x="4760883" y="2509722"/>
            <a:ext cx="438149" cy="307812"/>
          </a:xfrm>
          <a:custGeom>
            <a:avLst/>
            <a:gdLst/>
            <a:ahLst/>
            <a:cxnLst/>
            <a:rect l="l" t="t" r="r" b="b"/>
            <a:pathLst>
              <a:path w="438149" h="307812">
                <a:moveTo>
                  <a:pt x="0" y="0"/>
                </a:moveTo>
                <a:lnTo>
                  <a:pt x="438149" y="0"/>
                </a:lnTo>
                <a:lnTo>
                  <a:pt x="438149" y="307812"/>
                </a:lnTo>
                <a:lnTo>
                  <a:pt x="0" y="307812"/>
                </a:lnTo>
                <a:lnTo>
                  <a:pt x="0" y="0"/>
                </a:lnTo>
                <a:close/>
              </a:path>
            </a:pathLst>
          </a:custGeom>
          <a:ln w="9524">
            <a:solidFill>
              <a:srgbClr val="494948"/>
            </a:solidFill>
          </a:ln>
        </p:spPr>
        <p:txBody>
          <a:bodyPr wrap="square" lIns="0" tIns="0" rIns="0" bIns="0" rtlCol="0">
            <a:noAutofit/>
          </a:bodyPr>
          <a:lstStyle/>
          <a:p>
            <a:endParaRPr/>
          </a:p>
        </p:txBody>
      </p:sp>
      <p:sp>
        <p:nvSpPr>
          <p:cNvPr id="113" name="object 113"/>
          <p:cNvSpPr/>
          <p:nvPr/>
        </p:nvSpPr>
        <p:spPr>
          <a:xfrm>
            <a:off x="2241522" y="4381396"/>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114" name="object 114"/>
          <p:cNvSpPr/>
          <p:nvPr/>
        </p:nvSpPr>
        <p:spPr>
          <a:xfrm>
            <a:off x="2241521" y="4381396"/>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115" name="object 115"/>
          <p:cNvSpPr/>
          <p:nvPr/>
        </p:nvSpPr>
        <p:spPr>
          <a:xfrm>
            <a:off x="2460595" y="4689358"/>
            <a:ext cx="0" cy="228727"/>
          </a:xfrm>
          <a:custGeom>
            <a:avLst/>
            <a:gdLst/>
            <a:ahLst/>
            <a:cxnLst/>
            <a:rect l="l" t="t" r="r" b="b"/>
            <a:pathLst>
              <a:path h="228727">
                <a:moveTo>
                  <a:pt x="0" y="0"/>
                </a:moveTo>
                <a:lnTo>
                  <a:pt x="0" y="228727"/>
                </a:lnTo>
              </a:path>
            </a:pathLst>
          </a:custGeom>
          <a:ln w="19049">
            <a:solidFill>
              <a:srgbClr val="434242"/>
            </a:solidFill>
          </a:ln>
        </p:spPr>
        <p:txBody>
          <a:bodyPr wrap="square" lIns="0" tIns="0" rIns="0" bIns="0" rtlCol="0">
            <a:noAutofit/>
          </a:bodyPr>
          <a:lstStyle/>
          <a:p>
            <a:endParaRPr/>
          </a:p>
        </p:txBody>
      </p:sp>
      <p:sp>
        <p:nvSpPr>
          <p:cNvPr id="116" name="object 116"/>
          <p:cNvSpPr/>
          <p:nvPr/>
        </p:nvSpPr>
        <p:spPr>
          <a:xfrm>
            <a:off x="2460595" y="4918085"/>
            <a:ext cx="620711" cy="0"/>
          </a:xfrm>
          <a:custGeom>
            <a:avLst/>
            <a:gdLst/>
            <a:ahLst/>
            <a:cxnLst/>
            <a:rect l="l" t="t" r="r" b="b"/>
            <a:pathLst>
              <a:path w="620711">
                <a:moveTo>
                  <a:pt x="0" y="0"/>
                </a:moveTo>
                <a:lnTo>
                  <a:pt x="620711" y="0"/>
                </a:lnTo>
              </a:path>
            </a:pathLst>
          </a:custGeom>
          <a:ln w="19049">
            <a:solidFill>
              <a:srgbClr val="434242"/>
            </a:solidFill>
          </a:ln>
        </p:spPr>
        <p:txBody>
          <a:bodyPr wrap="square" lIns="0" tIns="0" rIns="0" bIns="0" rtlCol="0">
            <a:noAutofit/>
          </a:bodyPr>
          <a:lstStyle/>
          <a:p>
            <a:endParaRPr/>
          </a:p>
        </p:txBody>
      </p:sp>
      <p:sp>
        <p:nvSpPr>
          <p:cNvPr id="117" name="object 117"/>
          <p:cNvSpPr/>
          <p:nvPr/>
        </p:nvSpPr>
        <p:spPr>
          <a:xfrm>
            <a:off x="2862233" y="4379607"/>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118" name="object 118"/>
          <p:cNvSpPr/>
          <p:nvPr/>
        </p:nvSpPr>
        <p:spPr>
          <a:xfrm>
            <a:off x="2862233" y="4379607"/>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119" name="object 119"/>
          <p:cNvSpPr/>
          <p:nvPr/>
        </p:nvSpPr>
        <p:spPr>
          <a:xfrm>
            <a:off x="3081307" y="4687570"/>
            <a:ext cx="0" cy="230515"/>
          </a:xfrm>
          <a:custGeom>
            <a:avLst/>
            <a:gdLst/>
            <a:ahLst/>
            <a:cxnLst/>
            <a:rect l="l" t="t" r="r" b="b"/>
            <a:pathLst>
              <a:path h="230515">
                <a:moveTo>
                  <a:pt x="0" y="230515"/>
                </a:moveTo>
                <a:lnTo>
                  <a:pt x="0" y="0"/>
                </a:lnTo>
              </a:path>
            </a:pathLst>
          </a:custGeom>
          <a:ln w="19049">
            <a:solidFill>
              <a:srgbClr val="434242"/>
            </a:solidFill>
          </a:ln>
        </p:spPr>
        <p:txBody>
          <a:bodyPr wrap="square" lIns="0" tIns="0" rIns="0" bIns="0" rtlCol="0">
            <a:noAutofit/>
          </a:bodyPr>
          <a:lstStyle/>
          <a:p>
            <a:endParaRPr/>
          </a:p>
        </p:txBody>
      </p:sp>
      <p:sp>
        <p:nvSpPr>
          <p:cNvPr id="120" name="object 120"/>
          <p:cNvSpPr/>
          <p:nvPr/>
        </p:nvSpPr>
        <p:spPr>
          <a:xfrm>
            <a:off x="2460596" y="4144847"/>
            <a:ext cx="0" cy="236536"/>
          </a:xfrm>
          <a:custGeom>
            <a:avLst/>
            <a:gdLst/>
            <a:ahLst/>
            <a:cxnLst/>
            <a:rect l="l" t="t" r="r" b="b"/>
            <a:pathLst>
              <a:path h="236536">
                <a:moveTo>
                  <a:pt x="0" y="236536"/>
                </a:moveTo>
                <a:lnTo>
                  <a:pt x="0" y="0"/>
                </a:lnTo>
              </a:path>
            </a:pathLst>
          </a:custGeom>
          <a:ln w="19049">
            <a:solidFill>
              <a:srgbClr val="CD1C00"/>
            </a:solidFill>
          </a:ln>
        </p:spPr>
        <p:txBody>
          <a:bodyPr wrap="square" lIns="0" tIns="0" rIns="0" bIns="0" rtlCol="0">
            <a:noAutofit/>
          </a:bodyPr>
          <a:lstStyle/>
          <a:p>
            <a:endParaRPr/>
          </a:p>
        </p:txBody>
      </p:sp>
      <p:sp>
        <p:nvSpPr>
          <p:cNvPr id="121" name="object 121"/>
          <p:cNvSpPr/>
          <p:nvPr/>
        </p:nvSpPr>
        <p:spPr>
          <a:xfrm>
            <a:off x="2460596" y="4144847"/>
            <a:ext cx="1277936" cy="0"/>
          </a:xfrm>
          <a:custGeom>
            <a:avLst/>
            <a:gdLst/>
            <a:ahLst/>
            <a:cxnLst/>
            <a:rect l="l" t="t" r="r" b="b"/>
            <a:pathLst>
              <a:path w="1277936">
                <a:moveTo>
                  <a:pt x="0" y="0"/>
                </a:moveTo>
                <a:lnTo>
                  <a:pt x="1277936" y="0"/>
                </a:lnTo>
              </a:path>
            </a:pathLst>
          </a:custGeom>
          <a:ln w="19049">
            <a:solidFill>
              <a:srgbClr val="CD1C00"/>
            </a:solidFill>
          </a:ln>
        </p:spPr>
        <p:txBody>
          <a:bodyPr wrap="square" lIns="0" tIns="0" rIns="0" bIns="0" rtlCol="0">
            <a:noAutofit/>
          </a:bodyPr>
          <a:lstStyle/>
          <a:p>
            <a:endParaRPr/>
          </a:p>
        </p:txBody>
      </p:sp>
      <p:sp>
        <p:nvSpPr>
          <p:cNvPr id="122" name="object 122"/>
          <p:cNvSpPr/>
          <p:nvPr/>
        </p:nvSpPr>
        <p:spPr>
          <a:xfrm>
            <a:off x="3519458" y="4373556"/>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123" name="object 123"/>
          <p:cNvSpPr/>
          <p:nvPr/>
        </p:nvSpPr>
        <p:spPr>
          <a:xfrm>
            <a:off x="3519458" y="4373556"/>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124" name="object 124"/>
          <p:cNvSpPr/>
          <p:nvPr/>
        </p:nvSpPr>
        <p:spPr>
          <a:xfrm>
            <a:off x="3738533" y="4144847"/>
            <a:ext cx="0" cy="203394"/>
          </a:xfrm>
          <a:custGeom>
            <a:avLst/>
            <a:gdLst/>
            <a:ahLst/>
            <a:cxnLst/>
            <a:rect l="l" t="t" r="r" b="b"/>
            <a:pathLst>
              <a:path h="203394">
                <a:moveTo>
                  <a:pt x="0" y="0"/>
                </a:moveTo>
                <a:lnTo>
                  <a:pt x="0" y="203394"/>
                </a:lnTo>
              </a:path>
            </a:pathLst>
          </a:custGeom>
          <a:ln w="19049">
            <a:solidFill>
              <a:srgbClr val="CD1C00"/>
            </a:solidFill>
          </a:ln>
        </p:spPr>
        <p:txBody>
          <a:bodyPr wrap="square" lIns="0" tIns="0" rIns="0" bIns="0" rtlCol="0">
            <a:noAutofit/>
          </a:bodyPr>
          <a:lstStyle/>
          <a:p>
            <a:endParaRPr/>
          </a:p>
        </p:txBody>
      </p:sp>
      <p:sp>
        <p:nvSpPr>
          <p:cNvPr id="125" name="object 125"/>
          <p:cNvSpPr/>
          <p:nvPr/>
        </p:nvSpPr>
        <p:spPr>
          <a:xfrm>
            <a:off x="3679579" y="4257537"/>
            <a:ext cx="117908" cy="115909"/>
          </a:xfrm>
          <a:custGeom>
            <a:avLst/>
            <a:gdLst/>
            <a:ahLst/>
            <a:cxnLst/>
            <a:rect l="l" t="t" r="r" b="b"/>
            <a:pathLst>
              <a:path w="117908" h="115909">
                <a:moveTo>
                  <a:pt x="2045" y="7068"/>
                </a:moveTo>
                <a:lnTo>
                  <a:pt x="0" y="14845"/>
                </a:lnTo>
                <a:lnTo>
                  <a:pt x="3534" y="20902"/>
                </a:lnTo>
                <a:lnTo>
                  <a:pt x="58953" y="115909"/>
                </a:lnTo>
                <a:lnTo>
                  <a:pt x="114373" y="20902"/>
                </a:lnTo>
                <a:lnTo>
                  <a:pt x="117908" y="14845"/>
                </a:lnTo>
                <a:lnTo>
                  <a:pt x="115862" y="7068"/>
                </a:lnTo>
                <a:lnTo>
                  <a:pt x="109802" y="3534"/>
                </a:lnTo>
                <a:lnTo>
                  <a:pt x="103745" y="0"/>
                </a:lnTo>
                <a:lnTo>
                  <a:pt x="95967" y="2047"/>
                </a:lnTo>
                <a:lnTo>
                  <a:pt x="92434" y="8105"/>
                </a:lnTo>
                <a:lnTo>
                  <a:pt x="58953" y="65498"/>
                </a:lnTo>
                <a:lnTo>
                  <a:pt x="25473" y="8105"/>
                </a:lnTo>
                <a:lnTo>
                  <a:pt x="21940" y="2047"/>
                </a:lnTo>
                <a:lnTo>
                  <a:pt x="14163" y="0"/>
                </a:lnTo>
                <a:lnTo>
                  <a:pt x="8105" y="3534"/>
                </a:lnTo>
                <a:lnTo>
                  <a:pt x="2045" y="7068"/>
                </a:lnTo>
                <a:close/>
              </a:path>
            </a:pathLst>
          </a:custGeom>
          <a:solidFill>
            <a:srgbClr val="CD1C00"/>
          </a:solidFill>
        </p:spPr>
        <p:txBody>
          <a:bodyPr wrap="square" lIns="0" tIns="0" rIns="0" bIns="0" rtlCol="0">
            <a:noAutofit/>
          </a:bodyPr>
          <a:lstStyle/>
          <a:p>
            <a:endParaRPr/>
          </a:p>
        </p:txBody>
      </p:sp>
      <p:sp>
        <p:nvSpPr>
          <p:cNvPr id="111" name="object 111"/>
          <p:cNvSpPr/>
          <p:nvPr/>
        </p:nvSpPr>
        <p:spPr>
          <a:xfrm>
            <a:off x="4140170" y="4371965"/>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112" name="object 112"/>
          <p:cNvSpPr/>
          <p:nvPr/>
        </p:nvSpPr>
        <p:spPr>
          <a:xfrm>
            <a:off x="4140171" y="4371965"/>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109" name="object 109"/>
          <p:cNvSpPr/>
          <p:nvPr/>
        </p:nvSpPr>
        <p:spPr>
          <a:xfrm>
            <a:off x="4760883" y="4362333"/>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110" name="object 110"/>
          <p:cNvSpPr/>
          <p:nvPr/>
        </p:nvSpPr>
        <p:spPr>
          <a:xfrm>
            <a:off x="4760883" y="4362334"/>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95" name="object 95"/>
          <p:cNvSpPr/>
          <p:nvPr/>
        </p:nvSpPr>
        <p:spPr>
          <a:xfrm>
            <a:off x="2231997" y="5997471"/>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96" name="object 96"/>
          <p:cNvSpPr/>
          <p:nvPr/>
        </p:nvSpPr>
        <p:spPr>
          <a:xfrm>
            <a:off x="2231996" y="5997470"/>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97" name="object 97"/>
          <p:cNvSpPr/>
          <p:nvPr/>
        </p:nvSpPr>
        <p:spPr>
          <a:xfrm>
            <a:off x="2451071" y="5760921"/>
            <a:ext cx="0" cy="236537"/>
          </a:xfrm>
          <a:custGeom>
            <a:avLst/>
            <a:gdLst/>
            <a:ahLst/>
            <a:cxnLst/>
            <a:rect l="l" t="t" r="r" b="b"/>
            <a:pathLst>
              <a:path h="236537">
                <a:moveTo>
                  <a:pt x="0" y="236537"/>
                </a:moveTo>
                <a:lnTo>
                  <a:pt x="0" y="0"/>
                </a:lnTo>
              </a:path>
            </a:pathLst>
          </a:custGeom>
          <a:ln w="19049">
            <a:solidFill>
              <a:srgbClr val="CD1C00"/>
            </a:solidFill>
          </a:ln>
        </p:spPr>
        <p:txBody>
          <a:bodyPr wrap="square" lIns="0" tIns="0" rIns="0" bIns="0" rtlCol="0">
            <a:noAutofit/>
          </a:bodyPr>
          <a:lstStyle/>
          <a:p>
            <a:endParaRPr/>
          </a:p>
        </p:txBody>
      </p:sp>
      <p:sp>
        <p:nvSpPr>
          <p:cNvPr id="98" name="object 98"/>
          <p:cNvSpPr/>
          <p:nvPr/>
        </p:nvSpPr>
        <p:spPr>
          <a:xfrm>
            <a:off x="2451071" y="5760921"/>
            <a:ext cx="1277937" cy="0"/>
          </a:xfrm>
          <a:custGeom>
            <a:avLst/>
            <a:gdLst/>
            <a:ahLst/>
            <a:cxnLst/>
            <a:rect l="l" t="t" r="r" b="b"/>
            <a:pathLst>
              <a:path w="1277937">
                <a:moveTo>
                  <a:pt x="0" y="0"/>
                </a:moveTo>
                <a:lnTo>
                  <a:pt x="1277937" y="0"/>
                </a:lnTo>
              </a:path>
            </a:pathLst>
          </a:custGeom>
          <a:ln w="19049">
            <a:solidFill>
              <a:srgbClr val="CD1C00"/>
            </a:solidFill>
          </a:ln>
        </p:spPr>
        <p:txBody>
          <a:bodyPr wrap="square" lIns="0" tIns="0" rIns="0" bIns="0" rtlCol="0">
            <a:noAutofit/>
          </a:bodyPr>
          <a:lstStyle/>
          <a:p>
            <a:endParaRPr/>
          </a:p>
        </p:txBody>
      </p:sp>
      <p:sp>
        <p:nvSpPr>
          <p:cNvPr id="99" name="object 99"/>
          <p:cNvSpPr/>
          <p:nvPr/>
        </p:nvSpPr>
        <p:spPr>
          <a:xfrm>
            <a:off x="3509933" y="5989631"/>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100" name="object 100"/>
          <p:cNvSpPr/>
          <p:nvPr/>
        </p:nvSpPr>
        <p:spPr>
          <a:xfrm>
            <a:off x="3509933" y="5989630"/>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101" name="object 101"/>
          <p:cNvSpPr/>
          <p:nvPr/>
        </p:nvSpPr>
        <p:spPr>
          <a:xfrm>
            <a:off x="3729009" y="5760921"/>
            <a:ext cx="0" cy="203394"/>
          </a:xfrm>
          <a:custGeom>
            <a:avLst/>
            <a:gdLst/>
            <a:ahLst/>
            <a:cxnLst/>
            <a:rect l="l" t="t" r="r" b="b"/>
            <a:pathLst>
              <a:path h="203394">
                <a:moveTo>
                  <a:pt x="0" y="0"/>
                </a:moveTo>
                <a:lnTo>
                  <a:pt x="0" y="203394"/>
                </a:lnTo>
              </a:path>
            </a:pathLst>
          </a:custGeom>
          <a:ln w="19049">
            <a:solidFill>
              <a:srgbClr val="CD1C00"/>
            </a:solidFill>
          </a:ln>
        </p:spPr>
        <p:txBody>
          <a:bodyPr wrap="square" lIns="0" tIns="0" rIns="0" bIns="0" rtlCol="0">
            <a:noAutofit/>
          </a:bodyPr>
          <a:lstStyle/>
          <a:p>
            <a:endParaRPr/>
          </a:p>
        </p:txBody>
      </p:sp>
      <p:sp>
        <p:nvSpPr>
          <p:cNvPr id="102" name="object 102"/>
          <p:cNvSpPr/>
          <p:nvPr/>
        </p:nvSpPr>
        <p:spPr>
          <a:xfrm>
            <a:off x="3670054" y="5873612"/>
            <a:ext cx="117908" cy="115909"/>
          </a:xfrm>
          <a:custGeom>
            <a:avLst/>
            <a:gdLst/>
            <a:ahLst/>
            <a:cxnLst/>
            <a:rect l="l" t="t" r="r" b="b"/>
            <a:pathLst>
              <a:path w="117908" h="115909">
                <a:moveTo>
                  <a:pt x="2045" y="7068"/>
                </a:moveTo>
                <a:lnTo>
                  <a:pt x="0" y="14845"/>
                </a:lnTo>
                <a:lnTo>
                  <a:pt x="3534" y="20902"/>
                </a:lnTo>
                <a:lnTo>
                  <a:pt x="58953" y="115909"/>
                </a:lnTo>
                <a:lnTo>
                  <a:pt x="114373" y="20902"/>
                </a:lnTo>
                <a:lnTo>
                  <a:pt x="117908" y="14845"/>
                </a:lnTo>
                <a:lnTo>
                  <a:pt x="115862" y="7068"/>
                </a:lnTo>
                <a:lnTo>
                  <a:pt x="109802" y="3534"/>
                </a:lnTo>
                <a:lnTo>
                  <a:pt x="103745" y="0"/>
                </a:lnTo>
                <a:lnTo>
                  <a:pt x="95967" y="2045"/>
                </a:lnTo>
                <a:lnTo>
                  <a:pt x="92434" y="8105"/>
                </a:lnTo>
                <a:lnTo>
                  <a:pt x="58953" y="65498"/>
                </a:lnTo>
                <a:lnTo>
                  <a:pt x="25473" y="8105"/>
                </a:lnTo>
                <a:lnTo>
                  <a:pt x="21940" y="2045"/>
                </a:lnTo>
                <a:lnTo>
                  <a:pt x="14163" y="0"/>
                </a:lnTo>
                <a:lnTo>
                  <a:pt x="8105" y="3534"/>
                </a:lnTo>
                <a:lnTo>
                  <a:pt x="2045" y="7068"/>
                </a:lnTo>
                <a:close/>
              </a:path>
            </a:pathLst>
          </a:custGeom>
          <a:solidFill>
            <a:srgbClr val="CD1C00"/>
          </a:solidFill>
        </p:spPr>
        <p:txBody>
          <a:bodyPr wrap="square" lIns="0" tIns="0" rIns="0" bIns="0" rtlCol="0">
            <a:noAutofit/>
          </a:bodyPr>
          <a:lstStyle/>
          <a:p>
            <a:endParaRPr/>
          </a:p>
        </p:txBody>
      </p:sp>
      <p:sp>
        <p:nvSpPr>
          <p:cNvPr id="103" name="object 103"/>
          <p:cNvSpPr/>
          <p:nvPr/>
        </p:nvSpPr>
        <p:spPr>
          <a:xfrm>
            <a:off x="3729009" y="6297496"/>
            <a:ext cx="0" cy="228599"/>
          </a:xfrm>
          <a:custGeom>
            <a:avLst/>
            <a:gdLst/>
            <a:ahLst/>
            <a:cxnLst/>
            <a:rect l="l" t="t" r="r" b="b"/>
            <a:pathLst>
              <a:path h="228599">
                <a:moveTo>
                  <a:pt x="0" y="0"/>
                </a:moveTo>
                <a:lnTo>
                  <a:pt x="0" y="228599"/>
                </a:lnTo>
              </a:path>
            </a:pathLst>
          </a:custGeom>
          <a:ln w="19049">
            <a:solidFill>
              <a:srgbClr val="CD1C00"/>
            </a:solidFill>
          </a:ln>
        </p:spPr>
        <p:txBody>
          <a:bodyPr wrap="square" lIns="0" tIns="0" rIns="0" bIns="0" rtlCol="0">
            <a:noAutofit/>
          </a:bodyPr>
          <a:lstStyle/>
          <a:p>
            <a:endParaRPr/>
          </a:p>
        </p:txBody>
      </p:sp>
      <p:sp>
        <p:nvSpPr>
          <p:cNvPr id="104" name="object 104"/>
          <p:cNvSpPr/>
          <p:nvPr/>
        </p:nvSpPr>
        <p:spPr>
          <a:xfrm>
            <a:off x="3729009" y="6526096"/>
            <a:ext cx="1241423" cy="0"/>
          </a:xfrm>
          <a:custGeom>
            <a:avLst/>
            <a:gdLst/>
            <a:ahLst/>
            <a:cxnLst/>
            <a:rect l="l" t="t" r="r" b="b"/>
            <a:pathLst>
              <a:path w="1241423">
                <a:moveTo>
                  <a:pt x="0" y="0"/>
                </a:moveTo>
                <a:lnTo>
                  <a:pt x="1241423" y="0"/>
                </a:lnTo>
              </a:path>
            </a:pathLst>
          </a:custGeom>
          <a:ln w="19049">
            <a:solidFill>
              <a:srgbClr val="CD1C00"/>
            </a:solidFill>
          </a:ln>
        </p:spPr>
        <p:txBody>
          <a:bodyPr wrap="square" lIns="0" tIns="0" rIns="0" bIns="0" rtlCol="0">
            <a:noAutofit/>
          </a:bodyPr>
          <a:lstStyle/>
          <a:p>
            <a:endParaRPr/>
          </a:p>
        </p:txBody>
      </p:sp>
      <p:sp>
        <p:nvSpPr>
          <p:cNvPr id="105" name="object 105"/>
          <p:cNvSpPr/>
          <p:nvPr/>
        </p:nvSpPr>
        <p:spPr>
          <a:xfrm>
            <a:off x="4751358" y="5978408"/>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106" name="object 106"/>
          <p:cNvSpPr/>
          <p:nvPr/>
        </p:nvSpPr>
        <p:spPr>
          <a:xfrm>
            <a:off x="4751358" y="5978408"/>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107" name="object 107"/>
          <p:cNvSpPr/>
          <p:nvPr/>
        </p:nvSpPr>
        <p:spPr>
          <a:xfrm>
            <a:off x="4970433" y="6311589"/>
            <a:ext cx="0" cy="214506"/>
          </a:xfrm>
          <a:custGeom>
            <a:avLst/>
            <a:gdLst/>
            <a:ahLst/>
            <a:cxnLst/>
            <a:rect l="l" t="t" r="r" b="b"/>
            <a:pathLst>
              <a:path h="214506">
                <a:moveTo>
                  <a:pt x="0" y="214506"/>
                </a:moveTo>
                <a:lnTo>
                  <a:pt x="0" y="0"/>
                </a:lnTo>
              </a:path>
            </a:pathLst>
          </a:custGeom>
          <a:ln w="19049">
            <a:solidFill>
              <a:srgbClr val="CD1C00"/>
            </a:solidFill>
          </a:ln>
        </p:spPr>
        <p:txBody>
          <a:bodyPr wrap="square" lIns="0" tIns="0" rIns="0" bIns="0" rtlCol="0">
            <a:noAutofit/>
          </a:bodyPr>
          <a:lstStyle/>
          <a:p>
            <a:endParaRPr/>
          </a:p>
        </p:txBody>
      </p:sp>
      <p:sp>
        <p:nvSpPr>
          <p:cNvPr id="108" name="object 108"/>
          <p:cNvSpPr/>
          <p:nvPr/>
        </p:nvSpPr>
        <p:spPr>
          <a:xfrm>
            <a:off x="4911479" y="6286384"/>
            <a:ext cx="117908" cy="115909"/>
          </a:xfrm>
          <a:custGeom>
            <a:avLst/>
            <a:gdLst/>
            <a:ahLst/>
            <a:cxnLst/>
            <a:rect l="l" t="t" r="r" b="b"/>
            <a:pathLst>
              <a:path w="117908" h="115909">
                <a:moveTo>
                  <a:pt x="3534" y="95006"/>
                </a:moveTo>
                <a:lnTo>
                  <a:pt x="0" y="101064"/>
                </a:lnTo>
                <a:lnTo>
                  <a:pt x="2045" y="108840"/>
                </a:lnTo>
                <a:lnTo>
                  <a:pt x="8105" y="112375"/>
                </a:lnTo>
                <a:lnTo>
                  <a:pt x="14163" y="115909"/>
                </a:lnTo>
                <a:lnTo>
                  <a:pt x="21940" y="113862"/>
                </a:lnTo>
                <a:lnTo>
                  <a:pt x="25473" y="107804"/>
                </a:lnTo>
                <a:lnTo>
                  <a:pt x="58953" y="50409"/>
                </a:lnTo>
                <a:lnTo>
                  <a:pt x="92434" y="107804"/>
                </a:lnTo>
                <a:lnTo>
                  <a:pt x="95967" y="113862"/>
                </a:lnTo>
                <a:lnTo>
                  <a:pt x="103745" y="115909"/>
                </a:lnTo>
                <a:lnTo>
                  <a:pt x="109802" y="112375"/>
                </a:lnTo>
                <a:lnTo>
                  <a:pt x="115862" y="108840"/>
                </a:lnTo>
                <a:lnTo>
                  <a:pt x="117908" y="101064"/>
                </a:lnTo>
                <a:lnTo>
                  <a:pt x="114373" y="95006"/>
                </a:lnTo>
                <a:lnTo>
                  <a:pt x="58953" y="0"/>
                </a:lnTo>
                <a:lnTo>
                  <a:pt x="3534" y="95006"/>
                </a:lnTo>
                <a:close/>
              </a:path>
            </a:pathLst>
          </a:custGeom>
          <a:solidFill>
            <a:srgbClr val="CD1C00"/>
          </a:solidFill>
        </p:spPr>
        <p:txBody>
          <a:bodyPr wrap="square" lIns="0" tIns="0" rIns="0" bIns="0" rtlCol="0">
            <a:noAutofit/>
          </a:bodyPr>
          <a:lstStyle/>
          <a:p>
            <a:endParaRPr/>
          </a:p>
        </p:txBody>
      </p:sp>
      <p:sp>
        <p:nvSpPr>
          <p:cNvPr id="93" name="object 93"/>
          <p:cNvSpPr/>
          <p:nvPr/>
        </p:nvSpPr>
        <p:spPr>
          <a:xfrm>
            <a:off x="2852708" y="5995682"/>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94" name="object 94"/>
          <p:cNvSpPr/>
          <p:nvPr/>
        </p:nvSpPr>
        <p:spPr>
          <a:xfrm>
            <a:off x="2852708" y="5995681"/>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91" name="object 91"/>
          <p:cNvSpPr/>
          <p:nvPr/>
        </p:nvSpPr>
        <p:spPr>
          <a:xfrm>
            <a:off x="4130645" y="5988040"/>
            <a:ext cx="438150" cy="307962"/>
          </a:xfrm>
          <a:custGeom>
            <a:avLst/>
            <a:gdLst/>
            <a:ahLst/>
            <a:cxnLst/>
            <a:rect l="l" t="t" r="r" b="b"/>
            <a:pathLst>
              <a:path w="438150" h="307962">
                <a:moveTo>
                  <a:pt x="0" y="307962"/>
                </a:moveTo>
                <a:lnTo>
                  <a:pt x="438150" y="307962"/>
                </a:lnTo>
                <a:lnTo>
                  <a:pt x="438150" y="0"/>
                </a:lnTo>
                <a:lnTo>
                  <a:pt x="0" y="0"/>
                </a:lnTo>
                <a:lnTo>
                  <a:pt x="0" y="307962"/>
                </a:lnTo>
                <a:close/>
              </a:path>
            </a:pathLst>
          </a:custGeom>
          <a:solidFill>
            <a:srgbClr val="FEFCA8"/>
          </a:solidFill>
        </p:spPr>
        <p:txBody>
          <a:bodyPr wrap="square" lIns="0" tIns="0" rIns="0" bIns="0" rtlCol="0">
            <a:noAutofit/>
          </a:bodyPr>
          <a:lstStyle/>
          <a:p>
            <a:endParaRPr/>
          </a:p>
        </p:txBody>
      </p:sp>
      <p:sp>
        <p:nvSpPr>
          <p:cNvPr id="92" name="object 92"/>
          <p:cNvSpPr/>
          <p:nvPr/>
        </p:nvSpPr>
        <p:spPr>
          <a:xfrm>
            <a:off x="4130646" y="5988039"/>
            <a:ext cx="438149" cy="307962"/>
          </a:xfrm>
          <a:custGeom>
            <a:avLst/>
            <a:gdLst/>
            <a:ahLst/>
            <a:cxnLst/>
            <a:rect l="l" t="t" r="r" b="b"/>
            <a:pathLst>
              <a:path w="438149" h="307962">
                <a:moveTo>
                  <a:pt x="0" y="0"/>
                </a:moveTo>
                <a:lnTo>
                  <a:pt x="438149" y="0"/>
                </a:lnTo>
                <a:lnTo>
                  <a:pt x="438149" y="307962"/>
                </a:lnTo>
                <a:lnTo>
                  <a:pt x="0" y="307962"/>
                </a:lnTo>
                <a:lnTo>
                  <a:pt x="0" y="0"/>
                </a:lnTo>
                <a:close/>
              </a:path>
            </a:pathLst>
          </a:custGeom>
          <a:ln w="9524">
            <a:solidFill>
              <a:srgbClr val="494948"/>
            </a:solidFill>
          </a:ln>
        </p:spPr>
        <p:txBody>
          <a:bodyPr wrap="square" lIns="0" tIns="0" rIns="0" bIns="0" rtlCol="0">
            <a:noAutofit/>
          </a:bodyPr>
          <a:lstStyle/>
          <a:p>
            <a:endParaRPr/>
          </a:p>
        </p:txBody>
      </p:sp>
      <p:sp>
        <p:nvSpPr>
          <p:cNvPr id="83" name="object 83"/>
          <p:cNvSpPr/>
          <p:nvPr/>
        </p:nvSpPr>
        <p:spPr>
          <a:xfrm>
            <a:off x="6869083" y="2785946"/>
            <a:ext cx="438150" cy="314325"/>
          </a:xfrm>
          <a:custGeom>
            <a:avLst/>
            <a:gdLst/>
            <a:ahLst/>
            <a:cxnLst/>
            <a:rect l="l" t="t" r="r" b="b"/>
            <a:pathLst>
              <a:path w="438150" h="314325">
                <a:moveTo>
                  <a:pt x="0" y="314325"/>
                </a:moveTo>
                <a:lnTo>
                  <a:pt x="438150" y="314325"/>
                </a:lnTo>
                <a:lnTo>
                  <a:pt x="438150" y="0"/>
                </a:lnTo>
                <a:lnTo>
                  <a:pt x="0" y="0"/>
                </a:lnTo>
                <a:lnTo>
                  <a:pt x="0" y="314325"/>
                </a:lnTo>
                <a:close/>
              </a:path>
            </a:pathLst>
          </a:custGeom>
          <a:solidFill>
            <a:srgbClr val="FEFCA8"/>
          </a:solidFill>
        </p:spPr>
        <p:txBody>
          <a:bodyPr wrap="square" lIns="0" tIns="0" rIns="0" bIns="0" rtlCol="0">
            <a:noAutofit/>
          </a:bodyPr>
          <a:lstStyle/>
          <a:p>
            <a:endParaRPr/>
          </a:p>
        </p:txBody>
      </p:sp>
      <p:sp>
        <p:nvSpPr>
          <p:cNvPr id="84" name="object 84"/>
          <p:cNvSpPr/>
          <p:nvPr/>
        </p:nvSpPr>
        <p:spPr>
          <a:xfrm>
            <a:off x="6869083" y="2785947"/>
            <a:ext cx="438149" cy="314324"/>
          </a:xfrm>
          <a:custGeom>
            <a:avLst/>
            <a:gdLst/>
            <a:ahLst/>
            <a:cxnLst/>
            <a:rect l="l" t="t" r="r" b="b"/>
            <a:pathLst>
              <a:path w="438149" h="314324">
                <a:moveTo>
                  <a:pt x="0" y="0"/>
                </a:moveTo>
                <a:lnTo>
                  <a:pt x="438149" y="0"/>
                </a:lnTo>
                <a:lnTo>
                  <a:pt x="438149" y="314324"/>
                </a:lnTo>
                <a:lnTo>
                  <a:pt x="0" y="314324"/>
                </a:lnTo>
                <a:lnTo>
                  <a:pt x="0" y="0"/>
                </a:lnTo>
                <a:close/>
              </a:path>
            </a:pathLst>
          </a:custGeom>
          <a:ln w="9524">
            <a:solidFill>
              <a:srgbClr val="494948"/>
            </a:solidFill>
          </a:ln>
        </p:spPr>
        <p:txBody>
          <a:bodyPr wrap="square" lIns="0" tIns="0" rIns="0" bIns="0" rtlCol="0">
            <a:noAutofit/>
          </a:bodyPr>
          <a:lstStyle/>
          <a:p>
            <a:endParaRPr/>
          </a:p>
        </p:txBody>
      </p:sp>
      <p:sp>
        <p:nvSpPr>
          <p:cNvPr id="85" name="object 85"/>
          <p:cNvSpPr/>
          <p:nvPr/>
        </p:nvSpPr>
        <p:spPr>
          <a:xfrm>
            <a:off x="7088159" y="2549409"/>
            <a:ext cx="0" cy="236537"/>
          </a:xfrm>
          <a:custGeom>
            <a:avLst/>
            <a:gdLst/>
            <a:ahLst/>
            <a:cxnLst/>
            <a:rect l="l" t="t" r="r" b="b"/>
            <a:pathLst>
              <a:path h="236537">
                <a:moveTo>
                  <a:pt x="0" y="236537"/>
                </a:moveTo>
                <a:lnTo>
                  <a:pt x="0" y="0"/>
                </a:lnTo>
              </a:path>
            </a:pathLst>
          </a:custGeom>
          <a:ln w="19049">
            <a:solidFill>
              <a:srgbClr val="CD1C00"/>
            </a:solidFill>
          </a:ln>
        </p:spPr>
        <p:txBody>
          <a:bodyPr wrap="square" lIns="0" tIns="0" rIns="0" bIns="0" rtlCol="0">
            <a:noAutofit/>
          </a:bodyPr>
          <a:lstStyle/>
          <a:p>
            <a:endParaRPr/>
          </a:p>
        </p:txBody>
      </p:sp>
      <p:sp>
        <p:nvSpPr>
          <p:cNvPr id="86" name="object 86"/>
          <p:cNvSpPr/>
          <p:nvPr/>
        </p:nvSpPr>
        <p:spPr>
          <a:xfrm>
            <a:off x="7088159" y="2549409"/>
            <a:ext cx="1277937" cy="0"/>
          </a:xfrm>
          <a:custGeom>
            <a:avLst/>
            <a:gdLst/>
            <a:ahLst/>
            <a:cxnLst/>
            <a:rect l="l" t="t" r="r" b="b"/>
            <a:pathLst>
              <a:path w="1277937">
                <a:moveTo>
                  <a:pt x="0" y="0"/>
                </a:moveTo>
                <a:lnTo>
                  <a:pt x="1277937" y="0"/>
                </a:lnTo>
              </a:path>
            </a:pathLst>
          </a:custGeom>
          <a:ln w="19049">
            <a:solidFill>
              <a:srgbClr val="CD1C00"/>
            </a:solidFill>
          </a:ln>
        </p:spPr>
        <p:txBody>
          <a:bodyPr wrap="square" lIns="0" tIns="0" rIns="0" bIns="0" rtlCol="0">
            <a:noAutofit/>
          </a:bodyPr>
          <a:lstStyle/>
          <a:p>
            <a:endParaRPr/>
          </a:p>
        </p:txBody>
      </p:sp>
      <p:sp>
        <p:nvSpPr>
          <p:cNvPr id="87" name="object 87"/>
          <p:cNvSpPr/>
          <p:nvPr/>
        </p:nvSpPr>
        <p:spPr>
          <a:xfrm>
            <a:off x="8147020" y="2778009"/>
            <a:ext cx="438150" cy="314324"/>
          </a:xfrm>
          <a:custGeom>
            <a:avLst/>
            <a:gdLst/>
            <a:ahLst/>
            <a:cxnLst/>
            <a:rect l="l" t="t" r="r" b="b"/>
            <a:pathLst>
              <a:path w="438150" h="314324">
                <a:moveTo>
                  <a:pt x="0" y="314324"/>
                </a:moveTo>
                <a:lnTo>
                  <a:pt x="438150" y="314324"/>
                </a:lnTo>
                <a:lnTo>
                  <a:pt x="438150" y="0"/>
                </a:lnTo>
                <a:lnTo>
                  <a:pt x="0" y="0"/>
                </a:lnTo>
                <a:lnTo>
                  <a:pt x="0" y="314324"/>
                </a:lnTo>
                <a:close/>
              </a:path>
            </a:pathLst>
          </a:custGeom>
          <a:solidFill>
            <a:srgbClr val="FEFCA8"/>
          </a:solidFill>
        </p:spPr>
        <p:txBody>
          <a:bodyPr wrap="square" lIns="0" tIns="0" rIns="0" bIns="0" rtlCol="0">
            <a:noAutofit/>
          </a:bodyPr>
          <a:lstStyle/>
          <a:p>
            <a:endParaRPr/>
          </a:p>
        </p:txBody>
      </p:sp>
      <p:sp>
        <p:nvSpPr>
          <p:cNvPr id="88" name="object 88"/>
          <p:cNvSpPr/>
          <p:nvPr/>
        </p:nvSpPr>
        <p:spPr>
          <a:xfrm>
            <a:off x="8147020" y="2778009"/>
            <a:ext cx="438149" cy="314324"/>
          </a:xfrm>
          <a:custGeom>
            <a:avLst/>
            <a:gdLst/>
            <a:ahLst/>
            <a:cxnLst/>
            <a:rect l="l" t="t" r="r" b="b"/>
            <a:pathLst>
              <a:path w="438149" h="314324">
                <a:moveTo>
                  <a:pt x="0" y="0"/>
                </a:moveTo>
                <a:lnTo>
                  <a:pt x="438149" y="0"/>
                </a:lnTo>
                <a:lnTo>
                  <a:pt x="438149" y="314324"/>
                </a:lnTo>
                <a:lnTo>
                  <a:pt x="0" y="314324"/>
                </a:lnTo>
                <a:lnTo>
                  <a:pt x="0" y="0"/>
                </a:lnTo>
                <a:close/>
              </a:path>
            </a:pathLst>
          </a:custGeom>
          <a:ln w="9524">
            <a:solidFill>
              <a:srgbClr val="494948"/>
            </a:solidFill>
          </a:ln>
        </p:spPr>
        <p:txBody>
          <a:bodyPr wrap="square" lIns="0" tIns="0" rIns="0" bIns="0" rtlCol="0">
            <a:noAutofit/>
          </a:bodyPr>
          <a:lstStyle/>
          <a:p>
            <a:endParaRPr/>
          </a:p>
        </p:txBody>
      </p:sp>
      <p:sp>
        <p:nvSpPr>
          <p:cNvPr id="89" name="object 89"/>
          <p:cNvSpPr/>
          <p:nvPr/>
        </p:nvSpPr>
        <p:spPr>
          <a:xfrm>
            <a:off x="8366096" y="2549409"/>
            <a:ext cx="0" cy="203394"/>
          </a:xfrm>
          <a:custGeom>
            <a:avLst/>
            <a:gdLst/>
            <a:ahLst/>
            <a:cxnLst/>
            <a:rect l="l" t="t" r="r" b="b"/>
            <a:pathLst>
              <a:path h="203394">
                <a:moveTo>
                  <a:pt x="0" y="0"/>
                </a:moveTo>
                <a:lnTo>
                  <a:pt x="0" y="203394"/>
                </a:lnTo>
              </a:path>
            </a:pathLst>
          </a:custGeom>
          <a:ln w="19049">
            <a:solidFill>
              <a:srgbClr val="CD1C00"/>
            </a:solidFill>
          </a:ln>
        </p:spPr>
        <p:txBody>
          <a:bodyPr wrap="square" lIns="0" tIns="0" rIns="0" bIns="0" rtlCol="0">
            <a:noAutofit/>
          </a:bodyPr>
          <a:lstStyle/>
          <a:p>
            <a:endParaRPr/>
          </a:p>
        </p:txBody>
      </p:sp>
      <p:sp>
        <p:nvSpPr>
          <p:cNvPr id="90" name="object 90"/>
          <p:cNvSpPr/>
          <p:nvPr/>
        </p:nvSpPr>
        <p:spPr>
          <a:xfrm>
            <a:off x="8307142" y="2662100"/>
            <a:ext cx="117908" cy="115909"/>
          </a:xfrm>
          <a:custGeom>
            <a:avLst/>
            <a:gdLst/>
            <a:ahLst/>
            <a:cxnLst/>
            <a:rect l="l" t="t" r="r" b="b"/>
            <a:pathLst>
              <a:path w="117908" h="115909">
                <a:moveTo>
                  <a:pt x="58953" y="115909"/>
                </a:moveTo>
                <a:lnTo>
                  <a:pt x="114373" y="20904"/>
                </a:lnTo>
                <a:lnTo>
                  <a:pt x="117908" y="14845"/>
                </a:lnTo>
                <a:lnTo>
                  <a:pt x="115860" y="7068"/>
                </a:lnTo>
                <a:lnTo>
                  <a:pt x="109802" y="3534"/>
                </a:lnTo>
                <a:lnTo>
                  <a:pt x="103743" y="0"/>
                </a:lnTo>
                <a:lnTo>
                  <a:pt x="95967" y="2047"/>
                </a:lnTo>
                <a:lnTo>
                  <a:pt x="92434" y="8105"/>
                </a:lnTo>
                <a:lnTo>
                  <a:pt x="58953" y="65498"/>
                </a:lnTo>
                <a:lnTo>
                  <a:pt x="25473" y="8105"/>
                </a:lnTo>
                <a:lnTo>
                  <a:pt x="21940" y="2047"/>
                </a:lnTo>
                <a:lnTo>
                  <a:pt x="14163" y="0"/>
                </a:lnTo>
                <a:lnTo>
                  <a:pt x="8105" y="3534"/>
                </a:lnTo>
                <a:lnTo>
                  <a:pt x="2045" y="7068"/>
                </a:lnTo>
                <a:lnTo>
                  <a:pt x="0" y="14845"/>
                </a:lnTo>
                <a:lnTo>
                  <a:pt x="3534" y="20904"/>
                </a:lnTo>
                <a:lnTo>
                  <a:pt x="58953" y="115909"/>
                </a:lnTo>
                <a:close/>
              </a:path>
            </a:pathLst>
          </a:custGeom>
          <a:solidFill>
            <a:srgbClr val="CD1C00"/>
          </a:solidFill>
        </p:spPr>
        <p:txBody>
          <a:bodyPr wrap="square" lIns="0" tIns="0" rIns="0" bIns="0" rtlCol="0">
            <a:noAutofit/>
          </a:bodyPr>
          <a:lstStyle/>
          <a:p>
            <a:endParaRPr/>
          </a:p>
        </p:txBody>
      </p:sp>
      <p:sp>
        <p:nvSpPr>
          <p:cNvPr id="71" name="object 71"/>
          <p:cNvSpPr/>
          <p:nvPr/>
        </p:nvSpPr>
        <p:spPr>
          <a:xfrm>
            <a:off x="6869083" y="4687771"/>
            <a:ext cx="438150" cy="314325"/>
          </a:xfrm>
          <a:custGeom>
            <a:avLst/>
            <a:gdLst/>
            <a:ahLst/>
            <a:cxnLst/>
            <a:rect l="l" t="t" r="r" b="b"/>
            <a:pathLst>
              <a:path w="438150" h="314325">
                <a:moveTo>
                  <a:pt x="0" y="314325"/>
                </a:moveTo>
                <a:lnTo>
                  <a:pt x="438150" y="314325"/>
                </a:lnTo>
                <a:lnTo>
                  <a:pt x="438150" y="0"/>
                </a:lnTo>
                <a:lnTo>
                  <a:pt x="0" y="0"/>
                </a:lnTo>
                <a:lnTo>
                  <a:pt x="0" y="314325"/>
                </a:lnTo>
                <a:close/>
              </a:path>
            </a:pathLst>
          </a:custGeom>
          <a:solidFill>
            <a:srgbClr val="FEFCA8"/>
          </a:solidFill>
        </p:spPr>
        <p:txBody>
          <a:bodyPr wrap="square" lIns="0" tIns="0" rIns="0" bIns="0" rtlCol="0">
            <a:noAutofit/>
          </a:bodyPr>
          <a:lstStyle/>
          <a:p>
            <a:endParaRPr/>
          </a:p>
        </p:txBody>
      </p:sp>
      <p:sp>
        <p:nvSpPr>
          <p:cNvPr id="72" name="object 72"/>
          <p:cNvSpPr/>
          <p:nvPr/>
        </p:nvSpPr>
        <p:spPr>
          <a:xfrm>
            <a:off x="6869083" y="4687772"/>
            <a:ext cx="438149" cy="314324"/>
          </a:xfrm>
          <a:custGeom>
            <a:avLst/>
            <a:gdLst/>
            <a:ahLst/>
            <a:cxnLst/>
            <a:rect l="l" t="t" r="r" b="b"/>
            <a:pathLst>
              <a:path w="438149" h="314324">
                <a:moveTo>
                  <a:pt x="0" y="0"/>
                </a:moveTo>
                <a:lnTo>
                  <a:pt x="438149" y="0"/>
                </a:lnTo>
                <a:lnTo>
                  <a:pt x="438149" y="314324"/>
                </a:lnTo>
                <a:lnTo>
                  <a:pt x="0" y="314324"/>
                </a:lnTo>
                <a:lnTo>
                  <a:pt x="0" y="0"/>
                </a:lnTo>
                <a:close/>
              </a:path>
            </a:pathLst>
          </a:custGeom>
          <a:ln w="9524">
            <a:solidFill>
              <a:srgbClr val="494948"/>
            </a:solidFill>
          </a:ln>
        </p:spPr>
        <p:txBody>
          <a:bodyPr wrap="square" lIns="0" tIns="0" rIns="0" bIns="0" rtlCol="0">
            <a:noAutofit/>
          </a:bodyPr>
          <a:lstStyle/>
          <a:p>
            <a:endParaRPr/>
          </a:p>
        </p:txBody>
      </p:sp>
      <p:sp>
        <p:nvSpPr>
          <p:cNvPr id="73" name="object 73"/>
          <p:cNvSpPr/>
          <p:nvPr/>
        </p:nvSpPr>
        <p:spPr>
          <a:xfrm>
            <a:off x="7088159" y="4451234"/>
            <a:ext cx="0" cy="236537"/>
          </a:xfrm>
          <a:custGeom>
            <a:avLst/>
            <a:gdLst/>
            <a:ahLst/>
            <a:cxnLst/>
            <a:rect l="l" t="t" r="r" b="b"/>
            <a:pathLst>
              <a:path h="236537">
                <a:moveTo>
                  <a:pt x="0" y="236537"/>
                </a:moveTo>
                <a:lnTo>
                  <a:pt x="0" y="0"/>
                </a:lnTo>
              </a:path>
            </a:pathLst>
          </a:custGeom>
          <a:ln w="19049">
            <a:solidFill>
              <a:srgbClr val="CD1C00"/>
            </a:solidFill>
          </a:ln>
        </p:spPr>
        <p:txBody>
          <a:bodyPr wrap="square" lIns="0" tIns="0" rIns="0" bIns="0" rtlCol="0">
            <a:noAutofit/>
          </a:bodyPr>
          <a:lstStyle/>
          <a:p>
            <a:endParaRPr/>
          </a:p>
        </p:txBody>
      </p:sp>
      <p:sp>
        <p:nvSpPr>
          <p:cNvPr id="74" name="object 74"/>
          <p:cNvSpPr/>
          <p:nvPr/>
        </p:nvSpPr>
        <p:spPr>
          <a:xfrm>
            <a:off x="7088159" y="4451234"/>
            <a:ext cx="1277937" cy="0"/>
          </a:xfrm>
          <a:custGeom>
            <a:avLst/>
            <a:gdLst/>
            <a:ahLst/>
            <a:cxnLst/>
            <a:rect l="l" t="t" r="r" b="b"/>
            <a:pathLst>
              <a:path w="1277937">
                <a:moveTo>
                  <a:pt x="0" y="0"/>
                </a:moveTo>
                <a:lnTo>
                  <a:pt x="1277937" y="0"/>
                </a:lnTo>
              </a:path>
            </a:pathLst>
          </a:custGeom>
          <a:ln w="19049">
            <a:solidFill>
              <a:srgbClr val="CD1C00"/>
            </a:solidFill>
          </a:ln>
        </p:spPr>
        <p:txBody>
          <a:bodyPr wrap="square" lIns="0" tIns="0" rIns="0" bIns="0" rtlCol="0">
            <a:noAutofit/>
          </a:bodyPr>
          <a:lstStyle/>
          <a:p>
            <a:endParaRPr/>
          </a:p>
        </p:txBody>
      </p:sp>
      <p:sp>
        <p:nvSpPr>
          <p:cNvPr id="75" name="object 75"/>
          <p:cNvSpPr/>
          <p:nvPr/>
        </p:nvSpPr>
        <p:spPr>
          <a:xfrm>
            <a:off x="8147020" y="4679834"/>
            <a:ext cx="438150" cy="314325"/>
          </a:xfrm>
          <a:custGeom>
            <a:avLst/>
            <a:gdLst/>
            <a:ahLst/>
            <a:cxnLst/>
            <a:rect l="l" t="t" r="r" b="b"/>
            <a:pathLst>
              <a:path w="438150" h="314325">
                <a:moveTo>
                  <a:pt x="0" y="314325"/>
                </a:moveTo>
                <a:lnTo>
                  <a:pt x="438150" y="314325"/>
                </a:lnTo>
                <a:lnTo>
                  <a:pt x="438150" y="0"/>
                </a:lnTo>
                <a:lnTo>
                  <a:pt x="0" y="0"/>
                </a:lnTo>
                <a:lnTo>
                  <a:pt x="0" y="314325"/>
                </a:lnTo>
                <a:close/>
              </a:path>
            </a:pathLst>
          </a:custGeom>
          <a:solidFill>
            <a:srgbClr val="FEFCA8"/>
          </a:solidFill>
        </p:spPr>
        <p:txBody>
          <a:bodyPr wrap="square" lIns="0" tIns="0" rIns="0" bIns="0" rtlCol="0">
            <a:noAutofit/>
          </a:bodyPr>
          <a:lstStyle/>
          <a:p>
            <a:endParaRPr/>
          </a:p>
        </p:txBody>
      </p:sp>
      <p:sp>
        <p:nvSpPr>
          <p:cNvPr id="76" name="object 76"/>
          <p:cNvSpPr/>
          <p:nvPr/>
        </p:nvSpPr>
        <p:spPr>
          <a:xfrm>
            <a:off x="8147020" y="4679834"/>
            <a:ext cx="438149" cy="314324"/>
          </a:xfrm>
          <a:custGeom>
            <a:avLst/>
            <a:gdLst/>
            <a:ahLst/>
            <a:cxnLst/>
            <a:rect l="l" t="t" r="r" b="b"/>
            <a:pathLst>
              <a:path w="438149" h="314324">
                <a:moveTo>
                  <a:pt x="0" y="0"/>
                </a:moveTo>
                <a:lnTo>
                  <a:pt x="438149" y="0"/>
                </a:lnTo>
                <a:lnTo>
                  <a:pt x="438149" y="314324"/>
                </a:lnTo>
                <a:lnTo>
                  <a:pt x="0" y="314324"/>
                </a:lnTo>
                <a:lnTo>
                  <a:pt x="0" y="0"/>
                </a:lnTo>
                <a:close/>
              </a:path>
            </a:pathLst>
          </a:custGeom>
          <a:ln w="9524">
            <a:solidFill>
              <a:srgbClr val="494948"/>
            </a:solidFill>
          </a:ln>
        </p:spPr>
        <p:txBody>
          <a:bodyPr wrap="square" lIns="0" tIns="0" rIns="0" bIns="0" rtlCol="0">
            <a:noAutofit/>
          </a:bodyPr>
          <a:lstStyle/>
          <a:p>
            <a:endParaRPr/>
          </a:p>
        </p:txBody>
      </p:sp>
      <p:sp>
        <p:nvSpPr>
          <p:cNvPr id="77" name="object 77"/>
          <p:cNvSpPr/>
          <p:nvPr/>
        </p:nvSpPr>
        <p:spPr>
          <a:xfrm>
            <a:off x="8366096" y="4451234"/>
            <a:ext cx="0" cy="203395"/>
          </a:xfrm>
          <a:custGeom>
            <a:avLst/>
            <a:gdLst/>
            <a:ahLst/>
            <a:cxnLst/>
            <a:rect l="l" t="t" r="r" b="b"/>
            <a:pathLst>
              <a:path h="203395">
                <a:moveTo>
                  <a:pt x="0" y="0"/>
                </a:moveTo>
                <a:lnTo>
                  <a:pt x="0" y="203395"/>
                </a:lnTo>
              </a:path>
            </a:pathLst>
          </a:custGeom>
          <a:ln w="19049">
            <a:solidFill>
              <a:srgbClr val="CD1C00"/>
            </a:solidFill>
          </a:ln>
        </p:spPr>
        <p:txBody>
          <a:bodyPr wrap="square" lIns="0" tIns="0" rIns="0" bIns="0" rtlCol="0">
            <a:noAutofit/>
          </a:bodyPr>
          <a:lstStyle/>
          <a:p>
            <a:endParaRPr/>
          </a:p>
        </p:txBody>
      </p:sp>
      <p:sp>
        <p:nvSpPr>
          <p:cNvPr id="78" name="object 78"/>
          <p:cNvSpPr/>
          <p:nvPr/>
        </p:nvSpPr>
        <p:spPr>
          <a:xfrm>
            <a:off x="8307142" y="4563925"/>
            <a:ext cx="117908" cy="115909"/>
          </a:xfrm>
          <a:custGeom>
            <a:avLst/>
            <a:gdLst/>
            <a:ahLst/>
            <a:cxnLst/>
            <a:rect l="l" t="t" r="r" b="b"/>
            <a:pathLst>
              <a:path w="117908" h="115909">
                <a:moveTo>
                  <a:pt x="2045" y="7068"/>
                </a:moveTo>
                <a:lnTo>
                  <a:pt x="0" y="14845"/>
                </a:lnTo>
                <a:lnTo>
                  <a:pt x="3534" y="20902"/>
                </a:lnTo>
                <a:lnTo>
                  <a:pt x="58953" y="115909"/>
                </a:lnTo>
                <a:lnTo>
                  <a:pt x="114373" y="20902"/>
                </a:lnTo>
                <a:lnTo>
                  <a:pt x="117908" y="14845"/>
                </a:lnTo>
                <a:lnTo>
                  <a:pt x="115860" y="7068"/>
                </a:lnTo>
                <a:lnTo>
                  <a:pt x="109802" y="3534"/>
                </a:lnTo>
                <a:lnTo>
                  <a:pt x="103743" y="0"/>
                </a:lnTo>
                <a:lnTo>
                  <a:pt x="95967" y="2045"/>
                </a:lnTo>
                <a:lnTo>
                  <a:pt x="92434" y="8105"/>
                </a:lnTo>
                <a:lnTo>
                  <a:pt x="58953" y="65498"/>
                </a:lnTo>
                <a:lnTo>
                  <a:pt x="25473" y="8105"/>
                </a:lnTo>
                <a:lnTo>
                  <a:pt x="21940" y="2045"/>
                </a:lnTo>
                <a:lnTo>
                  <a:pt x="14163" y="0"/>
                </a:lnTo>
                <a:lnTo>
                  <a:pt x="8105" y="3534"/>
                </a:lnTo>
                <a:lnTo>
                  <a:pt x="2045" y="7068"/>
                </a:lnTo>
                <a:close/>
              </a:path>
            </a:pathLst>
          </a:custGeom>
          <a:solidFill>
            <a:srgbClr val="CD1C00"/>
          </a:solidFill>
        </p:spPr>
        <p:txBody>
          <a:bodyPr wrap="square" lIns="0" tIns="0" rIns="0" bIns="0" rtlCol="0">
            <a:noAutofit/>
          </a:bodyPr>
          <a:lstStyle/>
          <a:p>
            <a:endParaRPr/>
          </a:p>
        </p:txBody>
      </p:sp>
      <p:sp>
        <p:nvSpPr>
          <p:cNvPr id="79" name="object 79"/>
          <p:cNvSpPr/>
          <p:nvPr/>
        </p:nvSpPr>
        <p:spPr>
          <a:xfrm>
            <a:off x="8366096" y="4994159"/>
            <a:ext cx="0" cy="236536"/>
          </a:xfrm>
          <a:custGeom>
            <a:avLst/>
            <a:gdLst/>
            <a:ahLst/>
            <a:cxnLst/>
            <a:rect l="l" t="t" r="r" b="b"/>
            <a:pathLst>
              <a:path h="236536">
                <a:moveTo>
                  <a:pt x="0" y="0"/>
                </a:moveTo>
                <a:lnTo>
                  <a:pt x="0" y="236536"/>
                </a:lnTo>
              </a:path>
            </a:pathLst>
          </a:custGeom>
          <a:ln w="19049">
            <a:solidFill>
              <a:srgbClr val="CD1C00"/>
            </a:solidFill>
          </a:ln>
        </p:spPr>
        <p:txBody>
          <a:bodyPr wrap="square" lIns="0" tIns="0" rIns="0" bIns="0" rtlCol="0">
            <a:noAutofit/>
          </a:bodyPr>
          <a:lstStyle/>
          <a:p>
            <a:endParaRPr/>
          </a:p>
        </p:txBody>
      </p:sp>
      <p:sp>
        <p:nvSpPr>
          <p:cNvPr id="80" name="object 80"/>
          <p:cNvSpPr/>
          <p:nvPr/>
        </p:nvSpPr>
        <p:spPr>
          <a:xfrm>
            <a:off x="7088159" y="5230696"/>
            <a:ext cx="1277937" cy="0"/>
          </a:xfrm>
          <a:custGeom>
            <a:avLst/>
            <a:gdLst/>
            <a:ahLst/>
            <a:cxnLst/>
            <a:rect l="l" t="t" r="r" b="b"/>
            <a:pathLst>
              <a:path w="1277937">
                <a:moveTo>
                  <a:pt x="1277937" y="0"/>
                </a:moveTo>
                <a:lnTo>
                  <a:pt x="0" y="0"/>
                </a:lnTo>
              </a:path>
            </a:pathLst>
          </a:custGeom>
          <a:ln w="19049">
            <a:solidFill>
              <a:srgbClr val="CD1C00"/>
            </a:solidFill>
          </a:ln>
        </p:spPr>
        <p:txBody>
          <a:bodyPr wrap="square" lIns="0" tIns="0" rIns="0" bIns="0" rtlCol="0">
            <a:noAutofit/>
          </a:bodyPr>
          <a:lstStyle/>
          <a:p>
            <a:endParaRPr/>
          </a:p>
        </p:txBody>
      </p:sp>
      <p:sp>
        <p:nvSpPr>
          <p:cNvPr id="81" name="object 81"/>
          <p:cNvSpPr/>
          <p:nvPr/>
        </p:nvSpPr>
        <p:spPr>
          <a:xfrm>
            <a:off x="7088159" y="5027301"/>
            <a:ext cx="0" cy="203394"/>
          </a:xfrm>
          <a:custGeom>
            <a:avLst/>
            <a:gdLst/>
            <a:ahLst/>
            <a:cxnLst/>
            <a:rect l="l" t="t" r="r" b="b"/>
            <a:pathLst>
              <a:path h="203394">
                <a:moveTo>
                  <a:pt x="0" y="203394"/>
                </a:moveTo>
                <a:lnTo>
                  <a:pt x="0" y="0"/>
                </a:lnTo>
              </a:path>
            </a:pathLst>
          </a:custGeom>
          <a:ln w="19049">
            <a:solidFill>
              <a:srgbClr val="CD1C00"/>
            </a:solidFill>
          </a:ln>
        </p:spPr>
        <p:txBody>
          <a:bodyPr wrap="square" lIns="0" tIns="0" rIns="0" bIns="0" rtlCol="0">
            <a:noAutofit/>
          </a:bodyPr>
          <a:lstStyle/>
          <a:p>
            <a:endParaRPr/>
          </a:p>
        </p:txBody>
      </p:sp>
      <p:sp>
        <p:nvSpPr>
          <p:cNvPr id="82" name="object 82"/>
          <p:cNvSpPr/>
          <p:nvPr/>
        </p:nvSpPr>
        <p:spPr>
          <a:xfrm>
            <a:off x="7029204" y="5002096"/>
            <a:ext cx="117908" cy="115909"/>
          </a:xfrm>
          <a:custGeom>
            <a:avLst/>
            <a:gdLst/>
            <a:ahLst/>
            <a:cxnLst/>
            <a:rect l="l" t="t" r="r" b="b"/>
            <a:pathLst>
              <a:path w="117908" h="115909">
                <a:moveTo>
                  <a:pt x="3534" y="95006"/>
                </a:moveTo>
                <a:lnTo>
                  <a:pt x="0" y="101064"/>
                </a:lnTo>
                <a:lnTo>
                  <a:pt x="2045" y="108841"/>
                </a:lnTo>
                <a:lnTo>
                  <a:pt x="8105" y="112374"/>
                </a:lnTo>
                <a:lnTo>
                  <a:pt x="14163" y="115909"/>
                </a:lnTo>
                <a:lnTo>
                  <a:pt x="21940" y="113863"/>
                </a:lnTo>
                <a:lnTo>
                  <a:pt x="25473" y="107803"/>
                </a:lnTo>
                <a:lnTo>
                  <a:pt x="58953" y="50410"/>
                </a:lnTo>
                <a:lnTo>
                  <a:pt x="92434" y="107803"/>
                </a:lnTo>
                <a:lnTo>
                  <a:pt x="95967" y="113863"/>
                </a:lnTo>
                <a:lnTo>
                  <a:pt x="103743" y="115909"/>
                </a:lnTo>
                <a:lnTo>
                  <a:pt x="109802" y="112374"/>
                </a:lnTo>
                <a:lnTo>
                  <a:pt x="115860" y="108841"/>
                </a:lnTo>
                <a:lnTo>
                  <a:pt x="117908" y="101064"/>
                </a:lnTo>
                <a:lnTo>
                  <a:pt x="114373" y="95006"/>
                </a:lnTo>
                <a:lnTo>
                  <a:pt x="58953" y="0"/>
                </a:lnTo>
                <a:lnTo>
                  <a:pt x="3534" y="95006"/>
                </a:lnTo>
                <a:close/>
              </a:path>
            </a:pathLst>
          </a:custGeom>
          <a:solidFill>
            <a:srgbClr val="CD1C00"/>
          </a:solidFill>
        </p:spPr>
        <p:txBody>
          <a:bodyPr wrap="square" lIns="0" tIns="0" rIns="0" bIns="0" rtlCol="0">
            <a:noAutofit/>
          </a:bodyPr>
          <a:lstStyle/>
          <a:p>
            <a:endParaRPr/>
          </a:p>
        </p:txBody>
      </p:sp>
      <p:sp>
        <p:nvSpPr>
          <p:cNvPr id="70" name="object 70"/>
          <p:cNvSpPr txBox="1"/>
          <p:nvPr/>
        </p:nvSpPr>
        <p:spPr>
          <a:xfrm>
            <a:off x="1420784" y="1358085"/>
            <a:ext cx="2933023" cy="1030065"/>
          </a:xfrm>
          <a:prstGeom prst="rect">
            <a:avLst/>
          </a:prstGeom>
        </p:spPr>
        <p:txBody>
          <a:bodyPr wrap="square" lIns="0" tIns="0" rIns="0" bIns="0" rtlCol="0">
            <a:noAutofit/>
          </a:bodyPr>
          <a:lstStyle/>
          <a:p>
            <a:pPr marL="36512">
              <a:lnSpc>
                <a:spcPts val="3370"/>
              </a:lnSpc>
              <a:spcBef>
                <a:spcPts val="168"/>
              </a:spcBef>
            </a:pPr>
            <a:r>
              <a:rPr sz="3200" b="1" spc="0" dirty="0" smtClean="0">
                <a:solidFill>
                  <a:srgbClr val="383937"/>
                </a:solidFill>
                <a:latin typeface="Arial"/>
                <a:cs typeface="Arial"/>
              </a:rPr>
              <a:t>DEPENDENCY</a:t>
            </a:r>
            <a:endParaRPr sz="3200">
              <a:latin typeface="Arial"/>
              <a:cs typeface="Arial"/>
            </a:endParaRPr>
          </a:p>
          <a:p>
            <a:pPr marL="12700" marR="60960">
              <a:lnSpc>
                <a:spcPct val="95825"/>
              </a:lnSpc>
              <a:spcBef>
                <a:spcPts val="1764"/>
              </a:spcBef>
            </a:pPr>
            <a:r>
              <a:rPr sz="2400" b="1" spc="0" dirty="0" smtClean="0">
                <a:solidFill>
                  <a:srgbClr val="383937"/>
                </a:solidFill>
                <a:latin typeface="Arial"/>
                <a:cs typeface="Arial"/>
              </a:rPr>
              <a:t>Full</a:t>
            </a:r>
            <a:endParaRPr sz="2400">
              <a:latin typeface="Arial"/>
              <a:cs typeface="Arial"/>
            </a:endParaRPr>
          </a:p>
        </p:txBody>
      </p:sp>
      <p:sp>
        <p:nvSpPr>
          <p:cNvPr id="69" name="object 69"/>
          <p:cNvSpPr txBox="1"/>
          <p:nvPr/>
        </p:nvSpPr>
        <p:spPr>
          <a:xfrm>
            <a:off x="4380349" y="1358085"/>
            <a:ext cx="221694"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a:t>
            </a:r>
            <a:endParaRPr sz="3200">
              <a:latin typeface="Arial"/>
              <a:cs typeface="Arial"/>
            </a:endParaRPr>
          </a:p>
        </p:txBody>
      </p:sp>
      <p:sp>
        <p:nvSpPr>
          <p:cNvPr id="68" name="object 68"/>
          <p:cNvSpPr txBox="1"/>
          <p:nvPr/>
        </p:nvSpPr>
        <p:spPr>
          <a:xfrm>
            <a:off x="4628578" y="1358085"/>
            <a:ext cx="2186063"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SUMMARY</a:t>
            </a:r>
            <a:endParaRPr sz="3200">
              <a:latin typeface="Arial"/>
              <a:cs typeface="Arial"/>
            </a:endParaRPr>
          </a:p>
        </p:txBody>
      </p:sp>
      <p:sp>
        <p:nvSpPr>
          <p:cNvPr id="67" name="object 67"/>
          <p:cNvSpPr txBox="1"/>
          <p:nvPr/>
        </p:nvSpPr>
        <p:spPr>
          <a:xfrm>
            <a:off x="1155671" y="2058063"/>
            <a:ext cx="210571"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383937"/>
                </a:solidFill>
                <a:latin typeface="Wingdings"/>
                <a:cs typeface="Wingdings"/>
              </a:rPr>
              <a:t></a:t>
            </a:r>
            <a:endParaRPr sz="2400">
              <a:latin typeface="Wingdings"/>
              <a:cs typeface="Wingdings"/>
            </a:endParaRPr>
          </a:p>
        </p:txBody>
      </p:sp>
      <p:sp>
        <p:nvSpPr>
          <p:cNvPr id="66" name="object 66"/>
          <p:cNvSpPr txBox="1"/>
          <p:nvPr/>
        </p:nvSpPr>
        <p:spPr>
          <a:xfrm>
            <a:off x="5548283" y="2059651"/>
            <a:ext cx="210571"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383937"/>
                </a:solidFill>
                <a:latin typeface="Wingdings"/>
                <a:cs typeface="Wingdings"/>
              </a:rPr>
              <a:t></a:t>
            </a:r>
            <a:endParaRPr sz="2400">
              <a:latin typeface="Wingdings"/>
              <a:cs typeface="Wingdings"/>
            </a:endParaRPr>
          </a:p>
        </p:txBody>
      </p:sp>
      <p:sp>
        <p:nvSpPr>
          <p:cNvPr id="65" name="object 65"/>
          <p:cNvSpPr txBox="1"/>
          <p:nvPr/>
        </p:nvSpPr>
        <p:spPr>
          <a:xfrm>
            <a:off x="5813396" y="2059538"/>
            <a:ext cx="1611893" cy="330200"/>
          </a:xfrm>
          <a:prstGeom prst="rect">
            <a:avLst/>
          </a:prstGeom>
        </p:spPr>
        <p:txBody>
          <a:bodyPr wrap="square" lIns="0" tIns="0" rIns="0" bIns="0" rtlCol="0">
            <a:noAutofit/>
          </a:bodyPr>
          <a:lstStyle/>
          <a:p>
            <a:pPr marL="12700">
              <a:lnSpc>
                <a:spcPts val="2555"/>
              </a:lnSpc>
              <a:spcBef>
                <a:spcPts val="127"/>
              </a:spcBef>
            </a:pPr>
            <a:r>
              <a:rPr sz="2400" b="1" spc="0" dirty="0" smtClean="0">
                <a:solidFill>
                  <a:srgbClr val="383937"/>
                </a:solidFill>
                <a:latin typeface="Arial"/>
                <a:cs typeface="Arial"/>
              </a:rPr>
              <a:t>Functional</a:t>
            </a:r>
            <a:endParaRPr sz="2400">
              <a:latin typeface="Arial"/>
              <a:cs typeface="Arial"/>
            </a:endParaRPr>
          </a:p>
        </p:txBody>
      </p:sp>
      <p:sp>
        <p:nvSpPr>
          <p:cNvPr id="64" name="object 64"/>
          <p:cNvSpPr txBox="1"/>
          <p:nvPr/>
        </p:nvSpPr>
        <p:spPr>
          <a:xfrm>
            <a:off x="1155671" y="3645563"/>
            <a:ext cx="210571"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383937"/>
                </a:solidFill>
                <a:latin typeface="Wingdings"/>
                <a:cs typeface="Wingdings"/>
              </a:rPr>
              <a:t></a:t>
            </a:r>
            <a:endParaRPr sz="2400">
              <a:latin typeface="Wingdings"/>
              <a:cs typeface="Wingdings"/>
            </a:endParaRPr>
          </a:p>
        </p:txBody>
      </p:sp>
      <p:sp>
        <p:nvSpPr>
          <p:cNvPr id="63" name="object 63"/>
          <p:cNvSpPr txBox="1"/>
          <p:nvPr/>
        </p:nvSpPr>
        <p:spPr>
          <a:xfrm>
            <a:off x="1420784" y="3645450"/>
            <a:ext cx="1002964" cy="330200"/>
          </a:xfrm>
          <a:prstGeom prst="rect">
            <a:avLst/>
          </a:prstGeom>
        </p:spPr>
        <p:txBody>
          <a:bodyPr wrap="square" lIns="0" tIns="0" rIns="0" bIns="0" rtlCol="0">
            <a:noAutofit/>
          </a:bodyPr>
          <a:lstStyle/>
          <a:p>
            <a:pPr marL="12700">
              <a:lnSpc>
                <a:spcPts val="2555"/>
              </a:lnSpc>
              <a:spcBef>
                <a:spcPts val="127"/>
              </a:spcBef>
            </a:pPr>
            <a:r>
              <a:rPr sz="2400" b="1" spc="0" dirty="0" smtClean="0">
                <a:solidFill>
                  <a:srgbClr val="383937"/>
                </a:solidFill>
                <a:latin typeface="Arial"/>
                <a:cs typeface="Arial"/>
              </a:rPr>
              <a:t>Partial</a:t>
            </a:r>
            <a:endParaRPr sz="2400">
              <a:latin typeface="Arial"/>
              <a:cs typeface="Arial"/>
            </a:endParaRPr>
          </a:p>
        </p:txBody>
      </p:sp>
      <p:sp>
        <p:nvSpPr>
          <p:cNvPr id="62" name="object 62"/>
          <p:cNvSpPr txBox="1"/>
          <p:nvPr/>
        </p:nvSpPr>
        <p:spPr>
          <a:xfrm>
            <a:off x="5548283" y="3647151"/>
            <a:ext cx="210571"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383937"/>
                </a:solidFill>
                <a:latin typeface="Wingdings"/>
                <a:cs typeface="Wingdings"/>
              </a:rPr>
              <a:t></a:t>
            </a:r>
            <a:endParaRPr sz="2400">
              <a:latin typeface="Wingdings"/>
              <a:cs typeface="Wingdings"/>
            </a:endParaRPr>
          </a:p>
        </p:txBody>
      </p:sp>
      <p:sp>
        <p:nvSpPr>
          <p:cNvPr id="61" name="object 61"/>
          <p:cNvSpPr txBox="1"/>
          <p:nvPr/>
        </p:nvSpPr>
        <p:spPr>
          <a:xfrm>
            <a:off x="5813396" y="3647038"/>
            <a:ext cx="776558" cy="330200"/>
          </a:xfrm>
          <a:prstGeom prst="rect">
            <a:avLst/>
          </a:prstGeom>
        </p:spPr>
        <p:txBody>
          <a:bodyPr wrap="square" lIns="0" tIns="0" rIns="0" bIns="0" rtlCol="0">
            <a:noAutofit/>
          </a:bodyPr>
          <a:lstStyle/>
          <a:p>
            <a:pPr marL="12700">
              <a:lnSpc>
                <a:spcPts val="2555"/>
              </a:lnSpc>
              <a:spcBef>
                <a:spcPts val="127"/>
              </a:spcBef>
            </a:pPr>
            <a:r>
              <a:rPr sz="2400" b="1" spc="-179" dirty="0" smtClean="0">
                <a:solidFill>
                  <a:srgbClr val="383937"/>
                </a:solidFill>
                <a:latin typeface="Arial"/>
                <a:cs typeface="Arial"/>
              </a:rPr>
              <a:t>T</a:t>
            </a:r>
            <a:r>
              <a:rPr sz="2400" b="1" spc="0" dirty="0" smtClean="0">
                <a:solidFill>
                  <a:srgbClr val="383937"/>
                </a:solidFill>
                <a:latin typeface="Arial"/>
                <a:cs typeface="Arial"/>
              </a:rPr>
              <a:t>otal</a:t>
            </a:r>
            <a:endParaRPr sz="2400">
              <a:latin typeface="Arial"/>
              <a:cs typeface="Arial"/>
            </a:endParaRPr>
          </a:p>
        </p:txBody>
      </p:sp>
      <p:sp>
        <p:nvSpPr>
          <p:cNvPr id="60" name="object 60"/>
          <p:cNvSpPr txBox="1"/>
          <p:nvPr/>
        </p:nvSpPr>
        <p:spPr>
          <a:xfrm>
            <a:off x="1155671" y="5233063"/>
            <a:ext cx="210571" cy="330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383937"/>
                </a:solidFill>
                <a:latin typeface="Wingdings"/>
                <a:cs typeface="Wingdings"/>
              </a:rPr>
              <a:t></a:t>
            </a:r>
            <a:endParaRPr sz="2400">
              <a:latin typeface="Wingdings"/>
              <a:cs typeface="Wingdings"/>
            </a:endParaRPr>
          </a:p>
        </p:txBody>
      </p:sp>
      <p:sp>
        <p:nvSpPr>
          <p:cNvPr id="59" name="object 59"/>
          <p:cNvSpPr txBox="1"/>
          <p:nvPr/>
        </p:nvSpPr>
        <p:spPr>
          <a:xfrm>
            <a:off x="1420784" y="5232950"/>
            <a:ext cx="1511041" cy="330200"/>
          </a:xfrm>
          <a:prstGeom prst="rect">
            <a:avLst/>
          </a:prstGeom>
        </p:spPr>
        <p:txBody>
          <a:bodyPr wrap="square" lIns="0" tIns="0" rIns="0" bIns="0" rtlCol="0">
            <a:noAutofit/>
          </a:bodyPr>
          <a:lstStyle/>
          <a:p>
            <a:pPr marL="12700">
              <a:lnSpc>
                <a:spcPts val="2555"/>
              </a:lnSpc>
              <a:spcBef>
                <a:spcPts val="127"/>
              </a:spcBef>
            </a:pPr>
            <a:r>
              <a:rPr sz="2400" b="1" spc="0" dirty="0" smtClean="0">
                <a:solidFill>
                  <a:srgbClr val="383937"/>
                </a:solidFill>
                <a:latin typeface="Arial"/>
                <a:cs typeface="Arial"/>
              </a:rPr>
              <a:t>Transitive</a:t>
            </a:r>
            <a:endParaRPr sz="2400">
              <a:latin typeface="Arial"/>
              <a:cs typeface="Arial"/>
            </a:endParaRPr>
          </a:p>
        </p:txBody>
      </p:sp>
      <p:sp>
        <p:nvSpPr>
          <p:cNvPr id="57" name="object 57"/>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56" name="object 56"/>
          <p:cNvSpPr txBox="1"/>
          <p:nvPr/>
        </p:nvSpPr>
        <p:spPr>
          <a:xfrm>
            <a:off x="4130646" y="5988039"/>
            <a:ext cx="438149" cy="307962"/>
          </a:xfrm>
          <a:prstGeom prst="rect">
            <a:avLst/>
          </a:prstGeom>
        </p:spPr>
        <p:txBody>
          <a:bodyPr wrap="square" lIns="0" tIns="0" rIns="0" bIns="0" rtlCol="0">
            <a:noAutofit/>
          </a:bodyPr>
          <a:lstStyle/>
          <a:p>
            <a:pPr marL="25400">
              <a:lnSpc>
                <a:spcPts val="1000"/>
              </a:lnSpc>
            </a:pPr>
            <a:endParaRPr sz="1000"/>
          </a:p>
        </p:txBody>
      </p:sp>
      <p:sp>
        <p:nvSpPr>
          <p:cNvPr id="55" name="object 55"/>
          <p:cNvSpPr txBox="1"/>
          <p:nvPr/>
        </p:nvSpPr>
        <p:spPr>
          <a:xfrm>
            <a:off x="2852708" y="5995681"/>
            <a:ext cx="438149" cy="307962"/>
          </a:xfrm>
          <a:prstGeom prst="rect">
            <a:avLst/>
          </a:prstGeom>
        </p:spPr>
        <p:txBody>
          <a:bodyPr wrap="square" lIns="0" tIns="0" rIns="0" bIns="0" rtlCol="0">
            <a:noAutofit/>
          </a:bodyPr>
          <a:lstStyle/>
          <a:p>
            <a:pPr marL="25400">
              <a:lnSpc>
                <a:spcPts val="1000"/>
              </a:lnSpc>
            </a:pPr>
            <a:endParaRPr sz="1000"/>
          </a:p>
        </p:txBody>
      </p:sp>
      <p:sp>
        <p:nvSpPr>
          <p:cNvPr id="54" name="object 54"/>
          <p:cNvSpPr txBox="1"/>
          <p:nvPr/>
        </p:nvSpPr>
        <p:spPr>
          <a:xfrm>
            <a:off x="2231996" y="5760921"/>
            <a:ext cx="219074" cy="232628"/>
          </a:xfrm>
          <a:prstGeom prst="rect">
            <a:avLst/>
          </a:prstGeom>
        </p:spPr>
        <p:txBody>
          <a:bodyPr wrap="square" lIns="0" tIns="0" rIns="0" bIns="0" rtlCol="0">
            <a:noAutofit/>
          </a:bodyPr>
          <a:lstStyle/>
          <a:p>
            <a:pPr marL="25400">
              <a:lnSpc>
                <a:spcPts val="1000"/>
              </a:lnSpc>
            </a:pPr>
            <a:endParaRPr sz="1000"/>
          </a:p>
        </p:txBody>
      </p:sp>
      <p:sp>
        <p:nvSpPr>
          <p:cNvPr id="53" name="object 53"/>
          <p:cNvSpPr txBox="1"/>
          <p:nvPr/>
        </p:nvSpPr>
        <p:spPr>
          <a:xfrm>
            <a:off x="2451071" y="5760921"/>
            <a:ext cx="1277937" cy="232628"/>
          </a:xfrm>
          <a:prstGeom prst="rect">
            <a:avLst/>
          </a:prstGeom>
        </p:spPr>
        <p:txBody>
          <a:bodyPr wrap="square" lIns="0" tIns="0" rIns="0" bIns="0" rtlCol="0">
            <a:noAutofit/>
          </a:bodyPr>
          <a:lstStyle/>
          <a:p>
            <a:pPr marL="25400">
              <a:lnSpc>
                <a:spcPts val="1000"/>
              </a:lnSpc>
            </a:pPr>
            <a:endParaRPr sz="1000"/>
          </a:p>
        </p:txBody>
      </p:sp>
      <p:sp>
        <p:nvSpPr>
          <p:cNvPr id="52" name="object 52"/>
          <p:cNvSpPr txBox="1"/>
          <p:nvPr/>
        </p:nvSpPr>
        <p:spPr>
          <a:xfrm>
            <a:off x="3729009" y="5760921"/>
            <a:ext cx="1460498" cy="232628"/>
          </a:xfrm>
          <a:prstGeom prst="rect">
            <a:avLst/>
          </a:prstGeom>
        </p:spPr>
        <p:txBody>
          <a:bodyPr wrap="square" lIns="0" tIns="0" rIns="0" bIns="0" rtlCol="0">
            <a:noAutofit/>
          </a:bodyPr>
          <a:lstStyle/>
          <a:p>
            <a:pPr marL="25400">
              <a:lnSpc>
                <a:spcPts val="1000"/>
              </a:lnSpc>
            </a:pPr>
            <a:endParaRPr sz="1000"/>
          </a:p>
        </p:txBody>
      </p:sp>
      <p:sp>
        <p:nvSpPr>
          <p:cNvPr id="51" name="object 51"/>
          <p:cNvSpPr txBox="1"/>
          <p:nvPr/>
        </p:nvSpPr>
        <p:spPr>
          <a:xfrm>
            <a:off x="2231996" y="5993550"/>
            <a:ext cx="438149" cy="307962"/>
          </a:xfrm>
          <a:prstGeom prst="rect">
            <a:avLst/>
          </a:prstGeom>
        </p:spPr>
        <p:txBody>
          <a:bodyPr wrap="square" lIns="0" tIns="0" rIns="0" bIns="0" rtlCol="0">
            <a:noAutofit/>
          </a:bodyPr>
          <a:lstStyle/>
          <a:p>
            <a:pPr marL="136284" marR="131203" algn="ctr">
              <a:lnSpc>
                <a:spcPct val="95825"/>
              </a:lnSpc>
              <a:spcBef>
                <a:spcPts val="490"/>
              </a:spcBef>
            </a:pPr>
            <a:r>
              <a:rPr sz="1400" spc="0" dirty="0" smtClean="0">
                <a:solidFill>
                  <a:srgbClr val="383937"/>
                </a:solidFill>
                <a:latin typeface="Arial"/>
                <a:cs typeface="Arial"/>
              </a:rPr>
              <a:t>A</a:t>
            </a:r>
            <a:endParaRPr sz="1400">
              <a:latin typeface="Arial"/>
              <a:cs typeface="Arial"/>
            </a:endParaRPr>
          </a:p>
        </p:txBody>
      </p:sp>
      <p:sp>
        <p:nvSpPr>
          <p:cNvPr id="50" name="object 50"/>
          <p:cNvSpPr txBox="1"/>
          <p:nvPr/>
        </p:nvSpPr>
        <p:spPr>
          <a:xfrm>
            <a:off x="2670146" y="5993550"/>
            <a:ext cx="839786" cy="307962"/>
          </a:xfrm>
          <a:prstGeom prst="rect">
            <a:avLst/>
          </a:prstGeom>
        </p:spPr>
        <p:txBody>
          <a:bodyPr wrap="square" lIns="0" tIns="0" rIns="0" bIns="0" rtlCol="0">
            <a:noAutofit/>
          </a:bodyPr>
          <a:lstStyle/>
          <a:p>
            <a:pPr marL="318846" marR="350279" algn="ctr">
              <a:lnSpc>
                <a:spcPct val="95825"/>
              </a:lnSpc>
              <a:spcBef>
                <a:spcPts val="475"/>
              </a:spcBef>
            </a:pPr>
            <a:r>
              <a:rPr sz="1400" spc="0" dirty="0" smtClean="0">
                <a:solidFill>
                  <a:srgbClr val="383937"/>
                </a:solidFill>
                <a:latin typeface="Arial"/>
                <a:cs typeface="Arial"/>
              </a:rPr>
              <a:t>B</a:t>
            </a:r>
            <a:endParaRPr sz="1400">
              <a:latin typeface="Arial"/>
              <a:cs typeface="Arial"/>
            </a:endParaRPr>
          </a:p>
        </p:txBody>
      </p:sp>
      <p:sp>
        <p:nvSpPr>
          <p:cNvPr id="49" name="object 49"/>
          <p:cNvSpPr txBox="1"/>
          <p:nvPr/>
        </p:nvSpPr>
        <p:spPr>
          <a:xfrm>
            <a:off x="3509933" y="5993550"/>
            <a:ext cx="438149" cy="307962"/>
          </a:xfrm>
          <a:prstGeom prst="rect">
            <a:avLst/>
          </a:prstGeom>
        </p:spPr>
        <p:txBody>
          <a:bodyPr wrap="square" lIns="0" tIns="0" rIns="0" bIns="0" rtlCol="0">
            <a:noAutofit/>
          </a:bodyPr>
          <a:lstStyle/>
          <a:p>
            <a:pPr marL="131379" marR="126299" algn="ctr">
              <a:lnSpc>
                <a:spcPct val="95825"/>
              </a:lnSpc>
              <a:spcBef>
                <a:spcPts val="425"/>
              </a:spcBef>
            </a:pPr>
            <a:r>
              <a:rPr sz="1400" spc="0" dirty="0" smtClean="0">
                <a:solidFill>
                  <a:srgbClr val="383937"/>
                </a:solidFill>
                <a:latin typeface="Arial"/>
                <a:cs typeface="Arial"/>
              </a:rPr>
              <a:t>C</a:t>
            </a:r>
            <a:endParaRPr sz="1400">
              <a:latin typeface="Arial"/>
              <a:cs typeface="Arial"/>
            </a:endParaRPr>
          </a:p>
        </p:txBody>
      </p:sp>
      <p:sp>
        <p:nvSpPr>
          <p:cNvPr id="48" name="object 48"/>
          <p:cNvSpPr txBox="1"/>
          <p:nvPr/>
        </p:nvSpPr>
        <p:spPr>
          <a:xfrm>
            <a:off x="3948083" y="5993550"/>
            <a:ext cx="803274" cy="307962"/>
          </a:xfrm>
          <a:prstGeom prst="rect">
            <a:avLst/>
          </a:prstGeom>
        </p:spPr>
        <p:txBody>
          <a:bodyPr wrap="square" lIns="0" tIns="0" rIns="0" bIns="0" rtlCol="0">
            <a:noAutofit/>
          </a:bodyPr>
          <a:lstStyle/>
          <a:p>
            <a:pPr marL="313942" marR="308860" algn="ctr">
              <a:lnSpc>
                <a:spcPct val="95825"/>
              </a:lnSpc>
              <a:spcBef>
                <a:spcPts val="415"/>
              </a:spcBef>
            </a:pPr>
            <a:r>
              <a:rPr sz="1400" spc="0" dirty="0" smtClean="0">
                <a:solidFill>
                  <a:srgbClr val="383937"/>
                </a:solidFill>
                <a:latin typeface="Arial"/>
                <a:cs typeface="Arial"/>
              </a:rPr>
              <a:t>D</a:t>
            </a:r>
            <a:endParaRPr sz="1400">
              <a:latin typeface="Arial"/>
              <a:cs typeface="Arial"/>
            </a:endParaRPr>
          </a:p>
        </p:txBody>
      </p:sp>
      <p:sp>
        <p:nvSpPr>
          <p:cNvPr id="47" name="object 47"/>
          <p:cNvSpPr txBox="1"/>
          <p:nvPr/>
        </p:nvSpPr>
        <p:spPr>
          <a:xfrm>
            <a:off x="4751358" y="5993550"/>
            <a:ext cx="438149" cy="307962"/>
          </a:xfrm>
          <a:prstGeom prst="rect">
            <a:avLst/>
          </a:prstGeom>
        </p:spPr>
        <p:txBody>
          <a:bodyPr wrap="square" lIns="0" tIns="0" rIns="0" bIns="0" rtlCol="0">
            <a:noAutofit/>
          </a:bodyPr>
          <a:lstStyle/>
          <a:p>
            <a:pPr marL="134854" marR="129774" algn="ctr">
              <a:lnSpc>
                <a:spcPct val="95825"/>
              </a:lnSpc>
              <a:spcBef>
                <a:spcPts val="340"/>
              </a:spcBef>
            </a:pPr>
            <a:r>
              <a:rPr sz="1400" spc="0" dirty="0" smtClean="0">
                <a:solidFill>
                  <a:srgbClr val="383937"/>
                </a:solidFill>
                <a:latin typeface="Arial"/>
                <a:cs typeface="Arial"/>
              </a:rPr>
              <a:t>E</a:t>
            </a:r>
            <a:endParaRPr sz="1400">
              <a:latin typeface="Arial"/>
              <a:cs typeface="Arial"/>
            </a:endParaRPr>
          </a:p>
        </p:txBody>
      </p:sp>
      <p:sp>
        <p:nvSpPr>
          <p:cNvPr id="46" name="object 46"/>
          <p:cNvSpPr txBox="1"/>
          <p:nvPr/>
        </p:nvSpPr>
        <p:spPr>
          <a:xfrm>
            <a:off x="2231996" y="6301513"/>
            <a:ext cx="1497012" cy="224583"/>
          </a:xfrm>
          <a:prstGeom prst="rect">
            <a:avLst/>
          </a:prstGeom>
        </p:spPr>
        <p:txBody>
          <a:bodyPr wrap="square" lIns="0" tIns="0" rIns="0" bIns="0" rtlCol="0">
            <a:noAutofit/>
          </a:bodyPr>
          <a:lstStyle/>
          <a:p>
            <a:pPr marL="25400">
              <a:lnSpc>
                <a:spcPts val="1000"/>
              </a:lnSpc>
            </a:pPr>
            <a:endParaRPr sz="1000"/>
          </a:p>
        </p:txBody>
      </p:sp>
      <p:sp>
        <p:nvSpPr>
          <p:cNvPr id="45" name="object 45"/>
          <p:cNvSpPr txBox="1"/>
          <p:nvPr/>
        </p:nvSpPr>
        <p:spPr>
          <a:xfrm>
            <a:off x="3729009" y="6301513"/>
            <a:ext cx="1241423" cy="224583"/>
          </a:xfrm>
          <a:prstGeom prst="rect">
            <a:avLst/>
          </a:prstGeom>
        </p:spPr>
        <p:txBody>
          <a:bodyPr wrap="square" lIns="0" tIns="0" rIns="0" bIns="0" rtlCol="0">
            <a:noAutofit/>
          </a:bodyPr>
          <a:lstStyle/>
          <a:p>
            <a:pPr marL="25400">
              <a:lnSpc>
                <a:spcPts val="1000"/>
              </a:lnSpc>
            </a:pPr>
            <a:endParaRPr sz="1000"/>
          </a:p>
        </p:txBody>
      </p:sp>
      <p:sp>
        <p:nvSpPr>
          <p:cNvPr id="44" name="object 44"/>
          <p:cNvSpPr txBox="1"/>
          <p:nvPr/>
        </p:nvSpPr>
        <p:spPr>
          <a:xfrm>
            <a:off x="4970433" y="6301513"/>
            <a:ext cx="219075" cy="224583"/>
          </a:xfrm>
          <a:prstGeom prst="rect">
            <a:avLst/>
          </a:prstGeom>
        </p:spPr>
        <p:txBody>
          <a:bodyPr wrap="square" lIns="0" tIns="0" rIns="0" bIns="0" rtlCol="0">
            <a:noAutofit/>
          </a:bodyPr>
          <a:lstStyle/>
          <a:p>
            <a:pPr marL="25400">
              <a:lnSpc>
                <a:spcPts val="1000"/>
              </a:lnSpc>
            </a:pPr>
            <a:endParaRPr sz="1000"/>
          </a:p>
        </p:txBody>
      </p:sp>
      <p:sp>
        <p:nvSpPr>
          <p:cNvPr id="43" name="object 43"/>
          <p:cNvSpPr txBox="1"/>
          <p:nvPr/>
        </p:nvSpPr>
        <p:spPr>
          <a:xfrm>
            <a:off x="6869083" y="4451234"/>
            <a:ext cx="219075" cy="232568"/>
          </a:xfrm>
          <a:prstGeom prst="rect">
            <a:avLst/>
          </a:prstGeom>
        </p:spPr>
        <p:txBody>
          <a:bodyPr wrap="square" lIns="0" tIns="0" rIns="0" bIns="0" rtlCol="0">
            <a:noAutofit/>
          </a:bodyPr>
          <a:lstStyle/>
          <a:p>
            <a:pPr marL="25400">
              <a:lnSpc>
                <a:spcPts val="1000"/>
              </a:lnSpc>
            </a:pPr>
            <a:endParaRPr sz="1000"/>
          </a:p>
        </p:txBody>
      </p:sp>
      <p:sp>
        <p:nvSpPr>
          <p:cNvPr id="42" name="object 42"/>
          <p:cNvSpPr txBox="1"/>
          <p:nvPr/>
        </p:nvSpPr>
        <p:spPr>
          <a:xfrm>
            <a:off x="7088159" y="4451234"/>
            <a:ext cx="1277937" cy="232568"/>
          </a:xfrm>
          <a:prstGeom prst="rect">
            <a:avLst/>
          </a:prstGeom>
        </p:spPr>
        <p:txBody>
          <a:bodyPr wrap="square" lIns="0" tIns="0" rIns="0" bIns="0" rtlCol="0">
            <a:noAutofit/>
          </a:bodyPr>
          <a:lstStyle/>
          <a:p>
            <a:pPr marL="25400">
              <a:lnSpc>
                <a:spcPts val="1000"/>
              </a:lnSpc>
            </a:pPr>
            <a:endParaRPr sz="1000"/>
          </a:p>
        </p:txBody>
      </p:sp>
      <p:sp>
        <p:nvSpPr>
          <p:cNvPr id="41" name="object 41"/>
          <p:cNvSpPr txBox="1"/>
          <p:nvPr/>
        </p:nvSpPr>
        <p:spPr>
          <a:xfrm>
            <a:off x="8366096" y="4451234"/>
            <a:ext cx="219073" cy="232568"/>
          </a:xfrm>
          <a:prstGeom prst="rect">
            <a:avLst/>
          </a:prstGeom>
        </p:spPr>
        <p:txBody>
          <a:bodyPr wrap="square" lIns="0" tIns="0" rIns="0" bIns="0" rtlCol="0">
            <a:noAutofit/>
          </a:bodyPr>
          <a:lstStyle/>
          <a:p>
            <a:pPr marL="25400">
              <a:lnSpc>
                <a:spcPts val="1000"/>
              </a:lnSpc>
            </a:pPr>
            <a:endParaRPr sz="1000"/>
          </a:p>
        </p:txBody>
      </p:sp>
      <p:sp>
        <p:nvSpPr>
          <p:cNvPr id="40" name="object 40"/>
          <p:cNvSpPr txBox="1"/>
          <p:nvPr/>
        </p:nvSpPr>
        <p:spPr>
          <a:xfrm>
            <a:off x="6869083" y="4683803"/>
            <a:ext cx="438149" cy="314324"/>
          </a:xfrm>
          <a:prstGeom prst="rect">
            <a:avLst/>
          </a:prstGeom>
        </p:spPr>
        <p:txBody>
          <a:bodyPr wrap="square" lIns="0" tIns="0" rIns="0" bIns="0" rtlCol="0">
            <a:noAutofit/>
          </a:bodyPr>
          <a:lstStyle/>
          <a:p>
            <a:pPr>
              <a:lnSpc>
                <a:spcPts val="500"/>
              </a:lnSpc>
              <a:spcBef>
                <a:spcPts val="15"/>
              </a:spcBef>
            </a:pPr>
            <a:endParaRPr sz="500"/>
          </a:p>
          <a:p>
            <a:pPr marL="136284" marR="131204" algn="ctr">
              <a:lnSpc>
                <a:spcPct val="95825"/>
              </a:lnSpc>
            </a:pPr>
            <a:r>
              <a:rPr sz="1400" spc="0" dirty="0" smtClean="0">
                <a:solidFill>
                  <a:srgbClr val="383937"/>
                </a:solidFill>
                <a:latin typeface="Arial"/>
                <a:cs typeface="Arial"/>
              </a:rPr>
              <a:t>A</a:t>
            </a:r>
            <a:endParaRPr sz="1400">
              <a:latin typeface="Arial"/>
              <a:cs typeface="Arial"/>
            </a:endParaRPr>
          </a:p>
        </p:txBody>
      </p:sp>
      <p:sp>
        <p:nvSpPr>
          <p:cNvPr id="39" name="object 39"/>
          <p:cNvSpPr txBox="1"/>
          <p:nvPr/>
        </p:nvSpPr>
        <p:spPr>
          <a:xfrm>
            <a:off x="7307233" y="4683803"/>
            <a:ext cx="839787" cy="314324"/>
          </a:xfrm>
          <a:prstGeom prst="rect">
            <a:avLst/>
          </a:prstGeom>
        </p:spPr>
        <p:txBody>
          <a:bodyPr wrap="square" lIns="0" tIns="0" rIns="0" bIns="0" rtlCol="0">
            <a:noAutofit/>
          </a:bodyPr>
          <a:lstStyle/>
          <a:p>
            <a:pPr marL="25400">
              <a:lnSpc>
                <a:spcPts val="1000"/>
              </a:lnSpc>
            </a:pPr>
            <a:endParaRPr sz="1000"/>
          </a:p>
        </p:txBody>
      </p:sp>
      <p:sp>
        <p:nvSpPr>
          <p:cNvPr id="38" name="object 38"/>
          <p:cNvSpPr txBox="1"/>
          <p:nvPr/>
        </p:nvSpPr>
        <p:spPr>
          <a:xfrm>
            <a:off x="8147020" y="4683803"/>
            <a:ext cx="438149" cy="314324"/>
          </a:xfrm>
          <a:prstGeom prst="rect">
            <a:avLst/>
          </a:prstGeom>
        </p:spPr>
        <p:txBody>
          <a:bodyPr wrap="square" lIns="0" tIns="0" rIns="0" bIns="0" rtlCol="0">
            <a:noAutofit/>
          </a:bodyPr>
          <a:lstStyle/>
          <a:p>
            <a:pPr marL="135688" marR="130609" algn="ctr">
              <a:lnSpc>
                <a:spcPct val="95825"/>
              </a:lnSpc>
              <a:spcBef>
                <a:spcPts val="450"/>
              </a:spcBef>
            </a:pPr>
            <a:r>
              <a:rPr sz="1400" spc="0" dirty="0" smtClean="0">
                <a:solidFill>
                  <a:srgbClr val="383937"/>
                </a:solidFill>
                <a:latin typeface="Arial"/>
                <a:cs typeface="Arial"/>
              </a:rPr>
              <a:t>B</a:t>
            </a:r>
            <a:endParaRPr sz="1400">
              <a:latin typeface="Arial"/>
              <a:cs typeface="Arial"/>
            </a:endParaRPr>
          </a:p>
        </p:txBody>
      </p:sp>
      <p:sp>
        <p:nvSpPr>
          <p:cNvPr id="37" name="object 37"/>
          <p:cNvSpPr txBox="1"/>
          <p:nvPr/>
        </p:nvSpPr>
        <p:spPr>
          <a:xfrm>
            <a:off x="6869083" y="4998127"/>
            <a:ext cx="219075" cy="232568"/>
          </a:xfrm>
          <a:prstGeom prst="rect">
            <a:avLst/>
          </a:prstGeom>
        </p:spPr>
        <p:txBody>
          <a:bodyPr wrap="square" lIns="0" tIns="0" rIns="0" bIns="0" rtlCol="0">
            <a:noAutofit/>
          </a:bodyPr>
          <a:lstStyle/>
          <a:p>
            <a:pPr marL="25400">
              <a:lnSpc>
                <a:spcPts val="1000"/>
              </a:lnSpc>
            </a:pPr>
            <a:endParaRPr sz="1000"/>
          </a:p>
        </p:txBody>
      </p:sp>
      <p:sp>
        <p:nvSpPr>
          <p:cNvPr id="36" name="object 36"/>
          <p:cNvSpPr txBox="1"/>
          <p:nvPr/>
        </p:nvSpPr>
        <p:spPr>
          <a:xfrm>
            <a:off x="7088159" y="4998127"/>
            <a:ext cx="1277937" cy="232568"/>
          </a:xfrm>
          <a:prstGeom prst="rect">
            <a:avLst/>
          </a:prstGeom>
        </p:spPr>
        <p:txBody>
          <a:bodyPr wrap="square" lIns="0" tIns="0" rIns="0" bIns="0" rtlCol="0">
            <a:noAutofit/>
          </a:bodyPr>
          <a:lstStyle/>
          <a:p>
            <a:pPr marL="25400">
              <a:lnSpc>
                <a:spcPts val="1000"/>
              </a:lnSpc>
            </a:pPr>
            <a:endParaRPr sz="1000"/>
          </a:p>
        </p:txBody>
      </p:sp>
      <p:sp>
        <p:nvSpPr>
          <p:cNvPr id="35" name="object 35"/>
          <p:cNvSpPr txBox="1"/>
          <p:nvPr/>
        </p:nvSpPr>
        <p:spPr>
          <a:xfrm>
            <a:off x="8366096" y="4998127"/>
            <a:ext cx="219073" cy="232568"/>
          </a:xfrm>
          <a:prstGeom prst="rect">
            <a:avLst/>
          </a:prstGeom>
        </p:spPr>
        <p:txBody>
          <a:bodyPr wrap="square" lIns="0" tIns="0" rIns="0" bIns="0" rtlCol="0">
            <a:noAutofit/>
          </a:bodyPr>
          <a:lstStyle/>
          <a:p>
            <a:pPr marL="25400">
              <a:lnSpc>
                <a:spcPts val="1000"/>
              </a:lnSpc>
            </a:pPr>
            <a:endParaRPr sz="1000"/>
          </a:p>
        </p:txBody>
      </p:sp>
      <p:sp>
        <p:nvSpPr>
          <p:cNvPr id="34" name="object 34"/>
          <p:cNvSpPr txBox="1"/>
          <p:nvPr/>
        </p:nvSpPr>
        <p:spPr>
          <a:xfrm>
            <a:off x="4760883" y="4362334"/>
            <a:ext cx="438149" cy="307962"/>
          </a:xfrm>
          <a:prstGeom prst="rect">
            <a:avLst/>
          </a:prstGeom>
        </p:spPr>
        <p:txBody>
          <a:bodyPr wrap="square" lIns="0" tIns="0" rIns="0" bIns="0" rtlCol="0">
            <a:noAutofit/>
          </a:bodyPr>
          <a:lstStyle/>
          <a:p>
            <a:pPr marL="134854" marR="129774" algn="ctr">
              <a:lnSpc>
                <a:spcPct val="95825"/>
              </a:lnSpc>
              <a:spcBef>
                <a:spcPts val="459"/>
              </a:spcBef>
            </a:pPr>
            <a:r>
              <a:rPr sz="1400" spc="0" dirty="0" smtClean="0">
                <a:solidFill>
                  <a:srgbClr val="383937"/>
                </a:solidFill>
                <a:latin typeface="Arial"/>
                <a:cs typeface="Arial"/>
              </a:rPr>
              <a:t>E</a:t>
            </a:r>
            <a:endParaRPr sz="1400">
              <a:latin typeface="Arial"/>
              <a:cs typeface="Arial"/>
            </a:endParaRPr>
          </a:p>
        </p:txBody>
      </p:sp>
      <p:sp>
        <p:nvSpPr>
          <p:cNvPr id="33" name="object 33"/>
          <p:cNvSpPr txBox="1"/>
          <p:nvPr/>
        </p:nvSpPr>
        <p:spPr>
          <a:xfrm>
            <a:off x="4140171" y="4371965"/>
            <a:ext cx="438149" cy="307962"/>
          </a:xfrm>
          <a:prstGeom prst="rect">
            <a:avLst/>
          </a:prstGeom>
        </p:spPr>
        <p:txBody>
          <a:bodyPr wrap="square" lIns="0" tIns="0" rIns="0" bIns="0" rtlCol="0">
            <a:noAutofit/>
          </a:bodyPr>
          <a:lstStyle/>
          <a:p>
            <a:pPr marL="131379" marR="126298" algn="ctr">
              <a:lnSpc>
                <a:spcPct val="95825"/>
              </a:lnSpc>
              <a:spcBef>
                <a:spcPts val="459"/>
              </a:spcBef>
            </a:pPr>
            <a:r>
              <a:rPr sz="1400" spc="0" dirty="0" smtClean="0">
                <a:solidFill>
                  <a:srgbClr val="383937"/>
                </a:solidFill>
                <a:latin typeface="Arial"/>
                <a:cs typeface="Arial"/>
              </a:rPr>
              <a:t>D</a:t>
            </a:r>
            <a:endParaRPr sz="1400">
              <a:latin typeface="Arial"/>
              <a:cs typeface="Arial"/>
            </a:endParaRPr>
          </a:p>
        </p:txBody>
      </p:sp>
      <p:sp>
        <p:nvSpPr>
          <p:cNvPr id="32" name="object 32"/>
          <p:cNvSpPr txBox="1"/>
          <p:nvPr/>
        </p:nvSpPr>
        <p:spPr>
          <a:xfrm>
            <a:off x="2241521" y="4144847"/>
            <a:ext cx="219074" cy="235654"/>
          </a:xfrm>
          <a:prstGeom prst="rect">
            <a:avLst/>
          </a:prstGeom>
        </p:spPr>
        <p:txBody>
          <a:bodyPr wrap="square" lIns="0" tIns="0" rIns="0" bIns="0" rtlCol="0">
            <a:noAutofit/>
          </a:bodyPr>
          <a:lstStyle/>
          <a:p>
            <a:pPr marL="25400">
              <a:lnSpc>
                <a:spcPts val="1000"/>
              </a:lnSpc>
            </a:pPr>
            <a:endParaRPr sz="1000"/>
          </a:p>
        </p:txBody>
      </p:sp>
      <p:sp>
        <p:nvSpPr>
          <p:cNvPr id="31" name="object 31"/>
          <p:cNvSpPr txBox="1"/>
          <p:nvPr/>
        </p:nvSpPr>
        <p:spPr>
          <a:xfrm>
            <a:off x="2460596" y="4144847"/>
            <a:ext cx="1497011" cy="235654"/>
          </a:xfrm>
          <a:prstGeom prst="rect">
            <a:avLst/>
          </a:prstGeom>
        </p:spPr>
        <p:txBody>
          <a:bodyPr wrap="square" lIns="0" tIns="0" rIns="0" bIns="0" rtlCol="0">
            <a:noAutofit/>
          </a:bodyPr>
          <a:lstStyle/>
          <a:p>
            <a:pPr marL="25400">
              <a:lnSpc>
                <a:spcPts val="1000"/>
              </a:lnSpc>
            </a:pPr>
            <a:endParaRPr sz="1000"/>
          </a:p>
        </p:txBody>
      </p:sp>
      <p:sp>
        <p:nvSpPr>
          <p:cNvPr id="30" name="object 30"/>
          <p:cNvSpPr txBox="1"/>
          <p:nvPr/>
        </p:nvSpPr>
        <p:spPr>
          <a:xfrm>
            <a:off x="3738533" y="4144847"/>
            <a:ext cx="219074" cy="203394"/>
          </a:xfrm>
          <a:prstGeom prst="rect">
            <a:avLst/>
          </a:prstGeom>
        </p:spPr>
        <p:txBody>
          <a:bodyPr wrap="square" lIns="0" tIns="0" rIns="0" bIns="0" rtlCol="0">
            <a:noAutofit/>
          </a:bodyPr>
          <a:lstStyle/>
          <a:p>
            <a:pPr marL="25400">
              <a:lnSpc>
                <a:spcPts val="1000"/>
              </a:lnSpc>
            </a:pPr>
            <a:endParaRPr sz="1000"/>
          </a:p>
        </p:txBody>
      </p:sp>
      <p:sp>
        <p:nvSpPr>
          <p:cNvPr id="29" name="object 29"/>
          <p:cNvSpPr txBox="1"/>
          <p:nvPr/>
        </p:nvSpPr>
        <p:spPr>
          <a:xfrm>
            <a:off x="2241521" y="4380501"/>
            <a:ext cx="438149" cy="307962"/>
          </a:xfrm>
          <a:prstGeom prst="rect">
            <a:avLst/>
          </a:prstGeom>
        </p:spPr>
        <p:txBody>
          <a:bodyPr wrap="square" lIns="0" tIns="0" rIns="0" bIns="0" rtlCol="0">
            <a:noAutofit/>
          </a:bodyPr>
          <a:lstStyle/>
          <a:p>
            <a:pPr marL="136284" marR="131203" algn="ctr">
              <a:lnSpc>
                <a:spcPct val="95825"/>
              </a:lnSpc>
              <a:spcBef>
                <a:spcPts val="465"/>
              </a:spcBef>
            </a:pPr>
            <a:r>
              <a:rPr sz="1400" spc="0" dirty="0" smtClean="0">
                <a:solidFill>
                  <a:srgbClr val="383937"/>
                </a:solidFill>
                <a:latin typeface="Arial"/>
                <a:cs typeface="Arial"/>
              </a:rPr>
              <a:t>A</a:t>
            </a:r>
            <a:endParaRPr sz="1400">
              <a:latin typeface="Arial"/>
              <a:cs typeface="Arial"/>
            </a:endParaRPr>
          </a:p>
        </p:txBody>
      </p:sp>
      <p:sp>
        <p:nvSpPr>
          <p:cNvPr id="28" name="object 28"/>
          <p:cNvSpPr txBox="1"/>
          <p:nvPr/>
        </p:nvSpPr>
        <p:spPr>
          <a:xfrm>
            <a:off x="2679671" y="4380501"/>
            <a:ext cx="182561" cy="307962"/>
          </a:xfrm>
          <a:prstGeom prst="rect">
            <a:avLst/>
          </a:prstGeom>
        </p:spPr>
        <p:txBody>
          <a:bodyPr wrap="square" lIns="0" tIns="0" rIns="0" bIns="0" rtlCol="0">
            <a:noAutofit/>
          </a:bodyPr>
          <a:lstStyle/>
          <a:p>
            <a:pPr marL="25400">
              <a:lnSpc>
                <a:spcPts val="1000"/>
              </a:lnSpc>
            </a:pPr>
            <a:endParaRPr sz="1000"/>
          </a:p>
        </p:txBody>
      </p:sp>
      <p:sp>
        <p:nvSpPr>
          <p:cNvPr id="27" name="object 27"/>
          <p:cNvSpPr txBox="1"/>
          <p:nvPr/>
        </p:nvSpPr>
        <p:spPr>
          <a:xfrm>
            <a:off x="2862233" y="4380501"/>
            <a:ext cx="438149" cy="307962"/>
          </a:xfrm>
          <a:prstGeom prst="rect">
            <a:avLst/>
          </a:prstGeom>
        </p:spPr>
        <p:txBody>
          <a:bodyPr wrap="square" lIns="0" tIns="0" rIns="0" bIns="0" rtlCol="0">
            <a:noAutofit/>
          </a:bodyPr>
          <a:lstStyle/>
          <a:p>
            <a:pPr marL="136284" marR="131204" algn="ctr">
              <a:lnSpc>
                <a:spcPct val="95825"/>
              </a:lnSpc>
              <a:spcBef>
                <a:spcPts val="450"/>
              </a:spcBef>
            </a:pPr>
            <a:r>
              <a:rPr sz="1400" spc="0" dirty="0" smtClean="0">
                <a:solidFill>
                  <a:srgbClr val="383937"/>
                </a:solidFill>
                <a:latin typeface="Arial"/>
                <a:cs typeface="Arial"/>
              </a:rPr>
              <a:t>B</a:t>
            </a:r>
            <a:endParaRPr sz="1400">
              <a:latin typeface="Arial"/>
              <a:cs typeface="Arial"/>
            </a:endParaRPr>
          </a:p>
        </p:txBody>
      </p:sp>
      <p:sp>
        <p:nvSpPr>
          <p:cNvPr id="26" name="object 26"/>
          <p:cNvSpPr txBox="1"/>
          <p:nvPr/>
        </p:nvSpPr>
        <p:spPr>
          <a:xfrm>
            <a:off x="3300383" y="4380501"/>
            <a:ext cx="219074" cy="307962"/>
          </a:xfrm>
          <a:prstGeom prst="rect">
            <a:avLst/>
          </a:prstGeom>
        </p:spPr>
        <p:txBody>
          <a:bodyPr wrap="square" lIns="0" tIns="0" rIns="0" bIns="0" rtlCol="0">
            <a:noAutofit/>
          </a:bodyPr>
          <a:lstStyle/>
          <a:p>
            <a:pPr marL="25400">
              <a:lnSpc>
                <a:spcPts val="1000"/>
              </a:lnSpc>
            </a:pPr>
            <a:endParaRPr sz="1000"/>
          </a:p>
        </p:txBody>
      </p:sp>
      <p:sp>
        <p:nvSpPr>
          <p:cNvPr id="25" name="object 25"/>
          <p:cNvSpPr txBox="1"/>
          <p:nvPr/>
        </p:nvSpPr>
        <p:spPr>
          <a:xfrm>
            <a:off x="3519458" y="4380501"/>
            <a:ext cx="438149" cy="307962"/>
          </a:xfrm>
          <a:prstGeom prst="rect">
            <a:avLst/>
          </a:prstGeom>
        </p:spPr>
        <p:txBody>
          <a:bodyPr wrap="square" lIns="0" tIns="0" rIns="0" bIns="0" rtlCol="0">
            <a:noAutofit/>
          </a:bodyPr>
          <a:lstStyle/>
          <a:p>
            <a:pPr marL="131379" marR="126299" algn="ctr">
              <a:lnSpc>
                <a:spcPct val="95825"/>
              </a:lnSpc>
              <a:spcBef>
                <a:spcPts val="405"/>
              </a:spcBef>
            </a:pPr>
            <a:r>
              <a:rPr sz="1400" spc="0" dirty="0" smtClean="0">
                <a:solidFill>
                  <a:srgbClr val="383937"/>
                </a:solidFill>
                <a:latin typeface="Arial"/>
                <a:cs typeface="Arial"/>
              </a:rPr>
              <a:t>C</a:t>
            </a:r>
            <a:endParaRPr sz="1400">
              <a:latin typeface="Arial"/>
              <a:cs typeface="Arial"/>
            </a:endParaRPr>
          </a:p>
        </p:txBody>
      </p:sp>
      <p:sp>
        <p:nvSpPr>
          <p:cNvPr id="24" name="object 24"/>
          <p:cNvSpPr txBox="1"/>
          <p:nvPr/>
        </p:nvSpPr>
        <p:spPr>
          <a:xfrm>
            <a:off x="2241521" y="4688464"/>
            <a:ext cx="219073" cy="229621"/>
          </a:xfrm>
          <a:prstGeom prst="rect">
            <a:avLst/>
          </a:prstGeom>
        </p:spPr>
        <p:txBody>
          <a:bodyPr wrap="square" lIns="0" tIns="0" rIns="0" bIns="0" rtlCol="0">
            <a:noAutofit/>
          </a:bodyPr>
          <a:lstStyle/>
          <a:p>
            <a:pPr marL="25400">
              <a:lnSpc>
                <a:spcPts val="1000"/>
              </a:lnSpc>
            </a:pPr>
            <a:endParaRPr sz="1000"/>
          </a:p>
        </p:txBody>
      </p:sp>
      <p:sp>
        <p:nvSpPr>
          <p:cNvPr id="23" name="object 23"/>
          <p:cNvSpPr txBox="1"/>
          <p:nvPr/>
        </p:nvSpPr>
        <p:spPr>
          <a:xfrm>
            <a:off x="2460595" y="4688464"/>
            <a:ext cx="620711" cy="229621"/>
          </a:xfrm>
          <a:prstGeom prst="rect">
            <a:avLst/>
          </a:prstGeom>
        </p:spPr>
        <p:txBody>
          <a:bodyPr wrap="square" lIns="0" tIns="0" rIns="0" bIns="0" rtlCol="0">
            <a:noAutofit/>
          </a:bodyPr>
          <a:lstStyle/>
          <a:p>
            <a:pPr marL="25400">
              <a:lnSpc>
                <a:spcPts val="1000"/>
              </a:lnSpc>
            </a:pPr>
            <a:endParaRPr sz="1000"/>
          </a:p>
        </p:txBody>
      </p:sp>
      <p:sp>
        <p:nvSpPr>
          <p:cNvPr id="22" name="object 22"/>
          <p:cNvSpPr txBox="1"/>
          <p:nvPr/>
        </p:nvSpPr>
        <p:spPr>
          <a:xfrm>
            <a:off x="3081307" y="4688464"/>
            <a:ext cx="876300" cy="229621"/>
          </a:xfrm>
          <a:prstGeom prst="rect">
            <a:avLst/>
          </a:prstGeom>
        </p:spPr>
        <p:txBody>
          <a:bodyPr wrap="square" lIns="0" tIns="0" rIns="0" bIns="0" rtlCol="0">
            <a:noAutofit/>
          </a:bodyPr>
          <a:lstStyle/>
          <a:p>
            <a:pPr marL="25400">
              <a:lnSpc>
                <a:spcPts val="1000"/>
              </a:lnSpc>
            </a:pPr>
            <a:endParaRPr sz="1000"/>
          </a:p>
        </p:txBody>
      </p:sp>
      <p:sp>
        <p:nvSpPr>
          <p:cNvPr id="21" name="object 21"/>
          <p:cNvSpPr txBox="1"/>
          <p:nvPr/>
        </p:nvSpPr>
        <p:spPr>
          <a:xfrm>
            <a:off x="6869083" y="2549409"/>
            <a:ext cx="219075" cy="232568"/>
          </a:xfrm>
          <a:prstGeom prst="rect">
            <a:avLst/>
          </a:prstGeom>
        </p:spPr>
        <p:txBody>
          <a:bodyPr wrap="square" lIns="0" tIns="0" rIns="0" bIns="0" rtlCol="0">
            <a:noAutofit/>
          </a:bodyPr>
          <a:lstStyle/>
          <a:p>
            <a:pPr marL="25400">
              <a:lnSpc>
                <a:spcPts val="1000"/>
              </a:lnSpc>
            </a:pPr>
            <a:endParaRPr sz="1000"/>
          </a:p>
        </p:txBody>
      </p:sp>
      <p:sp>
        <p:nvSpPr>
          <p:cNvPr id="20" name="object 20"/>
          <p:cNvSpPr txBox="1"/>
          <p:nvPr/>
        </p:nvSpPr>
        <p:spPr>
          <a:xfrm>
            <a:off x="7088159" y="2549409"/>
            <a:ext cx="1277937" cy="232568"/>
          </a:xfrm>
          <a:prstGeom prst="rect">
            <a:avLst/>
          </a:prstGeom>
        </p:spPr>
        <p:txBody>
          <a:bodyPr wrap="square" lIns="0" tIns="0" rIns="0" bIns="0" rtlCol="0">
            <a:noAutofit/>
          </a:bodyPr>
          <a:lstStyle/>
          <a:p>
            <a:pPr marL="25400">
              <a:lnSpc>
                <a:spcPts val="1000"/>
              </a:lnSpc>
            </a:pPr>
            <a:endParaRPr sz="1000"/>
          </a:p>
        </p:txBody>
      </p:sp>
      <p:sp>
        <p:nvSpPr>
          <p:cNvPr id="19" name="object 19"/>
          <p:cNvSpPr txBox="1"/>
          <p:nvPr/>
        </p:nvSpPr>
        <p:spPr>
          <a:xfrm>
            <a:off x="8366096" y="2549409"/>
            <a:ext cx="219073" cy="232568"/>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6869083" y="2781978"/>
            <a:ext cx="438149" cy="318293"/>
          </a:xfrm>
          <a:prstGeom prst="rect">
            <a:avLst/>
          </a:prstGeom>
        </p:spPr>
        <p:txBody>
          <a:bodyPr wrap="square" lIns="0" tIns="0" rIns="0" bIns="0" rtlCol="0">
            <a:noAutofit/>
          </a:bodyPr>
          <a:lstStyle/>
          <a:p>
            <a:pPr>
              <a:lnSpc>
                <a:spcPts val="500"/>
              </a:lnSpc>
              <a:spcBef>
                <a:spcPts val="15"/>
              </a:spcBef>
            </a:pPr>
            <a:endParaRPr sz="500"/>
          </a:p>
          <a:p>
            <a:pPr marL="136284" marR="131204" algn="ctr">
              <a:lnSpc>
                <a:spcPct val="95825"/>
              </a:lnSpc>
            </a:pPr>
            <a:r>
              <a:rPr sz="1400" spc="0" dirty="0" smtClean="0">
                <a:solidFill>
                  <a:srgbClr val="383937"/>
                </a:solidFill>
                <a:latin typeface="Arial"/>
                <a:cs typeface="Arial"/>
              </a:rPr>
              <a:t>A</a:t>
            </a:r>
            <a:endParaRPr sz="1400">
              <a:latin typeface="Arial"/>
              <a:cs typeface="Arial"/>
            </a:endParaRPr>
          </a:p>
        </p:txBody>
      </p:sp>
      <p:sp>
        <p:nvSpPr>
          <p:cNvPr id="17" name="object 17"/>
          <p:cNvSpPr txBox="1"/>
          <p:nvPr/>
        </p:nvSpPr>
        <p:spPr>
          <a:xfrm>
            <a:off x="7307233" y="2781978"/>
            <a:ext cx="839787" cy="318293"/>
          </a:xfrm>
          <a:prstGeom prst="rect">
            <a:avLst/>
          </a:prstGeom>
        </p:spPr>
        <p:txBody>
          <a:bodyPr wrap="square" lIns="0" tIns="0" rIns="0" bIns="0" rtlCol="0">
            <a:noAutofit/>
          </a:bodyPr>
          <a:lstStyle/>
          <a:p>
            <a:pPr marL="25400">
              <a:lnSpc>
                <a:spcPts val="1000"/>
              </a:lnSpc>
            </a:pPr>
            <a:endParaRPr sz="1000"/>
          </a:p>
        </p:txBody>
      </p:sp>
      <p:sp>
        <p:nvSpPr>
          <p:cNvPr id="16" name="object 16"/>
          <p:cNvSpPr txBox="1"/>
          <p:nvPr/>
        </p:nvSpPr>
        <p:spPr>
          <a:xfrm>
            <a:off x="8147020" y="2781978"/>
            <a:ext cx="438149" cy="310355"/>
          </a:xfrm>
          <a:prstGeom prst="rect">
            <a:avLst/>
          </a:prstGeom>
        </p:spPr>
        <p:txBody>
          <a:bodyPr wrap="square" lIns="0" tIns="0" rIns="0" bIns="0" rtlCol="0">
            <a:noAutofit/>
          </a:bodyPr>
          <a:lstStyle/>
          <a:p>
            <a:pPr marL="135688" marR="130609" algn="ctr">
              <a:lnSpc>
                <a:spcPct val="95825"/>
              </a:lnSpc>
              <a:spcBef>
                <a:spcPts val="450"/>
              </a:spcBef>
            </a:pPr>
            <a:r>
              <a:rPr sz="1400" spc="0" dirty="0" smtClean="0">
                <a:solidFill>
                  <a:srgbClr val="383937"/>
                </a:solidFill>
                <a:latin typeface="Arial"/>
                <a:cs typeface="Arial"/>
              </a:rPr>
              <a:t>B</a:t>
            </a:r>
            <a:endParaRPr sz="1400">
              <a:latin typeface="Arial"/>
              <a:cs typeface="Arial"/>
            </a:endParaRPr>
          </a:p>
        </p:txBody>
      </p:sp>
      <p:sp>
        <p:nvSpPr>
          <p:cNvPr id="15" name="object 15"/>
          <p:cNvSpPr txBox="1"/>
          <p:nvPr/>
        </p:nvSpPr>
        <p:spPr>
          <a:xfrm>
            <a:off x="4760883" y="2509722"/>
            <a:ext cx="438149" cy="307812"/>
          </a:xfrm>
          <a:prstGeom prst="rect">
            <a:avLst/>
          </a:prstGeom>
        </p:spPr>
        <p:txBody>
          <a:bodyPr wrap="square" lIns="0" tIns="0" rIns="0" bIns="0" rtlCol="0">
            <a:noAutofit/>
          </a:bodyPr>
          <a:lstStyle/>
          <a:p>
            <a:pPr marL="134855" marR="129775" algn="ctr">
              <a:lnSpc>
                <a:spcPct val="95825"/>
              </a:lnSpc>
              <a:spcBef>
                <a:spcPts val="455"/>
              </a:spcBef>
            </a:pPr>
            <a:r>
              <a:rPr sz="1400" spc="0" dirty="0" smtClean="0">
                <a:solidFill>
                  <a:srgbClr val="383937"/>
                </a:solidFill>
                <a:latin typeface="Arial"/>
                <a:cs typeface="Arial"/>
              </a:rPr>
              <a:t>E</a:t>
            </a:r>
            <a:endParaRPr sz="1400">
              <a:latin typeface="Arial"/>
              <a:cs typeface="Arial"/>
            </a:endParaRPr>
          </a:p>
        </p:txBody>
      </p:sp>
      <p:sp>
        <p:nvSpPr>
          <p:cNvPr id="14" name="object 14"/>
          <p:cNvSpPr txBox="1"/>
          <p:nvPr/>
        </p:nvSpPr>
        <p:spPr>
          <a:xfrm>
            <a:off x="3519458" y="2520938"/>
            <a:ext cx="438149" cy="307812"/>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2241521" y="2527881"/>
            <a:ext cx="438149" cy="303099"/>
          </a:xfrm>
          <a:prstGeom prst="rect">
            <a:avLst/>
          </a:prstGeom>
        </p:spPr>
        <p:txBody>
          <a:bodyPr wrap="square" lIns="0" tIns="0" rIns="0" bIns="0" rtlCol="0">
            <a:noAutofit/>
          </a:bodyPr>
          <a:lstStyle/>
          <a:p>
            <a:pPr marL="136284" marR="131203" algn="ctr">
              <a:lnSpc>
                <a:spcPct val="95825"/>
              </a:lnSpc>
              <a:spcBef>
                <a:spcPts val="465"/>
              </a:spcBef>
            </a:pPr>
            <a:r>
              <a:rPr sz="1400" spc="0" dirty="0" smtClean="0">
                <a:solidFill>
                  <a:srgbClr val="383937"/>
                </a:solidFill>
                <a:latin typeface="Arial"/>
                <a:cs typeface="Arial"/>
              </a:rPr>
              <a:t>A</a:t>
            </a:r>
            <a:endParaRPr sz="1400">
              <a:latin typeface="Arial"/>
              <a:cs typeface="Arial"/>
            </a:endParaRPr>
          </a:p>
        </p:txBody>
      </p:sp>
      <p:sp>
        <p:nvSpPr>
          <p:cNvPr id="12" name="object 12"/>
          <p:cNvSpPr txBox="1"/>
          <p:nvPr/>
        </p:nvSpPr>
        <p:spPr>
          <a:xfrm>
            <a:off x="2679671" y="2527881"/>
            <a:ext cx="182561" cy="303099"/>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2862233" y="2527881"/>
            <a:ext cx="438149" cy="303099"/>
          </a:xfrm>
          <a:prstGeom prst="rect">
            <a:avLst/>
          </a:prstGeom>
        </p:spPr>
        <p:txBody>
          <a:bodyPr wrap="square" lIns="0" tIns="0" rIns="0" bIns="0" rtlCol="0">
            <a:noAutofit/>
          </a:bodyPr>
          <a:lstStyle/>
          <a:p>
            <a:pPr marL="136284" marR="131204" algn="ctr">
              <a:lnSpc>
                <a:spcPct val="95825"/>
              </a:lnSpc>
              <a:spcBef>
                <a:spcPts val="450"/>
              </a:spcBef>
            </a:pPr>
            <a:r>
              <a:rPr sz="1400" spc="0" dirty="0" smtClean="0">
                <a:solidFill>
                  <a:srgbClr val="383937"/>
                </a:solidFill>
                <a:latin typeface="Arial"/>
                <a:cs typeface="Arial"/>
              </a:rPr>
              <a:t>B</a:t>
            </a:r>
            <a:endParaRPr sz="1400">
              <a:latin typeface="Arial"/>
              <a:cs typeface="Arial"/>
            </a:endParaRPr>
          </a:p>
        </p:txBody>
      </p:sp>
      <p:sp>
        <p:nvSpPr>
          <p:cNvPr id="10" name="object 10"/>
          <p:cNvSpPr txBox="1"/>
          <p:nvPr/>
        </p:nvSpPr>
        <p:spPr>
          <a:xfrm>
            <a:off x="3300383" y="2527881"/>
            <a:ext cx="839787" cy="303099"/>
          </a:xfrm>
          <a:prstGeom prst="rect">
            <a:avLst/>
          </a:prstGeom>
        </p:spPr>
        <p:txBody>
          <a:bodyPr wrap="square" lIns="0" tIns="0" rIns="0" bIns="0" rtlCol="0">
            <a:noAutofit/>
          </a:bodyPr>
          <a:lstStyle/>
          <a:p>
            <a:pPr marL="350454" marR="308862" algn="ctr">
              <a:lnSpc>
                <a:spcPct val="95825"/>
              </a:lnSpc>
              <a:spcBef>
                <a:spcPts val="405"/>
              </a:spcBef>
            </a:pPr>
            <a:r>
              <a:rPr sz="1400" spc="0" dirty="0" smtClean="0">
                <a:solidFill>
                  <a:srgbClr val="383937"/>
                </a:solidFill>
                <a:latin typeface="Arial"/>
                <a:cs typeface="Arial"/>
              </a:rPr>
              <a:t>C</a:t>
            </a:r>
            <a:endParaRPr sz="1400">
              <a:latin typeface="Arial"/>
              <a:cs typeface="Arial"/>
            </a:endParaRPr>
          </a:p>
        </p:txBody>
      </p:sp>
      <p:sp>
        <p:nvSpPr>
          <p:cNvPr id="9" name="object 9"/>
          <p:cNvSpPr txBox="1"/>
          <p:nvPr/>
        </p:nvSpPr>
        <p:spPr>
          <a:xfrm>
            <a:off x="4140171" y="2527881"/>
            <a:ext cx="438149" cy="303099"/>
          </a:xfrm>
          <a:prstGeom prst="rect">
            <a:avLst/>
          </a:prstGeom>
        </p:spPr>
        <p:txBody>
          <a:bodyPr wrap="square" lIns="0" tIns="0" rIns="0" bIns="0" rtlCol="0">
            <a:noAutofit/>
          </a:bodyPr>
          <a:lstStyle/>
          <a:p>
            <a:pPr marL="131379" marR="126298" algn="ctr">
              <a:lnSpc>
                <a:spcPct val="95825"/>
              </a:lnSpc>
              <a:spcBef>
                <a:spcPts val="390"/>
              </a:spcBef>
            </a:pPr>
            <a:r>
              <a:rPr sz="1400" spc="0" dirty="0" smtClean="0">
                <a:solidFill>
                  <a:srgbClr val="383937"/>
                </a:solidFill>
                <a:latin typeface="Arial"/>
                <a:cs typeface="Arial"/>
              </a:rPr>
              <a:t>D</a:t>
            </a:r>
            <a:endParaRPr sz="1400">
              <a:latin typeface="Arial"/>
              <a:cs typeface="Arial"/>
            </a:endParaRPr>
          </a:p>
        </p:txBody>
      </p:sp>
      <p:sp>
        <p:nvSpPr>
          <p:cNvPr id="8" name="object 8"/>
          <p:cNvSpPr txBox="1"/>
          <p:nvPr/>
        </p:nvSpPr>
        <p:spPr>
          <a:xfrm>
            <a:off x="2241521" y="2830980"/>
            <a:ext cx="219074" cy="234213"/>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460596" y="2830980"/>
            <a:ext cx="620711" cy="234213"/>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081308" y="2830980"/>
            <a:ext cx="1277936" cy="234213"/>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359245" y="2830980"/>
            <a:ext cx="219075" cy="435978"/>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241521" y="3065194"/>
            <a:ext cx="482301" cy="201764"/>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723822" y="3065194"/>
            <a:ext cx="1635422" cy="201764"/>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20" name="object 20"/>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8" name="object 18"/>
          <p:cNvSpPr txBox="1"/>
          <p:nvPr/>
        </p:nvSpPr>
        <p:spPr>
          <a:xfrm>
            <a:off x="1444597" y="1358085"/>
            <a:ext cx="7452094" cy="1066411"/>
          </a:xfrm>
          <a:prstGeom prst="rect">
            <a:avLst/>
          </a:prstGeom>
        </p:spPr>
        <p:txBody>
          <a:bodyPr wrap="square" lIns="0" tIns="0" rIns="0" bIns="0" rtlCol="0">
            <a:noAutofit/>
          </a:bodyPr>
          <a:lstStyle/>
          <a:p>
            <a:pPr marL="12700" marR="34290">
              <a:lnSpc>
                <a:spcPts val="3370"/>
              </a:lnSpc>
              <a:spcBef>
                <a:spcPts val="168"/>
              </a:spcBef>
            </a:pPr>
            <a:r>
              <a:rPr sz="3200" b="1" spc="0" dirty="0" smtClean="0">
                <a:solidFill>
                  <a:srgbClr val="383937"/>
                </a:solidFill>
                <a:latin typeface="Arial"/>
                <a:cs typeface="Arial"/>
              </a:rPr>
              <a:t>First Normal Form</a:t>
            </a:r>
            <a:endParaRPr sz="3200">
              <a:latin typeface="Arial"/>
              <a:cs typeface="Arial"/>
            </a:endParaRPr>
          </a:p>
          <a:p>
            <a:pPr marL="139699" marR="34290">
              <a:lnSpc>
                <a:spcPct val="95825"/>
              </a:lnSpc>
            </a:pPr>
            <a:r>
              <a:rPr sz="1800" spc="0" dirty="0" smtClean="0">
                <a:solidFill>
                  <a:srgbClr val="383937"/>
                </a:solidFill>
                <a:latin typeface="Arial"/>
                <a:cs typeface="Arial"/>
              </a:rPr>
              <a:t>Unnormalised form (UNF) -</a:t>
            </a:r>
            <a:r>
              <a:rPr sz="1800" spc="-333" dirty="0" smtClean="0">
                <a:solidFill>
                  <a:srgbClr val="383937"/>
                </a:solidFill>
                <a:latin typeface="Arial"/>
                <a:cs typeface="Arial"/>
              </a:rPr>
              <a:t> </a:t>
            </a:r>
            <a:r>
              <a:rPr sz="1800" spc="0" dirty="0" smtClean="0">
                <a:solidFill>
                  <a:srgbClr val="383937"/>
                </a:solidFill>
                <a:latin typeface="Arial"/>
                <a:cs typeface="Arial"/>
              </a:rPr>
              <a:t>raw data from table/form/grid</a:t>
            </a:r>
            <a:endParaRPr sz="1800">
              <a:latin typeface="Arial"/>
              <a:cs typeface="Arial"/>
            </a:endParaRPr>
          </a:p>
          <a:p>
            <a:pPr marL="139699">
              <a:lnSpc>
                <a:spcPct val="95825"/>
              </a:lnSpc>
              <a:spcBef>
                <a:spcPts val="730"/>
              </a:spcBef>
            </a:pPr>
            <a:r>
              <a:rPr sz="1800" b="1" spc="0" dirty="0" smtClean="0">
                <a:solidFill>
                  <a:srgbClr val="383937"/>
                </a:solidFill>
                <a:latin typeface="Arial"/>
                <a:cs typeface="Arial"/>
              </a:rPr>
              <a:t>UNF: PROJECT (proj_num, proj_name (emp_num, emp_name, ….))</a:t>
            </a:r>
            <a:endParaRPr sz="1800">
              <a:latin typeface="Arial"/>
              <a:cs typeface="Arial"/>
            </a:endParaRPr>
          </a:p>
        </p:txBody>
      </p:sp>
      <p:sp>
        <p:nvSpPr>
          <p:cNvPr id="17" name="object 17"/>
          <p:cNvSpPr txBox="1"/>
          <p:nvPr/>
        </p:nvSpPr>
        <p:spPr>
          <a:xfrm>
            <a:off x="1306483" y="1814981"/>
            <a:ext cx="164278" cy="6096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a:p>
            <a:pPr marL="12700">
              <a:lnSpc>
                <a:spcPct val="92488"/>
              </a:lnSpc>
              <a:spcBef>
                <a:spcPts val="705"/>
              </a:spcBef>
            </a:pPr>
            <a:r>
              <a:rPr sz="1800" spc="0" dirty="0" smtClean="0">
                <a:solidFill>
                  <a:srgbClr val="383937"/>
                </a:solidFill>
                <a:latin typeface="Wingdings"/>
                <a:cs typeface="Wingdings"/>
              </a:rPr>
              <a:t></a:t>
            </a:r>
            <a:endParaRPr sz="1800">
              <a:latin typeface="Wingdings"/>
              <a:cs typeface="Wingdings"/>
            </a:endParaRPr>
          </a:p>
        </p:txBody>
      </p:sp>
      <p:sp>
        <p:nvSpPr>
          <p:cNvPr id="16" name="object 16"/>
          <p:cNvSpPr txBox="1"/>
          <p:nvPr/>
        </p:nvSpPr>
        <p:spPr>
          <a:xfrm>
            <a:off x="1903383" y="2518214"/>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15" name="object 15"/>
          <p:cNvSpPr txBox="1"/>
          <p:nvPr/>
        </p:nvSpPr>
        <p:spPr>
          <a:xfrm>
            <a:off x="2208183" y="2518214"/>
            <a:ext cx="6831204" cy="584200"/>
          </a:xfrm>
          <a:prstGeom prst="rect">
            <a:avLst/>
          </a:prstGeom>
        </p:spPr>
        <p:txBody>
          <a:bodyPr wrap="square" lIns="0" tIns="0" rIns="0" bIns="0" rtlCol="0">
            <a:noAutofit/>
          </a:bodyPr>
          <a:lstStyle/>
          <a:p>
            <a:pPr marL="17463">
              <a:lnSpc>
                <a:spcPts val="2145"/>
              </a:lnSpc>
              <a:spcBef>
                <a:spcPts val="107"/>
              </a:spcBef>
            </a:pPr>
            <a:r>
              <a:rPr sz="2000" spc="0" dirty="0" smtClean="0">
                <a:solidFill>
                  <a:srgbClr val="383937"/>
                </a:solidFill>
                <a:latin typeface="Arial"/>
                <a:cs typeface="Arial"/>
              </a:rPr>
              <a:t>View Figure 6.1 as a set of projects with each project having</a:t>
            </a:r>
            <a:endParaRPr sz="2000">
              <a:latin typeface="Arial"/>
              <a:cs typeface="Arial"/>
            </a:endParaRPr>
          </a:p>
          <a:p>
            <a:pPr marL="12700" marR="38100">
              <a:lnSpc>
                <a:spcPct val="95825"/>
              </a:lnSpc>
            </a:pPr>
            <a:r>
              <a:rPr sz="2000" spc="0" dirty="0" smtClean="0">
                <a:solidFill>
                  <a:srgbClr val="383937"/>
                </a:solidFill>
                <a:latin typeface="Arial"/>
                <a:cs typeface="Arial"/>
              </a:rPr>
              <a:t>set of project-employee details (</a:t>
            </a:r>
            <a:r>
              <a:rPr sz="2000" b="1" spc="0" dirty="0" smtClean="0">
                <a:solidFill>
                  <a:srgbClr val="383937"/>
                </a:solidFill>
                <a:latin typeface="Arial"/>
                <a:cs typeface="Arial"/>
              </a:rPr>
              <a:t>Representation 1</a:t>
            </a:r>
            <a:r>
              <a:rPr sz="2000" spc="0" dirty="0" smtClean="0">
                <a:solidFill>
                  <a:srgbClr val="383937"/>
                </a:solidFill>
                <a:latin typeface="Arial"/>
                <a:cs typeface="Arial"/>
              </a:rPr>
              <a:t>)</a:t>
            </a:r>
            <a:endParaRPr sz="2000">
              <a:latin typeface="Arial"/>
              <a:cs typeface="Arial"/>
            </a:endParaRPr>
          </a:p>
        </p:txBody>
      </p:sp>
      <p:sp>
        <p:nvSpPr>
          <p:cNvPr id="14" name="object 14"/>
          <p:cNvSpPr txBox="1"/>
          <p:nvPr/>
        </p:nvSpPr>
        <p:spPr>
          <a:xfrm>
            <a:off x="9046460" y="2518214"/>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a:t>
            </a:r>
            <a:endParaRPr sz="2000">
              <a:latin typeface="Arial"/>
              <a:cs typeface="Arial"/>
            </a:endParaRPr>
          </a:p>
        </p:txBody>
      </p:sp>
      <p:sp>
        <p:nvSpPr>
          <p:cNvPr id="13" name="object 13"/>
          <p:cNvSpPr txBox="1"/>
          <p:nvPr/>
        </p:nvSpPr>
        <p:spPr>
          <a:xfrm>
            <a:off x="1306483" y="3199281"/>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12" name="object 12"/>
          <p:cNvSpPr txBox="1"/>
          <p:nvPr/>
        </p:nvSpPr>
        <p:spPr>
          <a:xfrm>
            <a:off x="1571596" y="3199196"/>
            <a:ext cx="610661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FIRST NORMAL FORM (part of formal definition of relation)</a:t>
            </a:r>
            <a:endParaRPr sz="1800">
              <a:latin typeface="Arial"/>
              <a:cs typeface="Arial"/>
            </a:endParaRPr>
          </a:p>
        </p:txBody>
      </p:sp>
      <p:sp>
        <p:nvSpPr>
          <p:cNvPr id="11" name="object 11"/>
          <p:cNvSpPr txBox="1"/>
          <p:nvPr/>
        </p:nvSpPr>
        <p:spPr>
          <a:xfrm>
            <a:off x="1903383" y="3559614"/>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10" name="object 10"/>
          <p:cNvSpPr txBox="1"/>
          <p:nvPr/>
        </p:nvSpPr>
        <p:spPr>
          <a:xfrm>
            <a:off x="2212946" y="3559614"/>
            <a:ext cx="569407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 TABLE IS IN FIRST NORMAL FORM (1NF) IF -</a:t>
            </a:r>
            <a:endParaRPr sz="2000">
              <a:latin typeface="Arial"/>
              <a:cs typeface="Arial"/>
            </a:endParaRPr>
          </a:p>
        </p:txBody>
      </p:sp>
      <p:sp>
        <p:nvSpPr>
          <p:cNvPr id="9" name="object 9"/>
          <p:cNvSpPr txBox="1"/>
          <p:nvPr/>
        </p:nvSpPr>
        <p:spPr>
          <a:xfrm>
            <a:off x="2411383" y="3940614"/>
            <a:ext cx="152424" cy="1041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a:p>
            <a:pPr marL="12700">
              <a:lnSpc>
                <a:spcPct val="95825"/>
              </a:lnSpc>
              <a:spcBef>
                <a:spcPts val="592"/>
              </a:spcBef>
            </a:pPr>
            <a:r>
              <a:rPr sz="2000" spc="0" dirty="0" smtClean="0">
                <a:solidFill>
                  <a:srgbClr val="383937"/>
                </a:solidFill>
                <a:latin typeface="Arial"/>
                <a:cs typeface="Arial"/>
              </a:rPr>
              <a:t>•</a:t>
            </a:r>
            <a:endParaRPr sz="2000">
              <a:latin typeface="Arial"/>
              <a:cs typeface="Arial"/>
            </a:endParaRPr>
          </a:p>
          <a:p>
            <a:pPr marL="12700">
              <a:lnSpc>
                <a:spcPct val="95825"/>
              </a:lnSpc>
              <a:spcBef>
                <a:spcPts val="700"/>
              </a:spcBef>
            </a:pPr>
            <a:r>
              <a:rPr sz="2000" spc="0" dirty="0" smtClean="0">
                <a:solidFill>
                  <a:srgbClr val="383937"/>
                </a:solidFill>
                <a:latin typeface="Arial"/>
                <a:cs typeface="Arial"/>
              </a:rPr>
              <a:t>•</a:t>
            </a:r>
            <a:endParaRPr sz="2000">
              <a:latin typeface="Arial"/>
              <a:cs typeface="Arial"/>
            </a:endParaRPr>
          </a:p>
        </p:txBody>
      </p:sp>
      <p:sp>
        <p:nvSpPr>
          <p:cNvPr id="8" name="object 8"/>
          <p:cNvSpPr txBox="1"/>
          <p:nvPr/>
        </p:nvSpPr>
        <p:spPr>
          <a:xfrm>
            <a:off x="2741583" y="3940614"/>
            <a:ext cx="5960510" cy="1346200"/>
          </a:xfrm>
          <a:prstGeom prst="rect">
            <a:avLst/>
          </a:prstGeom>
        </p:spPr>
        <p:txBody>
          <a:bodyPr wrap="square" lIns="0" tIns="0" rIns="0" bIns="0" rtlCol="0">
            <a:noAutofit/>
          </a:bodyPr>
          <a:lstStyle/>
          <a:p>
            <a:pPr marL="14288" marR="31111">
              <a:lnSpc>
                <a:spcPts val="2145"/>
              </a:lnSpc>
              <a:spcBef>
                <a:spcPts val="107"/>
              </a:spcBef>
            </a:pPr>
            <a:r>
              <a:rPr sz="2000" spc="0" dirty="0" smtClean="0">
                <a:solidFill>
                  <a:srgbClr val="383937"/>
                </a:solidFill>
                <a:latin typeface="Arial"/>
                <a:cs typeface="Arial"/>
              </a:rPr>
              <a:t>it is a valid table (in particular no repeating groups)</a:t>
            </a:r>
            <a:endParaRPr sz="2000">
              <a:latin typeface="Arial"/>
              <a:cs typeface="Arial"/>
            </a:endParaRPr>
          </a:p>
          <a:p>
            <a:pPr marL="14288" marR="31111">
              <a:lnSpc>
                <a:spcPct val="95825"/>
              </a:lnSpc>
              <a:spcBef>
                <a:spcPts val="592"/>
              </a:spcBef>
            </a:pPr>
            <a:r>
              <a:rPr sz="2000" spc="0" dirty="0" smtClean="0">
                <a:solidFill>
                  <a:srgbClr val="383937"/>
                </a:solidFill>
                <a:latin typeface="Arial"/>
                <a:cs typeface="Arial"/>
              </a:rPr>
              <a:t>a unique key has been identified for each row</a:t>
            </a:r>
            <a:endParaRPr sz="2000">
              <a:latin typeface="Arial"/>
              <a:cs typeface="Arial"/>
            </a:endParaRPr>
          </a:p>
          <a:p>
            <a:pPr marL="12700" indent="1588">
              <a:lnSpc>
                <a:spcPct val="100041"/>
              </a:lnSpc>
              <a:spcBef>
                <a:spcPts val="700"/>
              </a:spcBef>
            </a:pPr>
            <a:r>
              <a:rPr sz="2000" spc="0" dirty="0" smtClean="0">
                <a:solidFill>
                  <a:srgbClr val="383937"/>
                </a:solidFill>
                <a:latin typeface="Arial"/>
                <a:cs typeface="Arial"/>
              </a:rPr>
              <a:t>all attributes are functionally dependent on all or part the key</a:t>
            </a:r>
            <a:endParaRPr sz="2000">
              <a:latin typeface="Arial"/>
              <a:cs typeface="Arial"/>
            </a:endParaRPr>
          </a:p>
        </p:txBody>
      </p:sp>
      <p:sp>
        <p:nvSpPr>
          <p:cNvPr id="7" name="object 7"/>
          <p:cNvSpPr txBox="1"/>
          <p:nvPr/>
        </p:nvSpPr>
        <p:spPr>
          <a:xfrm>
            <a:off x="8716133" y="4702614"/>
            <a:ext cx="275344"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of</a:t>
            </a:r>
            <a:endParaRPr sz="2000">
              <a:latin typeface="Arial"/>
              <a:cs typeface="Arial"/>
            </a:endParaRPr>
          </a:p>
        </p:txBody>
      </p:sp>
      <p:sp>
        <p:nvSpPr>
          <p:cNvPr id="6" name="object 6"/>
          <p:cNvSpPr txBox="1"/>
          <p:nvPr/>
        </p:nvSpPr>
        <p:spPr>
          <a:xfrm>
            <a:off x="1903383" y="5388414"/>
            <a:ext cx="204762" cy="660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a:p>
            <a:pPr marL="12700">
              <a:lnSpc>
                <a:spcPct val="95825"/>
              </a:lnSpc>
              <a:spcBef>
                <a:spcPts val="592"/>
              </a:spcBef>
            </a:pPr>
            <a:r>
              <a:rPr sz="2000" spc="0" dirty="0" smtClean="0">
                <a:solidFill>
                  <a:srgbClr val="383937"/>
                </a:solidFill>
                <a:latin typeface="Arial"/>
                <a:cs typeface="Arial"/>
              </a:rPr>
              <a:t>-</a:t>
            </a:r>
            <a:endParaRPr sz="2000">
              <a:latin typeface="Arial"/>
              <a:cs typeface="Arial"/>
            </a:endParaRPr>
          </a:p>
        </p:txBody>
      </p:sp>
      <p:sp>
        <p:nvSpPr>
          <p:cNvPr id="5" name="object 5"/>
          <p:cNvSpPr txBox="1"/>
          <p:nvPr/>
        </p:nvSpPr>
        <p:spPr>
          <a:xfrm>
            <a:off x="2212946" y="5388414"/>
            <a:ext cx="6226495" cy="965199"/>
          </a:xfrm>
          <a:prstGeom prst="rect">
            <a:avLst/>
          </a:prstGeom>
        </p:spPr>
        <p:txBody>
          <a:bodyPr wrap="square" lIns="0" tIns="0" rIns="0" bIns="0" rtlCol="0">
            <a:noAutofit/>
          </a:bodyPr>
          <a:lstStyle/>
          <a:p>
            <a:pPr marL="12700" marR="31111">
              <a:lnSpc>
                <a:spcPts val="2145"/>
              </a:lnSpc>
              <a:spcBef>
                <a:spcPts val="107"/>
              </a:spcBef>
            </a:pPr>
            <a:r>
              <a:rPr sz="2000" b="1" spc="0" dirty="0" smtClean="0">
                <a:solidFill>
                  <a:srgbClr val="383937"/>
                </a:solidFill>
                <a:latin typeface="Arial"/>
                <a:cs typeface="Arial"/>
              </a:rPr>
              <a:t>1NF: PROJECT (</a:t>
            </a:r>
            <a:r>
              <a:rPr sz="2000" b="1" u="heavy" spc="0" dirty="0" smtClean="0">
                <a:solidFill>
                  <a:srgbClr val="383937"/>
                </a:solidFill>
                <a:latin typeface="Arial"/>
                <a:cs typeface="Arial"/>
              </a:rPr>
              <a:t>proj_nu</a:t>
            </a:r>
            <a:r>
              <a:rPr sz="2000" b="1" u="heavy" spc="4" dirty="0" smtClean="0">
                <a:solidFill>
                  <a:srgbClr val="383937"/>
                </a:solidFill>
                <a:latin typeface="Arial"/>
                <a:cs typeface="Arial"/>
              </a:rPr>
              <a:t>m</a:t>
            </a:r>
            <a:r>
              <a:rPr sz="2000" b="1" spc="0" dirty="0" smtClean="0">
                <a:solidFill>
                  <a:srgbClr val="383937"/>
                </a:solidFill>
                <a:latin typeface="Arial"/>
                <a:cs typeface="Arial"/>
              </a:rPr>
              <a:t>, proj_name)</a:t>
            </a:r>
            <a:endParaRPr sz="2000">
              <a:latin typeface="Arial"/>
              <a:cs typeface="Arial"/>
            </a:endParaRPr>
          </a:p>
          <a:p>
            <a:pPr marL="1849436" indent="-1836736">
              <a:lnSpc>
                <a:spcPct val="100041"/>
              </a:lnSpc>
              <a:spcBef>
                <a:spcPts val="592"/>
              </a:spcBef>
            </a:pPr>
            <a:r>
              <a:rPr sz="2000" b="1" spc="0" dirty="0" smtClean="0">
                <a:solidFill>
                  <a:srgbClr val="383937"/>
                </a:solidFill>
                <a:latin typeface="Arial"/>
                <a:cs typeface="Arial"/>
              </a:rPr>
              <a:t>1NF: ASSIGN (</a:t>
            </a:r>
            <a:r>
              <a:rPr sz="2000" b="1" u="heavy" spc="0" dirty="0" smtClean="0">
                <a:solidFill>
                  <a:srgbClr val="383937"/>
                </a:solidFill>
                <a:latin typeface="Arial"/>
                <a:cs typeface="Arial"/>
              </a:rPr>
              <a:t>proj_nu</a:t>
            </a:r>
            <a:r>
              <a:rPr sz="2000" b="1" u="heavy" spc="4" dirty="0" smtClean="0">
                <a:solidFill>
                  <a:srgbClr val="383937"/>
                </a:solidFill>
                <a:latin typeface="Arial"/>
                <a:cs typeface="Arial"/>
              </a:rPr>
              <a:t>m</a:t>
            </a:r>
            <a:r>
              <a:rPr sz="2000" b="1" spc="0" dirty="0" smtClean="0">
                <a:solidFill>
                  <a:srgbClr val="383937"/>
                </a:solidFill>
                <a:latin typeface="Arial"/>
                <a:cs typeface="Arial"/>
              </a:rPr>
              <a:t>, </a:t>
            </a:r>
            <a:r>
              <a:rPr sz="2000" b="1" u="heavy" spc="0" dirty="0" smtClean="0">
                <a:solidFill>
                  <a:srgbClr val="383937"/>
                </a:solidFill>
                <a:latin typeface="Arial"/>
                <a:cs typeface="Arial"/>
              </a:rPr>
              <a:t>emp_num</a:t>
            </a:r>
            <a:r>
              <a:rPr sz="2000" b="1" spc="0" dirty="0" smtClean="0">
                <a:solidFill>
                  <a:srgbClr val="383937"/>
                </a:solidFill>
                <a:latin typeface="Arial"/>
                <a:cs typeface="Arial"/>
              </a:rPr>
              <a:t>, emp_name, job_class, chg_hour,</a:t>
            </a:r>
            <a:r>
              <a:rPr sz="2000" b="1" spc="9" dirty="0" smtClean="0">
                <a:solidFill>
                  <a:srgbClr val="383937"/>
                </a:solidFill>
                <a:latin typeface="Arial"/>
                <a:cs typeface="Arial"/>
              </a:rPr>
              <a:t> </a:t>
            </a:r>
            <a:r>
              <a:rPr sz="2000" b="1" spc="0" dirty="0" smtClean="0">
                <a:solidFill>
                  <a:srgbClr val="383937"/>
                </a:solidFill>
                <a:latin typeface="Arial"/>
                <a:cs typeface="Arial"/>
              </a:rPr>
              <a:t>assign_hours)</a:t>
            </a:r>
            <a:endParaRPr sz="20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7" name="object 17"/>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5" name="object 15"/>
          <p:cNvSpPr txBox="1"/>
          <p:nvPr/>
        </p:nvSpPr>
        <p:spPr>
          <a:xfrm>
            <a:off x="1420784" y="1358085"/>
            <a:ext cx="7822872" cy="1851402"/>
          </a:xfrm>
          <a:prstGeom prst="rect">
            <a:avLst/>
          </a:prstGeom>
        </p:spPr>
        <p:txBody>
          <a:bodyPr wrap="square" lIns="0" tIns="0" rIns="0" bIns="0" rtlCol="0">
            <a:noAutofit/>
          </a:bodyPr>
          <a:lstStyle/>
          <a:p>
            <a:pPr marL="36512" marR="24539">
              <a:lnSpc>
                <a:spcPts val="3370"/>
              </a:lnSpc>
              <a:spcBef>
                <a:spcPts val="168"/>
              </a:spcBef>
            </a:pPr>
            <a:r>
              <a:rPr sz="3200" b="1" spc="0" dirty="0" smtClean="0">
                <a:solidFill>
                  <a:srgbClr val="383937"/>
                </a:solidFill>
                <a:latin typeface="Arial"/>
                <a:cs typeface="Arial"/>
              </a:rPr>
              <a:t>UNF to 1NF transformation</a:t>
            </a:r>
            <a:endParaRPr sz="3200">
              <a:latin typeface="Arial"/>
              <a:cs typeface="Arial"/>
            </a:endParaRPr>
          </a:p>
          <a:p>
            <a:pPr marL="12700" marR="24539">
              <a:lnSpc>
                <a:spcPct val="95825"/>
              </a:lnSpc>
              <a:spcBef>
                <a:spcPts val="1721"/>
              </a:spcBef>
            </a:pPr>
            <a:r>
              <a:rPr sz="1700" spc="0" dirty="0" smtClean="0">
                <a:solidFill>
                  <a:srgbClr val="383937"/>
                </a:solidFill>
                <a:latin typeface="Arial"/>
                <a:cs typeface="Arial"/>
              </a:rPr>
              <a:t>Identify the repeating group(s), if any, in the unnormalised relation</a:t>
            </a:r>
            <a:endParaRPr sz="1700">
              <a:latin typeface="Arial"/>
              <a:cs typeface="Arial"/>
            </a:endParaRPr>
          </a:p>
          <a:p>
            <a:pPr marL="14287" indent="-1587">
              <a:lnSpc>
                <a:spcPts val="2017"/>
              </a:lnSpc>
              <a:spcBef>
                <a:spcPts val="645"/>
              </a:spcBef>
            </a:pPr>
            <a:r>
              <a:rPr sz="1700" spc="0" dirty="0" smtClean="0">
                <a:solidFill>
                  <a:srgbClr val="383937"/>
                </a:solidFill>
                <a:latin typeface="Arial"/>
                <a:cs typeface="Arial"/>
              </a:rPr>
              <a:t>Move from UNF to 1NF by </a:t>
            </a:r>
            <a:r>
              <a:rPr sz="1700" b="1" i="1" spc="0" dirty="0" smtClean="0">
                <a:solidFill>
                  <a:srgbClr val="383937"/>
                </a:solidFill>
                <a:latin typeface="Arial"/>
                <a:cs typeface="Arial"/>
              </a:rPr>
              <a:t>removing repeating group </a:t>
            </a:r>
            <a:r>
              <a:rPr sz="1700" b="1" spc="0" dirty="0" smtClean="0">
                <a:solidFill>
                  <a:srgbClr val="383937"/>
                </a:solidFill>
                <a:latin typeface="Arial"/>
                <a:cs typeface="Arial"/>
              </a:rPr>
              <a:t>along with the PK of the </a:t>
            </a:r>
            <a:endParaRPr sz="1700">
              <a:latin typeface="Arial"/>
              <a:cs typeface="Arial"/>
            </a:endParaRPr>
          </a:p>
          <a:p>
            <a:pPr marL="14287">
              <a:lnSpc>
                <a:spcPts val="1954"/>
              </a:lnSpc>
              <a:spcBef>
                <a:spcPts val="149"/>
              </a:spcBef>
            </a:pPr>
            <a:r>
              <a:rPr sz="1700" b="1" spc="0" dirty="0" smtClean="0">
                <a:solidFill>
                  <a:srgbClr val="383937"/>
                </a:solidFill>
                <a:latin typeface="Arial"/>
                <a:cs typeface="Arial"/>
              </a:rPr>
              <a:t>main relation</a:t>
            </a:r>
            <a:endParaRPr sz="1700">
              <a:latin typeface="Arial"/>
              <a:cs typeface="Arial"/>
            </a:endParaRPr>
          </a:p>
          <a:p>
            <a:pPr marL="12700" marR="24539">
              <a:lnSpc>
                <a:spcPct val="95825"/>
              </a:lnSpc>
              <a:spcBef>
                <a:spcPts val="649"/>
              </a:spcBef>
            </a:pPr>
            <a:r>
              <a:rPr sz="1700" spc="0" dirty="0" smtClean="0">
                <a:solidFill>
                  <a:srgbClr val="383937"/>
                </a:solidFill>
                <a:latin typeface="Arial"/>
                <a:cs typeface="Arial"/>
              </a:rPr>
              <a:t>Important property of  normalisation decomposition</a:t>
            </a:r>
            <a:endParaRPr sz="1700">
              <a:latin typeface="Arial"/>
              <a:cs typeface="Arial"/>
            </a:endParaRPr>
          </a:p>
        </p:txBody>
      </p:sp>
      <p:sp>
        <p:nvSpPr>
          <p:cNvPr id="14" name="object 14"/>
          <p:cNvSpPr txBox="1"/>
          <p:nvPr/>
        </p:nvSpPr>
        <p:spPr>
          <a:xfrm>
            <a:off x="1155671" y="2041167"/>
            <a:ext cx="156563" cy="5715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a:p>
            <a:pPr marL="12700">
              <a:lnSpc>
                <a:spcPct val="92488"/>
              </a:lnSpc>
              <a:spcBef>
                <a:spcPts val="621"/>
              </a:spcBef>
            </a:pPr>
            <a:r>
              <a:rPr sz="1700" spc="0" dirty="0" smtClean="0">
                <a:solidFill>
                  <a:srgbClr val="383937"/>
                </a:solidFill>
                <a:latin typeface="Wingdings"/>
                <a:cs typeface="Wingdings"/>
              </a:rPr>
              <a:t></a:t>
            </a:r>
            <a:endParaRPr sz="1700">
              <a:latin typeface="Wingdings"/>
              <a:cs typeface="Wingdings"/>
            </a:endParaRPr>
          </a:p>
        </p:txBody>
      </p:sp>
      <p:sp>
        <p:nvSpPr>
          <p:cNvPr id="13" name="object 13"/>
          <p:cNvSpPr txBox="1"/>
          <p:nvPr/>
        </p:nvSpPr>
        <p:spPr>
          <a:xfrm>
            <a:off x="1155671" y="2968267"/>
            <a:ext cx="156563" cy="2413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p:txBody>
      </p:sp>
      <p:sp>
        <p:nvSpPr>
          <p:cNvPr id="12" name="object 12"/>
          <p:cNvSpPr txBox="1"/>
          <p:nvPr/>
        </p:nvSpPr>
        <p:spPr>
          <a:xfrm>
            <a:off x="1752572" y="3311087"/>
            <a:ext cx="177858"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11" name="object 11"/>
          <p:cNvSpPr txBox="1"/>
          <p:nvPr/>
        </p:nvSpPr>
        <p:spPr>
          <a:xfrm>
            <a:off x="2057372" y="3311087"/>
            <a:ext cx="7311725" cy="825500"/>
          </a:xfrm>
          <a:prstGeom prst="rect">
            <a:avLst/>
          </a:prstGeom>
        </p:spPr>
        <p:txBody>
          <a:bodyPr wrap="square" lIns="0" tIns="0" rIns="0" bIns="0" rtlCol="0">
            <a:noAutofit/>
          </a:bodyPr>
          <a:lstStyle/>
          <a:p>
            <a:pPr marL="17463">
              <a:lnSpc>
                <a:spcPts val="1839"/>
              </a:lnSpc>
              <a:spcBef>
                <a:spcPts val="92"/>
              </a:spcBef>
            </a:pPr>
            <a:r>
              <a:rPr sz="1700" spc="0" dirty="0" smtClean="0">
                <a:solidFill>
                  <a:srgbClr val="383937"/>
                </a:solidFill>
                <a:latin typeface="Arial"/>
                <a:cs typeface="Arial"/>
              </a:rPr>
              <a:t>Lossless-join property enables us to find any instance of the original relation</a:t>
            </a:r>
            <a:endParaRPr sz="1700">
              <a:latin typeface="Arial"/>
              <a:cs typeface="Arial"/>
            </a:endParaRPr>
          </a:p>
          <a:p>
            <a:pPr marL="12700" marR="32384">
              <a:lnSpc>
                <a:spcPct val="95825"/>
              </a:lnSpc>
            </a:pPr>
            <a:r>
              <a:rPr sz="1700" spc="0" dirty="0" smtClean="0">
                <a:solidFill>
                  <a:srgbClr val="383937"/>
                </a:solidFill>
                <a:latin typeface="Arial"/>
                <a:cs typeface="Arial"/>
              </a:rPr>
              <a:t>from corresponding instances in the smaller relations</a:t>
            </a:r>
            <a:endParaRPr sz="1700">
              <a:latin typeface="Arial"/>
              <a:cs typeface="Arial"/>
            </a:endParaRPr>
          </a:p>
          <a:p>
            <a:pPr marL="17463" marR="32384">
              <a:lnSpc>
                <a:spcPct val="95825"/>
              </a:lnSpc>
              <a:spcBef>
                <a:spcPts val="645"/>
              </a:spcBef>
            </a:pPr>
            <a:r>
              <a:rPr sz="1700" spc="0" dirty="0" smtClean="0">
                <a:solidFill>
                  <a:srgbClr val="383937"/>
                </a:solidFill>
                <a:latin typeface="Arial"/>
                <a:cs typeface="Arial"/>
              </a:rPr>
              <a:t>hence must extract PK of main relation</a:t>
            </a:r>
            <a:endParaRPr sz="1700">
              <a:latin typeface="Arial"/>
              <a:cs typeface="Arial"/>
            </a:endParaRPr>
          </a:p>
        </p:txBody>
      </p:sp>
      <p:sp>
        <p:nvSpPr>
          <p:cNvPr id="10" name="object 10"/>
          <p:cNvSpPr txBox="1"/>
          <p:nvPr/>
        </p:nvSpPr>
        <p:spPr>
          <a:xfrm>
            <a:off x="1752572" y="3895287"/>
            <a:ext cx="177858"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9" name="object 9"/>
          <p:cNvSpPr txBox="1"/>
          <p:nvPr/>
        </p:nvSpPr>
        <p:spPr>
          <a:xfrm>
            <a:off x="1155671" y="4238267"/>
            <a:ext cx="156563" cy="241299"/>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p:txBody>
      </p:sp>
      <p:sp>
        <p:nvSpPr>
          <p:cNvPr id="8" name="object 8"/>
          <p:cNvSpPr txBox="1"/>
          <p:nvPr/>
        </p:nvSpPr>
        <p:spPr>
          <a:xfrm>
            <a:off x="1420784" y="4238187"/>
            <a:ext cx="3754025"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Determine PK of new relations created</a:t>
            </a:r>
            <a:endParaRPr sz="1700">
              <a:latin typeface="Arial"/>
              <a:cs typeface="Arial"/>
            </a:endParaRPr>
          </a:p>
        </p:txBody>
      </p:sp>
      <p:sp>
        <p:nvSpPr>
          <p:cNvPr id="7" name="object 7"/>
          <p:cNvSpPr txBox="1"/>
          <p:nvPr/>
        </p:nvSpPr>
        <p:spPr>
          <a:xfrm>
            <a:off x="1752572" y="4568387"/>
            <a:ext cx="177858"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6" name="object 6"/>
          <p:cNvSpPr txBox="1"/>
          <p:nvPr/>
        </p:nvSpPr>
        <p:spPr>
          <a:xfrm>
            <a:off x="2057372" y="4568387"/>
            <a:ext cx="7131449" cy="508000"/>
          </a:xfrm>
          <a:prstGeom prst="rect">
            <a:avLst/>
          </a:prstGeom>
        </p:spPr>
        <p:txBody>
          <a:bodyPr wrap="square" lIns="0" tIns="0" rIns="0" bIns="0" rtlCol="0">
            <a:noAutofit/>
          </a:bodyPr>
          <a:lstStyle/>
          <a:p>
            <a:pPr marL="17463">
              <a:lnSpc>
                <a:spcPts val="1839"/>
              </a:lnSpc>
              <a:spcBef>
                <a:spcPts val="92"/>
              </a:spcBef>
            </a:pPr>
            <a:r>
              <a:rPr sz="1700" spc="0" dirty="0" smtClean="0">
                <a:solidFill>
                  <a:srgbClr val="383937"/>
                </a:solidFill>
                <a:latin typeface="Arial"/>
                <a:cs typeface="Arial"/>
              </a:rPr>
              <a:t>extracted repeating group will normally have a composite PK including the</a:t>
            </a:r>
            <a:endParaRPr sz="1700">
              <a:latin typeface="Arial"/>
              <a:cs typeface="Arial"/>
            </a:endParaRPr>
          </a:p>
          <a:p>
            <a:pPr marL="12700" marR="32384">
              <a:lnSpc>
                <a:spcPct val="95825"/>
              </a:lnSpc>
              <a:spcBef>
                <a:spcPts val="53"/>
              </a:spcBef>
            </a:pPr>
            <a:r>
              <a:rPr sz="1700" spc="0" dirty="0" smtClean="0">
                <a:solidFill>
                  <a:srgbClr val="383937"/>
                </a:solidFill>
                <a:latin typeface="Arial"/>
                <a:cs typeface="Arial"/>
              </a:rPr>
              <a:t>main relations PK</a:t>
            </a:r>
            <a:endParaRPr sz="1700">
              <a:latin typeface="Arial"/>
              <a:cs typeface="Arial"/>
            </a:endParaRPr>
          </a:p>
        </p:txBody>
      </p:sp>
      <p:sp>
        <p:nvSpPr>
          <p:cNvPr id="5" name="object 5"/>
          <p:cNvSpPr txBox="1"/>
          <p:nvPr/>
        </p:nvSpPr>
        <p:spPr>
          <a:xfrm>
            <a:off x="2260572" y="5165287"/>
            <a:ext cx="133371"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4" name="object 4"/>
          <p:cNvSpPr txBox="1"/>
          <p:nvPr/>
        </p:nvSpPr>
        <p:spPr>
          <a:xfrm>
            <a:off x="2592360" y="5165287"/>
            <a:ext cx="6153918" cy="1876762"/>
          </a:xfrm>
          <a:prstGeom prst="rect">
            <a:avLst/>
          </a:prstGeom>
        </p:spPr>
        <p:txBody>
          <a:bodyPr wrap="square" lIns="0" tIns="0" rIns="0" bIns="0" rtlCol="0">
            <a:noAutofit/>
          </a:bodyPr>
          <a:lstStyle/>
          <a:p>
            <a:pPr marL="12700" marR="32384">
              <a:lnSpc>
                <a:spcPts val="1839"/>
              </a:lnSpc>
              <a:spcBef>
                <a:spcPts val="92"/>
              </a:spcBef>
            </a:pPr>
            <a:r>
              <a:rPr sz="1700" spc="0" dirty="0" smtClean="0">
                <a:solidFill>
                  <a:srgbClr val="383937"/>
                </a:solidFill>
                <a:latin typeface="Arial"/>
                <a:cs typeface="Arial"/>
              </a:rPr>
              <a:t>but NOT always, PK of main relation may simply act as a FK</a:t>
            </a:r>
            <a:endParaRPr sz="1700">
              <a:latin typeface="Arial"/>
              <a:cs typeface="Arial"/>
            </a:endParaRPr>
          </a:p>
          <a:p>
            <a:pPr marL="506410" marR="894226" indent="-228598">
              <a:lnSpc>
                <a:spcPts val="1954"/>
              </a:lnSpc>
              <a:spcBef>
                <a:spcPts val="553"/>
              </a:spcBef>
            </a:pPr>
            <a:r>
              <a:rPr sz="1700" spc="0" dirty="0" smtClean="0">
                <a:solidFill>
                  <a:srgbClr val="383937"/>
                </a:solidFill>
                <a:latin typeface="Arial"/>
                <a:cs typeface="Arial"/>
              </a:rPr>
              <a:t>-</a:t>
            </a:r>
            <a:r>
              <a:rPr sz="1700" spc="70" dirty="0" smtClean="0">
                <a:solidFill>
                  <a:srgbClr val="383937"/>
                </a:solidFill>
                <a:latin typeface="Arial"/>
                <a:cs typeface="Arial"/>
              </a:rPr>
              <a:t> </a:t>
            </a:r>
            <a:r>
              <a:rPr sz="1700" spc="0" dirty="0" smtClean="0">
                <a:solidFill>
                  <a:srgbClr val="383937"/>
                </a:solidFill>
                <a:latin typeface="Arial"/>
                <a:cs typeface="Arial"/>
              </a:rPr>
              <a:t>INSURED (comp_code, comp_name (insured_id, </a:t>
            </a:r>
            <a:endParaRPr sz="1700">
              <a:latin typeface="Arial"/>
              <a:cs typeface="Arial"/>
            </a:endParaRPr>
          </a:p>
          <a:p>
            <a:pPr marL="506410" marR="894226">
              <a:lnSpc>
                <a:spcPts val="1954"/>
              </a:lnSpc>
              <a:spcBef>
                <a:spcPts val="144"/>
              </a:spcBef>
            </a:pPr>
            <a:r>
              <a:rPr sz="1700" spc="0" dirty="0" smtClean="0">
                <a:solidFill>
                  <a:srgbClr val="383937"/>
                </a:solidFill>
                <a:latin typeface="Arial"/>
                <a:cs typeface="Arial"/>
              </a:rPr>
              <a:t>insured_name, ...))</a:t>
            </a:r>
            <a:endParaRPr sz="1700">
              <a:latin typeface="Arial"/>
              <a:cs typeface="Arial"/>
            </a:endParaRPr>
          </a:p>
          <a:p>
            <a:pPr marL="684211" marR="32384">
              <a:lnSpc>
                <a:spcPct val="95825"/>
              </a:lnSpc>
              <a:spcBef>
                <a:spcPts val="1057"/>
              </a:spcBef>
            </a:pPr>
            <a:r>
              <a:rPr sz="1700" spc="0" dirty="0" smtClean="0">
                <a:solidFill>
                  <a:srgbClr val="383937"/>
                </a:solidFill>
                <a:latin typeface="Arial"/>
                <a:cs typeface="Arial"/>
              </a:rPr>
              <a:t>»</a:t>
            </a:r>
            <a:r>
              <a:rPr sz="1700" spc="385" dirty="0" smtClean="0">
                <a:solidFill>
                  <a:srgbClr val="383937"/>
                </a:solidFill>
                <a:latin typeface="Arial"/>
                <a:cs typeface="Arial"/>
              </a:rPr>
              <a:t> </a:t>
            </a:r>
            <a:r>
              <a:rPr sz="1700" spc="0" dirty="0" smtClean="0">
                <a:solidFill>
                  <a:srgbClr val="383937"/>
                </a:solidFill>
                <a:latin typeface="Arial"/>
                <a:cs typeface="Arial"/>
              </a:rPr>
              <a:t>COMPANY (</a:t>
            </a:r>
            <a:r>
              <a:rPr sz="1700" u="heavy" spc="0" dirty="0" smtClean="0">
                <a:solidFill>
                  <a:srgbClr val="383937"/>
                </a:solidFill>
                <a:latin typeface="Arial"/>
                <a:cs typeface="Arial"/>
              </a:rPr>
              <a:t>comp_code</a:t>
            </a:r>
            <a:r>
              <a:rPr sz="1700" spc="0" dirty="0" smtClean="0">
                <a:solidFill>
                  <a:srgbClr val="383937"/>
                </a:solidFill>
                <a:latin typeface="Arial"/>
                <a:cs typeface="Arial"/>
              </a:rPr>
              <a:t>, comp_name)</a:t>
            </a:r>
            <a:endParaRPr sz="1700">
              <a:latin typeface="Arial"/>
              <a:cs typeface="Arial"/>
            </a:endParaRPr>
          </a:p>
          <a:p>
            <a:pPr marL="684211">
              <a:lnSpc>
                <a:spcPct val="95825"/>
              </a:lnSpc>
              <a:spcBef>
                <a:spcPts val="545"/>
              </a:spcBef>
            </a:pPr>
            <a:r>
              <a:rPr sz="1700" spc="0" dirty="0" smtClean="0">
                <a:solidFill>
                  <a:srgbClr val="383937"/>
                </a:solidFill>
                <a:latin typeface="Arial"/>
                <a:cs typeface="Arial"/>
              </a:rPr>
              <a:t>»</a:t>
            </a:r>
            <a:r>
              <a:rPr sz="1700" spc="385" dirty="0" smtClean="0">
                <a:solidFill>
                  <a:srgbClr val="383937"/>
                </a:solidFill>
                <a:latin typeface="Arial"/>
                <a:cs typeface="Arial"/>
              </a:rPr>
              <a:t> </a:t>
            </a:r>
            <a:r>
              <a:rPr sz="1700" spc="0" dirty="0" smtClean="0">
                <a:solidFill>
                  <a:srgbClr val="383937"/>
                </a:solidFill>
                <a:latin typeface="Arial"/>
                <a:cs typeface="Arial"/>
              </a:rPr>
              <a:t>INSURED (</a:t>
            </a:r>
            <a:r>
              <a:rPr sz="1700" u="heavy" spc="0" dirty="0" smtClean="0">
                <a:solidFill>
                  <a:srgbClr val="383937"/>
                </a:solidFill>
                <a:latin typeface="Arial"/>
                <a:cs typeface="Arial"/>
              </a:rPr>
              <a:t>insured_id</a:t>
            </a:r>
            <a:r>
              <a:rPr sz="1700" spc="0" dirty="0" smtClean="0">
                <a:solidFill>
                  <a:srgbClr val="383937"/>
                </a:solidFill>
                <a:latin typeface="Arial"/>
                <a:cs typeface="Arial"/>
              </a:rPr>
              <a:t>, comp_code, insured_name</a:t>
            </a:r>
            <a:r>
              <a:rPr sz="1700" spc="0" smtClean="0">
                <a:solidFill>
                  <a:srgbClr val="383937"/>
                </a:solidFill>
                <a:latin typeface="Arial"/>
                <a:cs typeface="Arial"/>
              </a:rPr>
              <a:t>, ...)</a:t>
            </a:r>
            <a:endParaRPr sz="17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141383" y="1936634"/>
            <a:ext cx="8416925" cy="48768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1" name="object 11"/>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7" name="object 7"/>
          <p:cNvSpPr txBox="1"/>
          <p:nvPr/>
        </p:nvSpPr>
        <p:spPr>
          <a:xfrm>
            <a:off x="1384300" y="1339850"/>
            <a:ext cx="2193262" cy="381000"/>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383937"/>
                </a:solidFill>
                <a:latin typeface="Arial"/>
                <a:cs typeface="Arial"/>
              </a:rPr>
              <a:t>Dependency</a:t>
            </a:r>
            <a:endParaRPr sz="2800">
              <a:latin typeface="Arial"/>
              <a:cs typeface="Arial"/>
            </a:endParaRPr>
          </a:p>
        </p:txBody>
      </p:sp>
      <p:sp>
        <p:nvSpPr>
          <p:cNvPr id="6" name="object 6"/>
          <p:cNvSpPr txBox="1"/>
          <p:nvPr/>
        </p:nvSpPr>
        <p:spPr>
          <a:xfrm>
            <a:off x="3746500" y="1339850"/>
            <a:ext cx="1501694" cy="381000"/>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383937"/>
                </a:solidFill>
                <a:latin typeface="Arial"/>
                <a:cs typeface="Arial"/>
              </a:rPr>
              <a:t>Diagram</a:t>
            </a:r>
            <a:endParaRPr sz="2800">
              <a:latin typeface="Arial"/>
              <a:cs typeface="Arial"/>
            </a:endParaRPr>
          </a:p>
        </p:txBody>
      </p:sp>
      <p:sp>
        <p:nvSpPr>
          <p:cNvPr id="5" name="object 5"/>
          <p:cNvSpPr txBox="1"/>
          <p:nvPr/>
        </p:nvSpPr>
        <p:spPr>
          <a:xfrm>
            <a:off x="5346700" y="1339850"/>
            <a:ext cx="987371" cy="381000"/>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383937"/>
                </a:solidFill>
                <a:latin typeface="Arial"/>
                <a:cs typeface="Arial"/>
              </a:rPr>
              <a:t>(1NF)</a:t>
            </a:r>
            <a:endParaRPr sz="28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7" name="object 17"/>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5" name="object 15"/>
          <p:cNvSpPr txBox="1"/>
          <p:nvPr/>
        </p:nvSpPr>
        <p:spPr>
          <a:xfrm>
            <a:off x="1420784" y="1358085"/>
            <a:ext cx="7822872" cy="1851402"/>
          </a:xfrm>
          <a:prstGeom prst="rect">
            <a:avLst/>
          </a:prstGeom>
        </p:spPr>
        <p:txBody>
          <a:bodyPr wrap="square" lIns="0" tIns="0" rIns="0" bIns="0" rtlCol="0">
            <a:noAutofit/>
          </a:bodyPr>
          <a:lstStyle/>
          <a:p>
            <a:pPr marL="36512" marR="24539">
              <a:lnSpc>
                <a:spcPts val="3370"/>
              </a:lnSpc>
              <a:spcBef>
                <a:spcPts val="168"/>
              </a:spcBef>
            </a:pPr>
            <a:r>
              <a:rPr sz="3200" b="1" spc="0" smtClean="0">
                <a:solidFill>
                  <a:srgbClr val="383937"/>
                </a:solidFill>
                <a:latin typeface="Arial"/>
                <a:cs typeface="Arial"/>
              </a:rPr>
              <a:t>1NF</a:t>
            </a:r>
            <a:endParaRPr sz="3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
        <p:nvSpPr>
          <p:cNvPr id="18" name="TextBox 17"/>
          <p:cNvSpPr txBox="1"/>
          <p:nvPr/>
        </p:nvSpPr>
        <p:spPr>
          <a:xfrm>
            <a:off x="1231900" y="2940050"/>
            <a:ext cx="7772400" cy="2031325"/>
          </a:xfrm>
          <a:prstGeom prst="rect">
            <a:avLst/>
          </a:prstGeom>
          <a:noFill/>
        </p:spPr>
        <p:txBody>
          <a:bodyPr wrap="square" rtlCol="0">
            <a:spAutoFit/>
          </a:bodyPr>
          <a:lstStyle/>
          <a:p>
            <a:r>
              <a:rPr lang="en-US" dirty="0" smtClean="0"/>
              <a:t>Each time another employee is assigned to a project, some data entries (such as PROJ_NAME, EMP_NAME, and CHG_HOUR) are unnecessarily repeated. </a:t>
            </a:r>
          </a:p>
          <a:p>
            <a:endParaRPr lang="en-US" sz="2400" dirty="0" smtClean="0"/>
          </a:p>
          <a:p>
            <a:pPr algn="ctr"/>
            <a:r>
              <a:rPr lang="en-US" sz="2400" dirty="0" smtClean="0">
                <a:solidFill>
                  <a:srgbClr val="FF0000"/>
                </a:solidFill>
              </a:rPr>
              <a:t>Anomaly!!</a:t>
            </a:r>
          </a:p>
          <a:p>
            <a:pPr algn="ctr"/>
            <a:r>
              <a:rPr lang="en-US" sz="2400" dirty="0" smtClean="0">
                <a:solidFill>
                  <a:srgbClr val="FF0000"/>
                </a:solidFill>
              </a:rPr>
              <a:t>-Redundancy due to Partial and Transitive Dependency</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9" name="object 19"/>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7" name="object 17"/>
          <p:cNvSpPr txBox="1"/>
          <p:nvPr/>
        </p:nvSpPr>
        <p:spPr>
          <a:xfrm>
            <a:off x="1420784" y="1358085"/>
            <a:ext cx="5463335" cy="969629"/>
          </a:xfrm>
          <a:prstGeom prst="rect">
            <a:avLst/>
          </a:prstGeom>
        </p:spPr>
        <p:txBody>
          <a:bodyPr wrap="square" lIns="0" tIns="0" rIns="0" bIns="0" rtlCol="0">
            <a:noAutofit/>
          </a:bodyPr>
          <a:lstStyle/>
          <a:p>
            <a:pPr marL="36512">
              <a:lnSpc>
                <a:spcPts val="3370"/>
              </a:lnSpc>
              <a:spcBef>
                <a:spcPts val="168"/>
              </a:spcBef>
            </a:pPr>
            <a:r>
              <a:rPr sz="3200" b="1" spc="0" dirty="0" smtClean="0">
                <a:solidFill>
                  <a:srgbClr val="383937"/>
                </a:solidFill>
                <a:latin typeface="Arial"/>
                <a:cs typeface="Arial"/>
              </a:rPr>
              <a:t>Database Design Strategies</a:t>
            </a:r>
            <a:endParaRPr sz="3200">
              <a:latin typeface="Arial"/>
              <a:cs typeface="Arial"/>
            </a:endParaRPr>
          </a:p>
          <a:p>
            <a:pPr marL="12700" marR="60959">
              <a:lnSpc>
                <a:spcPct val="95825"/>
              </a:lnSpc>
              <a:spcBef>
                <a:spcPts val="1739"/>
              </a:spcBef>
            </a:pPr>
            <a:r>
              <a:rPr sz="2000" spc="0" dirty="0" smtClean="0">
                <a:solidFill>
                  <a:srgbClr val="383937"/>
                </a:solidFill>
                <a:latin typeface="Arial"/>
                <a:cs typeface="Arial"/>
              </a:rPr>
              <a:t>Two classical approaches to database design:</a:t>
            </a:r>
            <a:endParaRPr sz="2000">
              <a:latin typeface="Arial"/>
              <a:cs typeface="Arial"/>
            </a:endParaRPr>
          </a:p>
        </p:txBody>
      </p:sp>
      <p:sp>
        <p:nvSpPr>
          <p:cNvPr id="16" name="object 16"/>
          <p:cNvSpPr txBox="1"/>
          <p:nvPr/>
        </p:nvSpPr>
        <p:spPr>
          <a:xfrm>
            <a:off x="1155671" y="2048408"/>
            <a:ext cx="216577" cy="289540"/>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Wingdings"/>
                <a:cs typeface="Wingdings"/>
              </a:rPr>
              <a:t></a:t>
            </a:r>
            <a:r>
              <a:rPr sz="2000" dirty="0" smtClean="0">
                <a:solidFill>
                  <a:srgbClr val="383937"/>
                </a:solidFill>
                <a:latin typeface="Arial"/>
                <a:cs typeface="Arial"/>
              </a:rPr>
              <a:t> </a:t>
            </a:r>
            <a:endParaRPr sz="2000">
              <a:latin typeface="Arial"/>
              <a:cs typeface="Arial"/>
            </a:endParaRPr>
          </a:p>
        </p:txBody>
      </p:sp>
      <p:sp>
        <p:nvSpPr>
          <p:cNvPr id="15" name="object 15"/>
          <p:cNvSpPr txBox="1"/>
          <p:nvPr/>
        </p:nvSpPr>
        <p:spPr>
          <a:xfrm>
            <a:off x="1752572" y="2551234"/>
            <a:ext cx="241644" cy="289634"/>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Arial"/>
                <a:cs typeface="Arial"/>
              </a:rPr>
              <a:t>– </a:t>
            </a:r>
            <a:endParaRPr sz="2000">
              <a:latin typeface="Arial"/>
              <a:cs typeface="Arial"/>
            </a:endParaRPr>
          </a:p>
        </p:txBody>
      </p:sp>
      <p:sp>
        <p:nvSpPr>
          <p:cNvPr id="14" name="object 14"/>
          <p:cNvSpPr txBox="1"/>
          <p:nvPr/>
        </p:nvSpPr>
        <p:spPr>
          <a:xfrm>
            <a:off x="2062135" y="2551234"/>
            <a:ext cx="5737188"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Top-down design</a:t>
            </a:r>
            <a:r>
              <a:rPr sz="2000" spc="553" dirty="0" smtClean="0">
                <a:solidFill>
                  <a:srgbClr val="383937"/>
                </a:solidFill>
                <a:latin typeface="Arial"/>
                <a:cs typeface="Arial"/>
              </a:rPr>
              <a:t> </a:t>
            </a:r>
            <a:r>
              <a:rPr sz="2000" spc="0" dirty="0" smtClean="0">
                <a:solidFill>
                  <a:srgbClr val="383937"/>
                </a:solidFill>
                <a:latin typeface="Arial"/>
                <a:cs typeface="Arial"/>
              </a:rPr>
              <a:t>-</a:t>
            </a:r>
            <a:r>
              <a:rPr sz="2000" spc="553" dirty="0" smtClean="0">
                <a:solidFill>
                  <a:srgbClr val="383937"/>
                </a:solidFill>
                <a:latin typeface="Arial"/>
                <a:cs typeface="Arial"/>
              </a:rPr>
              <a:t> </a:t>
            </a:r>
            <a:r>
              <a:rPr sz="2000" b="1" spc="0" dirty="0" smtClean="0">
                <a:solidFill>
                  <a:srgbClr val="383937"/>
                </a:solidFill>
                <a:latin typeface="Arial"/>
                <a:cs typeface="Arial"/>
              </a:rPr>
              <a:t>CONCEPTUAL MODELLING</a:t>
            </a:r>
            <a:endParaRPr sz="2000">
              <a:latin typeface="Arial"/>
              <a:cs typeface="Arial"/>
            </a:endParaRPr>
          </a:p>
        </p:txBody>
      </p:sp>
      <p:sp>
        <p:nvSpPr>
          <p:cNvPr id="13" name="object 13"/>
          <p:cNvSpPr txBox="1"/>
          <p:nvPr/>
        </p:nvSpPr>
        <p:spPr>
          <a:xfrm>
            <a:off x="2260572" y="3013514"/>
            <a:ext cx="189306" cy="1051634"/>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Arial"/>
                <a:cs typeface="Arial"/>
              </a:rPr>
              <a:t>• </a:t>
            </a:r>
            <a:endParaRPr sz="2000">
              <a:latin typeface="Arial"/>
              <a:cs typeface="Arial"/>
            </a:endParaRPr>
          </a:p>
          <a:p>
            <a:pPr marL="12700">
              <a:lnSpc>
                <a:spcPct val="95825"/>
              </a:lnSpc>
              <a:spcBef>
                <a:spcPts val="592"/>
              </a:spcBef>
            </a:pPr>
            <a:r>
              <a:rPr sz="2000" dirty="0" smtClean="0">
                <a:solidFill>
                  <a:srgbClr val="383937"/>
                </a:solidFill>
                <a:latin typeface="Arial"/>
                <a:cs typeface="Arial"/>
              </a:rPr>
              <a:t>• </a:t>
            </a:r>
            <a:endParaRPr sz="2000">
              <a:latin typeface="Arial"/>
              <a:cs typeface="Arial"/>
            </a:endParaRPr>
          </a:p>
          <a:p>
            <a:pPr marL="12700">
              <a:lnSpc>
                <a:spcPct val="95825"/>
              </a:lnSpc>
              <a:spcBef>
                <a:spcPts val="700"/>
              </a:spcBef>
            </a:pPr>
            <a:r>
              <a:rPr sz="2000" dirty="0" smtClean="0">
                <a:solidFill>
                  <a:srgbClr val="383937"/>
                </a:solidFill>
                <a:latin typeface="Arial"/>
                <a:cs typeface="Arial"/>
              </a:rPr>
              <a:t>• </a:t>
            </a:r>
            <a:endParaRPr sz="2000">
              <a:latin typeface="Arial"/>
              <a:cs typeface="Arial"/>
            </a:endParaRPr>
          </a:p>
        </p:txBody>
      </p:sp>
      <p:sp>
        <p:nvSpPr>
          <p:cNvPr id="12" name="object 12"/>
          <p:cNvSpPr txBox="1"/>
          <p:nvPr/>
        </p:nvSpPr>
        <p:spPr>
          <a:xfrm>
            <a:off x="2592360" y="3013514"/>
            <a:ext cx="5936640" cy="660400"/>
          </a:xfrm>
          <a:prstGeom prst="rect">
            <a:avLst/>
          </a:prstGeom>
        </p:spPr>
        <p:txBody>
          <a:bodyPr wrap="square" lIns="0" tIns="0" rIns="0" bIns="0" rtlCol="0">
            <a:noAutofit/>
          </a:bodyPr>
          <a:lstStyle/>
          <a:p>
            <a:pPr marL="12700" marR="38100">
              <a:lnSpc>
                <a:spcPts val="2145"/>
              </a:lnSpc>
              <a:spcBef>
                <a:spcPts val="107"/>
              </a:spcBef>
            </a:pPr>
            <a:r>
              <a:rPr sz="2000" i="1" spc="0" dirty="0" smtClean="0">
                <a:solidFill>
                  <a:srgbClr val="383937"/>
                </a:solidFill>
                <a:latin typeface="Arial"/>
                <a:cs typeface="Arial"/>
              </a:rPr>
              <a:t>Identifies data sets (entities)</a:t>
            </a:r>
            <a:endParaRPr sz="2000">
              <a:latin typeface="Arial"/>
              <a:cs typeface="Arial"/>
            </a:endParaRPr>
          </a:p>
          <a:p>
            <a:pPr marL="12700">
              <a:lnSpc>
                <a:spcPct val="95825"/>
              </a:lnSpc>
              <a:spcBef>
                <a:spcPts val="592"/>
              </a:spcBef>
            </a:pPr>
            <a:r>
              <a:rPr sz="2000" i="1" spc="0" dirty="0" smtClean="0">
                <a:solidFill>
                  <a:srgbClr val="383937"/>
                </a:solidFill>
                <a:latin typeface="Arial"/>
                <a:cs typeface="Arial"/>
              </a:rPr>
              <a:t>Defines data elements (items) for each of those sets</a:t>
            </a:r>
            <a:endParaRPr sz="2000">
              <a:latin typeface="Arial"/>
              <a:cs typeface="Arial"/>
            </a:endParaRPr>
          </a:p>
        </p:txBody>
      </p:sp>
      <p:sp>
        <p:nvSpPr>
          <p:cNvPr id="11" name="object 11"/>
          <p:cNvSpPr txBox="1"/>
          <p:nvPr/>
        </p:nvSpPr>
        <p:spPr>
          <a:xfrm>
            <a:off x="2590772" y="3775514"/>
            <a:ext cx="5531615" cy="584200"/>
          </a:xfrm>
          <a:prstGeom prst="rect">
            <a:avLst/>
          </a:prstGeom>
        </p:spPr>
        <p:txBody>
          <a:bodyPr wrap="square" lIns="0" tIns="0" rIns="0" bIns="0" rtlCol="0">
            <a:noAutofit/>
          </a:bodyPr>
          <a:lstStyle/>
          <a:p>
            <a:pPr marL="12700" indent="1588">
              <a:lnSpc>
                <a:spcPts val="2299"/>
              </a:lnSpc>
              <a:spcBef>
                <a:spcPts val="160"/>
              </a:spcBef>
            </a:pPr>
            <a:r>
              <a:rPr sz="2000" i="1" spc="0" dirty="0" smtClean="0">
                <a:solidFill>
                  <a:srgbClr val="383937"/>
                </a:solidFill>
                <a:latin typeface="Arial"/>
                <a:cs typeface="Arial"/>
              </a:rPr>
              <a:t>Involves the identification of different entity types </a:t>
            </a:r>
            <a:endParaRPr sz="2000">
              <a:latin typeface="Arial"/>
              <a:cs typeface="Arial"/>
            </a:endParaRPr>
          </a:p>
          <a:p>
            <a:pPr marL="12700">
              <a:lnSpc>
                <a:spcPts val="2852"/>
              </a:lnSpc>
            </a:pPr>
            <a:r>
              <a:rPr sz="2000" i="1" spc="0" dirty="0" smtClean="0">
                <a:solidFill>
                  <a:srgbClr val="383937"/>
                </a:solidFill>
                <a:latin typeface="Arial"/>
                <a:cs typeface="Arial"/>
              </a:rPr>
              <a:t>definition of each entity</a:t>
            </a:r>
            <a:r>
              <a:rPr sz="2050" spc="0" dirty="0" smtClean="0">
                <a:solidFill>
                  <a:srgbClr val="383937"/>
                </a:solidFill>
                <a:latin typeface="MS PGothic"/>
                <a:cs typeface="MS PGothic"/>
              </a:rPr>
              <a:t>'</a:t>
            </a:r>
            <a:r>
              <a:rPr sz="2000" i="1" spc="0" dirty="0" smtClean="0">
                <a:solidFill>
                  <a:srgbClr val="383937"/>
                </a:solidFill>
                <a:latin typeface="Arial"/>
                <a:cs typeface="Arial"/>
              </a:rPr>
              <a:t>s attributes</a:t>
            </a:r>
            <a:endParaRPr sz="2000">
              <a:latin typeface="Arial"/>
              <a:cs typeface="Arial"/>
            </a:endParaRPr>
          </a:p>
        </p:txBody>
      </p:sp>
      <p:sp>
        <p:nvSpPr>
          <p:cNvPr id="10" name="object 10"/>
          <p:cNvSpPr txBox="1"/>
          <p:nvPr/>
        </p:nvSpPr>
        <p:spPr>
          <a:xfrm>
            <a:off x="8127172" y="3775514"/>
            <a:ext cx="910984" cy="279400"/>
          </a:xfrm>
          <a:prstGeom prst="rect">
            <a:avLst/>
          </a:prstGeom>
        </p:spPr>
        <p:txBody>
          <a:bodyPr wrap="square" lIns="0" tIns="0" rIns="0" bIns="0" rtlCol="0">
            <a:noAutofit/>
          </a:bodyPr>
          <a:lstStyle/>
          <a:p>
            <a:pPr marL="12700">
              <a:lnSpc>
                <a:spcPts val="2145"/>
              </a:lnSpc>
              <a:spcBef>
                <a:spcPts val="107"/>
              </a:spcBef>
            </a:pPr>
            <a:r>
              <a:rPr sz="2000" i="1" spc="0" dirty="0" smtClean="0">
                <a:solidFill>
                  <a:srgbClr val="383937"/>
                </a:solidFill>
                <a:latin typeface="Arial"/>
                <a:cs typeface="Arial"/>
              </a:rPr>
              <a:t>and the</a:t>
            </a:r>
            <a:endParaRPr sz="2000">
              <a:latin typeface="Arial"/>
              <a:cs typeface="Arial"/>
            </a:endParaRPr>
          </a:p>
        </p:txBody>
      </p:sp>
      <p:sp>
        <p:nvSpPr>
          <p:cNvPr id="9" name="object 9"/>
          <p:cNvSpPr txBox="1"/>
          <p:nvPr/>
        </p:nvSpPr>
        <p:spPr>
          <a:xfrm>
            <a:off x="1752572" y="4507034"/>
            <a:ext cx="241644" cy="289634"/>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Arial"/>
                <a:cs typeface="Arial"/>
              </a:rPr>
              <a:t>– </a:t>
            </a:r>
            <a:endParaRPr sz="2000">
              <a:latin typeface="Arial"/>
              <a:cs typeface="Arial"/>
            </a:endParaRPr>
          </a:p>
        </p:txBody>
      </p:sp>
      <p:sp>
        <p:nvSpPr>
          <p:cNvPr id="8" name="object 8"/>
          <p:cNvSpPr txBox="1"/>
          <p:nvPr/>
        </p:nvSpPr>
        <p:spPr>
          <a:xfrm>
            <a:off x="2062135" y="4507034"/>
            <a:ext cx="456590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Bottom-up design</a:t>
            </a:r>
            <a:r>
              <a:rPr sz="2000" spc="553" dirty="0" smtClean="0">
                <a:solidFill>
                  <a:srgbClr val="383937"/>
                </a:solidFill>
                <a:latin typeface="Arial"/>
                <a:cs typeface="Arial"/>
              </a:rPr>
              <a:t> </a:t>
            </a:r>
            <a:r>
              <a:rPr sz="2000" spc="0" dirty="0" smtClean="0">
                <a:solidFill>
                  <a:srgbClr val="383937"/>
                </a:solidFill>
                <a:latin typeface="Arial"/>
                <a:cs typeface="Arial"/>
              </a:rPr>
              <a:t>-</a:t>
            </a:r>
            <a:r>
              <a:rPr sz="2000" spc="553" dirty="0" smtClean="0">
                <a:solidFill>
                  <a:srgbClr val="383937"/>
                </a:solidFill>
                <a:latin typeface="Arial"/>
                <a:cs typeface="Arial"/>
              </a:rPr>
              <a:t> </a:t>
            </a:r>
            <a:r>
              <a:rPr sz="2000" b="1" spc="0" dirty="0" smtClean="0">
                <a:solidFill>
                  <a:srgbClr val="383937"/>
                </a:solidFill>
                <a:latin typeface="Arial"/>
                <a:cs typeface="Arial"/>
              </a:rPr>
              <a:t>NORMALISATION</a:t>
            </a:r>
            <a:endParaRPr sz="2000">
              <a:latin typeface="Arial"/>
              <a:cs typeface="Arial"/>
            </a:endParaRPr>
          </a:p>
        </p:txBody>
      </p:sp>
      <p:sp>
        <p:nvSpPr>
          <p:cNvPr id="7" name="object 7"/>
          <p:cNvSpPr txBox="1"/>
          <p:nvPr/>
        </p:nvSpPr>
        <p:spPr>
          <a:xfrm>
            <a:off x="2260572" y="4956614"/>
            <a:ext cx="189306" cy="1051634"/>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Arial"/>
                <a:cs typeface="Arial"/>
              </a:rPr>
              <a:t>• </a:t>
            </a:r>
            <a:endParaRPr sz="2000">
              <a:latin typeface="Arial"/>
              <a:cs typeface="Arial"/>
            </a:endParaRPr>
          </a:p>
          <a:p>
            <a:pPr marL="12700">
              <a:lnSpc>
                <a:spcPct val="95825"/>
              </a:lnSpc>
              <a:spcBef>
                <a:spcPts val="592"/>
              </a:spcBef>
            </a:pPr>
            <a:r>
              <a:rPr sz="2000" dirty="0" smtClean="0">
                <a:solidFill>
                  <a:srgbClr val="383937"/>
                </a:solidFill>
                <a:latin typeface="Arial"/>
                <a:cs typeface="Arial"/>
              </a:rPr>
              <a:t>• </a:t>
            </a:r>
            <a:endParaRPr sz="2000">
              <a:latin typeface="Arial"/>
              <a:cs typeface="Arial"/>
            </a:endParaRPr>
          </a:p>
          <a:p>
            <a:pPr marL="12700">
              <a:lnSpc>
                <a:spcPct val="95825"/>
              </a:lnSpc>
              <a:spcBef>
                <a:spcPts val="700"/>
              </a:spcBef>
            </a:pPr>
            <a:r>
              <a:rPr sz="2000" dirty="0" smtClean="0">
                <a:solidFill>
                  <a:srgbClr val="383937"/>
                </a:solidFill>
                <a:latin typeface="Arial"/>
                <a:cs typeface="Arial"/>
              </a:rPr>
              <a:t>• </a:t>
            </a:r>
            <a:endParaRPr sz="2000">
              <a:latin typeface="Arial"/>
              <a:cs typeface="Arial"/>
            </a:endParaRPr>
          </a:p>
        </p:txBody>
      </p:sp>
      <p:sp>
        <p:nvSpPr>
          <p:cNvPr id="6" name="object 6"/>
          <p:cNvSpPr txBox="1"/>
          <p:nvPr/>
        </p:nvSpPr>
        <p:spPr>
          <a:xfrm>
            <a:off x="2590772" y="4956614"/>
            <a:ext cx="5522352" cy="1346199"/>
          </a:xfrm>
          <a:prstGeom prst="rect">
            <a:avLst/>
          </a:prstGeom>
        </p:spPr>
        <p:txBody>
          <a:bodyPr wrap="square" lIns="0" tIns="0" rIns="0" bIns="0" rtlCol="0">
            <a:noAutofit/>
          </a:bodyPr>
          <a:lstStyle/>
          <a:p>
            <a:pPr marL="14288" marR="31111">
              <a:lnSpc>
                <a:spcPts val="2145"/>
              </a:lnSpc>
              <a:spcBef>
                <a:spcPts val="107"/>
              </a:spcBef>
            </a:pPr>
            <a:r>
              <a:rPr sz="2000" i="1" spc="0" dirty="0" smtClean="0">
                <a:solidFill>
                  <a:srgbClr val="383937"/>
                </a:solidFill>
                <a:latin typeface="Arial"/>
                <a:cs typeface="Arial"/>
              </a:rPr>
              <a:t>Identifies data elements (items)</a:t>
            </a:r>
            <a:endParaRPr sz="2000">
              <a:latin typeface="Arial"/>
              <a:cs typeface="Arial"/>
            </a:endParaRPr>
          </a:p>
          <a:p>
            <a:pPr marL="14288" marR="31111">
              <a:lnSpc>
                <a:spcPct val="95825"/>
              </a:lnSpc>
              <a:spcBef>
                <a:spcPts val="592"/>
              </a:spcBef>
            </a:pPr>
            <a:r>
              <a:rPr sz="2000" i="1" spc="0" dirty="0" smtClean="0">
                <a:solidFill>
                  <a:srgbClr val="383937"/>
                </a:solidFill>
                <a:latin typeface="Arial"/>
                <a:cs typeface="Arial"/>
              </a:rPr>
              <a:t>Groups them together in data sets (entities)</a:t>
            </a:r>
            <a:endParaRPr sz="2000">
              <a:latin typeface="Arial"/>
              <a:cs typeface="Arial"/>
            </a:endParaRPr>
          </a:p>
          <a:p>
            <a:pPr marL="12700" indent="1588">
              <a:lnSpc>
                <a:spcPct val="100041"/>
              </a:lnSpc>
              <a:spcBef>
                <a:spcPts val="700"/>
              </a:spcBef>
            </a:pPr>
            <a:r>
              <a:rPr sz="2000" i="1" spc="0" dirty="0" smtClean="0">
                <a:solidFill>
                  <a:srgbClr val="383937"/>
                </a:solidFill>
                <a:latin typeface="Arial"/>
                <a:cs typeface="Arial"/>
              </a:rPr>
              <a:t>First defines the attributes and then groups them entities</a:t>
            </a:r>
            <a:endParaRPr sz="2000">
              <a:latin typeface="Arial"/>
              <a:cs typeface="Arial"/>
            </a:endParaRPr>
          </a:p>
        </p:txBody>
      </p:sp>
      <p:sp>
        <p:nvSpPr>
          <p:cNvPr id="5" name="object 5"/>
          <p:cNvSpPr txBox="1"/>
          <p:nvPr/>
        </p:nvSpPr>
        <p:spPr>
          <a:xfrm>
            <a:off x="8127172" y="5718614"/>
            <a:ext cx="853901" cy="279400"/>
          </a:xfrm>
          <a:prstGeom prst="rect">
            <a:avLst/>
          </a:prstGeom>
        </p:spPr>
        <p:txBody>
          <a:bodyPr wrap="square" lIns="0" tIns="0" rIns="0" bIns="0" rtlCol="0">
            <a:noAutofit/>
          </a:bodyPr>
          <a:lstStyle/>
          <a:p>
            <a:pPr marL="12700">
              <a:lnSpc>
                <a:spcPts val="2145"/>
              </a:lnSpc>
              <a:spcBef>
                <a:spcPts val="107"/>
              </a:spcBef>
            </a:pPr>
            <a:r>
              <a:rPr sz="2000" i="1" spc="0" dirty="0" smtClean="0">
                <a:solidFill>
                  <a:srgbClr val="383937"/>
                </a:solidFill>
                <a:latin typeface="Arial"/>
                <a:cs typeface="Arial"/>
              </a:rPr>
              <a:t>to form</a:t>
            </a:r>
            <a:endParaRPr sz="2000">
              <a:latin typeface="Arial"/>
              <a:cs typeface="Arial"/>
            </a:endParaRPr>
          </a:p>
        </p:txBody>
      </p:sp>
      <p:sp>
        <p:nvSpPr>
          <p:cNvPr id="3" name="object 3"/>
          <p:cNvSpPr txBox="1"/>
          <p:nvPr/>
        </p:nvSpPr>
        <p:spPr>
          <a:xfrm>
            <a:off x="9343362" y="6864250"/>
            <a:ext cx="133017"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1" name="object 11"/>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7" name="object 7"/>
          <p:cNvSpPr txBox="1"/>
          <p:nvPr/>
        </p:nvSpPr>
        <p:spPr>
          <a:xfrm>
            <a:off x="1384300" y="1339850"/>
            <a:ext cx="2193262" cy="381000"/>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383937"/>
                </a:solidFill>
                <a:latin typeface="Arial"/>
                <a:cs typeface="Arial"/>
              </a:rPr>
              <a:t>Dependency</a:t>
            </a:r>
            <a:endParaRPr sz="2800">
              <a:latin typeface="Arial"/>
              <a:cs typeface="Arial"/>
            </a:endParaRPr>
          </a:p>
        </p:txBody>
      </p:sp>
      <p:sp>
        <p:nvSpPr>
          <p:cNvPr id="6" name="object 6"/>
          <p:cNvSpPr txBox="1"/>
          <p:nvPr/>
        </p:nvSpPr>
        <p:spPr>
          <a:xfrm>
            <a:off x="3746500" y="1339850"/>
            <a:ext cx="1501694" cy="381000"/>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383937"/>
                </a:solidFill>
                <a:latin typeface="Arial"/>
                <a:cs typeface="Arial"/>
              </a:rPr>
              <a:t>Diagram</a:t>
            </a:r>
            <a:endParaRPr sz="2800">
              <a:latin typeface="Arial"/>
              <a:cs typeface="Arial"/>
            </a:endParaRPr>
          </a:p>
        </p:txBody>
      </p:sp>
      <p:sp>
        <p:nvSpPr>
          <p:cNvPr id="5" name="object 5"/>
          <p:cNvSpPr txBox="1"/>
          <p:nvPr/>
        </p:nvSpPr>
        <p:spPr>
          <a:xfrm>
            <a:off x="5346700" y="1339850"/>
            <a:ext cx="987371" cy="381000"/>
          </a:xfrm>
          <a:prstGeom prst="rect">
            <a:avLst/>
          </a:prstGeom>
        </p:spPr>
        <p:txBody>
          <a:bodyPr wrap="square" lIns="0" tIns="0" rIns="0" bIns="0" rtlCol="0">
            <a:noAutofit/>
          </a:bodyPr>
          <a:lstStyle/>
          <a:p>
            <a:pPr marL="12700">
              <a:lnSpc>
                <a:spcPts val="2960"/>
              </a:lnSpc>
              <a:spcBef>
                <a:spcPts val="148"/>
              </a:spcBef>
            </a:pPr>
            <a:r>
              <a:rPr sz="2800" b="1" spc="0" dirty="0" smtClean="0">
                <a:solidFill>
                  <a:srgbClr val="383937"/>
                </a:solidFill>
                <a:latin typeface="Arial"/>
                <a:cs typeface="Arial"/>
              </a:rPr>
              <a:t>(1NF)</a:t>
            </a:r>
            <a:endParaRPr sz="28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pic>
        <p:nvPicPr>
          <p:cNvPr id="1026" name="Picture 2"/>
          <p:cNvPicPr>
            <a:picLocks noChangeAspect="1" noChangeArrowheads="1"/>
          </p:cNvPicPr>
          <p:nvPr/>
        </p:nvPicPr>
        <p:blipFill>
          <a:blip r:embed="rId2"/>
          <a:srcRect/>
          <a:stretch>
            <a:fillRect/>
          </a:stretch>
        </p:blipFill>
        <p:spPr bwMode="auto">
          <a:xfrm>
            <a:off x="1131889" y="2082800"/>
            <a:ext cx="8167224" cy="474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29" name="object 29"/>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27" name="object 27"/>
          <p:cNvSpPr txBox="1"/>
          <p:nvPr/>
        </p:nvSpPr>
        <p:spPr>
          <a:xfrm>
            <a:off x="1420784" y="1358085"/>
            <a:ext cx="2732874" cy="723324"/>
          </a:xfrm>
          <a:prstGeom prst="rect">
            <a:avLst/>
          </a:prstGeom>
        </p:spPr>
        <p:txBody>
          <a:bodyPr wrap="square" lIns="0" tIns="0" rIns="0" bIns="0" rtlCol="0">
            <a:noAutofit/>
          </a:bodyPr>
          <a:lstStyle/>
          <a:p>
            <a:pPr marL="36512" marR="32385">
              <a:lnSpc>
                <a:spcPts val="3370"/>
              </a:lnSpc>
              <a:spcBef>
                <a:spcPts val="168"/>
              </a:spcBef>
            </a:pPr>
            <a:r>
              <a:rPr sz="3200" b="1" spc="0" dirty="0" smtClean="0">
                <a:solidFill>
                  <a:srgbClr val="383937"/>
                </a:solidFill>
                <a:latin typeface="Arial"/>
                <a:cs typeface="Arial"/>
              </a:rPr>
              <a:t>1NF to 2NF</a:t>
            </a:r>
            <a:endParaRPr sz="3200">
              <a:latin typeface="Arial"/>
              <a:cs typeface="Arial"/>
            </a:endParaRPr>
          </a:p>
          <a:p>
            <a:pPr marL="12700">
              <a:lnSpc>
                <a:spcPct val="95825"/>
              </a:lnSpc>
              <a:spcBef>
                <a:spcPts val="136"/>
              </a:spcBef>
            </a:pPr>
            <a:r>
              <a:rPr sz="1700" spc="0" dirty="0" smtClean="0">
                <a:solidFill>
                  <a:srgbClr val="383937"/>
                </a:solidFill>
                <a:latin typeface="Arial"/>
                <a:cs typeface="Arial"/>
              </a:rPr>
              <a:t>A RELATION IS IN 2NF IF -</a:t>
            </a:r>
            <a:endParaRPr sz="1700">
              <a:latin typeface="Arial"/>
              <a:cs typeface="Arial"/>
            </a:endParaRPr>
          </a:p>
        </p:txBody>
      </p:sp>
      <p:sp>
        <p:nvSpPr>
          <p:cNvPr id="26" name="object 26"/>
          <p:cNvSpPr txBox="1"/>
          <p:nvPr/>
        </p:nvSpPr>
        <p:spPr>
          <a:xfrm>
            <a:off x="1155671" y="1840190"/>
            <a:ext cx="156563" cy="2413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p:txBody>
      </p:sp>
      <p:sp>
        <p:nvSpPr>
          <p:cNvPr id="25" name="object 25"/>
          <p:cNvSpPr txBox="1"/>
          <p:nvPr/>
        </p:nvSpPr>
        <p:spPr>
          <a:xfrm>
            <a:off x="1752572" y="2144909"/>
            <a:ext cx="177858"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24" name="object 24"/>
          <p:cNvSpPr txBox="1"/>
          <p:nvPr/>
        </p:nvSpPr>
        <p:spPr>
          <a:xfrm>
            <a:off x="2062135" y="2144909"/>
            <a:ext cx="6287190"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all non key attributes are functionally dependent on the entire key</a:t>
            </a:r>
            <a:endParaRPr sz="1700">
              <a:latin typeface="Arial"/>
              <a:cs typeface="Arial"/>
            </a:endParaRPr>
          </a:p>
        </p:txBody>
      </p:sp>
      <p:sp>
        <p:nvSpPr>
          <p:cNvPr id="23" name="object 23"/>
          <p:cNvSpPr txBox="1"/>
          <p:nvPr/>
        </p:nvSpPr>
        <p:spPr>
          <a:xfrm>
            <a:off x="2260572" y="2462409"/>
            <a:ext cx="133371"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22" name="object 22"/>
          <p:cNvSpPr txBox="1"/>
          <p:nvPr/>
        </p:nvSpPr>
        <p:spPr>
          <a:xfrm>
            <a:off x="2592360" y="2462409"/>
            <a:ext cx="3142527"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ie. no partial dependencies exist</a:t>
            </a:r>
            <a:endParaRPr sz="1700">
              <a:latin typeface="Arial"/>
              <a:cs typeface="Arial"/>
            </a:endParaRPr>
          </a:p>
        </p:txBody>
      </p:sp>
      <p:sp>
        <p:nvSpPr>
          <p:cNvPr id="21" name="object 21"/>
          <p:cNvSpPr txBox="1"/>
          <p:nvPr/>
        </p:nvSpPr>
        <p:spPr>
          <a:xfrm>
            <a:off x="1155671" y="2767290"/>
            <a:ext cx="156563" cy="5461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a:p>
            <a:pPr marL="12700">
              <a:lnSpc>
                <a:spcPct val="92488"/>
              </a:lnSpc>
              <a:spcBef>
                <a:spcPts val="421"/>
              </a:spcBef>
            </a:pPr>
            <a:r>
              <a:rPr sz="1700" spc="0" dirty="0" smtClean="0">
                <a:solidFill>
                  <a:srgbClr val="383937"/>
                </a:solidFill>
                <a:latin typeface="Wingdings"/>
                <a:cs typeface="Wingdings"/>
              </a:rPr>
              <a:t></a:t>
            </a:r>
            <a:endParaRPr sz="1700">
              <a:latin typeface="Wingdings"/>
              <a:cs typeface="Wingdings"/>
            </a:endParaRPr>
          </a:p>
        </p:txBody>
      </p:sp>
      <p:sp>
        <p:nvSpPr>
          <p:cNvPr id="20" name="object 20"/>
          <p:cNvSpPr txBox="1"/>
          <p:nvPr/>
        </p:nvSpPr>
        <p:spPr>
          <a:xfrm>
            <a:off x="1420784" y="2767209"/>
            <a:ext cx="1762192" cy="241300"/>
          </a:xfrm>
          <a:prstGeom prst="rect">
            <a:avLst/>
          </a:prstGeom>
        </p:spPr>
        <p:txBody>
          <a:bodyPr wrap="square" lIns="0" tIns="0" rIns="0" bIns="0" rtlCol="0">
            <a:noAutofit/>
          </a:bodyPr>
          <a:lstStyle/>
          <a:p>
            <a:pPr marL="12700">
              <a:lnSpc>
                <a:spcPts val="1839"/>
              </a:lnSpc>
              <a:spcBef>
                <a:spcPts val="92"/>
              </a:spcBef>
            </a:pPr>
            <a:r>
              <a:rPr sz="1700" u="heavy" spc="0" dirty="0" smtClean="0">
                <a:solidFill>
                  <a:srgbClr val="383937"/>
                </a:solidFill>
                <a:latin typeface="Arial"/>
                <a:cs typeface="Arial"/>
              </a:rPr>
              <a:t>Representation 1:</a:t>
            </a:r>
            <a:endParaRPr sz="1700">
              <a:latin typeface="Arial"/>
              <a:cs typeface="Arial"/>
            </a:endParaRPr>
          </a:p>
        </p:txBody>
      </p:sp>
      <p:sp>
        <p:nvSpPr>
          <p:cNvPr id="19" name="object 19"/>
          <p:cNvSpPr txBox="1"/>
          <p:nvPr/>
        </p:nvSpPr>
        <p:spPr>
          <a:xfrm>
            <a:off x="1420784" y="3072009"/>
            <a:ext cx="5541904"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Move from 1NF to 2NF by removing partial dependencies</a:t>
            </a:r>
            <a:endParaRPr sz="1700">
              <a:latin typeface="Arial"/>
              <a:cs typeface="Arial"/>
            </a:endParaRPr>
          </a:p>
        </p:txBody>
      </p:sp>
      <p:sp>
        <p:nvSpPr>
          <p:cNvPr id="18" name="object 18"/>
          <p:cNvSpPr txBox="1"/>
          <p:nvPr/>
        </p:nvSpPr>
        <p:spPr>
          <a:xfrm>
            <a:off x="1752572" y="3389509"/>
            <a:ext cx="177858" cy="5461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a:p>
            <a:pPr marL="12700">
              <a:lnSpc>
                <a:spcPct val="95825"/>
              </a:lnSpc>
              <a:spcBef>
                <a:spcPts val="353"/>
              </a:spcBef>
            </a:pPr>
            <a:r>
              <a:rPr sz="1700" spc="0" dirty="0" smtClean="0">
                <a:solidFill>
                  <a:srgbClr val="383937"/>
                </a:solidFill>
                <a:latin typeface="Arial"/>
                <a:cs typeface="Arial"/>
              </a:rPr>
              <a:t>-</a:t>
            </a:r>
            <a:endParaRPr sz="1700">
              <a:latin typeface="Arial"/>
              <a:cs typeface="Arial"/>
            </a:endParaRPr>
          </a:p>
        </p:txBody>
      </p:sp>
      <p:sp>
        <p:nvSpPr>
          <p:cNvPr id="17" name="object 17"/>
          <p:cNvSpPr txBox="1"/>
          <p:nvPr/>
        </p:nvSpPr>
        <p:spPr>
          <a:xfrm>
            <a:off x="2057372" y="3389509"/>
            <a:ext cx="6810883" cy="787400"/>
          </a:xfrm>
          <a:prstGeom prst="rect">
            <a:avLst/>
          </a:prstGeom>
        </p:spPr>
        <p:txBody>
          <a:bodyPr wrap="square" lIns="0" tIns="0" rIns="0" bIns="0" rtlCol="0">
            <a:noAutofit/>
          </a:bodyPr>
          <a:lstStyle/>
          <a:p>
            <a:pPr marL="17463" marR="24539">
              <a:lnSpc>
                <a:spcPts val="1839"/>
              </a:lnSpc>
              <a:spcBef>
                <a:spcPts val="92"/>
              </a:spcBef>
            </a:pPr>
            <a:r>
              <a:rPr sz="1700" spc="0" dirty="0" smtClean="0">
                <a:solidFill>
                  <a:srgbClr val="383937"/>
                </a:solidFill>
                <a:latin typeface="Arial"/>
                <a:cs typeface="Arial"/>
              </a:rPr>
              <a:t>1NF: PROJECT (</a:t>
            </a:r>
            <a:r>
              <a:rPr sz="1700" u="heavy" spc="0" dirty="0" smtClean="0">
                <a:solidFill>
                  <a:srgbClr val="383937"/>
                </a:solidFill>
                <a:latin typeface="Arial"/>
                <a:cs typeface="Arial"/>
              </a:rPr>
              <a:t>proj_num</a:t>
            </a:r>
            <a:r>
              <a:rPr sz="1700" spc="0" dirty="0" smtClean="0">
                <a:solidFill>
                  <a:srgbClr val="383937"/>
                </a:solidFill>
                <a:latin typeface="Arial"/>
                <a:cs typeface="Arial"/>
              </a:rPr>
              <a:t>, proj_name)</a:t>
            </a:r>
            <a:endParaRPr sz="1700">
              <a:latin typeface="Arial"/>
              <a:cs typeface="Arial"/>
            </a:endParaRPr>
          </a:p>
          <a:p>
            <a:pPr marL="12700" indent="4763">
              <a:lnSpc>
                <a:spcPts val="1900"/>
              </a:lnSpc>
              <a:spcBef>
                <a:spcPts val="522"/>
              </a:spcBef>
            </a:pPr>
            <a:r>
              <a:rPr sz="1700" spc="0" dirty="0" smtClean="0">
                <a:solidFill>
                  <a:srgbClr val="383937"/>
                </a:solidFill>
                <a:latin typeface="Arial"/>
                <a:cs typeface="Arial"/>
              </a:rPr>
              <a:t>1NF: ASSIGN (</a:t>
            </a:r>
            <a:r>
              <a:rPr sz="1700" u="heavy" spc="0" dirty="0" smtClean="0">
                <a:solidFill>
                  <a:srgbClr val="383937"/>
                </a:solidFill>
                <a:latin typeface="Arial"/>
                <a:cs typeface="Arial"/>
              </a:rPr>
              <a:t>proj_num</a:t>
            </a:r>
            <a:r>
              <a:rPr sz="1700" spc="0" dirty="0" smtClean="0">
                <a:solidFill>
                  <a:srgbClr val="383937"/>
                </a:solidFill>
                <a:latin typeface="Arial"/>
                <a:cs typeface="Arial"/>
              </a:rPr>
              <a:t>, </a:t>
            </a:r>
            <a:r>
              <a:rPr sz="1700" u="heavy" spc="0" dirty="0" smtClean="0">
                <a:solidFill>
                  <a:srgbClr val="383937"/>
                </a:solidFill>
                <a:latin typeface="Arial"/>
                <a:cs typeface="Arial"/>
              </a:rPr>
              <a:t>emp_num</a:t>
            </a:r>
            <a:r>
              <a:rPr sz="1700" spc="0" dirty="0" smtClean="0">
                <a:solidFill>
                  <a:srgbClr val="383937"/>
                </a:solidFill>
                <a:latin typeface="Arial"/>
                <a:cs typeface="Arial"/>
              </a:rPr>
              <a:t>, emp_name, job_class, chg_hour, assign_hours)</a:t>
            </a:r>
            <a:endParaRPr sz="1700">
              <a:latin typeface="Arial"/>
              <a:cs typeface="Arial"/>
            </a:endParaRPr>
          </a:p>
        </p:txBody>
      </p:sp>
      <p:sp>
        <p:nvSpPr>
          <p:cNvPr id="16" name="object 16"/>
          <p:cNvSpPr txBox="1"/>
          <p:nvPr/>
        </p:nvSpPr>
        <p:spPr>
          <a:xfrm>
            <a:off x="1155671" y="4240490"/>
            <a:ext cx="156563" cy="2413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p:txBody>
      </p:sp>
      <p:sp>
        <p:nvSpPr>
          <p:cNvPr id="15" name="object 15"/>
          <p:cNvSpPr txBox="1"/>
          <p:nvPr/>
        </p:nvSpPr>
        <p:spPr>
          <a:xfrm>
            <a:off x="1420784" y="4240409"/>
            <a:ext cx="3837246" cy="241299"/>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1NF: PROJECT (</a:t>
            </a:r>
            <a:r>
              <a:rPr sz="1700" u="heavy" spc="0" dirty="0" smtClean="0">
                <a:solidFill>
                  <a:srgbClr val="383937"/>
                </a:solidFill>
                <a:latin typeface="Arial"/>
                <a:cs typeface="Arial"/>
              </a:rPr>
              <a:t>proj_num</a:t>
            </a:r>
            <a:r>
              <a:rPr sz="1700" spc="0" dirty="0" smtClean="0">
                <a:solidFill>
                  <a:srgbClr val="383937"/>
                </a:solidFill>
                <a:latin typeface="Arial"/>
                <a:cs typeface="Arial"/>
              </a:rPr>
              <a:t>, proj_name)</a:t>
            </a:r>
            <a:endParaRPr sz="1700">
              <a:latin typeface="Arial"/>
              <a:cs typeface="Arial"/>
            </a:endParaRPr>
          </a:p>
        </p:txBody>
      </p:sp>
      <p:sp>
        <p:nvSpPr>
          <p:cNvPr id="14" name="object 14"/>
          <p:cNvSpPr txBox="1"/>
          <p:nvPr/>
        </p:nvSpPr>
        <p:spPr>
          <a:xfrm>
            <a:off x="1752572" y="4545209"/>
            <a:ext cx="177858"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13" name="object 13"/>
          <p:cNvSpPr txBox="1"/>
          <p:nvPr/>
        </p:nvSpPr>
        <p:spPr>
          <a:xfrm>
            <a:off x="2057372" y="4545209"/>
            <a:ext cx="6554913" cy="482600"/>
          </a:xfrm>
          <a:prstGeom prst="rect">
            <a:avLst/>
          </a:prstGeom>
        </p:spPr>
        <p:txBody>
          <a:bodyPr wrap="square" lIns="0" tIns="0" rIns="0" bIns="0" rtlCol="0">
            <a:noAutofit/>
          </a:bodyPr>
          <a:lstStyle/>
          <a:p>
            <a:pPr marL="17463">
              <a:lnSpc>
                <a:spcPts val="1839"/>
              </a:lnSpc>
              <a:spcBef>
                <a:spcPts val="92"/>
              </a:spcBef>
            </a:pPr>
            <a:r>
              <a:rPr sz="1700" spc="0" dirty="0" smtClean="0">
                <a:solidFill>
                  <a:srgbClr val="383937"/>
                </a:solidFill>
                <a:latin typeface="Arial"/>
                <a:cs typeface="Arial"/>
              </a:rPr>
              <a:t>already in 2NF only one attribute in PK thus CANNOT be any partial</a:t>
            </a:r>
            <a:endParaRPr sz="1700">
              <a:latin typeface="Arial"/>
              <a:cs typeface="Arial"/>
            </a:endParaRPr>
          </a:p>
          <a:p>
            <a:pPr marL="12700" marR="32384">
              <a:lnSpc>
                <a:spcPts val="1900"/>
              </a:lnSpc>
              <a:spcBef>
                <a:spcPts val="3"/>
              </a:spcBef>
            </a:pPr>
            <a:r>
              <a:rPr sz="1700" spc="0" dirty="0" smtClean="0">
                <a:solidFill>
                  <a:srgbClr val="383937"/>
                </a:solidFill>
                <a:latin typeface="Arial"/>
                <a:cs typeface="Arial"/>
              </a:rPr>
              <a:t>dependencies</a:t>
            </a:r>
            <a:endParaRPr sz="1700">
              <a:latin typeface="Arial"/>
              <a:cs typeface="Arial"/>
            </a:endParaRPr>
          </a:p>
        </p:txBody>
      </p:sp>
      <p:sp>
        <p:nvSpPr>
          <p:cNvPr id="12" name="object 12"/>
          <p:cNvSpPr txBox="1"/>
          <p:nvPr/>
        </p:nvSpPr>
        <p:spPr>
          <a:xfrm>
            <a:off x="2260572" y="5091311"/>
            <a:ext cx="133371"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11" name="object 11"/>
          <p:cNvSpPr txBox="1"/>
          <p:nvPr/>
        </p:nvSpPr>
        <p:spPr>
          <a:xfrm>
            <a:off x="2592360" y="5091311"/>
            <a:ext cx="3837246"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2NF: PROJECT (</a:t>
            </a:r>
            <a:r>
              <a:rPr sz="1700" u="heavy" spc="0" dirty="0" smtClean="0">
                <a:solidFill>
                  <a:srgbClr val="383937"/>
                </a:solidFill>
                <a:latin typeface="Arial"/>
                <a:cs typeface="Arial"/>
              </a:rPr>
              <a:t>proj_num</a:t>
            </a:r>
            <a:r>
              <a:rPr sz="1700" spc="0" dirty="0" smtClean="0">
                <a:solidFill>
                  <a:srgbClr val="383937"/>
                </a:solidFill>
                <a:latin typeface="Arial"/>
                <a:cs typeface="Arial"/>
              </a:rPr>
              <a:t>, proj_name)</a:t>
            </a:r>
            <a:endParaRPr sz="1700">
              <a:latin typeface="Arial"/>
              <a:cs typeface="Arial"/>
            </a:endParaRPr>
          </a:p>
        </p:txBody>
      </p:sp>
      <p:sp>
        <p:nvSpPr>
          <p:cNvPr id="10" name="object 10"/>
          <p:cNvSpPr txBox="1"/>
          <p:nvPr/>
        </p:nvSpPr>
        <p:spPr>
          <a:xfrm>
            <a:off x="1155671" y="5396190"/>
            <a:ext cx="156563" cy="2413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p:txBody>
      </p:sp>
      <p:sp>
        <p:nvSpPr>
          <p:cNvPr id="9" name="object 9"/>
          <p:cNvSpPr txBox="1"/>
          <p:nvPr/>
        </p:nvSpPr>
        <p:spPr>
          <a:xfrm>
            <a:off x="1420784" y="5396109"/>
            <a:ext cx="6813965" cy="4826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1NF: ASSIGN (</a:t>
            </a:r>
            <a:r>
              <a:rPr sz="1700" u="heavy" spc="0" dirty="0" smtClean="0">
                <a:solidFill>
                  <a:srgbClr val="383937"/>
                </a:solidFill>
                <a:latin typeface="Arial"/>
                <a:cs typeface="Arial"/>
              </a:rPr>
              <a:t>proj_num</a:t>
            </a:r>
            <a:r>
              <a:rPr sz="1700" spc="0" dirty="0" smtClean="0">
                <a:solidFill>
                  <a:srgbClr val="383937"/>
                </a:solidFill>
                <a:latin typeface="Arial"/>
                <a:cs typeface="Arial"/>
              </a:rPr>
              <a:t>, </a:t>
            </a:r>
            <a:r>
              <a:rPr sz="1700" u="heavy" spc="0" dirty="0" smtClean="0">
                <a:solidFill>
                  <a:srgbClr val="383937"/>
                </a:solidFill>
                <a:latin typeface="Arial"/>
                <a:cs typeface="Arial"/>
              </a:rPr>
              <a:t>emp_num</a:t>
            </a:r>
            <a:r>
              <a:rPr sz="1700" spc="0" dirty="0" smtClean="0">
                <a:solidFill>
                  <a:srgbClr val="383937"/>
                </a:solidFill>
                <a:latin typeface="Arial"/>
                <a:cs typeface="Arial"/>
              </a:rPr>
              <a:t>, emp_name, job_class, chg_hour,</a:t>
            </a:r>
            <a:endParaRPr sz="1700">
              <a:latin typeface="Arial"/>
              <a:cs typeface="Arial"/>
            </a:endParaRPr>
          </a:p>
          <a:p>
            <a:pPr marL="14287" marR="32384">
              <a:lnSpc>
                <a:spcPts val="1900"/>
              </a:lnSpc>
              <a:spcBef>
                <a:spcPts val="3"/>
              </a:spcBef>
            </a:pPr>
            <a:r>
              <a:rPr sz="1700" spc="0" dirty="0" smtClean="0">
                <a:solidFill>
                  <a:srgbClr val="383937"/>
                </a:solidFill>
                <a:latin typeface="Arial"/>
                <a:cs typeface="Arial"/>
              </a:rPr>
              <a:t>assign_hours)</a:t>
            </a:r>
            <a:endParaRPr sz="1700">
              <a:latin typeface="Arial"/>
              <a:cs typeface="Arial"/>
            </a:endParaRPr>
          </a:p>
        </p:txBody>
      </p:sp>
      <p:sp>
        <p:nvSpPr>
          <p:cNvPr id="8" name="object 8"/>
          <p:cNvSpPr txBox="1"/>
          <p:nvPr/>
        </p:nvSpPr>
        <p:spPr>
          <a:xfrm>
            <a:off x="1752572" y="5942209"/>
            <a:ext cx="177858"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7" name="object 7"/>
          <p:cNvSpPr txBox="1"/>
          <p:nvPr/>
        </p:nvSpPr>
        <p:spPr>
          <a:xfrm>
            <a:off x="2062135" y="5942209"/>
            <a:ext cx="933864"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becomes</a:t>
            </a:r>
            <a:endParaRPr sz="1700">
              <a:latin typeface="Arial"/>
              <a:cs typeface="Arial"/>
            </a:endParaRPr>
          </a:p>
        </p:txBody>
      </p:sp>
      <p:sp>
        <p:nvSpPr>
          <p:cNvPr id="6" name="object 6"/>
          <p:cNvSpPr txBox="1"/>
          <p:nvPr/>
        </p:nvSpPr>
        <p:spPr>
          <a:xfrm>
            <a:off x="2260572" y="6247009"/>
            <a:ext cx="133371" cy="5588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a:p>
            <a:pPr marL="12700">
              <a:lnSpc>
                <a:spcPct val="95825"/>
              </a:lnSpc>
              <a:spcBef>
                <a:spcPts val="453"/>
              </a:spcBef>
            </a:pPr>
            <a:r>
              <a:rPr sz="1700" spc="0" dirty="0" smtClean="0">
                <a:solidFill>
                  <a:srgbClr val="383937"/>
                </a:solidFill>
                <a:latin typeface="Arial"/>
                <a:cs typeface="Arial"/>
              </a:rPr>
              <a:t>•</a:t>
            </a:r>
            <a:endParaRPr sz="1700">
              <a:latin typeface="Arial"/>
              <a:cs typeface="Arial"/>
            </a:endParaRPr>
          </a:p>
        </p:txBody>
      </p:sp>
      <p:sp>
        <p:nvSpPr>
          <p:cNvPr id="5" name="object 5"/>
          <p:cNvSpPr txBox="1"/>
          <p:nvPr/>
        </p:nvSpPr>
        <p:spPr>
          <a:xfrm>
            <a:off x="2592360" y="6247009"/>
            <a:ext cx="6117877" cy="79504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2NF EMPLOYEE (</a:t>
            </a:r>
            <a:r>
              <a:rPr sz="1700" u="heavy" spc="0" dirty="0" smtClean="0">
                <a:solidFill>
                  <a:srgbClr val="383937"/>
                </a:solidFill>
                <a:latin typeface="Arial"/>
                <a:cs typeface="Arial"/>
              </a:rPr>
              <a:t>emp_num</a:t>
            </a:r>
            <a:r>
              <a:rPr sz="1700" spc="0" dirty="0" smtClean="0">
                <a:solidFill>
                  <a:srgbClr val="383937"/>
                </a:solidFill>
                <a:latin typeface="Arial"/>
                <a:cs typeface="Arial"/>
              </a:rPr>
              <a:t>, emp_name, job_class, chg_hour)</a:t>
            </a:r>
            <a:endParaRPr sz="1700">
              <a:latin typeface="Arial"/>
              <a:cs typeface="Arial"/>
            </a:endParaRPr>
          </a:p>
          <a:p>
            <a:pPr marL="12700" marR="32384">
              <a:lnSpc>
                <a:spcPct val="95825"/>
              </a:lnSpc>
              <a:spcBef>
                <a:spcPts val="453"/>
              </a:spcBef>
            </a:pPr>
            <a:r>
              <a:rPr sz="1700" spc="0" dirty="0" smtClean="0">
                <a:solidFill>
                  <a:srgbClr val="383937"/>
                </a:solidFill>
                <a:latin typeface="Arial"/>
                <a:cs typeface="Arial"/>
              </a:rPr>
              <a:t>2NF ASSIGN (</a:t>
            </a:r>
            <a:r>
              <a:rPr sz="1700" u="heavy" spc="0" dirty="0" smtClean="0">
                <a:solidFill>
                  <a:srgbClr val="383937"/>
                </a:solidFill>
                <a:latin typeface="Arial"/>
                <a:cs typeface="Arial"/>
              </a:rPr>
              <a:t>proj_num</a:t>
            </a:r>
            <a:r>
              <a:rPr sz="1700" spc="0" dirty="0" smtClean="0">
                <a:solidFill>
                  <a:srgbClr val="383937"/>
                </a:solidFill>
                <a:latin typeface="Arial"/>
                <a:cs typeface="Arial"/>
              </a:rPr>
              <a:t>, </a:t>
            </a:r>
            <a:r>
              <a:rPr sz="1700" u="heavy" spc="0" dirty="0" smtClean="0">
                <a:solidFill>
                  <a:srgbClr val="383937"/>
                </a:solidFill>
                <a:latin typeface="Arial"/>
                <a:cs typeface="Arial"/>
              </a:rPr>
              <a:t>emp_num</a:t>
            </a:r>
            <a:r>
              <a:rPr sz="1700" spc="0" dirty="0" smtClean="0">
                <a:solidFill>
                  <a:srgbClr val="383937"/>
                </a:solidFill>
                <a:latin typeface="Arial"/>
                <a:cs typeface="Arial"/>
              </a:rPr>
              <a:t>, </a:t>
            </a:r>
            <a:r>
              <a:rPr sz="1700" spc="0" smtClean="0">
                <a:solidFill>
                  <a:srgbClr val="383937"/>
                </a:solidFill>
                <a:latin typeface="Arial"/>
                <a:cs typeface="Arial"/>
              </a:rPr>
              <a:t>assign_hours)</a:t>
            </a:r>
            <a:endParaRPr sz="1700">
              <a:latin typeface="Arial"/>
              <a:cs typeface="Arial"/>
            </a:endParaRPr>
          </a:p>
        </p:txBody>
      </p:sp>
      <p:sp>
        <p:nvSpPr>
          <p:cNvPr id="4" name="object 4"/>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3" name="object 3"/>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897837" y="2815156"/>
            <a:ext cx="59987" cy="1524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5" name="object 15"/>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3" name="object 13"/>
          <p:cNvSpPr/>
          <p:nvPr/>
        </p:nvSpPr>
        <p:spPr>
          <a:xfrm>
            <a:off x="1408083" y="1769947"/>
            <a:ext cx="7105650" cy="5013325"/>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txBox="1"/>
          <p:nvPr/>
        </p:nvSpPr>
        <p:spPr>
          <a:xfrm>
            <a:off x="1444597" y="1343631"/>
            <a:ext cx="698756" cy="355600"/>
          </a:xfrm>
          <a:prstGeom prst="rect">
            <a:avLst/>
          </a:prstGeom>
        </p:spPr>
        <p:txBody>
          <a:bodyPr wrap="square" lIns="0" tIns="0" rIns="0" bIns="0" rtlCol="0">
            <a:noAutofit/>
          </a:bodyPr>
          <a:lstStyle/>
          <a:p>
            <a:pPr marL="12700">
              <a:lnSpc>
                <a:spcPts val="2760"/>
              </a:lnSpc>
              <a:spcBef>
                <a:spcPts val="138"/>
              </a:spcBef>
            </a:pPr>
            <a:r>
              <a:rPr sz="2600" b="1" spc="0" dirty="0" smtClean="0">
                <a:solidFill>
                  <a:srgbClr val="383937"/>
                </a:solidFill>
                <a:latin typeface="Arial"/>
                <a:cs typeface="Arial"/>
              </a:rPr>
              <a:t>2NF</a:t>
            </a:r>
            <a:endParaRPr sz="2600">
              <a:latin typeface="Arial"/>
              <a:cs typeface="Arial"/>
            </a:endParaRPr>
          </a:p>
        </p:txBody>
      </p:sp>
      <p:sp>
        <p:nvSpPr>
          <p:cNvPr id="11" name="object 11"/>
          <p:cNvSpPr txBox="1"/>
          <p:nvPr/>
        </p:nvSpPr>
        <p:spPr>
          <a:xfrm>
            <a:off x="2160140" y="1343631"/>
            <a:ext cx="1891373" cy="355600"/>
          </a:xfrm>
          <a:prstGeom prst="rect">
            <a:avLst/>
          </a:prstGeom>
        </p:spPr>
        <p:txBody>
          <a:bodyPr wrap="square" lIns="0" tIns="0" rIns="0" bIns="0" rtlCol="0">
            <a:noAutofit/>
          </a:bodyPr>
          <a:lstStyle/>
          <a:p>
            <a:pPr marL="12700">
              <a:lnSpc>
                <a:spcPts val="2760"/>
              </a:lnSpc>
              <a:spcBef>
                <a:spcPts val="138"/>
              </a:spcBef>
            </a:pPr>
            <a:r>
              <a:rPr sz="2600" b="1" spc="0" dirty="0" smtClean="0">
                <a:solidFill>
                  <a:srgbClr val="383937"/>
                </a:solidFill>
                <a:latin typeface="Arial"/>
                <a:cs typeface="Arial"/>
              </a:rPr>
              <a:t>Conversion</a:t>
            </a:r>
            <a:endParaRPr sz="2600">
              <a:latin typeface="Arial"/>
              <a:cs typeface="Arial"/>
            </a:endParaRPr>
          </a:p>
        </p:txBody>
      </p:sp>
      <p:sp>
        <p:nvSpPr>
          <p:cNvPr id="10" name="object 10"/>
          <p:cNvSpPr txBox="1"/>
          <p:nvPr/>
        </p:nvSpPr>
        <p:spPr>
          <a:xfrm>
            <a:off x="4068300" y="1343631"/>
            <a:ext cx="1267731" cy="355600"/>
          </a:xfrm>
          <a:prstGeom prst="rect">
            <a:avLst/>
          </a:prstGeom>
        </p:spPr>
        <p:txBody>
          <a:bodyPr wrap="square" lIns="0" tIns="0" rIns="0" bIns="0" rtlCol="0">
            <a:noAutofit/>
          </a:bodyPr>
          <a:lstStyle/>
          <a:p>
            <a:pPr marL="12700">
              <a:lnSpc>
                <a:spcPts val="2760"/>
              </a:lnSpc>
              <a:spcBef>
                <a:spcPts val="138"/>
              </a:spcBef>
            </a:pPr>
            <a:r>
              <a:rPr sz="2600" b="1" spc="0" dirty="0" smtClean="0">
                <a:solidFill>
                  <a:srgbClr val="383937"/>
                </a:solidFill>
                <a:latin typeface="Arial"/>
                <a:cs typeface="Arial"/>
              </a:rPr>
              <a:t>Results</a:t>
            </a:r>
            <a:endParaRPr sz="2600">
              <a:latin typeface="Arial"/>
              <a:cs typeface="Arial"/>
            </a:endParaRPr>
          </a:p>
        </p:txBody>
      </p:sp>
      <p:sp>
        <p:nvSpPr>
          <p:cNvPr id="9" name="object 9"/>
          <p:cNvSpPr txBox="1"/>
          <p:nvPr/>
        </p:nvSpPr>
        <p:spPr>
          <a:xfrm>
            <a:off x="5352844" y="1343631"/>
            <a:ext cx="2772185" cy="355600"/>
          </a:xfrm>
          <a:prstGeom prst="rect">
            <a:avLst/>
          </a:prstGeom>
        </p:spPr>
        <p:txBody>
          <a:bodyPr wrap="square" lIns="0" tIns="0" rIns="0" bIns="0" rtlCol="0">
            <a:noAutofit/>
          </a:bodyPr>
          <a:lstStyle/>
          <a:p>
            <a:pPr marL="12700">
              <a:lnSpc>
                <a:spcPts val="2760"/>
              </a:lnSpc>
              <a:spcBef>
                <a:spcPts val="138"/>
              </a:spcBef>
            </a:pPr>
            <a:endParaRPr sz="2600">
              <a:latin typeface="Arial"/>
              <a:cs typeface="Arial"/>
            </a:endParaRPr>
          </a:p>
        </p:txBody>
      </p:sp>
      <p:sp>
        <p:nvSpPr>
          <p:cNvPr id="8" name="object 8"/>
          <p:cNvSpPr txBox="1"/>
          <p:nvPr/>
        </p:nvSpPr>
        <p:spPr>
          <a:xfrm>
            <a:off x="8141845" y="1343631"/>
            <a:ext cx="258571" cy="355600"/>
          </a:xfrm>
          <a:prstGeom prst="rect">
            <a:avLst/>
          </a:prstGeom>
        </p:spPr>
        <p:txBody>
          <a:bodyPr wrap="square" lIns="0" tIns="0" rIns="0" bIns="0" rtlCol="0">
            <a:noAutofit/>
          </a:bodyPr>
          <a:lstStyle/>
          <a:p>
            <a:pPr marL="12700">
              <a:lnSpc>
                <a:spcPts val="2760"/>
              </a:lnSpc>
              <a:spcBef>
                <a:spcPts val="138"/>
              </a:spcBef>
            </a:pPr>
            <a:endParaRPr sz="2600">
              <a:latin typeface="Arial"/>
              <a:cs typeface="Arial"/>
            </a:endParaRPr>
          </a:p>
        </p:txBody>
      </p:sp>
      <p:sp>
        <p:nvSpPr>
          <p:cNvPr id="7" name="object 7"/>
          <p:cNvSpPr txBox="1"/>
          <p:nvPr/>
        </p:nvSpPr>
        <p:spPr>
          <a:xfrm>
            <a:off x="8417232" y="1343631"/>
            <a:ext cx="313389" cy="355600"/>
          </a:xfrm>
          <a:prstGeom prst="rect">
            <a:avLst/>
          </a:prstGeom>
        </p:spPr>
        <p:txBody>
          <a:bodyPr wrap="square" lIns="0" tIns="0" rIns="0" bIns="0" rtlCol="0">
            <a:noAutofit/>
          </a:bodyPr>
          <a:lstStyle/>
          <a:p>
            <a:pPr marL="12700">
              <a:lnSpc>
                <a:spcPts val="2760"/>
              </a:lnSpc>
              <a:spcBef>
                <a:spcPts val="138"/>
              </a:spcBef>
            </a:pPr>
            <a:endParaRPr sz="2600">
              <a:latin typeface="Arial"/>
              <a:cs typeface="Arial"/>
            </a:endParaRPr>
          </a:p>
        </p:txBody>
      </p:sp>
      <p:sp>
        <p:nvSpPr>
          <p:cNvPr id="6" name="object 6"/>
          <p:cNvSpPr txBox="1"/>
          <p:nvPr/>
        </p:nvSpPr>
        <p:spPr>
          <a:xfrm>
            <a:off x="8747432" y="1343631"/>
            <a:ext cx="368546" cy="355600"/>
          </a:xfrm>
          <a:prstGeom prst="rect">
            <a:avLst/>
          </a:prstGeom>
        </p:spPr>
        <p:txBody>
          <a:bodyPr wrap="square" lIns="0" tIns="0" rIns="0" bIns="0" rtlCol="0">
            <a:noAutofit/>
          </a:bodyPr>
          <a:lstStyle/>
          <a:p>
            <a:pPr marL="12700">
              <a:lnSpc>
                <a:spcPts val="2760"/>
              </a:lnSpc>
              <a:spcBef>
                <a:spcPts val="138"/>
              </a:spcBef>
            </a:pPr>
            <a:endParaRPr sz="2600">
              <a:latin typeface="Arial"/>
              <a:cs typeface="Arial"/>
            </a:endParaRPr>
          </a:p>
        </p:txBody>
      </p:sp>
      <p:sp>
        <p:nvSpPr>
          <p:cNvPr id="5" name="object 5"/>
          <p:cNvSpPr txBox="1"/>
          <p:nvPr/>
        </p:nvSpPr>
        <p:spPr>
          <a:xfrm>
            <a:off x="5396837" y="6346836"/>
            <a:ext cx="4290041" cy="228600"/>
          </a:xfrm>
          <a:prstGeom prst="rect">
            <a:avLst/>
          </a:prstGeom>
        </p:spPr>
        <p:txBody>
          <a:bodyPr wrap="square" lIns="0" tIns="0" rIns="0" bIns="0" rtlCol="0">
            <a:noAutofit/>
          </a:bodyPr>
          <a:lstStyle/>
          <a:p>
            <a:pPr marL="12700">
              <a:lnSpc>
                <a:spcPts val="1735"/>
              </a:lnSpc>
              <a:spcBef>
                <a:spcPts val="86"/>
              </a:spcBef>
            </a:pPr>
            <a:endParaRPr sz="16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7" name="object 17"/>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5" name="object 15"/>
          <p:cNvSpPr txBox="1"/>
          <p:nvPr/>
        </p:nvSpPr>
        <p:spPr>
          <a:xfrm>
            <a:off x="1420784" y="1358085"/>
            <a:ext cx="7822872" cy="1851402"/>
          </a:xfrm>
          <a:prstGeom prst="rect">
            <a:avLst/>
          </a:prstGeom>
        </p:spPr>
        <p:txBody>
          <a:bodyPr wrap="square" lIns="0" tIns="0" rIns="0" bIns="0" rtlCol="0">
            <a:noAutofit/>
          </a:bodyPr>
          <a:lstStyle/>
          <a:p>
            <a:pPr marL="36512" marR="24539">
              <a:lnSpc>
                <a:spcPts val="3370"/>
              </a:lnSpc>
              <a:spcBef>
                <a:spcPts val="168"/>
              </a:spcBef>
            </a:pPr>
            <a:r>
              <a:rPr lang="en-US" sz="3200" b="1" spc="0" dirty="0" smtClean="0">
                <a:solidFill>
                  <a:srgbClr val="383937"/>
                </a:solidFill>
                <a:latin typeface="Arial"/>
                <a:cs typeface="Arial"/>
              </a:rPr>
              <a:t>2NF</a:t>
            </a:r>
            <a:endParaRPr sz="3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
        <p:nvSpPr>
          <p:cNvPr id="18" name="TextBox 17"/>
          <p:cNvSpPr txBox="1"/>
          <p:nvPr/>
        </p:nvSpPr>
        <p:spPr>
          <a:xfrm>
            <a:off x="1231900" y="2940050"/>
            <a:ext cx="7772400" cy="2862322"/>
          </a:xfrm>
          <a:prstGeom prst="rect">
            <a:avLst/>
          </a:prstGeom>
          <a:noFill/>
        </p:spPr>
        <p:txBody>
          <a:bodyPr wrap="square" rtlCol="0">
            <a:spAutoFit/>
          </a:bodyPr>
          <a:lstStyle/>
          <a:p>
            <a:pPr algn="just"/>
            <a:r>
              <a:rPr lang="en-US" dirty="0" smtClean="0"/>
              <a:t>If the charge per hour changes for a job classification held by many employees,</a:t>
            </a:r>
            <a:br>
              <a:rPr lang="en-US" dirty="0" smtClean="0"/>
            </a:br>
            <a:r>
              <a:rPr lang="en-US" dirty="0" smtClean="0"/>
              <a:t>that change must be made for </a:t>
            </a:r>
            <a:r>
              <a:rPr lang="en-US" i="1" dirty="0" smtClean="0"/>
              <a:t>each </a:t>
            </a:r>
            <a:r>
              <a:rPr lang="en-US" dirty="0" smtClean="0"/>
              <a:t>of those employees. If you forget to update some of the employee records that are affected by the charge per hour change, different employees with the same job description will generate different hourly charges. </a:t>
            </a:r>
          </a:p>
          <a:p>
            <a:endParaRPr lang="en-US" sz="2400" dirty="0" smtClean="0"/>
          </a:p>
          <a:p>
            <a:pPr algn="ctr"/>
            <a:r>
              <a:rPr lang="en-US" sz="2400" dirty="0" smtClean="0">
                <a:solidFill>
                  <a:srgbClr val="FF0000"/>
                </a:solidFill>
              </a:rPr>
              <a:t>Anomaly!!</a:t>
            </a:r>
          </a:p>
          <a:p>
            <a:pPr algn="ctr"/>
            <a:r>
              <a:rPr lang="en-US" sz="2400" dirty="0" smtClean="0">
                <a:solidFill>
                  <a:srgbClr val="FF0000"/>
                </a:solidFill>
              </a:rPr>
              <a:t>-Redundancy due to Transitive Dependency</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21" name="object 21"/>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9" name="object 19"/>
          <p:cNvSpPr txBox="1"/>
          <p:nvPr/>
        </p:nvSpPr>
        <p:spPr>
          <a:xfrm>
            <a:off x="1420784" y="1358085"/>
            <a:ext cx="4916516" cy="939411"/>
          </a:xfrm>
          <a:prstGeom prst="rect">
            <a:avLst/>
          </a:prstGeom>
        </p:spPr>
        <p:txBody>
          <a:bodyPr wrap="square" lIns="0" tIns="0" rIns="0" bIns="0" rtlCol="0">
            <a:noAutofit/>
          </a:bodyPr>
          <a:lstStyle/>
          <a:p>
            <a:pPr marL="36512" marR="34289">
              <a:lnSpc>
                <a:spcPts val="3370"/>
              </a:lnSpc>
              <a:spcBef>
                <a:spcPts val="168"/>
              </a:spcBef>
            </a:pPr>
            <a:r>
              <a:rPr sz="3200" b="1" spc="0" dirty="0" smtClean="0">
                <a:solidFill>
                  <a:srgbClr val="383937"/>
                </a:solidFill>
                <a:latin typeface="Arial"/>
                <a:cs typeface="Arial"/>
              </a:rPr>
              <a:t>2NF to 3NF</a:t>
            </a:r>
            <a:endParaRPr sz="3200">
              <a:latin typeface="Arial"/>
              <a:cs typeface="Arial"/>
            </a:endParaRPr>
          </a:p>
          <a:p>
            <a:pPr marL="12700">
              <a:lnSpc>
                <a:spcPct val="95825"/>
              </a:lnSpc>
              <a:spcBef>
                <a:spcPts val="1727"/>
              </a:spcBef>
            </a:pPr>
            <a:r>
              <a:rPr sz="1800" spc="0" dirty="0" smtClean="0">
                <a:solidFill>
                  <a:srgbClr val="383937"/>
                </a:solidFill>
                <a:latin typeface="Arial"/>
                <a:cs typeface="Arial"/>
              </a:rPr>
              <a:t>A RELATION IS IN </a:t>
            </a:r>
            <a:r>
              <a:rPr sz="1800" spc="0" smtClean="0">
                <a:solidFill>
                  <a:srgbClr val="383937"/>
                </a:solidFill>
                <a:latin typeface="Arial"/>
                <a:cs typeface="Arial"/>
              </a:rPr>
              <a:t>3NF IF</a:t>
            </a:r>
            <a:r>
              <a:rPr lang="en-US" sz="1800" spc="0" dirty="0" smtClean="0">
                <a:solidFill>
                  <a:srgbClr val="383937"/>
                </a:solidFill>
                <a:latin typeface="Arial"/>
                <a:cs typeface="Arial"/>
              </a:rPr>
              <a:t> IT IS 2NF AND</a:t>
            </a:r>
            <a:r>
              <a:rPr sz="1800" spc="0" smtClean="0">
                <a:solidFill>
                  <a:srgbClr val="383937"/>
                </a:solidFill>
                <a:latin typeface="Arial"/>
                <a:cs typeface="Arial"/>
              </a:rPr>
              <a:t> </a:t>
            </a:r>
            <a:r>
              <a:rPr sz="1800" spc="0" dirty="0" smtClean="0">
                <a:solidFill>
                  <a:srgbClr val="383937"/>
                </a:solidFill>
                <a:latin typeface="Arial"/>
                <a:cs typeface="Arial"/>
              </a:rPr>
              <a:t>-</a:t>
            </a:r>
            <a:endParaRPr sz="1800">
              <a:latin typeface="Arial"/>
              <a:cs typeface="Arial"/>
            </a:endParaRPr>
          </a:p>
        </p:txBody>
      </p:sp>
      <p:sp>
        <p:nvSpPr>
          <p:cNvPr id="18" name="object 18"/>
          <p:cNvSpPr txBox="1"/>
          <p:nvPr/>
        </p:nvSpPr>
        <p:spPr>
          <a:xfrm>
            <a:off x="1155671" y="2043581"/>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17" name="object 17"/>
          <p:cNvSpPr txBox="1"/>
          <p:nvPr/>
        </p:nvSpPr>
        <p:spPr>
          <a:xfrm>
            <a:off x="1752572" y="2403914"/>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p:txBody>
      </p:sp>
      <p:sp>
        <p:nvSpPr>
          <p:cNvPr id="16" name="object 16"/>
          <p:cNvSpPr txBox="1"/>
          <p:nvPr/>
        </p:nvSpPr>
        <p:spPr>
          <a:xfrm>
            <a:off x="2043308" y="2403914"/>
            <a:ext cx="7268166" cy="1308100"/>
          </a:xfrm>
          <a:prstGeom prst="rect">
            <a:avLst/>
          </a:prstGeom>
        </p:spPr>
        <p:txBody>
          <a:bodyPr wrap="square" lIns="0" tIns="0" rIns="0" bIns="0" rtlCol="0">
            <a:noAutofit/>
          </a:bodyPr>
          <a:lstStyle/>
          <a:p>
            <a:pPr marL="31526">
              <a:lnSpc>
                <a:spcPts val="2145"/>
              </a:lnSpc>
              <a:spcBef>
                <a:spcPts val="107"/>
              </a:spcBef>
            </a:pPr>
            <a:r>
              <a:rPr sz="2000" spc="0" smtClean="0">
                <a:solidFill>
                  <a:srgbClr val="383937"/>
                </a:solidFill>
                <a:latin typeface="Arial"/>
                <a:cs typeface="Arial"/>
              </a:rPr>
              <a:t>all </a:t>
            </a:r>
            <a:r>
              <a:rPr sz="2000" spc="0" dirty="0" smtClean="0">
                <a:solidFill>
                  <a:srgbClr val="383937"/>
                </a:solidFill>
                <a:latin typeface="Arial"/>
                <a:cs typeface="Arial"/>
              </a:rPr>
              <a:t>transitive dependencies have been removed - check </a:t>
            </a:r>
            <a:r>
              <a:rPr sz="2000" spc="0" smtClean="0">
                <a:solidFill>
                  <a:srgbClr val="383937"/>
                </a:solidFill>
                <a:latin typeface="Arial"/>
                <a:cs typeface="Arial"/>
              </a:rPr>
              <a:t>for </a:t>
            </a:r>
            <a:r>
              <a:rPr sz="2000" b="1" i="1" spc="0" smtClean="0">
                <a:solidFill>
                  <a:srgbClr val="383937"/>
                </a:solidFill>
                <a:latin typeface="Arial"/>
                <a:cs typeface="Arial"/>
              </a:rPr>
              <a:t>non-</a:t>
            </a:r>
            <a:endParaRPr sz="2000" smtClean="0">
              <a:latin typeface="Arial"/>
              <a:cs typeface="Arial"/>
            </a:endParaRPr>
          </a:p>
          <a:p>
            <a:pPr marL="26763" marR="38100">
              <a:lnSpc>
                <a:spcPct val="95825"/>
              </a:lnSpc>
            </a:pPr>
            <a:r>
              <a:rPr sz="2000" b="1" i="1" spc="0" smtClean="0">
                <a:solidFill>
                  <a:srgbClr val="383937"/>
                </a:solidFill>
                <a:latin typeface="Arial"/>
                <a:cs typeface="Arial"/>
              </a:rPr>
              <a:t>key attribute dependent on another non-key attribute</a:t>
            </a:r>
            <a:endParaRPr sz="2000" smtClean="0">
              <a:latin typeface="Arial"/>
              <a:cs typeface="Arial"/>
            </a:endParaRPr>
          </a:p>
          <a:p>
            <a:pPr marL="12700" marR="38100">
              <a:lnSpc>
                <a:spcPct val="95825"/>
              </a:lnSpc>
              <a:spcBef>
                <a:spcPts val="687"/>
              </a:spcBef>
            </a:pPr>
            <a:r>
              <a:rPr sz="1800" spc="0" smtClean="0">
                <a:solidFill>
                  <a:srgbClr val="383937"/>
                </a:solidFill>
                <a:latin typeface="Arial"/>
                <a:cs typeface="Arial"/>
              </a:rPr>
              <a:t>from </a:t>
            </a:r>
            <a:r>
              <a:rPr sz="1800" spc="0" dirty="0" smtClean="0">
                <a:solidFill>
                  <a:srgbClr val="383937"/>
                </a:solidFill>
                <a:latin typeface="Arial"/>
                <a:cs typeface="Arial"/>
              </a:rPr>
              <a:t>2NF to 3NF by removing transitive dependencies</a:t>
            </a:r>
            <a:endParaRPr sz="1800">
              <a:latin typeface="Arial"/>
              <a:cs typeface="Arial"/>
            </a:endParaRPr>
          </a:p>
          <a:p>
            <a:pPr marL="31526" marR="38100">
              <a:lnSpc>
                <a:spcPct val="95825"/>
              </a:lnSpc>
              <a:spcBef>
                <a:spcPts val="642"/>
              </a:spcBef>
            </a:pPr>
            <a:r>
              <a:rPr sz="2000" spc="0" dirty="0" smtClean="0">
                <a:solidFill>
                  <a:srgbClr val="383937"/>
                </a:solidFill>
                <a:latin typeface="Arial"/>
                <a:cs typeface="Arial"/>
              </a:rPr>
              <a:t>2NF: PROJECT (</a:t>
            </a:r>
            <a:r>
              <a:rPr sz="2000" u="heavy" spc="0" dirty="0" smtClean="0">
                <a:solidFill>
                  <a:srgbClr val="383937"/>
                </a:solidFill>
                <a:latin typeface="Arial"/>
                <a:cs typeface="Arial"/>
              </a:rPr>
              <a:t>proj_num</a:t>
            </a:r>
            <a:r>
              <a:rPr sz="2000" spc="0" dirty="0" smtClean="0">
                <a:solidFill>
                  <a:srgbClr val="383937"/>
                </a:solidFill>
                <a:latin typeface="Arial"/>
                <a:cs typeface="Arial"/>
              </a:rPr>
              <a:t>, proj_name)</a:t>
            </a:r>
            <a:endParaRPr sz="2000">
              <a:latin typeface="Arial"/>
              <a:cs typeface="Arial"/>
            </a:endParaRPr>
          </a:p>
        </p:txBody>
      </p:sp>
      <p:sp>
        <p:nvSpPr>
          <p:cNvPr id="15" name="object 15"/>
          <p:cNvSpPr txBox="1"/>
          <p:nvPr/>
        </p:nvSpPr>
        <p:spPr>
          <a:xfrm>
            <a:off x="1155671" y="3084981"/>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14" name="object 14"/>
          <p:cNvSpPr txBox="1"/>
          <p:nvPr/>
        </p:nvSpPr>
        <p:spPr>
          <a:xfrm>
            <a:off x="1420784" y="3084896"/>
            <a:ext cx="618697" cy="1389118"/>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Move</a:t>
            </a:r>
            <a:endParaRPr sz="1800">
              <a:latin typeface="Arial"/>
              <a:cs typeface="Arial"/>
            </a:endParaRPr>
          </a:p>
          <a:p>
            <a:pPr marL="344487" marR="34289">
              <a:lnSpc>
                <a:spcPct val="95825"/>
              </a:lnSpc>
              <a:spcBef>
                <a:spcPts val="545"/>
              </a:spcBef>
            </a:pPr>
            <a:r>
              <a:rPr sz="2000" spc="0" dirty="0" smtClean="0">
                <a:solidFill>
                  <a:srgbClr val="383937"/>
                </a:solidFill>
                <a:latin typeface="Arial"/>
                <a:cs typeface="Arial"/>
              </a:rPr>
              <a:t>-</a:t>
            </a:r>
            <a:endParaRPr sz="2000">
              <a:latin typeface="Arial"/>
              <a:cs typeface="Arial"/>
            </a:endParaRPr>
          </a:p>
          <a:p>
            <a:pPr marL="344487" marR="34289">
              <a:lnSpc>
                <a:spcPct val="95825"/>
              </a:lnSpc>
              <a:spcBef>
                <a:spcPts val="700"/>
              </a:spcBef>
            </a:pPr>
            <a:r>
              <a:rPr sz="2000" spc="0" dirty="0" smtClean="0">
                <a:solidFill>
                  <a:srgbClr val="383937"/>
                </a:solidFill>
                <a:latin typeface="Arial"/>
                <a:cs typeface="Arial"/>
              </a:rPr>
              <a:t>-</a:t>
            </a:r>
            <a:endParaRPr sz="2000">
              <a:latin typeface="Arial"/>
              <a:cs typeface="Arial"/>
            </a:endParaRPr>
          </a:p>
          <a:p>
            <a:pPr marL="344487" marR="34289">
              <a:lnSpc>
                <a:spcPct val="95825"/>
              </a:lnSpc>
              <a:spcBef>
                <a:spcPts val="700"/>
              </a:spcBef>
            </a:pPr>
            <a:r>
              <a:rPr sz="2000" spc="0" dirty="0" smtClean="0">
                <a:solidFill>
                  <a:srgbClr val="383937"/>
                </a:solidFill>
                <a:latin typeface="Arial"/>
                <a:cs typeface="Arial"/>
              </a:rPr>
              <a:t>-</a:t>
            </a:r>
            <a:endParaRPr sz="2000">
              <a:latin typeface="Arial"/>
              <a:cs typeface="Arial"/>
            </a:endParaRPr>
          </a:p>
        </p:txBody>
      </p:sp>
      <p:sp>
        <p:nvSpPr>
          <p:cNvPr id="13" name="object 13"/>
          <p:cNvSpPr txBox="1"/>
          <p:nvPr/>
        </p:nvSpPr>
        <p:spPr>
          <a:xfrm>
            <a:off x="2062135" y="3813614"/>
            <a:ext cx="5978650" cy="660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2NF EMPLOYEE (</a:t>
            </a:r>
            <a:r>
              <a:rPr sz="2000" u="heavy" spc="0" dirty="0" smtClean="0">
                <a:solidFill>
                  <a:srgbClr val="383937"/>
                </a:solidFill>
                <a:latin typeface="Arial"/>
                <a:cs typeface="Arial"/>
              </a:rPr>
              <a:t>emp_num</a:t>
            </a:r>
            <a:r>
              <a:rPr sz="2000" spc="0" dirty="0" smtClean="0">
                <a:solidFill>
                  <a:srgbClr val="383937"/>
                </a:solidFill>
                <a:latin typeface="Arial"/>
                <a:cs typeface="Arial"/>
              </a:rPr>
              <a:t>, emp_name, job_class,</a:t>
            </a:r>
            <a:endParaRPr sz="2000">
              <a:latin typeface="Arial"/>
              <a:cs typeface="Arial"/>
            </a:endParaRPr>
          </a:p>
          <a:p>
            <a:pPr marL="12700" marR="38100">
              <a:lnSpc>
                <a:spcPct val="95825"/>
              </a:lnSpc>
              <a:spcBef>
                <a:spcPts val="592"/>
              </a:spcBef>
            </a:pPr>
            <a:r>
              <a:rPr sz="2000" spc="0" dirty="0" smtClean="0">
                <a:solidFill>
                  <a:srgbClr val="383937"/>
                </a:solidFill>
                <a:latin typeface="Arial"/>
                <a:cs typeface="Arial"/>
              </a:rPr>
              <a:t>2NF ASSIGN (</a:t>
            </a:r>
            <a:r>
              <a:rPr sz="2000" u="heavy" spc="0" dirty="0" smtClean="0">
                <a:solidFill>
                  <a:srgbClr val="383937"/>
                </a:solidFill>
                <a:latin typeface="Arial"/>
                <a:cs typeface="Arial"/>
              </a:rPr>
              <a:t>proj_num</a:t>
            </a:r>
            <a:r>
              <a:rPr sz="2000" spc="0" dirty="0" smtClean="0">
                <a:solidFill>
                  <a:srgbClr val="383937"/>
                </a:solidFill>
                <a:latin typeface="Arial"/>
                <a:cs typeface="Arial"/>
              </a:rPr>
              <a:t>, </a:t>
            </a:r>
            <a:r>
              <a:rPr sz="2000" u="heavy" spc="0" dirty="0" smtClean="0">
                <a:solidFill>
                  <a:srgbClr val="383937"/>
                </a:solidFill>
                <a:latin typeface="Arial"/>
                <a:cs typeface="Arial"/>
              </a:rPr>
              <a:t>emp_num</a:t>
            </a:r>
            <a:r>
              <a:rPr sz="2000" spc="0" dirty="0" smtClean="0">
                <a:solidFill>
                  <a:srgbClr val="383937"/>
                </a:solidFill>
                <a:latin typeface="Arial"/>
                <a:cs typeface="Arial"/>
              </a:rPr>
              <a:t>, assign_hours)</a:t>
            </a:r>
            <a:endParaRPr sz="2000">
              <a:latin typeface="Arial"/>
              <a:cs typeface="Arial"/>
            </a:endParaRPr>
          </a:p>
        </p:txBody>
      </p:sp>
      <p:sp>
        <p:nvSpPr>
          <p:cNvPr id="12" name="object 12"/>
          <p:cNvSpPr txBox="1"/>
          <p:nvPr/>
        </p:nvSpPr>
        <p:spPr>
          <a:xfrm>
            <a:off x="8047838" y="3813614"/>
            <a:ext cx="1207316"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chg_hour)</a:t>
            </a:r>
            <a:endParaRPr sz="2000">
              <a:latin typeface="Arial"/>
              <a:cs typeface="Arial"/>
            </a:endParaRPr>
          </a:p>
        </p:txBody>
      </p:sp>
      <p:sp>
        <p:nvSpPr>
          <p:cNvPr id="11" name="object 11"/>
          <p:cNvSpPr txBox="1"/>
          <p:nvPr/>
        </p:nvSpPr>
        <p:spPr>
          <a:xfrm>
            <a:off x="1155671" y="4570881"/>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10" name="object 10"/>
          <p:cNvSpPr txBox="1"/>
          <p:nvPr/>
        </p:nvSpPr>
        <p:spPr>
          <a:xfrm>
            <a:off x="1420784" y="4570796"/>
            <a:ext cx="4048997"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PROJECT and ASSIGN already in 3NF</a:t>
            </a:r>
            <a:endParaRPr sz="1800">
              <a:latin typeface="Arial"/>
              <a:cs typeface="Arial"/>
            </a:endParaRPr>
          </a:p>
        </p:txBody>
      </p:sp>
      <p:sp>
        <p:nvSpPr>
          <p:cNvPr id="9" name="object 9"/>
          <p:cNvSpPr txBox="1"/>
          <p:nvPr/>
        </p:nvSpPr>
        <p:spPr>
          <a:xfrm>
            <a:off x="1752572" y="4931214"/>
            <a:ext cx="204762" cy="660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a:p>
            <a:pPr marL="12700">
              <a:lnSpc>
                <a:spcPct val="95825"/>
              </a:lnSpc>
              <a:spcBef>
                <a:spcPts val="592"/>
              </a:spcBef>
            </a:pPr>
            <a:r>
              <a:rPr sz="2000" spc="0" dirty="0" smtClean="0">
                <a:solidFill>
                  <a:srgbClr val="383937"/>
                </a:solidFill>
                <a:latin typeface="Arial"/>
                <a:cs typeface="Arial"/>
              </a:rPr>
              <a:t>-</a:t>
            </a:r>
            <a:endParaRPr sz="2000">
              <a:latin typeface="Arial"/>
              <a:cs typeface="Arial"/>
            </a:endParaRPr>
          </a:p>
        </p:txBody>
      </p:sp>
      <p:sp>
        <p:nvSpPr>
          <p:cNvPr id="8" name="object 8"/>
          <p:cNvSpPr txBox="1"/>
          <p:nvPr/>
        </p:nvSpPr>
        <p:spPr>
          <a:xfrm>
            <a:off x="2062135" y="4931214"/>
            <a:ext cx="5795031" cy="660400"/>
          </a:xfrm>
          <a:prstGeom prst="rect">
            <a:avLst/>
          </a:prstGeom>
        </p:spPr>
        <p:txBody>
          <a:bodyPr wrap="square" lIns="0" tIns="0" rIns="0" bIns="0" rtlCol="0">
            <a:noAutofit/>
          </a:bodyPr>
          <a:lstStyle/>
          <a:p>
            <a:pPr marL="12700" marR="38100">
              <a:lnSpc>
                <a:spcPts val="2145"/>
              </a:lnSpc>
              <a:spcBef>
                <a:spcPts val="107"/>
              </a:spcBef>
            </a:pPr>
            <a:r>
              <a:rPr sz="2000" spc="0" dirty="0" smtClean="0">
                <a:solidFill>
                  <a:srgbClr val="383937"/>
                </a:solidFill>
                <a:latin typeface="Arial"/>
                <a:cs typeface="Arial"/>
              </a:rPr>
              <a:t>3NF: PROJECT (</a:t>
            </a:r>
            <a:r>
              <a:rPr sz="2000" u="heavy" spc="0" dirty="0" smtClean="0">
                <a:solidFill>
                  <a:srgbClr val="383937"/>
                </a:solidFill>
                <a:latin typeface="Arial"/>
                <a:cs typeface="Arial"/>
              </a:rPr>
              <a:t>proj_num</a:t>
            </a:r>
            <a:r>
              <a:rPr sz="2000" spc="0" dirty="0" smtClean="0">
                <a:solidFill>
                  <a:srgbClr val="383937"/>
                </a:solidFill>
                <a:latin typeface="Arial"/>
                <a:cs typeface="Arial"/>
              </a:rPr>
              <a:t>, proj_name)</a:t>
            </a:r>
            <a:endParaRPr sz="2000">
              <a:latin typeface="Arial"/>
              <a:cs typeface="Arial"/>
            </a:endParaRPr>
          </a:p>
          <a:p>
            <a:pPr marL="12700">
              <a:lnSpc>
                <a:spcPct val="95825"/>
              </a:lnSpc>
              <a:spcBef>
                <a:spcPts val="592"/>
              </a:spcBef>
            </a:pPr>
            <a:r>
              <a:rPr sz="2000" spc="0" dirty="0" smtClean="0">
                <a:solidFill>
                  <a:srgbClr val="383937"/>
                </a:solidFill>
                <a:latin typeface="Arial"/>
                <a:cs typeface="Arial"/>
              </a:rPr>
              <a:t>3NF ASSIGN (</a:t>
            </a:r>
            <a:r>
              <a:rPr sz="2000" u="heavy" spc="0" dirty="0" smtClean="0">
                <a:solidFill>
                  <a:srgbClr val="383937"/>
                </a:solidFill>
                <a:latin typeface="Arial"/>
                <a:cs typeface="Arial"/>
              </a:rPr>
              <a:t>proj_num</a:t>
            </a:r>
            <a:r>
              <a:rPr sz="2000" spc="0" dirty="0" smtClean="0">
                <a:solidFill>
                  <a:srgbClr val="383937"/>
                </a:solidFill>
                <a:latin typeface="Arial"/>
                <a:cs typeface="Arial"/>
              </a:rPr>
              <a:t>, </a:t>
            </a:r>
            <a:r>
              <a:rPr sz="2000" u="heavy" spc="0" dirty="0" smtClean="0">
                <a:solidFill>
                  <a:srgbClr val="383937"/>
                </a:solidFill>
                <a:latin typeface="Arial"/>
                <a:cs typeface="Arial"/>
              </a:rPr>
              <a:t>emp_num</a:t>
            </a:r>
            <a:r>
              <a:rPr sz="2000" spc="0" dirty="0" smtClean="0">
                <a:solidFill>
                  <a:srgbClr val="383937"/>
                </a:solidFill>
                <a:latin typeface="Arial"/>
                <a:cs typeface="Arial"/>
              </a:rPr>
              <a:t>, assign_hours)</a:t>
            </a:r>
            <a:endParaRPr sz="2000">
              <a:latin typeface="Arial"/>
              <a:cs typeface="Arial"/>
            </a:endParaRPr>
          </a:p>
        </p:txBody>
      </p:sp>
      <p:sp>
        <p:nvSpPr>
          <p:cNvPr id="7" name="object 7"/>
          <p:cNvSpPr txBox="1"/>
          <p:nvPr/>
        </p:nvSpPr>
        <p:spPr>
          <a:xfrm>
            <a:off x="1155671" y="5688481"/>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6" name="object 6"/>
          <p:cNvSpPr txBox="1"/>
          <p:nvPr/>
        </p:nvSpPr>
        <p:spPr>
          <a:xfrm>
            <a:off x="1420784" y="5688396"/>
            <a:ext cx="647625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Arial"/>
                <a:cs typeface="Arial"/>
              </a:rPr>
              <a:t>2NF EMPLOYEE (</a:t>
            </a:r>
            <a:r>
              <a:rPr sz="1800" u="heavy" spc="0" dirty="0" smtClean="0">
                <a:solidFill>
                  <a:srgbClr val="383937"/>
                </a:solidFill>
                <a:latin typeface="Arial"/>
                <a:cs typeface="Arial"/>
              </a:rPr>
              <a:t>emp_num</a:t>
            </a:r>
            <a:r>
              <a:rPr sz="1800" spc="0" dirty="0" smtClean="0">
                <a:solidFill>
                  <a:srgbClr val="383937"/>
                </a:solidFill>
                <a:latin typeface="Arial"/>
                <a:cs typeface="Arial"/>
              </a:rPr>
              <a:t>, emp_name, job_class, chg_hour)</a:t>
            </a:r>
            <a:endParaRPr sz="1800">
              <a:latin typeface="Arial"/>
              <a:cs typeface="Arial"/>
            </a:endParaRPr>
          </a:p>
        </p:txBody>
      </p:sp>
      <p:sp>
        <p:nvSpPr>
          <p:cNvPr id="5" name="object 5"/>
          <p:cNvSpPr txBox="1"/>
          <p:nvPr/>
        </p:nvSpPr>
        <p:spPr>
          <a:xfrm>
            <a:off x="1752572" y="6036114"/>
            <a:ext cx="204762" cy="660399"/>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t>
            </a:r>
            <a:endParaRPr sz="2000">
              <a:latin typeface="Arial"/>
              <a:cs typeface="Arial"/>
            </a:endParaRPr>
          </a:p>
          <a:p>
            <a:pPr marL="12700">
              <a:lnSpc>
                <a:spcPct val="95825"/>
              </a:lnSpc>
              <a:spcBef>
                <a:spcPts val="592"/>
              </a:spcBef>
            </a:pPr>
            <a:r>
              <a:rPr sz="2000" spc="0" dirty="0" smtClean="0">
                <a:solidFill>
                  <a:srgbClr val="383937"/>
                </a:solidFill>
                <a:latin typeface="Arial"/>
                <a:cs typeface="Arial"/>
              </a:rPr>
              <a:t>-</a:t>
            </a:r>
            <a:endParaRPr sz="2000">
              <a:latin typeface="Arial"/>
              <a:cs typeface="Arial"/>
            </a:endParaRPr>
          </a:p>
        </p:txBody>
      </p:sp>
      <p:sp>
        <p:nvSpPr>
          <p:cNvPr id="4" name="object 4"/>
          <p:cNvSpPr txBox="1"/>
          <p:nvPr/>
        </p:nvSpPr>
        <p:spPr>
          <a:xfrm>
            <a:off x="2062135" y="6036114"/>
            <a:ext cx="5992665" cy="1005935"/>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3NF EMPLOYEE (</a:t>
            </a:r>
            <a:r>
              <a:rPr sz="2000" u="heavy" spc="0" dirty="0" smtClean="0">
                <a:solidFill>
                  <a:srgbClr val="383937"/>
                </a:solidFill>
                <a:latin typeface="Arial"/>
                <a:cs typeface="Arial"/>
              </a:rPr>
              <a:t>emp_num</a:t>
            </a:r>
            <a:r>
              <a:rPr sz="2000" spc="0" dirty="0" smtClean="0">
                <a:solidFill>
                  <a:srgbClr val="383937"/>
                </a:solidFill>
                <a:latin typeface="Arial"/>
                <a:cs typeface="Arial"/>
              </a:rPr>
              <a:t>, emp_name, job_class)</a:t>
            </a:r>
            <a:endParaRPr sz="2000">
              <a:latin typeface="Arial"/>
              <a:cs typeface="Arial"/>
            </a:endParaRPr>
          </a:p>
          <a:p>
            <a:pPr marL="12700" marR="38100">
              <a:lnSpc>
                <a:spcPct val="95825"/>
              </a:lnSpc>
              <a:spcBef>
                <a:spcPts val="592"/>
              </a:spcBef>
            </a:pPr>
            <a:r>
              <a:rPr sz="2000" spc="0" dirty="0" smtClean="0">
                <a:solidFill>
                  <a:srgbClr val="383937"/>
                </a:solidFill>
                <a:latin typeface="Arial"/>
                <a:cs typeface="Arial"/>
              </a:rPr>
              <a:t>3NF JOB (</a:t>
            </a:r>
            <a:r>
              <a:rPr sz="2000" u="heavy" spc="0" dirty="0" smtClean="0">
                <a:solidFill>
                  <a:srgbClr val="383937"/>
                </a:solidFill>
                <a:latin typeface="Arial"/>
                <a:cs typeface="Arial"/>
              </a:rPr>
              <a:t>job_class</a:t>
            </a:r>
            <a:r>
              <a:rPr sz="2000" spc="0" dirty="0" smtClean="0">
                <a:solidFill>
                  <a:srgbClr val="383937"/>
                </a:solidFill>
                <a:latin typeface="Arial"/>
                <a:cs typeface="Arial"/>
              </a:rPr>
              <a:t>, </a:t>
            </a:r>
            <a:r>
              <a:rPr sz="2000" spc="0" smtClean="0">
                <a:solidFill>
                  <a:srgbClr val="383937"/>
                </a:solidFill>
                <a:latin typeface="Arial"/>
                <a:cs typeface="Arial"/>
              </a:rPr>
              <a:t>chg_hour)</a:t>
            </a:r>
            <a:endParaRPr sz="20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0" name="object 10"/>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8" name="object 8"/>
          <p:cNvSpPr/>
          <p:nvPr/>
        </p:nvSpPr>
        <p:spPr>
          <a:xfrm>
            <a:off x="912783" y="1911234"/>
            <a:ext cx="8686798" cy="46863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1444597" y="1358085"/>
            <a:ext cx="854147"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3NF</a:t>
            </a:r>
            <a:endParaRPr sz="3200">
              <a:latin typeface="Arial"/>
              <a:cs typeface="Arial"/>
            </a:endParaRPr>
          </a:p>
        </p:txBody>
      </p:sp>
      <p:sp>
        <p:nvSpPr>
          <p:cNvPr id="6" name="object 6"/>
          <p:cNvSpPr txBox="1"/>
          <p:nvPr/>
        </p:nvSpPr>
        <p:spPr>
          <a:xfrm>
            <a:off x="2325265" y="1358085"/>
            <a:ext cx="2321982"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Conversion</a:t>
            </a:r>
            <a:endParaRPr sz="3200">
              <a:latin typeface="Arial"/>
              <a:cs typeface="Arial"/>
            </a:endParaRPr>
          </a:p>
        </p:txBody>
      </p:sp>
      <p:sp>
        <p:nvSpPr>
          <p:cNvPr id="5" name="object 5"/>
          <p:cNvSpPr txBox="1"/>
          <p:nvPr/>
        </p:nvSpPr>
        <p:spPr>
          <a:xfrm>
            <a:off x="4673770" y="1358085"/>
            <a:ext cx="1554423"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Results</a:t>
            </a:r>
            <a:endParaRPr sz="32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9" name="object 19"/>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7" name="object 17"/>
          <p:cNvSpPr txBox="1"/>
          <p:nvPr/>
        </p:nvSpPr>
        <p:spPr>
          <a:xfrm>
            <a:off x="1276321" y="1250135"/>
            <a:ext cx="5426172" cy="735576"/>
          </a:xfrm>
          <a:prstGeom prst="rect">
            <a:avLst/>
          </a:prstGeom>
        </p:spPr>
        <p:txBody>
          <a:bodyPr wrap="square" lIns="0" tIns="0" rIns="0" bIns="0" rtlCol="0">
            <a:noAutofit/>
          </a:bodyPr>
          <a:lstStyle/>
          <a:p>
            <a:pPr marL="180975">
              <a:lnSpc>
                <a:spcPts val="3370"/>
              </a:lnSpc>
              <a:spcBef>
                <a:spcPts val="168"/>
              </a:spcBef>
            </a:pPr>
            <a:r>
              <a:rPr sz="3200" b="1" spc="0" dirty="0" smtClean="0">
                <a:solidFill>
                  <a:srgbClr val="383937"/>
                </a:solidFill>
                <a:latin typeface="Arial"/>
                <a:cs typeface="Arial"/>
              </a:rPr>
              <a:t>Entire Process UNF to 3NF</a:t>
            </a:r>
            <a:endParaRPr sz="3200">
              <a:latin typeface="Arial"/>
              <a:cs typeface="Arial"/>
            </a:endParaRPr>
          </a:p>
          <a:p>
            <a:pPr marL="12700" marR="60959">
              <a:lnSpc>
                <a:spcPct val="95825"/>
              </a:lnSpc>
              <a:spcBef>
                <a:spcPts val="121"/>
              </a:spcBef>
            </a:pPr>
            <a:r>
              <a:rPr sz="1800" b="1" i="1" spc="0" dirty="0" smtClean="0">
                <a:solidFill>
                  <a:srgbClr val="383937"/>
                </a:solidFill>
                <a:latin typeface="Arial"/>
                <a:cs typeface="Arial"/>
              </a:rPr>
              <a:t>UNF</a:t>
            </a:r>
            <a:endParaRPr sz="1800">
              <a:latin typeface="Arial"/>
              <a:cs typeface="Arial"/>
            </a:endParaRPr>
          </a:p>
        </p:txBody>
      </p:sp>
      <p:sp>
        <p:nvSpPr>
          <p:cNvPr id="16" name="object 16"/>
          <p:cNvSpPr txBox="1"/>
          <p:nvPr/>
        </p:nvSpPr>
        <p:spPr>
          <a:xfrm>
            <a:off x="1011208" y="1731796"/>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15" name="object 15"/>
          <p:cNvSpPr txBox="1"/>
          <p:nvPr/>
        </p:nvSpPr>
        <p:spPr>
          <a:xfrm>
            <a:off x="1608108" y="2048072"/>
            <a:ext cx="177858"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14" name="object 14"/>
          <p:cNvSpPr txBox="1"/>
          <p:nvPr/>
        </p:nvSpPr>
        <p:spPr>
          <a:xfrm>
            <a:off x="1917671" y="2048072"/>
            <a:ext cx="7599009" cy="4470400"/>
          </a:xfrm>
          <a:prstGeom prst="rect">
            <a:avLst/>
          </a:prstGeom>
        </p:spPr>
        <p:txBody>
          <a:bodyPr wrap="square" lIns="0" tIns="0" rIns="0" bIns="0" rtlCol="0">
            <a:noAutofit/>
          </a:bodyPr>
          <a:lstStyle/>
          <a:p>
            <a:pPr marL="12700" marR="24539">
              <a:lnSpc>
                <a:spcPts val="1839"/>
              </a:lnSpc>
              <a:spcBef>
                <a:spcPts val="92"/>
              </a:spcBef>
            </a:pPr>
            <a:r>
              <a:rPr sz="1700" spc="0" dirty="0" smtClean="0">
                <a:solidFill>
                  <a:srgbClr val="383937"/>
                </a:solidFill>
                <a:latin typeface="Arial"/>
                <a:cs typeface="Arial"/>
              </a:rPr>
              <a:t>PROJECT (proj_num, proj_name, emp_num (emp_num, emp_name,</a:t>
            </a:r>
            <a:endParaRPr sz="1700">
              <a:latin typeface="Arial"/>
              <a:cs typeface="Arial"/>
            </a:endParaRPr>
          </a:p>
          <a:p>
            <a:pPr marL="935036" marR="24539">
              <a:lnSpc>
                <a:spcPts val="1900"/>
              </a:lnSpc>
              <a:spcBef>
                <a:spcPts val="3"/>
              </a:spcBef>
            </a:pPr>
            <a:r>
              <a:rPr sz="1700" spc="0" dirty="0" smtClean="0">
                <a:solidFill>
                  <a:srgbClr val="383937"/>
                </a:solidFill>
                <a:latin typeface="Arial"/>
                <a:cs typeface="Arial"/>
              </a:rPr>
              <a:t>job_code, job_description, job_chg_hour, assign_hours))</a:t>
            </a:r>
            <a:endParaRPr sz="1700">
              <a:latin typeface="Arial"/>
              <a:cs typeface="Arial"/>
            </a:endParaRPr>
          </a:p>
          <a:p>
            <a:pPr marL="57378" marR="24539">
              <a:lnSpc>
                <a:spcPct val="95825"/>
              </a:lnSpc>
              <a:spcBef>
                <a:spcPts val="345"/>
              </a:spcBef>
            </a:pPr>
            <a:r>
              <a:rPr sz="1800" b="1" i="1" spc="0" dirty="0" smtClean="0">
                <a:solidFill>
                  <a:srgbClr val="383937"/>
                </a:solidFill>
                <a:latin typeface="Arial"/>
                <a:cs typeface="Arial"/>
              </a:rPr>
              <a:t>remove repeating groups and identify PK</a:t>
            </a:r>
            <a:endParaRPr sz="1800">
              <a:latin typeface="Arial"/>
              <a:cs typeface="Arial"/>
            </a:endParaRPr>
          </a:p>
          <a:p>
            <a:pPr marL="12700" marR="24539">
              <a:lnSpc>
                <a:spcPct val="95825"/>
              </a:lnSpc>
              <a:spcBef>
                <a:spcPts val="533"/>
              </a:spcBef>
            </a:pPr>
            <a:r>
              <a:rPr sz="1700" spc="0" dirty="0" smtClean="0">
                <a:solidFill>
                  <a:srgbClr val="383937"/>
                </a:solidFill>
                <a:latin typeface="Arial"/>
                <a:cs typeface="Arial"/>
              </a:rPr>
              <a:t>PROJECT (</a:t>
            </a:r>
            <a:r>
              <a:rPr sz="1700" u="heavy" spc="0" dirty="0" smtClean="0">
                <a:solidFill>
                  <a:srgbClr val="383937"/>
                </a:solidFill>
                <a:latin typeface="Arial"/>
                <a:cs typeface="Arial"/>
              </a:rPr>
              <a:t>proj_num</a:t>
            </a:r>
            <a:r>
              <a:rPr sz="1700" spc="0" dirty="0" smtClean="0">
                <a:solidFill>
                  <a:srgbClr val="383937"/>
                </a:solidFill>
                <a:latin typeface="Arial"/>
                <a:cs typeface="Arial"/>
              </a:rPr>
              <a:t>, proj_name, emp_num)</a:t>
            </a:r>
            <a:endParaRPr sz="1700">
              <a:latin typeface="Arial"/>
              <a:cs typeface="Arial"/>
            </a:endParaRPr>
          </a:p>
          <a:p>
            <a:pPr marL="935036" marR="792421" indent="-922336">
              <a:lnSpc>
                <a:spcPts val="1800"/>
              </a:lnSpc>
              <a:spcBef>
                <a:spcPts val="689"/>
              </a:spcBef>
            </a:pPr>
            <a:r>
              <a:rPr sz="1700" spc="0" dirty="0" smtClean="0">
                <a:solidFill>
                  <a:srgbClr val="383937"/>
                </a:solidFill>
                <a:latin typeface="Arial"/>
                <a:cs typeface="Arial"/>
              </a:rPr>
              <a:t>ASSIGN (</a:t>
            </a:r>
            <a:r>
              <a:rPr sz="1700" u="heavy" spc="0" dirty="0" smtClean="0">
                <a:solidFill>
                  <a:srgbClr val="383937"/>
                </a:solidFill>
                <a:latin typeface="Arial"/>
                <a:cs typeface="Arial"/>
              </a:rPr>
              <a:t>proj_num</a:t>
            </a:r>
            <a:r>
              <a:rPr sz="1700" spc="0" dirty="0" smtClean="0">
                <a:solidFill>
                  <a:srgbClr val="383937"/>
                </a:solidFill>
                <a:latin typeface="Arial"/>
                <a:cs typeface="Arial"/>
              </a:rPr>
              <a:t>, </a:t>
            </a:r>
            <a:r>
              <a:rPr sz="1700" u="heavy" spc="0" dirty="0" smtClean="0">
                <a:solidFill>
                  <a:srgbClr val="383937"/>
                </a:solidFill>
                <a:latin typeface="Arial"/>
                <a:cs typeface="Arial"/>
              </a:rPr>
              <a:t>emp_num</a:t>
            </a:r>
            <a:r>
              <a:rPr sz="1700" spc="0" dirty="0" smtClean="0">
                <a:solidFill>
                  <a:srgbClr val="383937"/>
                </a:solidFill>
                <a:latin typeface="Arial"/>
                <a:cs typeface="Arial"/>
              </a:rPr>
              <a:t>, emp_name, job_code, job_description, job_chg_hour, assign_hours)</a:t>
            </a:r>
            <a:endParaRPr sz="1700">
              <a:latin typeface="Arial"/>
              <a:cs typeface="Arial"/>
            </a:endParaRPr>
          </a:p>
          <a:p>
            <a:pPr marL="57378" marR="24539">
              <a:lnSpc>
                <a:spcPct val="95825"/>
              </a:lnSpc>
              <a:spcBef>
                <a:spcPts val="451"/>
              </a:spcBef>
            </a:pPr>
            <a:r>
              <a:rPr sz="1800" b="1" i="1" spc="0" dirty="0" smtClean="0">
                <a:solidFill>
                  <a:srgbClr val="383937"/>
                </a:solidFill>
                <a:latin typeface="Arial"/>
                <a:cs typeface="Arial"/>
              </a:rPr>
              <a:t>remove partial dependencies</a:t>
            </a:r>
            <a:endParaRPr sz="1800">
              <a:latin typeface="Arial"/>
              <a:cs typeface="Arial"/>
            </a:endParaRPr>
          </a:p>
          <a:p>
            <a:pPr marL="12700" marR="24539">
              <a:lnSpc>
                <a:spcPct val="95825"/>
              </a:lnSpc>
              <a:spcBef>
                <a:spcPts val="430"/>
              </a:spcBef>
            </a:pPr>
            <a:r>
              <a:rPr sz="1700" spc="0" dirty="0" smtClean="0">
                <a:solidFill>
                  <a:srgbClr val="383937"/>
                </a:solidFill>
                <a:latin typeface="Arial"/>
                <a:cs typeface="Arial"/>
              </a:rPr>
              <a:t>PROJECT (</a:t>
            </a:r>
            <a:r>
              <a:rPr sz="1700" u="heavy" spc="0" dirty="0" smtClean="0">
                <a:solidFill>
                  <a:srgbClr val="383937"/>
                </a:solidFill>
                <a:latin typeface="Arial"/>
                <a:cs typeface="Arial"/>
              </a:rPr>
              <a:t>proj_num</a:t>
            </a:r>
            <a:r>
              <a:rPr sz="1700" spc="0" dirty="0" smtClean="0">
                <a:solidFill>
                  <a:srgbClr val="383937"/>
                </a:solidFill>
                <a:latin typeface="Arial"/>
                <a:cs typeface="Arial"/>
              </a:rPr>
              <a:t>, proj_name, emp_num)</a:t>
            </a:r>
            <a:endParaRPr sz="1700">
              <a:latin typeface="Arial"/>
              <a:cs typeface="Arial"/>
            </a:endParaRPr>
          </a:p>
          <a:p>
            <a:pPr marL="12700">
              <a:lnSpc>
                <a:spcPts val="1954"/>
              </a:lnSpc>
              <a:spcBef>
                <a:spcPts val="445"/>
              </a:spcBef>
            </a:pPr>
            <a:r>
              <a:rPr sz="1700" spc="0" dirty="0" smtClean="0">
                <a:solidFill>
                  <a:srgbClr val="383937"/>
                </a:solidFill>
                <a:latin typeface="Arial"/>
                <a:cs typeface="Arial"/>
              </a:rPr>
              <a:t>EMPLOYEE (</a:t>
            </a:r>
            <a:r>
              <a:rPr sz="1700" u="heavy" spc="0" dirty="0" smtClean="0">
                <a:solidFill>
                  <a:srgbClr val="383937"/>
                </a:solidFill>
                <a:latin typeface="Arial"/>
                <a:cs typeface="Arial"/>
              </a:rPr>
              <a:t>emp_num</a:t>
            </a:r>
            <a:r>
              <a:rPr sz="1700" spc="0" dirty="0" smtClean="0">
                <a:solidFill>
                  <a:srgbClr val="383937"/>
                </a:solidFill>
                <a:latin typeface="Arial"/>
                <a:cs typeface="Arial"/>
              </a:rPr>
              <a:t>, emp_name, job_code, job_description, job_chg_hour) </a:t>
            </a:r>
            <a:endParaRPr sz="1700">
              <a:latin typeface="Arial"/>
              <a:cs typeface="Arial"/>
            </a:endParaRPr>
          </a:p>
          <a:p>
            <a:pPr marL="12700">
              <a:lnSpc>
                <a:spcPts val="1954"/>
              </a:lnSpc>
              <a:spcBef>
                <a:spcPts val="545"/>
              </a:spcBef>
            </a:pPr>
            <a:r>
              <a:rPr sz="1700" spc="0" dirty="0" smtClean="0">
                <a:solidFill>
                  <a:srgbClr val="383937"/>
                </a:solidFill>
                <a:latin typeface="Arial"/>
                <a:cs typeface="Arial"/>
              </a:rPr>
              <a:t>ASSIGN (</a:t>
            </a:r>
            <a:r>
              <a:rPr sz="1700" u="heavy" spc="0" dirty="0" smtClean="0">
                <a:solidFill>
                  <a:srgbClr val="383937"/>
                </a:solidFill>
                <a:latin typeface="Arial"/>
                <a:cs typeface="Arial"/>
              </a:rPr>
              <a:t>proj_num</a:t>
            </a:r>
            <a:r>
              <a:rPr sz="1700" spc="0" dirty="0" smtClean="0">
                <a:solidFill>
                  <a:srgbClr val="383937"/>
                </a:solidFill>
                <a:latin typeface="Arial"/>
                <a:cs typeface="Arial"/>
              </a:rPr>
              <a:t>, </a:t>
            </a:r>
            <a:r>
              <a:rPr sz="1700" u="heavy" spc="0" dirty="0" smtClean="0">
                <a:solidFill>
                  <a:srgbClr val="383937"/>
                </a:solidFill>
                <a:latin typeface="Arial"/>
                <a:cs typeface="Arial"/>
              </a:rPr>
              <a:t>emp_num</a:t>
            </a:r>
            <a:r>
              <a:rPr sz="1700" spc="0" dirty="0" smtClean="0">
                <a:solidFill>
                  <a:srgbClr val="383937"/>
                </a:solidFill>
                <a:latin typeface="Arial"/>
                <a:cs typeface="Arial"/>
              </a:rPr>
              <a:t>, assign_hours)</a:t>
            </a:r>
            <a:endParaRPr sz="1700">
              <a:latin typeface="Arial"/>
              <a:cs typeface="Arial"/>
            </a:endParaRPr>
          </a:p>
          <a:p>
            <a:pPr marL="57378" marR="24539">
              <a:lnSpc>
                <a:spcPts val="1980"/>
              </a:lnSpc>
              <a:spcBef>
                <a:spcPts val="644"/>
              </a:spcBef>
            </a:pPr>
            <a:r>
              <a:rPr sz="1800" b="1" i="1" spc="0" dirty="0" smtClean="0">
                <a:solidFill>
                  <a:srgbClr val="383937"/>
                </a:solidFill>
                <a:latin typeface="Arial"/>
                <a:cs typeface="Arial"/>
              </a:rPr>
              <a:t>remove transitive dependencies</a:t>
            </a:r>
            <a:endParaRPr sz="1800">
              <a:latin typeface="Arial"/>
              <a:cs typeface="Arial"/>
            </a:endParaRPr>
          </a:p>
          <a:p>
            <a:pPr marL="12700" marR="3000838">
              <a:lnSpc>
                <a:spcPts val="1954"/>
              </a:lnSpc>
              <a:spcBef>
                <a:spcPts val="434"/>
              </a:spcBef>
            </a:pPr>
            <a:r>
              <a:rPr sz="1700" spc="0" dirty="0" smtClean="0">
                <a:solidFill>
                  <a:srgbClr val="383937"/>
                </a:solidFill>
                <a:latin typeface="Arial"/>
                <a:cs typeface="Arial"/>
              </a:rPr>
              <a:t>PROJECT (</a:t>
            </a:r>
            <a:r>
              <a:rPr sz="1700" u="heavy" spc="0" dirty="0" smtClean="0">
                <a:solidFill>
                  <a:srgbClr val="383937"/>
                </a:solidFill>
                <a:latin typeface="Arial"/>
                <a:cs typeface="Arial"/>
              </a:rPr>
              <a:t>proj_num</a:t>
            </a:r>
            <a:r>
              <a:rPr sz="1700" spc="0" dirty="0" smtClean="0">
                <a:solidFill>
                  <a:srgbClr val="383937"/>
                </a:solidFill>
                <a:latin typeface="Arial"/>
                <a:cs typeface="Arial"/>
              </a:rPr>
              <a:t>, proj_name, emp_num) </a:t>
            </a:r>
            <a:endParaRPr sz="1700">
              <a:latin typeface="Arial"/>
              <a:cs typeface="Arial"/>
            </a:endParaRPr>
          </a:p>
          <a:p>
            <a:pPr marL="12700" marR="3000838">
              <a:lnSpc>
                <a:spcPts val="1954"/>
              </a:lnSpc>
              <a:spcBef>
                <a:spcPts val="445"/>
              </a:spcBef>
            </a:pPr>
            <a:r>
              <a:rPr sz="1700" spc="0" dirty="0" smtClean="0">
                <a:solidFill>
                  <a:srgbClr val="383937"/>
                </a:solidFill>
                <a:latin typeface="Arial"/>
                <a:cs typeface="Arial"/>
              </a:rPr>
              <a:t>EMPLOYEE (</a:t>
            </a:r>
            <a:r>
              <a:rPr sz="1700" u="heavy" spc="0" dirty="0" smtClean="0">
                <a:solidFill>
                  <a:srgbClr val="383937"/>
                </a:solidFill>
                <a:latin typeface="Arial"/>
                <a:cs typeface="Arial"/>
              </a:rPr>
              <a:t>emp_num</a:t>
            </a:r>
            <a:r>
              <a:rPr sz="1700" spc="0" dirty="0" smtClean="0">
                <a:solidFill>
                  <a:srgbClr val="383937"/>
                </a:solidFill>
                <a:latin typeface="Arial"/>
                <a:cs typeface="Arial"/>
              </a:rPr>
              <a:t>, emp_name, job_code) </a:t>
            </a:r>
            <a:endParaRPr sz="1700">
              <a:latin typeface="Arial"/>
              <a:cs typeface="Arial"/>
            </a:endParaRPr>
          </a:p>
          <a:p>
            <a:pPr marL="12700" marR="3000838">
              <a:lnSpc>
                <a:spcPts val="1954"/>
              </a:lnSpc>
              <a:spcBef>
                <a:spcPts val="445"/>
              </a:spcBef>
            </a:pPr>
            <a:r>
              <a:rPr sz="1700" spc="0" dirty="0" smtClean="0">
                <a:solidFill>
                  <a:srgbClr val="383937"/>
                </a:solidFill>
                <a:latin typeface="Arial"/>
                <a:cs typeface="Arial"/>
              </a:rPr>
              <a:t>ASSIGN (</a:t>
            </a:r>
            <a:r>
              <a:rPr sz="1700" u="heavy" spc="0" dirty="0" smtClean="0">
                <a:solidFill>
                  <a:srgbClr val="383937"/>
                </a:solidFill>
                <a:latin typeface="Arial"/>
                <a:cs typeface="Arial"/>
              </a:rPr>
              <a:t>proj_num</a:t>
            </a:r>
            <a:r>
              <a:rPr sz="1700" spc="0" dirty="0" smtClean="0">
                <a:solidFill>
                  <a:srgbClr val="383937"/>
                </a:solidFill>
                <a:latin typeface="Arial"/>
                <a:cs typeface="Arial"/>
              </a:rPr>
              <a:t>, </a:t>
            </a:r>
            <a:r>
              <a:rPr sz="1700" u="heavy" spc="0" dirty="0" smtClean="0">
                <a:solidFill>
                  <a:srgbClr val="383937"/>
                </a:solidFill>
                <a:latin typeface="Arial"/>
                <a:cs typeface="Arial"/>
              </a:rPr>
              <a:t>emp_num</a:t>
            </a:r>
            <a:r>
              <a:rPr sz="1700" spc="0" dirty="0" smtClean="0">
                <a:solidFill>
                  <a:srgbClr val="383937"/>
                </a:solidFill>
                <a:latin typeface="Arial"/>
                <a:cs typeface="Arial"/>
              </a:rPr>
              <a:t>, assign_hours)</a:t>
            </a:r>
            <a:endParaRPr sz="1700">
              <a:latin typeface="Arial"/>
              <a:cs typeface="Arial"/>
            </a:endParaRPr>
          </a:p>
          <a:p>
            <a:pPr marL="12700" marR="24539">
              <a:lnSpc>
                <a:spcPct val="95825"/>
              </a:lnSpc>
              <a:spcBef>
                <a:spcPts val="555"/>
              </a:spcBef>
            </a:pPr>
            <a:r>
              <a:rPr sz="1700" spc="0" dirty="0" smtClean="0">
                <a:solidFill>
                  <a:srgbClr val="383937"/>
                </a:solidFill>
                <a:latin typeface="Arial"/>
                <a:cs typeface="Arial"/>
              </a:rPr>
              <a:t>JOB (</a:t>
            </a:r>
            <a:r>
              <a:rPr sz="1700" u="heavy" spc="0" dirty="0" smtClean="0">
                <a:solidFill>
                  <a:srgbClr val="383937"/>
                </a:solidFill>
                <a:latin typeface="Arial"/>
                <a:cs typeface="Arial"/>
              </a:rPr>
              <a:t>job_code</a:t>
            </a:r>
            <a:r>
              <a:rPr sz="1700" spc="0" dirty="0" smtClean="0">
                <a:solidFill>
                  <a:srgbClr val="383937"/>
                </a:solidFill>
                <a:latin typeface="Arial"/>
                <a:cs typeface="Arial"/>
              </a:rPr>
              <a:t>, job_description, job_chg_hour)</a:t>
            </a:r>
            <a:endParaRPr sz="1700">
              <a:latin typeface="Arial"/>
              <a:cs typeface="Arial"/>
            </a:endParaRPr>
          </a:p>
        </p:txBody>
      </p:sp>
      <p:sp>
        <p:nvSpPr>
          <p:cNvPr id="13" name="object 13"/>
          <p:cNvSpPr txBox="1"/>
          <p:nvPr/>
        </p:nvSpPr>
        <p:spPr>
          <a:xfrm>
            <a:off x="1011208" y="2595396"/>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12" name="object 12"/>
          <p:cNvSpPr txBox="1"/>
          <p:nvPr/>
        </p:nvSpPr>
        <p:spPr>
          <a:xfrm>
            <a:off x="1276321" y="2595311"/>
            <a:ext cx="477259" cy="875160"/>
          </a:xfrm>
          <a:prstGeom prst="rect">
            <a:avLst/>
          </a:prstGeom>
        </p:spPr>
        <p:txBody>
          <a:bodyPr wrap="square" lIns="0" tIns="0" rIns="0" bIns="0" rtlCol="0">
            <a:noAutofit/>
          </a:bodyPr>
          <a:lstStyle/>
          <a:p>
            <a:pPr marR="32679" algn="r">
              <a:lnSpc>
                <a:spcPts val="1939"/>
              </a:lnSpc>
              <a:spcBef>
                <a:spcPts val="97"/>
              </a:spcBef>
            </a:pPr>
            <a:r>
              <a:rPr sz="1800" b="1" i="1" spc="0" dirty="0" smtClean="0">
                <a:solidFill>
                  <a:srgbClr val="383937"/>
                </a:solidFill>
                <a:latin typeface="Arial"/>
                <a:cs typeface="Arial"/>
              </a:rPr>
              <a:t>1NF</a:t>
            </a:r>
            <a:endParaRPr sz="1800">
              <a:latin typeface="Arial"/>
              <a:cs typeface="Arial"/>
            </a:endParaRPr>
          </a:p>
          <a:p>
            <a:pPr marR="12700" algn="r">
              <a:lnSpc>
                <a:spcPct val="95825"/>
              </a:lnSpc>
              <a:spcBef>
                <a:spcPts val="436"/>
              </a:spcBef>
            </a:pPr>
            <a:r>
              <a:rPr sz="1700" spc="0" dirty="0" smtClean="0">
                <a:solidFill>
                  <a:srgbClr val="383937"/>
                </a:solidFill>
                <a:latin typeface="Arial"/>
                <a:cs typeface="Arial"/>
              </a:rPr>
              <a:t>-</a:t>
            </a:r>
            <a:endParaRPr sz="1700">
              <a:latin typeface="Arial"/>
              <a:cs typeface="Arial"/>
            </a:endParaRPr>
          </a:p>
          <a:p>
            <a:pPr marR="12700" algn="r">
              <a:lnSpc>
                <a:spcPct val="95825"/>
              </a:lnSpc>
              <a:spcBef>
                <a:spcPts val="445"/>
              </a:spcBef>
            </a:pPr>
            <a:r>
              <a:rPr sz="1700" spc="0" dirty="0" smtClean="0">
                <a:solidFill>
                  <a:srgbClr val="383937"/>
                </a:solidFill>
                <a:latin typeface="Arial"/>
                <a:cs typeface="Arial"/>
              </a:rPr>
              <a:t>-</a:t>
            </a:r>
            <a:endParaRPr sz="1700">
              <a:latin typeface="Arial"/>
              <a:cs typeface="Arial"/>
            </a:endParaRPr>
          </a:p>
        </p:txBody>
      </p:sp>
      <p:sp>
        <p:nvSpPr>
          <p:cNvPr id="11" name="object 11"/>
          <p:cNvSpPr txBox="1"/>
          <p:nvPr/>
        </p:nvSpPr>
        <p:spPr>
          <a:xfrm>
            <a:off x="1771697" y="2595311"/>
            <a:ext cx="186826"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383937"/>
                </a:solidFill>
                <a:latin typeface="Arial"/>
                <a:cs typeface="Arial"/>
              </a:rPr>
              <a:t>–</a:t>
            </a:r>
            <a:endParaRPr sz="1800">
              <a:latin typeface="Arial"/>
              <a:cs typeface="Arial"/>
            </a:endParaRPr>
          </a:p>
        </p:txBody>
      </p:sp>
      <p:sp>
        <p:nvSpPr>
          <p:cNvPr id="10" name="object 10"/>
          <p:cNvSpPr txBox="1"/>
          <p:nvPr/>
        </p:nvSpPr>
        <p:spPr>
          <a:xfrm>
            <a:off x="1011208" y="3776496"/>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9" name="object 9"/>
          <p:cNvSpPr txBox="1"/>
          <p:nvPr/>
        </p:nvSpPr>
        <p:spPr>
          <a:xfrm>
            <a:off x="1276321" y="3776411"/>
            <a:ext cx="477259" cy="2742060"/>
          </a:xfrm>
          <a:prstGeom prst="rect">
            <a:avLst/>
          </a:prstGeom>
        </p:spPr>
        <p:txBody>
          <a:bodyPr wrap="square" lIns="0" tIns="0" rIns="0" bIns="0" rtlCol="0">
            <a:noAutofit/>
          </a:bodyPr>
          <a:lstStyle/>
          <a:p>
            <a:pPr marR="32679" algn="r">
              <a:lnSpc>
                <a:spcPts val="1939"/>
              </a:lnSpc>
              <a:spcBef>
                <a:spcPts val="97"/>
              </a:spcBef>
            </a:pPr>
            <a:r>
              <a:rPr sz="1800" b="1" i="1" spc="0" dirty="0" smtClean="0">
                <a:solidFill>
                  <a:srgbClr val="383937"/>
                </a:solidFill>
                <a:latin typeface="Arial"/>
                <a:cs typeface="Arial"/>
              </a:rPr>
              <a:t>2NF</a:t>
            </a:r>
            <a:endParaRPr sz="1800">
              <a:latin typeface="Arial"/>
              <a:cs typeface="Arial"/>
            </a:endParaRPr>
          </a:p>
          <a:p>
            <a:pPr marR="12700" algn="r">
              <a:lnSpc>
                <a:spcPct val="95825"/>
              </a:lnSpc>
              <a:spcBef>
                <a:spcPts val="333"/>
              </a:spcBef>
            </a:pPr>
            <a:r>
              <a:rPr sz="1700" spc="0" dirty="0" smtClean="0">
                <a:solidFill>
                  <a:srgbClr val="383937"/>
                </a:solidFill>
                <a:latin typeface="Arial"/>
                <a:cs typeface="Arial"/>
              </a:rPr>
              <a:t>-</a:t>
            </a:r>
            <a:endParaRPr sz="1700">
              <a:latin typeface="Arial"/>
              <a:cs typeface="Arial"/>
            </a:endParaRPr>
          </a:p>
          <a:p>
            <a:pPr marR="12700" algn="r">
              <a:lnSpc>
                <a:spcPct val="95825"/>
              </a:lnSpc>
              <a:spcBef>
                <a:spcPts val="445"/>
              </a:spcBef>
            </a:pPr>
            <a:r>
              <a:rPr sz="1700" spc="0" dirty="0" smtClean="0">
                <a:solidFill>
                  <a:srgbClr val="383937"/>
                </a:solidFill>
                <a:latin typeface="Arial"/>
                <a:cs typeface="Arial"/>
              </a:rPr>
              <a:t>-</a:t>
            </a:r>
            <a:endParaRPr sz="1700">
              <a:latin typeface="Arial"/>
              <a:cs typeface="Arial"/>
            </a:endParaRPr>
          </a:p>
          <a:p>
            <a:pPr marR="12700" algn="r">
              <a:lnSpc>
                <a:spcPct val="95825"/>
              </a:lnSpc>
              <a:spcBef>
                <a:spcPts val="545"/>
              </a:spcBef>
            </a:pPr>
            <a:r>
              <a:rPr sz="1700" spc="0" dirty="0" smtClean="0">
                <a:solidFill>
                  <a:srgbClr val="383937"/>
                </a:solidFill>
                <a:latin typeface="Arial"/>
                <a:cs typeface="Arial"/>
              </a:rPr>
              <a:t>-</a:t>
            </a:r>
            <a:endParaRPr sz="1700">
              <a:latin typeface="Arial"/>
              <a:cs typeface="Arial"/>
            </a:endParaRPr>
          </a:p>
          <a:p>
            <a:pPr marR="32679" algn="r">
              <a:lnSpc>
                <a:spcPct val="95825"/>
              </a:lnSpc>
              <a:spcBef>
                <a:spcPts val="440"/>
              </a:spcBef>
            </a:pPr>
            <a:r>
              <a:rPr sz="1800" b="1" i="1" spc="0" dirty="0" smtClean="0">
                <a:solidFill>
                  <a:srgbClr val="383937"/>
                </a:solidFill>
                <a:latin typeface="Arial"/>
                <a:cs typeface="Arial"/>
              </a:rPr>
              <a:t>3NF</a:t>
            </a:r>
            <a:endParaRPr sz="1800">
              <a:latin typeface="Arial"/>
              <a:cs typeface="Arial"/>
            </a:endParaRPr>
          </a:p>
          <a:p>
            <a:pPr marR="12700" algn="r">
              <a:lnSpc>
                <a:spcPct val="95825"/>
              </a:lnSpc>
              <a:spcBef>
                <a:spcPts val="533"/>
              </a:spcBef>
            </a:pPr>
            <a:r>
              <a:rPr sz="1700" spc="0" dirty="0" smtClean="0">
                <a:solidFill>
                  <a:srgbClr val="383937"/>
                </a:solidFill>
                <a:latin typeface="Arial"/>
                <a:cs typeface="Arial"/>
              </a:rPr>
              <a:t>-</a:t>
            </a:r>
            <a:endParaRPr sz="1700">
              <a:latin typeface="Arial"/>
              <a:cs typeface="Arial"/>
            </a:endParaRPr>
          </a:p>
          <a:p>
            <a:pPr marR="12700" algn="r">
              <a:lnSpc>
                <a:spcPct val="95825"/>
              </a:lnSpc>
              <a:spcBef>
                <a:spcPts val="445"/>
              </a:spcBef>
            </a:pPr>
            <a:r>
              <a:rPr sz="1700" spc="0" dirty="0" smtClean="0">
                <a:solidFill>
                  <a:srgbClr val="383937"/>
                </a:solidFill>
                <a:latin typeface="Arial"/>
                <a:cs typeface="Arial"/>
              </a:rPr>
              <a:t>-</a:t>
            </a:r>
            <a:endParaRPr sz="1700">
              <a:latin typeface="Arial"/>
              <a:cs typeface="Arial"/>
            </a:endParaRPr>
          </a:p>
          <a:p>
            <a:pPr marR="12700" algn="r">
              <a:lnSpc>
                <a:spcPct val="95825"/>
              </a:lnSpc>
              <a:spcBef>
                <a:spcPts val="445"/>
              </a:spcBef>
            </a:pPr>
            <a:r>
              <a:rPr sz="1700" spc="0" dirty="0" smtClean="0">
                <a:solidFill>
                  <a:srgbClr val="383937"/>
                </a:solidFill>
                <a:latin typeface="Arial"/>
                <a:cs typeface="Arial"/>
              </a:rPr>
              <a:t>-</a:t>
            </a:r>
            <a:endParaRPr sz="1700">
              <a:latin typeface="Arial"/>
              <a:cs typeface="Arial"/>
            </a:endParaRPr>
          </a:p>
          <a:p>
            <a:pPr marR="12700" algn="r">
              <a:lnSpc>
                <a:spcPct val="95825"/>
              </a:lnSpc>
              <a:spcBef>
                <a:spcPts val="545"/>
              </a:spcBef>
            </a:pPr>
            <a:r>
              <a:rPr sz="1700" spc="0" dirty="0" smtClean="0">
                <a:solidFill>
                  <a:srgbClr val="383937"/>
                </a:solidFill>
                <a:latin typeface="Arial"/>
                <a:cs typeface="Arial"/>
              </a:rPr>
              <a:t>-</a:t>
            </a:r>
            <a:endParaRPr sz="1700">
              <a:latin typeface="Arial"/>
              <a:cs typeface="Arial"/>
            </a:endParaRPr>
          </a:p>
        </p:txBody>
      </p:sp>
      <p:sp>
        <p:nvSpPr>
          <p:cNvPr id="8" name="object 8"/>
          <p:cNvSpPr txBox="1"/>
          <p:nvPr/>
        </p:nvSpPr>
        <p:spPr>
          <a:xfrm>
            <a:off x="1771697" y="3776411"/>
            <a:ext cx="186826"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383937"/>
                </a:solidFill>
                <a:latin typeface="Arial"/>
                <a:cs typeface="Arial"/>
              </a:rPr>
              <a:t>–</a:t>
            </a:r>
            <a:endParaRPr sz="1800">
              <a:latin typeface="Arial"/>
              <a:cs typeface="Arial"/>
            </a:endParaRPr>
          </a:p>
        </p:txBody>
      </p:sp>
      <p:sp>
        <p:nvSpPr>
          <p:cNvPr id="7" name="object 7"/>
          <p:cNvSpPr txBox="1"/>
          <p:nvPr/>
        </p:nvSpPr>
        <p:spPr>
          <a:xfrm>
            <a:off x="1011208" y="5021096"/>
            <a:ext cx="164278" cy="254000"/>
          </a:xfrm>
          <a:prstGeom prst="rect">
            <a:avLst/>
          </a:prstGeom>
        </p:spPr>
        <p:txBody>
          <a:bodyPr wrap="square" lIns="0" tIns="0" rIns="0" bIns="0" rtlCol="0">
            <a:noAutofit/>
          </a:bodyPr>
          <a:lstStyle/>
          <a:p>
            <a:pPr marL="12700">
              <a:lnSpc>
                <a:spcPts val="1939"/>
              </a:lnSpc>
              <a:spcBef>
                <a:spcPts val="97"/>
              </a:spcBef>
            </a:pPr>
            <a:r>
              <a:rPr sz="1800" spc="0" dirty="0" smtClean="0">
                <a:solidFill>
                  <a:srgbClr val="383937"/>
                </a:solidFill>
                <a:latin typeface="Wingdings"/>
                <a:cs typeface="Wingdings"/>
              </a:rPr>
              <a:t></a:t>
            </a:r>
            <a:endParaRPr sz="1800">
              <a:latin typeface="Wingdings"/>
              <a:cs typeface="Wingdings"/>
            </a:endParaRPr>
          </a:p>
        </p:txBody>
      </p:sp>
      <p:sp>
        <p:nvSpPr>
          <p:cNvPr id="6" name="object 6"/>
          <p:cNvSpPr txBox="1"/>
          <p:nvPr/>
        </p:nvSpPr>
        <p:spPr>
          <a:xfrm>
            <a:off x="1771697" y="5021011"/>
            <a:ext cx="186826" cy="254000"/>
          </a:xfrm>
          <a:prstGeom prst="rect">
            <a:avLst/>
          </a:prstGeom>
        </p:spPr>
        <p:txBody>
          <a:bodyPr wrap="square" lIns="0" tIns="0" rIns="0" bIns="0" rtlCol="0">
            <a:noAutofit/>
          </a:bodyPr>
          <a:lstStyle/>
          <a:p>
            <a:pPr marL="12700">
              <a:lnSpc>
                <a:spcPts val="1939"/>
              </a:lnSpc>
              <a:spcBef>
                <a:spcPts val="97"/>
              </a:spcBef>
            </a:pPr>
            <a:r>
              <a:rPr sz="1800" b="1" i="1" spc="0" dirty="0" smtClean="0">
                <a:solidFill>
                  <a:srgbClr val="383937"/>
                </a:solidFill>
                <a:latin typeface="Arial"/>
                <a:cs typeface="Arial"/>
              </a:rPr>
              <a:t>–</a:t>
            </a:r>
            <a:endParaRPr sz="1800">
              <a:latin typeface="Arial"/>
              <a:cs typeface="Arial"/>
            </a:endParaRPr>
          </a:p>
        </p:txBody>
      </p:sp>
      <p:sp>
        <p:nvSpPr>
          <p:cNvPr id="5" name="object 5"/>
          <p:cNvSpPr txBox="1"/>
          <p:nvPr/>
        </p:nvSpPr>
        <p:spPr>
          <a:xfrm>
            <a:off x="1011208" y="6582052"/>
            <a:ext cx="156563" cy="2413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p:txBody>
      </p:sp>
      <p:sp>
        <p:nvSpPr>
          <p:cNvPr id="4" name="object 4"/>
          <p:cNvSpPr txBox="1"/>
          <p:nvPr/>
        </p:nvSpPr>
        <p:spPr>
          <a:xfrm>
            <a:off x="1276321" y="6581972"/>
            <a:ext cx="5480199" cy="460077"/>
          </a:xfrm>
          <a:prstGeom prst="rect">
            <a:avLst/>
          </a:prstGeom>
        </p:spPr>
        <p:txBody>
          <a:bodyPr wrap="square" lIns="0" tIns="0" rIns="0" bIns="0" rtlCol="0">
            <a:noAutofit/>
          </a:bodyPr>
          <a:lstStyle/>
          <a:p>
            <a:pPr marL="12700">
              <a:lnSpc>
                <a:spcPts val="1839"/>
              </a:lnSpc>
              <a:spcBef>
                <a:spcPts val="92"/>
              </a:spcBef>
            </a:pPr>
            <a:r>
              <a:rPr sz="1700" i="1" spc="0" dirty="0" smtClean="0">
                <a:solidFill>
                  <a:srgbClr val="383937"/>
                </a:solidFill>
                <a:latin typeface="Arial"/>
                <a:cs typeface="Arial"/>
              </a:rPr>
              <a:t>Note: R&amp;C show some further 'suggested</a:t>
            </a:r>
            <a:r>
              <a:rPr sz="1700" i="1" spc="0" smtClean="0">
                <a:solidFill>
                  <a:srgbClr val="383937"/>
                </a:solidFill>
                <a:latin typeface="Arial"/>
                <a:cs typeface="Arial"/>
              </a:rPr>
              <a:t>' improvements</a:t>
            </a:r>
            <a:endParaRPr sz="17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3" name="object 13"/>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1" name="object 11"/>
          <p:cNvSpPr/>
          <p:nvPr/>
        </p:nvSpPr>
        <p:spPr>
          <a:xfrm>
            <a:off x="1168370" y="2230320"/>
            <a:ext cx="8750329" cy="4138729"/>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txBox="1"/>
          <p:nvPr/>
        </p:nvSpPr>
        <p:spPr>
          <a:xfrm>
            <a:off x="1444597" y="1358085"/>
            <a:ext cx="379849"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A</a:t>
            </a:r>
            <a:endParaRPr sz="3200">
              <a:latin typeface="Arial"/>
              <a:cs typeface="Arial"/>
            </a:endParaRPr>
          </a:p>
        </p:txBody>
      </p:sp>
      <p:sp>
        <p:nvSpPr>
          <p:cNvPr id="9" name="object 9"/>
          <p:cNvSpPr txBox="1"/>
          <p:nvPr/>
        </p:nvSpPr>
        <p:spPr>
          <a:xfrm>
            <a:off x="1850997" y="1358085"/>
            <a:ext cx="921736"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look</a:t>
            </a:r>
            <a:endParaRPr sz="3200">
              <a:latin typeface="Arial"/>
              <a:cs typeface="Arial"/>
            </a:endParaRPr>
          </a:p>
        </p:txBody>
      </p:sp>
      <p:sp>
        <p:nvSpPr>
          <p:cNvPr id="8" name="object 8"/>
          <p:cNvSpPr txBox="1"/>
          <p:nvPr/>
        </p:nvSpPr>
        <p:spPr>
          <a:xfrm>
            <a:off x="2799290" y="1358085"/>
            <a:ext cx="1012688"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back</a:t>
            </a:r>
            <a:endParaRPr sz="3200">
              <a:latin typeface="Arial"/>
              <a:cs typeface="Arial"/>
            </a:endParaRPr>
          </a:p>
        </p:txBody>
      </p:sp>
      <p:sp>
        <p:nvSpPr>
          <p:cNvPr id="7" name="object 7"/>
          <p:cNvSpPr txBox="1"/>
          <p:nvPr/>
        </p:nvSpPr>
        <p:spPr>
          <a:xfrm>
            <a:off x="3838536" y="1358085"/>
            <a:ext cx="447734"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at</a:t>
            </a:r>
            <a:endParaRPr sz="3200">
              <a:latin typeface="Arial"/>
              <a:cs typeface="Arial"/>
            </a:endParaRPr>
          </a:p>
        </p:txBody>
      </p:sp>
      <p:sp>
        <p:nvSpPr>
          <p:cNvPr id="6" name="object 6"/>
          <p:cNvSpPr txBox="1"/>
          <p:nvPr/>
        </p:nvSpPr>
        <p:spPr>
          <a:xfrm>
            <a:off x="4312805" y="1358085"/>
            <a:ext cx="1600099"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Primary</a:t>
            </a:r>
            <a:endParaRPr sz="3200">
              <a:latin typeface="Arial"/>
              <a:cs typeface="Arial"/>
            </a:endParaRPr>
          </a:p>
        </p:txBody>
      </p:sp>
      <p:sp>
        <p:nvSpPr>
          <p:cNvPr id="5" name="object 5"/>
          <p:cNvSpPr txBox="1"/>
          <p:nvPr/>
        </p:nvSpPr>
        <p:spPr>
          <a:xfrm>
            <a:off x="5939462" y="1358085"/>
            <a:ext cx="1057961"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Keys</a:t>
            </a:r>
            <a:endParaRPr sz="3200">
              <a:latin typeface="Arial"/>
              <a:cs typeface="Arial"/>
            </a:endParaRPr>
          </a:p>
        </p:txBody>
      </p:sp>
      <p:sp>
        <p:nvSpPr>
          <p:cNvPr id="3" name="object 3"/>
          <p:cNvSpPr txBox="1"/>
          <p:nvPr/>
        </p:nvSpPr>
        <p:spPr>
          <a:xfrm>
            <a:off x="9343362" y="6864250"/>
            <a:ext cx="133017"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4" name="object 14"/>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2" name="object 12"/>
          <p:cNvSpPr/>
          <p:nvPr/>
        </p:nvSpPr>
        <p:spPr>
          <a:xfrm>
            <a:off x="1204883" y="2482734"/>
            <a:ext cx="8561417" cy="4267316"/>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txBox="1"/>
          <p:nvPr/>
        </p:nvSpPr>
        <p:spPr>
          <a:xfrm>
            <a:off x="1444597" y="1358085"/>
            <a:ext cx="379849"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A</a:t>
            </a:r>
            <a:endParaRPr sz="3200">
              <a:latin typeface="Arial"/>
              <a:cs typeface="Arial"/>
            </a:endParaRPr>
          </a:p>
        </p:txBody>
      </p:sp>
      <p:sp>
        <p:nvSpPr>
          <p:cNvPr id="10" name="object 10"/>
          <p:cNvSpPr txBox="1"/>
          <p:nvPr/>
        </p:nvSpPr>
        <p:spPr>
          <a:xfrm>
            <a:off x="1850997" y="1358085"/>
            <a:ext cx="921736"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look</a:t>
            </a:r>
            <a:endParaRPr sz="3200">
              <a:latin typeface="Arial"/>
              <a:cs typeface="Arial"/>
            </a:endParaRPr>
          </a:p>
        </p:txBody>
      </p:sp>
      <p:sp>
        <p:nvSpPr>
          <p:cNvPr id="9" name="object 9"/>
          <p:cNvSpPr txBox="1"/>
          <p:nvPr/>
        </p:nvSpPr>
        <p:spPr>
          <a:xfrm>
            <a:off x="2799290" y="1358085"/>
            <a:ext cx="1012688"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back</a:t>
            </a:r>
            <a:endParaRPr sz="3200">
              <a:latin typeface="Arial"/>
              <a:cs typeface="Arial"/>
            </a:endParaRPr>
          </a:p>
        </p:txBody>
      </p:sp>
      <p:sp>
        <p:nvSpPr>
          <p:cNvPr id="8" name="object 8"/>
          <p:cNvSpPr txBox="1"/>
          <p:nvPr/>
        </p:nvSpPr>
        <p:spPr>
          <a:xfrm>
            <a:off x="3838536" y="1358085"/>
            <a:ext cx="447734"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at</a:t>
            </a:r>
            <a:endParaRPr sz="3200">
              <a:latin typeface="Arial"/>
              <a:cs typeface="Arial"/>
            </a:endParaRPr>
          </a:p>
        </p:txBody>
      </p:sp>
      <p:sp>
        <p:nvSpPr>
          <p:cNvPr id="7" name="object 7"/>
          <p:cNvSpPr txBox="1"/>
          <p:nvPr/>
        </p:nvSpPr>
        <p:spPr>
          <a:xfrm>
            <a:off x="4312805" y="1358085"/>
            <a:ext cx="1600099"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Primary</a:t>
            </a:r>
            <a:endParaRPr sz="3200">
              <a:latin typeface="Arial"/>
              <a:cs typeface="Arial"/>
            </a:endParaRPr>
          </a:p>
        </p:txBody>
      </p:sp>
      <p:sp>
        <p:nvSpPr>
          <p:cNvPr id="6" name="object 6"/>
          <p:cNvSpPr txBox="1"/>
          <p:nvPr/>
        </p:nvSpPr>
        <p:spPr>
          <a:xfrm>
            <a:off x="5939462" y="1358085"/>
            <a:ext cx="1057961"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Keys</a:t>
            </a:r>
            <a:endParaRPr sz="3200">
              <a:latin typeface="Arial"/>
              <a:cs typeface="Arial"/>
            </a:endParaRPr>
          </a:p>
        </p:txBody>
      </p:sp>
      <p:sp>
        <p:nvSpPr>
          <p:cNvPr id="5" name="object 5"/>
          <p:cNvSpPr txBox="1"/>
          <p:nvPr/>
        </p:nvSpPr>
        <p:spPr>
          <a:xfrm>
            <a:off x="7023981" y="1358085"/>
            <a:ext cx="2027830"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continued</a:t>
            </a:r>
            <a:endParaRPr sz="3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24" name="object 24"/>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22" name="object 22"/>
          <p:cNvSpPr txBox="1"/>
          <p:nvPr/>
        </p:nvSpPr>
        <p:spPr>
          <a:xfrm>
            <a:off x="1420784" y="1175522"/>
            <a:ext cx="7485168" cy="1164891"/>
          </a:xfrm>
          <a:prstGeom prst="rect">
            <a:avLst/>
          </a:prstGeom>
        </p:spPr>
        <p:txBody>
          <a:bodyPr wrap="square" lIns="0" tIns="0" rIns="0" bIns="0" rtlCol="0">
            <a:noAutofit/>
          </a:bodyPr>
          <a:lstStyle/>
          <a:p>
            <a:pPr marL="36512" marR="31111">
              <a:lnSpc>
                <a:spcPts val="3370"/>
              </a:lnSpc>
              <a:spcBef>
                <a:spcPts val="168"/>
              </a:spcBef>
            </a:pPr>
            <a:r>
              <a:rPr sz="3200" b="1" spc="0" dirty="0" smtClean="0">
                <a:solidFill>
                  <a:srgbClr val="383937"/>
                </a:solidFill>
                <a:latin typeface="Arial"/>
                <a:cs typeface="Arial"/>
              </a:rPr>
              <a:t>Normalisation</a:t>
            </a:r>
            <a:endParaRPr sz="3200">
              <a:latin typeface="Arial"/>
              <a:cs typeface="Arial"/>
            </a:endParaRPr>
          </a:p>
          <a:p>
            <a:pPr marL="14287" indent="-1587">
              <a:lnSpc>
                <a:spcPct val="100041"/>
              </a:lnSpc>
              <a:spcBef>
                <a:spcPts val="877"/>
              </a:spcBef>
            </a:pPr>
            <a:r>
              <a:rPr sz="2000" spc="0" dirty="0" smtClean="0">
                <a:solidFill>
                  <a:srgbClr val="383937"/>
                </a:solidFill>
                <a:latin typeface="Arial"/>
                <a:cs typeface="Arial"/>
              </a:rPr>
              <a:t>Normalisation is a technique for producing a set of relations with desirable properties, given the data requirements of an enterprise:</a:t>
            </a:r>
            <a:endParaRPr sz="2000">
              <a:latin typeface="Arial"/>
              <a:cs typeface="Arial"/>
            </a:endParaRPr>
          </a:p>
        </p:txBody>
      </p:sp>
      <p:sp>
        <p:nvSpPr>
          <p:cNvPr id="21" name="object 21"/>
          <p:cNvSpPr txBox="1"/>
          <p:nvPr/>
        </p:nvSpPr>
        <p:spPr>
          <a:xfrm>
            <a:off x="1155671" y="1756308"/>
            <a:ext cx="216577" cy="289540"/>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Wingdings"/>
                <a:cs typeface="Wingdings"/>
              </a:rPr>
              <a:t></a:t>
            </a:r>
            <a:r>
              <a:rPr sz="2000" dirty="0" smtClean="0">
                <a:solidFill>
                  <a:srgbClr val="383937"/>
                </a:solidFill>
                <a:latin typeface="Arial"/>
                <a:cs typeface="Arial"/>
              </a:rPr>
              <a:t> </a:t>
            </a:r>
            <a:endParaRPr sz="2000">
              <a:latin typeface="Arial"/>
              <a:cs typeface="Arial"/>
            </a:endParaRPr>
          </a:p>
        </p:txBody>
      </p:sp>
      <p:sp>
        <p:nvSpPr>
          <p:cNvPr id="20" name="object 20"/>
          <p:cNvSpPr txBox="1"/>
          <p:nvPr/>
        </p:nvSpPr>
        <p:spPr>
          <a:xfrm>
            <a:off x="1752572" y="2442014"/>
            <a:ext cx="241644" cy="670634"/>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Arial"/>
                <a:cs typeface="Arial"/>
              </a:rPr>
              <a:t>– </a:t>
            </a:r>
            <a:endParaRPr sz="2000">
              <a:latin typeface="Arial"/>
              <a:cs typeface="Arial"/>
            </a:endParaRPr>
          </a:p>
          <a:p>
            <a:pPr marL="12700">
              <a:lnSpc>
                <a:spcPct val="95825"/>
              </a:lnSpc>
              <a:spcBef>
                <a:spcPts val="592"/>
              </a:spcBef>
            </a:pPr>
            <a:r>
              <a:rPr sz="2000" dirty="0" smtClean="0">
                <a:solidFill>
                  <a:srgbClr val="383937"/>
                </a:solidFill>
                <a:latin typeface="Arial"/>
                <a:cs typeface="Arial"/>
              </a:rPr>
              <a:t>– </a:t>
            </a:r>
            <a:endParaRPr sz="2000">
              <a:latin typeface="Arial"/>
              <a:cs typeface="Arial"/>
            </a:endParaRPr>
          </a:p>
        </p:txBody>
      </p:sp>
      <p:sp>
        <p:nvSpPr>
          <p:cNvPr id="19" name="object 19"/>
          <p:cNvSpPr txBox="1"/>
          <p:nvPr/>
        </p:nvSpPr>
        <p:spPr>
          <a:xfrm>
            <a:off x="2062135" y="2442014"/>
            <a:ext cx="5852147" cy="660400"/>
          </a:xfrm>
          <a:prstGeom prst="rect">
            <a:avLst/>
          </a:prstGeom>
        </p:spPr>
        <p:txBody>
          <a:bodyPr wrap="square" lIns="0" tIns="0" rIns="0" bIns="0" rtlCol="0">
            <a:noAutofit/>
          </a:bodyPr>
          <a:lstStyle/>
          <a:p>
            <a:pPr marL="12700" marR="38100">
              <a:lnSpc>
                <a:spcPts val="2145"/>
              </a:lnSpc>
              <a:spcBef>
                <a:spcPts val="107"/>
              </a:spcBef>
            </a:pPr>
            <a:r>
              <a:rPr sz="2000" spc="0" dirty="0" smtClean="0">
                <a:solidFill>
                  <a:srgbClr val="383937"/>
                </a:solidFill>
                <a:latin typeface="Arial"/>
                <a:cs typeface="Arial"/>
              </a:rPr>
              <a:t>Developed by E.F. Codd (1972)</a:t>
            </a:r>
            <a:endParaRPr sz="2000">
              <a:latin typeface="Arial"/>
              <a:cs typeface="Arial"/>
            </a:endParaRPr>
          </a:p>
          <a:p>
            <a:pPr marL="12700">
              <a:lnSpc>
                <a:spcPct val="95825"/>
              </a:lnSpc>
              <a:spcBef>
                <a:spcPts val="592"/>
              </a:spcBef>
            </a:pPr>
            <a:r>
              <a:rPr sz="2000" spc="0" dirty="0" smtClean="0">
                <a:solidFill>
                  <a:srgbClr val="383937"/>
                </a:solidFill>
                <a:latin typeface="Arial"/>
                <a:cs typeface="Arial"/>
              </a:rPr>
              <a:t>Often performed as a series of tests on a relation to</a:t>
            </a:r>
            <a:endParaRPr sz="2000">
              <a:latin typeface="Arial"/>
              <a:cs typeface="Arial"/>
            </a:endParaRPr>
          </a:p>
        </p:txBody>
      </p:sp>
      <p:sp>
        <p:nvSpPr>
          <p:cNvPr id="18" name="object 18"/>
          <p:cNvSpPr txBox="1"/>
          <p:nvPr/>
        </p:nvSpPr>
        <p:spPr>
          <a:xfrm>
            <a:off x="7921356" y="2823014"/>
            <a:ext cx="1193025"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determine</a:t>
            </a:r>
            <a:endParaRPr sz="2000">
              <a:latin typeface="Arial"/>
              <a:cs typeface="Arial"/>
            </a:endParaRPr>
          </a:p>
        </p:txBody>
      </p:sp>
      <p:sp>
        <p:nvSpPr>
          <p:cNvPr id="17" name="object 17"/>
          <p:cNvSpPr txBox="1"/>
          <p:nvPr/>
        </p:nvSpPr>
        <p:spPr>
          <a:xfrm>
            <a:off x="2057372" y="3127814"/>
            <a:ext cx="5357723" cy="5842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whether it satisfies or violates the requirements</a:t>
            </a:r>
            <a:endParaRPr sz="2000">
              <a:latin typeface="Arial"/>
              <a:cs typeface="Arial"/>
            </a:endParaRPr>
          </a:p>
          <a:p>
            <a:pPr marL="12700" marR="38100">
              <a:lnSpc>
                <a:spcPct val="95825"/>
              </a:lnSpc>
            </a:pPr>
            <a:r>
              <a:rPr sz="2000" spc="0" dirty="0" smtClean="0">
                <a:solidFill>
                  <a:srgbClr val="383937"/>
                </a:solidFill>
                <a:latin typeface="Arial"/>
                <a:cs typeface="Arial"/>
              </a:rPr>
              <a:t>form</a:t>
            </a:r>
            <a:endParaRPr sz="2000">
              <a:latin typeface="Arial"/>
              <a:cs typeface="Arial"/>
            </a:endParaRPr>
          </a:p>
        </p:txBody>
      </p:sp>
      <p:sp>
        <p:nvSpPr>
          <p:cNvPr id="16" name="object 16"/>
          <p:cNvSpPr txBox="1"/>
          <p:nvPr/>
        </p:nvSpPr>
        <p:spPr>
          <a:xfrm>
            <a:off x="7422156" y="3127814"/>
            <a:ext cx="275344"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of</a:t>
            </a:r>
            <a:endParaRPr sz="2000">
              <a:latin typeface="Arial"/>
              <a:cs typeface="Arial"/>
            </a:endParaRPr>
          </a:p>
        </p:txBody>
      </p:sp>
      <p:sp>
        <p:nvSpPr>
          <p:cNvPr id="15" name="object 15"/>
          <p:cNvSpPr txBox="1"/>
          <p:nvPr/>
        </p:nvSpPr>
        <p:spPr>
          <a:xfrm>
            <a:off x="7704554" y="3127814"/>
            <a:ext cx="204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a</a:t>
            </a:r>
            <a:endParaRPr sz="2000">
              <a:latin typeface="Arial"/>
              <a:cs typeface="Arial"/>
            </a:endParaRPr>
          </a:p>
        </p:txBody>
      </p:sp>
      <p:sp>
        <p:nvSpPr>
          <p:cNvPr id="14" name="object 14"/>
          <p:cNvSpPr txBox="1"/>
          <p:nvPr/>
        </p:nvSpPr>
        <p:spPr>
          <a:xfrm>
            <a:off x="7916390" y="3127814"/>
            <a:ext cx="670751"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given</a:t>
            </a:r>
            <a:endParaRPr sz="2000">
              <a:latin typeface="Arial"/>
              <a:cs typeface="Arial"/>
            </a:endParaRPr>
          </a:p>
        </p:txBody>
      </p:sp>
      <p:sp>
        <p:nvSpPr>
          <p:cNvPr id="13" name="object 13"/>
          <p:cNvSpPr txBox="1"/>
          <p:nvPr/>
        </p:nvSpPr>
        <p:spPr>
          <a:xfrm>
            <a:off x="8594214" y="3127814"/>
            <a:ext cx="839919"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normal</a:t>
            </a:r>
            <a:endParaRPr sz="2000">
              <a:latin typeface="Arial"/>
              <a:cs typeface="Arial"/>
            </a:endParaRPr>
          </a:p>
        </p:txBody>
      </p:sp>
      <p:sp>
        <p:nvSpPr>
          <p:cNvPr id="12" name="object 12"/>
          <p:cNvSpPr txBox="1"/>
          <p:nvPr/>
        </p:nvSpPr>
        <p:spPr>
          <a:xfrm>
            <a:off x="1155671" y="3813708"/>
            <a:ext cx="216577" cy="289540"/>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Wingdings"/>
                <a:cs typeface="Wingdings"/>
              </a:rPr>
              <a:t></a:t>
            </a:r>
            <a:r>
              <a:rPr sz="2000" dirty="0" smtClean="0">
                <a:solidFill>
                  <a:srgbClr val="383937"/>
                </a:solidFill>
                <a:latin typeface="Arial"/>
                <a:cs typeface="Arial"/>
              </a:rPr>
              <a:t> </a:t>
            </a:r>
            <a:endParaRPr sz="2000">
              <a:latin typeface="Arial"/>
              <a:cs typeface="Arial"/>
            </a:endParaRPr>
          </a:p>
        </p:txBody>
      </p:sp>
      <p:sp>
        <p:nvSpPr>
          <p:cNvPr id="11" name="object 11"/>
          <p:cNvSpPr txBox="1"/>
          <p:nvPr/>
        </p:nvSpPr>
        <p:spPr>
          <a:xfrm>
            <a:off x="1420784" y="3813614"/>
            <a:ext cx="585776" cy="2575634"/>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Four</a:t>
            </a:r>
            <a:endParaRPr sz="2000">
              <a:latin typeface="Arial"/>
              <a:cs typeface="Arial"/>
            </a:endParaRPr>
          </a:p>
          <a:p>
            <a:pPr marL="344487" marR="12344">
              <a:lnSpc>
                <a:spcPct val="95825"/>
              </a:lnSpc>
              <a:spcBef>
                <a:spcPts val="592"/>
              </a:spcBef>
            </a:pPr>
            <a:r>
              <a:rPr sz="2000" dirty="0" smtClean="0">
                <a:solidFill>
                  <a:srgbClr val="383937"/>
                </a:solidFill>
                <a:latin typeface="Arial"/>
                <a:cs typeface="Arial"/>
              </a:rPr>
              <a:t>– </a:t>
            </a:r>
            <a:endParaRPr sz="2000">
              <a:latin typeface="Arial"/>
              <a:cs typeface="Arial"/>
            </a:endParaRPr>
          </a:p>
          <a:p>
            <a:pPr marL="344487" marR="12344">
              <a:lnSpc>
                <a:spcPct val="95825"/>
              </a:lnSpc>
              <a:spcBef>
                <a:spcPts val="700"/>
              </a:spcBef>
            </a:pPr>
            <a:r>
              <a:rPr sz="2000" dirty="0" smtClean="0">
                <a:solidFill>
                  <a:srgbClr val="383937"/>
                </a:solidFill>
                <a:latin typeface="Arial"/>
                <a:cs typeface="Arial"/>
              </a:rPr>
              <a:t>– </a:t>
            </a:r>
            <a:endParaRPr sz="2000">
              <a:latin typeface="Arial"/>
              <a:cs typeface="Arial"/>
            </a:endParaRPr>
          </a:p>
          <a:p>
            <a:pPr marL="344487" marR="12344">
              <a:lnSpc>
                <a:spcPct val="95825"/>
              </a:lnSpc>
              <a:spcBef>
                <a:spcPts val="700"/>
              </a:spcBef>
            </a:pPr>
            <a:r>
              <a:rPr sz="2000" dirty="0" smtClean="0">
                <a:solidFill>
                  <a:srgbClr val="383937"/>
                </a:solidFill>
                <a:latin typeface="Arial"/>
                <a:cs typeface="Arial"/>
              </a:rPr>
              <a:t>– </a:t>
            </a:r>
            <a:endParaRPr sz="2000">
              <a:latin typeface="Arial"/>
              <a:cs typeface="Arial"/>
            </a:endParaRPr>
          </a:p>
          <a:p>
            <a:pPr marL="344487" marR="8168">
              <a:lnSpc>
                <a:spcPct val="95825"/>
              </a:lnSpc>
              <a:spcBef>
                <a:spcPts val="700"/>
              </a:spcBef>
            </a:pPr>
            <a:r>
              <a:rPr sz="2000" dirty="0" smtClean="0">
                <a:solidFill>
                  <a:srgbClr val="383937"/>
                </a:solidFill>
                <a:latin typeface="Arial"/>
                <a:cs typeface="Arial"/>
              </a:rPr>
              <a:t>– </a:t>
            </a:r>
            <a:endParaRPr sz="2000">
              <a:latin typeface="Arial"/>
              <a:cs typeface="Arial"/>
            </a:endParaRPr>
          </a:p>
          <a:p>
            <a:pPr marL="12700" marR="38100">
              <a:lnSpc>
                <a:spcPct val="95825"/>
              </a:lnSpc>
              <a:spcBef>
                <a:spcPts val="700"/>
              </a:spcBef>
            </a:pPr>
            <a:r>
              <a:rPr sz="2000" spc="0" dirty="0" smtClean="0">
                <a:solidFill>
                  <a:srgbClr val="383937"/>
                </a:solidFill>
                <a:latin typeface="Arial"/>
                <a:cs typeface="Arial"/>
              </a:rPr>
              <a:t>then</a:t>
            </a:r>
            <a:endParaRPr sz="2000">
              <a:latin typeface="Arial"/>
              <a:cs typeface="Arial"/>
            </a:endParaRPr>
          </a:p>
          <a:p>
            <a:pPr marL="344487" marR="12344">
              <a:lnSpc>
                <a:spcPct val="95825"/>
              </a:lnSpc>
              <a:spcBef>
                <a:spcPts val="700"/>
              </a:spcBef>
            </a:pPr>
            <a:r>
              <a:rPr sz="2000" dirty="0" smtClean="0">
                <a:solidFill>
                  <a:srgbClr val="383937"/>
                </a:solidFill>
                <a:latin typeface="Arial"/>
                <a:cs typeface="Arial"/>
              </a:rPr>
              <a:t>– </a:t>
            </a:r>
            <a:endParaRPr sz="2000">
              <a:latin typeface="Arial"/>
              <a:cs typeface="Arial"/>
            </a:endParaRPr>
          </a:p>
        </p:txBody>
      </p:sp>
      <p:sp>
        <p:nvSpPr>
          <p:cNvPr id="10" name="object 10"/>
          <p:cNvSpPr txBox="1"/>
          <p:nvPr/>
        </p:nvSpPr>
        <p:spPr>
          <a:xfrm>
            <a:off x="2013620" y="3813614"/>
            <a:ext cx="3310272" cy="1803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most commonly used normal</a:t>
            </a:r>
            <a:endParaRPr sz="2000">
              <a:latin typeface="Arial"/>
              <a:cs typeface="Arial"/>
            </a:endParaRPr>
          </a:p>
          <a:p>
            <a:pPr marL="61214" marR="1553575">
              <a:lnSpc>
                <a:spcPts val="2299"/>
              </a:lnSpc>
              <a:spcBef>
                <a:spcPts val="592"/>
              </a:spcBef>
            </a:pPr>
            <a:r>
              <a:rPr sz="2000" spc="0" dirty="0" smtClean="0">
                <a:solidFill>
                  <a:srgbClr val="383937"/>
                </a:solidFill>
                <a:latin typeface="Arial"/>
                <a:cs typeface="Arial"/>
              </a:rPr>
              <a:t>First (1NF), </a:t>
            </a:r>
            <a:endParaRPr sz="2000">
              <a:latin typeface="Arial"/>
              <a:cs typeface="Arial"/>
            </a:endParaRPr>
          </a:p>
          <a:p>
            <a:pPr marL="61214" marR="1553575">
              <a:lnSpc>
                <a:spcPts val="2299"/>
              </a:lnSpc>
              <a:spcBef>
                <a:spcPts val="699"/>
              </a:spcBef>
            </a:pPr>
            <a:r>
              <a:rPr sz="2000" spc="0" dirty="0" smtClean="0">
                <a:solidFill>
                  <a:srgbClr val="383937"/>
                </a:solidFill>
                <a:latin typeface="Arial"/>
                <a:cs typeface="Arial"/>
              </a:rPr>
              <a:t>Second (2NF), </a:t>
            </a:r>
            <a:endParaRPr sz="2000">
              <a:latin typeface="Arial"/>
              <a:cs typeface="Arial"/>
            </a:endParaRPr>
          </a:p>
          <a:p>
            <a:pPr marL="61214" marR="1553575">
              <a:lnSpc>
                <a:spcPts val="2299"/>
              </a:lnSpc>
              <a:spcBef>
                <a:spcPts val="699"/>
              </a:spcBef>
            </a:pPr>
            <a:r>
              <a:rPr sz="2000" spc="0" dirty="0" smtClean="0">
                <a:solidFill>
                  <a:srgbClr val="383937"/>
                </a:solidFill>
                <a:latin typeface="Arial"/>
                <a:cs typeface="Arial"/>
              </a:rPr>
              <a:t>Third (3NF),</a:t>
            </a:r>
            <a:endParaRPr sz="2000">
              <a:latin typeface="Arial"/>
              <a:cs typeface="Arial"/>
            </a:endParaRPr>
          </a:p>
          <a:p>
            <a:pPr marL="61214" marR="38100">
              <a:lnSpc>
                <a:spcPct val="95825"/>
              </a:lnSpc>
              <a:spcBef>
                <a:spcPts val="719"/>
              </a:spcBef>
            </a:pPr>
            <a:r>
              <a:rPr sz="2000" spc="0" dirty="0" smtClean="0">
                <a:solidFill>
                  <a:srgbClr val="383937"/>
                </a:solidFill>
                <a:latin typeface="Arial"/>
                <a:cs typeface="Arial"/>
              </a:rPr>
              <a:t>Boyce-Codd (BCNF)</a:t>
            </a:r>
            <a:endParaRPr sz="2000">
              <a:latin typeface="Arial"/>
              <a:cs typeface="Arial"/>
            </a:endParaRPr>
          </a:p>
        </p:txBody>
      </p:sp>
      <p:sp>
        <p:nvSpPr>
          <p:cNvPr id="9" name="object 9"/>
          <p:cNvSpPr txBox="1"/>
          <p:nvPr/>
        </p:nvSpPr>
        <p:spPr>
          <a:xfrm>
            <a:off x="5330962" y="3813614"/>
            <a:ext cx="1206762"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forms are:</a:t>
            </a:r>
            <a:endParaRPr sz="2000">
              <a:latin typeface="Arial"/>
              <a:cs typeface="Arial"/>
            </a:endParaRPr>
          </a:p>
        </p:txBody>
      </p:sp>
      <p:sp>
        <p:nvSpPr>
          <p:cNvPr id="8" name="object 8"/>
          <p:cNvSpPr txBox="1"/>
          <p:nvPr/>
        </p:nvSpPr>
        <p:spPr>
          <a:xfrm>
            <a:off x="1155671" y="5718708"/>
            <a:ext cx="216577" cy="289540"/>
          </a:xfrm>
          <a:prstGeom prst="rect">
            <a:avLst/>
          </a:prstGeom>
        </p:spPr>
        <p:txBody>
          <a:bodyPr wrap="square" lIns="0" tIns="0" rIns="0" bIns="0" rtlCol="0">
            <a:noAutofit/>
          </a:bodyPr>
          <a:lstStyle/>
          <a:p>
            <a:pPr marL="12700">
              <a:lnSpc>
                <a:spcPts val="2145"/>
              </a:lnSpc>
              <a:spcBef>
                <a:spcPts val="107"/>
              </a:spcBef>
            </a:pPr>
            <a:r>
              <a:rPr sz="2000" dirty="0" smtClean="0">
                <a:solidFill>
                  <a:srgbClr val="383937"/>
                </a:solidFill>
                <a:latin typeface="Wingdings"/>
                <a:cs typeface="Wingdings"/>
              </a:rPr>
              <a:t></a:t>
            </a:r>
            <a:r>
              <a:rPr sz="2000" dirty="0" smtClean="0">
                <a:solidFill>
                  <a:srgbClr val="383937"/>
                </a:solidFill>
                <a:latin typeface="Arial"/>
                <a:cs typeface="Arial"/>
              </a:rPr>
              <a:t> </a:t>
            </a:r>
            <a:endParaRPr sz="2000">
              <a:latin typeface="Arial"/>
              <a:cs typeface="Arial"/>
            </a:endParaRPr>
          </a:p>
        </p:txBody>
      </p:sp>
      <p:sp>
        <p:nvSpPr>
          <p:cNvPr id="7" name="object 7"/>
          <p:cNvSpPr txBox="1"/>
          <p:nvPr/>
        </p:nvSpPr>
        <p:spPr>
          <a:xfrm>
            <a:off x="2057372" y="6099614"/>
            <a:ext cx="3201849" cy="584200"/>
          </a:xfrm>
          <a:prstGeom prst="rect">
            <a:avLst/>
          </a:prstGeom>
        </p:spPr>
        <p:txBody>
          <a:bodyPr wrap="square" lIns="0" tIns="0" rIns="0" bIns="0" rtlCol="0">
            <a:noAutofit/>
          </a:bodyPr>
          <a:lstStyle/>
          <a:p>
            <a:pPr marL="17463">
              <a:lnSpc>
                <a:spcPts val="2145"/>
              </a:lnSpc>
              <a:spcBef>
                <a:spcPts val="107"/>
              </a:spcBef>
            </a:pPr>
            <a:r>
              <a:rPr sz="2000" spc="0" dirty="0" smtClean="0">
                <a:solidFill>
                  <a:srgbClr val="383937"/>
                </a:solidFill>
                <a:latin typeface="Arial"/>
                <a:cs typeface="Arial"/>
              </a:rPr>
              <a:t>4NF, 5NF, …, etc. (required</a:t>
            </a:r>
            <a:endParaRPr sz="2000">
              <a:latin typeface="Arial"/>
              <a:cs typeface="Arial"/>
            </a:endParaRPr>
          </a:p>
          <a:p>
            <a:pPr marL="12700" marR="38100">
              <a:lnSpc>
                <a:spcPct val="95825"/>
              </a:lnSpc>
            </a:pPr>
            <a:r>
              <a:rPr sz="2000" spc="0" dirty="0" smtClean="0">
                <a:solidFill>
                  <a:srgbClr val="383937"/>
                </a:solidFill>
                <a:latin typeface="Arial"/>
                <a:cs typeface="Arial"/>
              </a:rPr>
              <a:t>applications)</a:t>
            </a:r>
            <a:endParaRPr sz="2000">
              <a:latin typeface="Arial"/>
              <a:cs typeface="Arial"/>
            </a:endParaRPr>
          </a:p>
        </p:txBody>
      </p:sp>
      <p:sp>
        <p:nvSpPr>
          <p:cNvPr id="6" name="object 6"/>
          <p:cNvSpPr txBox="1"/>
          <p:nvPr/>
        </p:nvSpPr>
        <p:spPr>
          <a:xfrm>
            <a:off x="5266294" y="6099614"/>
            <a:ext cx="1630324"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by some fairly</a:t>
            </a:r>
            <a:endParaRPr sz="2000">
              <a:latin typeface="Arial"/>
              <a:cs typeface="Arial"/>
            </a:endParaRPr>
          </a:p>
        </p:txBody>
      </p:sp>
      <p:sp>
        <p:nvSpPr>
          <p:cNvPr id="5" name="object 5"/>
          <p:cNvSpPr txBox="1"/>
          <p:nvPr/>
        </p:nvSpPr>
        <p:spPr>
          <a:xfrm>
            <a:off x="6903679" y="6099614"/>
            <a:ext cx="1320178" cy="279400"/>
          </a:xfrm>
          <a:prstGeom prst="rect">
            <a:avLst/>
          </a:prstGeom>
        </p:spPr>
        <p:txBody>
          <a:bodyPr wrap="square" lIns="0" tIns="0" rIns="0" bIns="0" rtlCol="0">
            <a:noAutofit/>
          </a:bodyPr>
          <a:lstStyle/>
          <a:p>
            <a:pPr marL="12700">
              <a:lnSpc>
                <a:spcPts val="2145"/>
              </a:lnSpc>
              <a:spcBef>
                <a:spcPts val="107"/>
              </a:spcBef>
            </a:pPr>
            <a:r>
              <a:rPr sz="2000" spc="0" dirty="0" smtClean="0">
                <a:solidFill>
                  <a:srgbClr val="383937"/>
                </a:solidFill>
                <a:latin typeface="Arial"/>
                <a:cs typeface="Arial"/>
              </a:rPr>
              <a:t>specialised</a:t>
            </a:r>
            <a:endParaRPr sz="2000">
              <a:latin typeface="Arial"/>
              <a:cs typeface="Arial"/>
            </a:endParaRPr>
          </a:p>
        </p:txBody>
      </p:sp>
      <p:sp>
        <p:nvSpPr>
          <p:cNvPr id="3" name="object 3"/>
          <p:cNvSpPr txBox="1"/>
          <p:nvPr/>
        </p:nvSpPr>
        <p:spPr>
          <a:xfrm>
            <a:off x="9343362" y="6864250"/>
            <a:ext cx="133017"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2" name="object 12"/>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0" name="object 10"/>
          <p:cNvSpPr txBox="1"/>
          <p:nvPr/>
        </p:nvSpPr>
        <p:spPr>
          <a:xfrm>
            <a:off x="1420784" y="1358085"/>
            <a:ext cx="8061917" cy="4029507"/>
          </a:xfrm>
          <a:prstGeom prst="rect">
            <a:avLst/>
          </a:prstGeom>
        </p:spPr>
        <p:txBody>
          <a:bodyPr wrap="square" lIns="0" tIns="0" rIns="0" bIns="0" rtlCol="0">
            <a:noAutofit/>
          </a:bodyPr>
          <a:lstStyle/>
          <a:p>
            <a:pPr marL="36512" marR="28920">
              <a:lnSpc>
                <a:spcPts val="3370"/>
              </a:lnSpc>
              <a:spcBef>
                <a:spcPts val="168"/>
              </a:spcBef>
            </a:pPr>
            <a:r>
              <a:rPr sz="3200" b="1" spc="0" dirty="0" smtClean="0">
                <a:solidFill>
                  <a:srgbClr val="383937"/>
                </a:solidFill>
                <a:latin typeface="Arial"/>
                <a:cs typeface="Arial"/>
              </a:rPr>
              <a:t>Normalisation</a:t>
            </a:r>
            <a:endParaRPr sz="3200">
              <a:latin typeface="Arial"/>
              <a:cs typeface="Arial"/>
            </a:endParaRPr>
          </a:p>
          <a:p>
            <a:pPr marL="14287" marR="174954" indent="-1587">
              <a:lnSpc>
                <a:spcPts val="2255"/>
              </a:lnSpc>
              <a:spcBef>
                <a:spcPts val="46"/>
              </a:spcBef>
            </a:pPr>
            <a:r>
              <a:rPr sz="1900" spc="0" dirty="0" smtClean="0">
                <a:solidFill>
                  <a:srgbClr val="383937"/>
                </a:solidFill>
                <a:latin typeface="Arial"/>
                <a:cs typeface="Arial"/>
              </a:rPr>
              <a:t>Based on concept of </a:t>
            </a:r>
            <a:r>
              <a:rPr sz="1900" b="1" i="1" spc="0" dirty="0" smtClean="0">
                <a:solidFill>
                  <a:srgbClr val="383937"/>
                </a:solidFill>
                <a:latin typeface="Arial"/>
                <a:cs typeface="Arial"/>
              </a:rPr>
              <a:t>functional dependencies </a:t>
            </a:r>
            <a:r>
              <a:rPr sz="1900" i="1" spc="0" dirty="0" smtClean="0">
                <a:solidFill>
                  <a:srgbClr val="383937"/>
                </a:solidFill>
                <a:latin typeface="Arial"/>
                <a:cs typeface="Arial"/>
              </a:rPr>
              <a:t>among the attributes of a </a:t>
            </a:r>
            <a:endParaRPr sz="1900">
              <a:latin typeface="Arial"/>
              <a:cs typeface="Arial"/>
            </a:endParaRPr>
          </a:p>
          <a:p>
            <a:pPr marL="14287" marR="174954">
              <a:lnSpc>
                <a:spcPts val="2184"/>
              </a:lnSpc>
              <a:spcBef>
                <a:spcPts val="119"/>
              </a:spcBef>
            </a:pPr>
            <a:r>
              <a:rPr sz="1900" i="1" spc="0" dirty="0" smtClean="0">
                <a:solidFill>
                  <a:srgbClr val="383937"/>
                </a:solidFill>
                <a:latin typeface="Arial"/>
                <a:cs typeface="Arial"/>
              </a:rPr>
              <a:t>relation</a:t>
            </a:r>
            <a:endParaRPr sz="1900">
              <a:latin typeface="Arial"/>
              <a:cs typeface="Arial"/>
            </a:endParaRPr>
          </a:p>
          <a:p>
            <a:pPr marL="12700" marR="28920">
              <a:lnSpc>
                <a:spcPct val="95825"/>
              </a:lnSpc>
              <a:spcBef>
                <a:spcPts val="1318"/>
              </a:spcBef>
            </a:pPr>
            <a:r>
              <a:rPr sz="1900" spc="0" dirty="0" smtClean="0">
                <a:solidFill>
                  <a:srgbClr val="383937"/>
                </a:solidFill>
                <a:latin typeface="Arial"/>
                <a:cs typeface="Arial"/>
              </a:rPr>
              <a:t>Major aim of relational database design is to group attributes into relations</a:t>
            </a:r>
            <a:endParaRPr sz="1900">
              <a:latin typeface="Arial"/>
              <a:cs typeface="Arial"/>
            </a:endParaRPr>
          </a:p>
          <a:p>
            <a:pPr marL="14287" marR="28920">
              <a:lnSpc>
                <a:spcPct val="95825"/>
              </a:lnSpc>
              <a:spcBef>
                <a:spcPts val="15"/>
              </a:spcBef>
            </a:pPr>
            <a:r>
              <a:rPr sz="1900" spc="0" dirty="0" smtClean="0">
                <a:solidFill>
                  <a:srgbClr val="383937"/>
                </a:solidFill>
                <a:latin typeface="Arial"/>
                <a:cs typeface="Arial"/>
              </a:rPr>
              <a:t>(represented by entities on the ERD) to</a:t>
            </a:r>
            <a:endParaRPr sz="1900">
              <a:latin typeface="Arial"/>
              <a:cs typeface="Arial"/>
            </a:endParaRPr>
          </a:p>
          <a:p>
            <a:pPr marL="344487" marR="28920">
              <a:lnSpc>
                <a:spcPct val="95825"/>
              </a:lnSpc>
              <a:spcBef>
                <a:spcPts val="1315"/>
              </a:spcBef>
            </a:pPr>
            <a:r>
              <a:rPr sz="1900" spc="0" dirty="0" smtClean="0">
                <a:solidFill>
                  <a:srgbClr val="383937"/>
                </a:solidFill>
                <a:latin typeface="Arial"/>
                <a:cs typeface="Arial"/>
              </a:rPr>
              <a:t>-</a:t>
            </a:r>
            <a:r>
              <a:rPr sz="1900" spc="501" dirty="0" smtClean="0">
                <a:solidFill>
                  <a:srgbClr val="383937"/>
                </a:solidFill>
                <a:latin typeface="Arial"/>
                <a:cs typeface="Arial"/>
              </a:rPr>
              <a:t> </a:t>
            </a:r>
            <a:r>
              <a:rPr sz="1900" i="1" spc="0" dirty="0" smtClean="0">
                <a:solidFill>
                  <a:srgbClr val="383937"/>
                </a:solidFill>
                <a:latin typeface="Arial"/>
                <a:cs typeface="Arial"/>
              </a:rPr>
              <a:t>minimise data redundancy</a:t>
            </a:r>
            <a:r>
              <a:rPr sz="1900" spc="0" dirty="0" smtClean="0">
                <a:solidFill>
                  <a:srgbClr val="383937"/>
                </a:solidFill>
                <a:latin typeface="Arial"/>
                <a:cs typeface="Arial"/>
              </a:rPr>
              <a:t>,</a:t>
            </a:r>
            <a:r>
              <a:rPr sz="1900" spc="526" dirty="0" smtClean="0">
                <a:solidFill>
                  <a:srgbClr val="383937"/>
                </a:solidFill>
                <a:latin typeface="Arial"/>
                <a:cs typeface="Arial"/>
              </a:rPr>
              <a:t> </a:t>
            </a:r>
            <a:r>
              <a:rPr sz="1900" spc="0" dirty="0" smtClean="0">
                <a:solidFill>
                  <a:srgbClr val="383937"/>
                </a:solidFill>
                <a:latin typeface="Arial"/>
                <a:cs typeface="Arial"/>
              </a:rPr>
              <a:t>and</a:t>
            </a:r>
            <a:endParaRPr sz="1900">
              <a:latin typeface="Arial"/>
              <a:cs typeface="Arial"/>
            </a:endParaRPr>
          </a:p>
          <a:p>
            <a:pPr marL="344487" marR="28920">
              <a:lnSpc>
                <a:spcPct val="95825"/>
              </a:lnSpc>
              <a:spcBef>
                <a:spcPts val="1315"/>
              </a:spcBef>
            </a:pPr>
            <a:r>
              <a:rPr sz="1900" spc="0" dirty="0" smtClean="0">
                <a:solidFill>
                  <a:srgbClr val="383937"/>
                </a:solidFill>
                <a:latin typeface="Arial"/>
                <a:cs typeface="Arial"/>
              </a:rPr>
              <a:t>-</a:t>
            </a:r>
            <a:r>
              <a:rPr sz="1900" spc="501" dirty="0" smtClean="0">
                <a:solidFill>
                  <a:srgbClr val="383937"/>
                </a:solidFill>
                <a:latin typeface="Arial"/>
                <a:cs typeface="Arial"/>
              </a:rPr>
              <a:t> </a:t>
            </a:r>
            <a:r>
              <a:rPr sz="1900" i="1" spc="0" dirty="0" smtClean="0">
                <a:solidFill>
                  <a:srgbClr val="383937"/>
                </a:solidFill>
                <a:latin typeface="Arial"/>
                <a:cs typeface="Arial"/>
              </a:rPr>
              <a:t>reduce file storage space required by base relations</a:t>
            </a:r>
            <a:endParaRPr sz="1900">
              <a:latin typeface="Arial"/>
              <a:cs typeface="Arial"/>
            </a:endParaRPr>
          </a:p>
          <a:p>
            <a:pPr marL="14287" indent="-1587">
              <a:lnSpc>
                <a:spcPct val="98699"/>
              </a:lnSpc>
              <a:spcBef>
                <a:spcPts val="1315"/>
              </a:spcBef>
            </a:pPr>
            <a:r>
              <a:rPr sz="1900" spc="0" dirty="0" smtClean="0">
                <a:solidFill>
                  <a:srgbClr val="383937"/>
                </a:solidFill>
                <a:latin typeface="Arial"/>
                <a:cs typeface="Arial"/>
              </a:rPr>
              <a:t>Although normalisation can be used in small systems for bottom up design, our use will be to validate entities on an ER and gather extra ER model information (entities and attributes) from business forms</a:t>
            </a:r>
            <a:endParaRPr sz="1900">
              <a:latin typeface="Arial"/>
              <a:cs typeface="Arial"/>
            </a:endParaRPr>
          </a:p>
          <a:p>
            <a:pPr marL="12700" marR="28920">
              <a:lnSpc>
                <a:spcPct val="95825"/>
              </a:lnSpc>
              <a:spcBef>
                <a:spcPts val="651"/>
              </a:spcBef>
            </a:pPr>
            <a:r>
              <a:rPr sz="1900" spc="0" dirty="0" smtClean="0">
                <a:solidFill>
                  <a:srgbClr val="383937"/>
                </a:solidFill>
                <a:latin typeface="Arial"/>
                <a:cs typeface="Arial"/>
              </a:rPr>
              <a:t>Example: company that manages building projects</a:t>
            </a:r>
            <a:endParaRPr sz="1900">
              <a:latin typeface="Arial"/>
              <a:cs typeface="Arial"/>
            </a:endParaRPr>
          </a:p>
        </p:txBody>
      </p:sp>
      <p:sp>
        <p:nvSpPr>
          <p:cNvPr id="9" name="object 9"/>
          <p:cNvSpPr txBox="1"/>
          <p:nvPr/>
        </p:nvSpPr>
        <p:spPr>
          <a:xfrm>
            <a:off x="1155671" y="1831682"/>
            <a:ext cx="207018" cy="276333"/>
          </a:xfrm>
          <a:prstGeom prst="rect">
            <a:avLst/>
          </a:prstGeom>
        </p:spPr>
        <p:txBody>
          <a:bodyPr wrap="square" lIns="0" tIns="0" rIns="0" bIns="0" rtlCol="0">
            <a:noAutofit/>
          </a:bodyPr>
          <a:lstStyle/>
          <a:p>
            <a:pPr marL="12700">
              <a:lnSpc>
                <a:spcPts val="2039"/>
              </a:lnSpc>
            </a:pPr>
            <a:r>
              <a:rPr sz="1900" dirty="0" smtClean="0">
                <a:solidFill>
                  <a:srgbClr val="383937"/>
                </a:solidFill>
                <a:latin typeface="Wingdings"/>
                <a:cs typeface="Wingdings"/>
              </a:rPr>
              <a:t></a:t>
            </a:r>
            <a:r>
              <a:rPr sz="1900" dirty="0" smtClean="0">
                <a:solidFill>
                  <a:srgbClr val="383937"/>
                </a:solidFill>
                <a:latin typeface="Arial"/>
                <a:cs typeface="Arial"/>
              </a:rPr>
              <a:t> </a:t>
            </a:r>
            <a:endParaRPr sz="1900">
              <a:latin typeface="Arial"/>
              <a:cs typeface="Arial"/>
            </a:endParaRPr>
          </a:p>
        </p:txBody>
      </p:sp>
      <p:sp>
        <p:nvSpPr>
          <p:cNvPr id="8" name="object 8"/>
          <p:cNvSpPr txBox="1"/>
          <p:nvPr/>
        </p:nvSpPr>
        <p:spPr>
          <a:xfrm>
            <a:off x="1155671" y="2568282"/>
            <a:ext cx="207018" cy="276333"/>
          </a:xfrm>
          <a:prstGeom prst="rect">
            <a:avLst/>
          </a:prstGeom>
        </p:spPr>
        <p:txBody>
          <a:bodyPr wrap="square" lIns="0" tIns="0" rIns="0" bIns="0" rtlCol="0">
            <a:noAutofit/>
          </a:bodyPr>
          <a:lstStyle/>
          <a:p>
            <a:pPr marL="12700">
              <a:lnSpc>
                <a:spcPts val="2039"/>
              </a:lnSpc>
            </a:pPr>
            <a:r>
              <a:rPr sz="1900" dirty="0" smtClean="0">
                <a:solidFill>
                  <a:srgbClr val="383937"/>
                </a:solidFill>
                <a:latin typeface="Wingdings"/>
                <a:cs typeface="Wingdings"/>
              </a:rPr>
              <a:t></a:t>
            </a:r>
            <a:r>
              <a:rPr sz="1900" dirty="0" smtClean="0">
                <a:solidFill>
                  <a:srgbClr val="383937"/>
                </a:solidFill>
                <a:latin typeface="Arial"/>
                <a:cs typeface="Arial"/>
              </a:rPr>
              <a:t> </a:t>
            </a:r>
            <a:endParaRPr sz="1900">
              <a:latin typeface="Arial"/>
              <a:cs typeface="Arial"/>
            </a:endParaRPr>
          </a:p>
        </p:txBody>
      </p:sp>
      <p:sp>
        <p:nvSpPr>
          <p:cNvPr id="7" name="object 7"/>
          <p:cNvSpPr txBox="1"/>
          <p:nvPr/>
        </p:nvSpPr>
        <p:spPr>
          <a:xfrm>
            <a:off x="1155671" y="4181182"/>
            <a:ext cx="207018" cy="276333"/>
          </a:xfrm>
          <a:prstGeom prst="rect">
            <a:avLst/>
          </a:prstGeom>
        </p:spPr>
        <p:txBody>
          <a:bodyPr wrap="square" lIns="0" tIns="0" rIns="0" bIns="0" rtlCol="0">
            <a:noAutofit/>
          </a:bodyPr>
          <a:lstStyle/>
          <a:p>
            <a:pPr marL="12700">
              <a:lnSpc>
                <a:spcPts val="2039"/>
              </a:lnSpc>
            </a:pPr>
            <a:r>
              <a:rPr sz="1900" dirty="0" smtClean="0">
                <a:solidFill>
                  <a:srgbClr val="383937"/>
                </a:solidFill>
                <a:latin typeface="Wingdings"/>
                <a:cs typeface="Wingdings"/>
              </a:rPr>
              <a:t></a:t>
            </a:r>
            <a:r>
              <a:rPr sz="1900" dirty="0" smtClean="0">
                <a:solidFill>
                  <a:srgbClr val="383937"/>
                </a:solidFill>
                <a:latin typeface="Arial"/>
                <a:cs typeface="Arial"/>
              </a:rPr>
              <a:t> </a:t>
            </a:r>
            <a:endParaRPr sz="1900">
              <a:latin typeface="Arial"/>
              <a:cs typeface="Arial"/>
            </a:endParaRPr>
          </a:p>
        </p:txBody>
      </p:sp>
      <p:sp>
        <p:nvSpPr>
          <p:cNvPr id="6" name="object 6"/>
          <p:cNvSpPr txBox="1"/>
          <p:nvPr/>
        </p:nvSpPr>
        <p:spPr>
          <a:xfrm>
            <a:off x="1155671" y="5120982"/>
            <a:ext cx="207018" cy="276333"/>
          </a:xfrm>
          <a:prstGeom prst="rect">
            <a:avLst/>
          </a:prstGeom>
        </p:spPr>
        <p:txBody>
          <a:bodyPr wrap="square" lIns="0" tIns="0" rIns="0" bIns="0" rtlCol="0">
            <a:noAutofit/>
          </a:bodyPr>
          <a:lstStyle/>
          <a:p>
            <a:pPr marL="12700">
              <a:lnSpc>
                <a:spcPts val="2039"/>
              </a:lnSpc>
            </a:pPr>
            <a:r>
              <a:rPr sz="1900" dirty="0" smtClean="0">
                <a:solidFill>
                  <a:srgbClr val="383937"/>
                </a:solidFill>
                <a:latin typeface="Wingdings"/>
                <a:cs typeface="Wingdings"/>
              </a:rPr>
              <a:t></a:t>
            </a:r>
            <a:r>
              <a:rPr sz="1900" dirty="0" smtClean="0">
                <a:solidFill>
                  <a:srgbClr val="383937"/>
                </a:solidFill>
                <a:latin typeface="Arial"/>
                <a:cs typeface="Arial"/>
              </a:rPr>
              <a:t> </a:t>
            </a:r>
            <a:endParaRPr sz="1900">
              <a:latin typeface="Arial"/>
              <a:cs typeface="Arial"/>
            </a:endParaRPr>
          </a:p>
        </p:txBody>
      </p:sp>
      <p:sp>
        <p:nvSpPr>
          <p:cNvPr id="5" name="object 5"/>
          <p:cNvSpPr txBox="1"/>
          <p:nvPr/>
        </p:nvSpPr>
        <p:spPr>
          <a:xfrm>
            <a:off x="1752572" y="5489194"/>
            <a:ext cx="230832" cy="1013021"/>
          </a:xfrm>
          <a:prstGeom prst="rect">
            <a:avLst/>
          </a:prstGeom>
        </p:spPr>
        <p:txBody>
          <a:bodyPr wrap="square" lIns="0" tIns="0" rIns="0" bIns="0" rtlCol="0">
            <a:noAutofit/>
          </a:bodyPr>
          <a:lstStyle/>
          <a:p>
            <a:pPr marL="12700">
              <a:lnSpc>
                <a:spcPts val="2039"/>
              </a:lnSpc>
            </a:pPr>
            <a:r>
              <a:rPr sz="1900" dirty="0" smtClean="0">
                <a:solidFill>
                  <a:srgbClr val="383937"/>
                </a:solidFill>
                <a:latin typeface="Arial"/>
                <a:cs typeface="Arial"/>
              </a:rPr>
              <a:t>- </a:t>
            </a:r>
            <a:endParaRPr sz="1900">
              <a:latin typeface="Arial"/>
              <a:cs typeface="Arial"/>
            </a:endParaRPr>
          </a:p>
          <a:p>
            <a:pPr marL="12700">
              <a:lnSpc>
                <a:spcPct val="100000"/>
              </a:lnSpc>
              <a:spcBef>
                <a:spcPts val="715"/>
              </a:spcBef>
            </a:pPr>
            <a:r>
              <a:rPr sz="1900" dirty="0" smtClean="0">
                <a:solidFill>
                  <a:srgbClr val="383937"/>
                </a:solidFill>
                <a:latin typeface="Arial"/>
                <a:cs typeface="Arial"/>
              </a:rPr>
              <a:t>- </a:t>
            </a:r>
            <a:endParaRPr sz="1900">
              <a:latin typeface="Arial"/>
              <a:cs typeface="Arial"/>
            </a:endParaRPr>
          </a:p>
          <a:p>
            <a:pPr marL="12700">
              <a:lnSpc>
                <a:spcPct val="100000"/>
              </a:lnSpc>
              <a:spcBef>
                <a:spcPts val="715"/>
              </a:spcBef>
            </a:pPr>
            <a:r>
              <a:rPr sz="1900" dirty="0" smtClean="0">
                <a:solidFill>
                  <a:srgbClr val="383937"/>
                </a:solidFill>
                <a:latin typeface="Arial"/>
                <a:cs typeface="Arial"/>
              </a:rPr>
              <a:t>- </a:t>
            </a:r>
            <a:endParaRPr sz="1900">
              <a:latin typeface="Arial"/>
              <a:cs typeface="Arial"/>
            </a:endParaRPr>
          </a:p>
        </p:txBody>
      </p:sp>
      <p:sp>
        <p:nvSpPr>
          <p:cNvPr id="4" name="object 4"/>
          <p:cNvSpPr txBox="1"/>
          <p:nvPr/>
        </p:nvSpPr>
        <p:spPr>
          <a:xfrm>
            <a:off x="2057372" y="5489194"/>
            <a:ext cx="7047373" cy="1552855"/>
          </a:xfrm>
          <a:prstGeom prst="rect">
            <a:avLst/>
          </a:prstGeom>
        </p:spPr>
        <p:txBody>
          <a:bodyPr wrap="square" lIns="0" tIns="0" rIns="0" bIns="0" rtlCol="0">
            <a:noAutofit/>
          </a:bodyPr>
          <a:lstStyle/>
          <a:p>
            <a:pPr marL="17463" marR="28920">
              <a:lnSpc>
                <a:spcPts val="2039"/>
              </a:lnSpc>
              <a:spcBef>
                <a:spcPts val="102"/>
              </a:spcBef>
            </a:pPr>
            <a:r>
              <a:rPr sz="1900" spc="0" dirty="0" smtClean="0">
                <a:solidFill>
                  <a:srgbClr val="383937"/>
                </a:solidFill>
                <a:latin typeface="Arial"/>
                <a:cs typeface="Arial"/>
              </a:rPr>
              <a:t>Charges its clients by billing hours spent on each contract</a:t>
            </a:r>
            <a:endParaRPr sz="1900">
              <a:latin typeface="Arial"/>
              <a:cs typeface="Arial"/>
            </a:endParaRPr>
          </a:p>
          <a:p>
            <a:pPr marL="17463" marR="28920">
              <a:lnSpc>
                <a:spcPct val="107747"/>
              </a:lnSpc>
              <a:spcBef>
                <a:spcPts val="202"/>
              </a:spcBef>
            </a:pPr>
            <a:r>
              <a:rPr sz="1900" spc="0" dirty="0" smtClean="0">
                <a:solidFill>
                  <a:srgbClr val="383937"/>
                </a:solidFill>
                <a:latin typeface="Arial"/>
                <a:cs typeface="Arial"/>
              </a:rPr>
              <a:t>Hourly billing rate is dependent on employee</a:t>
            </a:r>
            <a:r>
              <a:rPr sz="1900" spc="0" dirty="0" smtClean="0">
                <a:solidFill>
                  <a:srgbClr val="383937"/>
                </a:solidFill>
                <a:latin typeface="MS PGothic"/>
                <a:cs typeface="MS PGothic"/>
              </a:rPr>
              <a:t>'</a:t>
            </a:r>
            <a:r>
              <a:rPr sz="1900" spc="0" dirty="0" smtClean="0">
                <a:solidFill>
                  <a:srgbClr val="383937"/>
                </a:solidFill>
                <a:latin typeface="Arial"/>
                <a:cs typeface="Arial"/>
              </a:rPr>
              <a:t>s position</a:t>
            </a:r>
            <a:endParaRPr sz="1900">
              <a:latin typeface="Arial"/>
              <a:cs typeface="Arial"/>
            </a:endParaRPr>
          </a:p>
          <a:p>
            <a:pPr marL="12700" indent="4763">
              <a:lnSpc>
                <a:spcPct val="96495"/>
              </a:lnSpc>
              <a:spcBef>
                <a:spcPts val="715"/>
              </a:spcBef>
            </a:pPr>
            <a:r>
              <a:rPr sz="1900" spc="0" dirty="0" smtClean="0">
                <a:solidFill>
                  <a:srgbClr val="383937"/>
                </a:solidFill>
                <a:latin typeface="Arial"/>
                <a:cs typeface="Arial"/>
              </a:rPr>
              <a:t>Periodically, report is generated that contains information such as displayed in Table 6.1 (Coronel, Morris and Rob</a:t>
            </a:r>
            <a:r>
              <a:rPr sz="1900" spc="526" dirty="0" smtClean="0">
                <a:solidFill>
                  <a:srgbClr val="383937"/>
                </a:solidFill>
                <a:latin typeface="Arial"/>
                <a:cs typeface="Arial"/>
              </a:rPr>
              <a:t> </a:t>
            </a:r>
            <a:r>
              <a:rPr sz="1900" spc="0" dirty="0" smtClean="0">
                <a:solidFill>
                  <a:srgbClr val="383937"/>
                </a:solidFill>
                <a:latin typeface="Arial"/>
                <a:cs typeface="Arial"/>
              </a:rPr>
              <a:t>[C, M &amp; </a:t>
            </a:r>
            <a:r>
              <a:rPr sz="1900" spc="0" smtClean="0">
                <a:solidFill>
                  <a:srgbClr val="383937"/>
                </a:solidFill>
                <a:latin typeface="Arial"/>
                <a:cs typeface="Arial"/>
              </a:rPr>
              <a:t>R])</a:t>
            </a:r>
            <a:endParaRPr sz="1900">
              <a:latin typeface="Arial"/>
              <a:cs typeface="Arial"/>
            </a:endParaRPr>
          </a:p>
        </p:txBody>
      </p:sp>
      <p:sp>
        <p:nvSpPr>
          <p:cNvPr id="3" name="object 3"/>
          <p:cNvSpPr txBox="1"/>
          <p:nvPr/>
        </p:nvSpPr>
        <p:spPr>
          <a:xfrm>
            <a:off x="9343362" y="6864250"/>
            <a:ext cx="133017"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2" name="object 12"/>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0" name="object 10"/>
          <p:cNvSpPr/>
          <p:nvPr/>
        </p:nvSpPr>
        <p:spPr>
          <a:xfrm>
            <a:off x="1376333" y="1847734"/>
            <a:ext cx="7924800" cy="490855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txBox="1"/>
          <p:nvPr/>
        </p:nvSpPr>
        <p:spPr>
          <a:xfrm>
            <a:off x="7541734" y="1338146"/>
            <a:ext cx="1669346" cy="451738"/>
          </a:xfrm>
          <a:prstGeom prst="rect">
            <a:avLst/>
          </a:prstGeom>
        </p:spPr>
        <p:txBody>
          <a:bodyPr wrap="square" lIns="0" tIns="0" rIns="0" bIns="0" rtlCol="0">
            <a:noAutofit/>
          </a:bodyPr>
          <a:lstStyle/>
          <a:p>
            <a:pPr marL="12700">
              <a:lnSpc>
                <a:spcPts val="3529"/>
              </a:lnSpc>
              <a:spcBef>
                <a:spcPts val="176"/>
              </a:spcBef>
            </a:pPr>
            <a:r>
              <a:rPr sz="3200" b="1" dirty="0" smtClean="0">
                <a:solidFill>
                  <a:srgbClr val="383937"/>
                </a:solidFill>
                <a:latin typeface="Arial"/>
                <a:cs typeface="Arial"/>
              </a:rPr>
              <a:t>(cont</a:t>
            </a:r>
            <a:r>
              <a:rPr sz="3200" dirty="0" smtClean="0">
                <a:solidFill>
                  <a:srgbClr val="383937"/>
                </a:solidFill>
                <a:latin typeface="MS PGothic"/>
                <a:cs typeface="MS PGothic"/>
              </a:rPr>
              <a:t>'</a:t>
            </a:r>
            <a:r>
              <a:rPr sz="3200" b="1" dirty="0" smtClean="0">
                <a:solidFill>
                  <a:srgbClr val="383937"/>
                </a:solidFill>
                <a:latin typeface="Arial"/>
                <a:cs typeface="Arial"/>
              </a:rPr>
              <a:t>d)</a:t>
            </a:r>
            <a:endParaRPr sz="3200">
              <a:latin typeface="Arial"/>
              <a:cs typeface="Arial"/>
            </a:endParaRPr>
          </a:p>
        </p:txBody>
      </p:sp>
      <p:sp>
        <p:nvSpPr>
          <p:cNvPr id="8" name="object 8"/>
          <p:cNvSpPr txBox="1"/>
          <p:nvPr/>
        </p:nvSpPr>
        <p:spPr>
          <a:xfrm>
            <a:off x="1444597" y="1358085"/>
            <a:ext cx="944169"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Why</a:t>
            </a:r>
            <a:endParaRPr sz="3200">
              <a:latin typeface="Arial"/>
              <a:cs typeface="Arial"/>
            </a:endParaRPr>
          </a:p>
        </p:txBody>
      </p:sp>
      <p:sp>
        <p:nvSpPr>
          <p:cNvPr id="7" name="object 7"/>
          <p:cNvSpPr txBox="1"/>
          <p:nvPr/>
        </p:nvSpPr>
        <p:spPr>
          <a:xfrm>
            <a:off x="2415324" y="1358085"/>
            <a:ext cx="2796251"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Normalisation</a:t>
            </a:r>
            <a:endParaRPr sz="3200">
              <a:latin typeface="Arial"/>
              <a:cs typeface="Arial"/>
            </a:endParaRPr>
          </a:p>
        </p:txBody>
      </p:sp>
      <p:sp>
        <p:nvSpPr>
          <p:cNvPr id="6" name="object 6"/>
          <p:cNvSpPr txBox="1"/>
          <p:nvPr/>
        </p:nvSpPr>
        <p:spPr>
          <a:xfrm>
            <a:off x="5238097" y="1358085"/>
            <a:ext cx="425278"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is</a:t>
            </a:r>
            <a:endParaRPr sz="3200">
              <a:latin typeface="Arial"/>
              <a:cs typeface="Arial"/>
            </a:endParaRPr>
          </a:p>
        </p:txBody>
      </p:sp>
      <p:sp>
        <p:nvSpPr>
          <p:cNvPr id="5" name="object 5"/>
          <p:cNvSpPr txBox="1"/>
          <p:nvPr/>
        </p:nvSpPr>
        <p:spPr>
          <a:xfrm>
            <a:off x="5689932" y="1358085"/>
            <a:ext cx="1712382" cy="431800"/>
          </a:xfrm>
          <a:prstGeom prst="rect">
            <a:avLst/>
          </a:prstGeom>
        </p:spPr>
        <p:txBody>
          <a:bodyPr wrap="square" lIns="0" tIns="0" rIns="0" bIns="0" rtlCol="0">
            <a:noAutofit/>
          </a:bodyPr>
          <a:lstStyle/>
          <a:p>
            <a:pPr marL="12700">
              <a:lnSpc>
                <a:spcPts val="3370"/>
              </a:lnSpc>
              <a:spcBef>
                <a:spcPts val="168"/>
              </a:spcBef>
            </a:pPr>
            <a:r>
              <a:rPr sz="3200" b="1" spc="0" dirty="0" smtClean="0">
                <a:solidFill>
                  <a:srgbClr val="383937"/>
                </a:solidFill>
                <a:latin typeface="Arial"/>
                <a:cs typeface="Arial"/>
              </a:rPr>
              <a:t>required</a:t>
            </a:r>
            <a:endParaRPr sz="3200">
              <a:latin typeface="Arial"/>
              <a:cs typeface="Arial"/>
            </a:endParaRPr>
          </a:p>
        </p:txBody>
      </p:sp>
      <p:sp>
        <p:nvSpPr>
          <p:cNvPr id="3" name="object 3"/>
          <p:cNvSpPr txBox="1"/>
          <p:nvPr/>
        </p:nvSpPr>
        <p:spPr>
          <a:xfrm>
            <a:off x="9305260" y="6864250"/>
            <a:ext cx="195189"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8" name="object 18"/>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6" name="object 16"/>
          <p:cNvSpPr txBox="1"/>
          <p:nvPr/>
        </p:nvSpPr>
        <p:spPr>
          <a:xfrm>
            <a:off x="1444597" y="1250135"/>
            <a:ext cx="7502757" cy="1383089"/>
          </a:xfrm>
          <a:prstGeom prst="rect">
            <a:avLst/>
          </a:prstGeom>
        </p:spPr>
        <p:txBody>
          <a:bodyPr wrap="square" lIns="0" tIns="0" rIns="0" bIns="0" rtlCol="0">
            <a:noAutofit/>
          </a:bodyPr>
          <a:lstStyle/>
          <a:p>
            <a:pPr marL="12700" marR="24539">
              <a:lnSpc>
                <a:spcPts val="3370"/>
              </a:lnSpc>
              <a:spcBef>
                <a:spcPts val="168"/>
              </a:spcBef>
            </a:pPr>
            <a:r>
              <a:rPr sz="3200" b="1" spc="0" dirty="0" smtClean="0">
                <a:solidFill>
                  <a:srgbClr val="383937"/>
                </a:solidFill>
                <a:latin typeface="Arial"/>
                <a:cs typeface="Arial"/>
              </a:rPr>
              <a:t>Problems with table in Figure 6.1</a:t>
            </a:r>
            <a:endParaRPr sz="3200">
              <a:latin typeface="Arial"/>
              <a:cs typeface="Arial"/>
            </a:endParaRPr>
          </a:p>
          <a:p>
            <a:pPr marL="61912" marR="24539">
              <a:lnSpc>
                <a:spcPct val="95825"/>
              </a:lnSpc>
              <a:spcBef>
                <a:spcPts val="31"/>
              </a:spcBef>
            </a:pPr>
            <a:r>
              <a:rPr sz="1700" spc="0" dirty="0" smtClean="0">
                <a:solidFill>
                  <a:srgbClr val="383937"/>
                </a:solidFill>
                <a:latin typeface="Arial"/>
                <a:cs typeface="Arial"/>
              </a:rPr>
              <a:t>PROJ_NUM intended to be primary key, but it contains nulls</a:t>
            </a:r>
            <a:endParaRPr sz="1700">
              <a:latin typeface="Arial"/>
              <a:cs typeface="Arial"/>
            </a:endParaRPr>
          </a:p>
          <a:p>
            <a:pPr marL="61912">
              <a:lnSpc>
                <a:spcPts val="2700"/>
              </a:lnSpc>
              <a:spcBef>
                <a:spcPts val="215"/>
              </a:spcBef>
            </a:pPr>
            <a:r>
              <a:rPr sz="1700" spc="0" dirty="0" smtClean="0">
                <a:solidFill>
                  <a:srgbClr val="383937"/>
                </a:solidFill>
                <a:latin typeface="Arial"/>
                <a:cs typeface="Arial"/>
              </a:rPr>
              <a:t>JOB_CLASS invites entry errors  -  e.g., Elec. Eng. vs Elect. Engineer vs E.E. Table has redundant data</a:t>
            </a:r>
            <a:endParaRPr sz="1700">
              <a:latin typeface="Arial"/>
              <a:cs typeface="Arial"/>
            </a:endParaRPr>
          </a:p>
        </p:txBody>
      </p:sp>
      <p:sp>
        <p:nvSpPr>
          <p:cNvPr id="15" name="object 15"/>
          <p:cNvSpPr txBox="1"/>
          <p:nvPr/>
        </p:nvSpPr>
        <p:spPr>
          <a:xfrm>
            <a:off x="1228696" y="1718905"/>
            <a:ext cx="156563" cy="9144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a:p>
            <a:pPr marL="12700">
              <a:lnSpc>
                <a:spcPct val="92488"/>
              </a:lnSpc>
              <a:spcBef>
                <a:spcPts val="621"/>
              </a:spcBef>
            </a:pPr>
            <a:r>
              <a:rPr sz="1700" spc="0" dirty="0" smtClean="0">
                <a:solidFill>
                  <a:srgbClr val="383937"/>
                </a:solidFill>
                <a:latin typeface="Wingdings"/>
                <a:cs typeface="Wingdings"/>
              </a:rPr>
              <a:t></a:t>
            </a:r>
            <a:endParaRPr sz="1700">
              <a:latin typeface="Wingdings"/>
              <a:cs typeface="Wingdings"/>
            </a:endParaRPr>
          </a:p>
          <a:p>
            <a:pPr marL="12700">
              <a:lnSpc>
                <a:spcPct val="92488"/>
              </a:lnSpc>
              <a:spcBef>
                <a:spcPts val="813"/>
              </a:spcBef>
            </a:pPr>
            <a:r>
              <a:rPr sz="1700" spc="0" dirty="0" smtClean="0">
                <a:solidFill>
                  <a:srgbClr val="383937"/>
                </a:solidFill>
                <a:latin typeface="Wingdings"/>
                <a:cs typeface="Wingdings"/>
              </a:rPr>
              <a:t></a:t>
            </a:r>
            <a:endParaRPr sz="1700">
              <a:latin typeface="Wingdings"/>
              <a:cs typeface="Wingdings"/>
            </a:endParaRPr>
          </a:p>
        </p:txBody>
      </p:sp>
      <p:sp>
        <p:nvSpPr>
          <p:cNvPr id="14" name="object 14"/>
          <p:cNvSpPr txBox="1"/>
          <p:nvPr/>
        </p:nvSpPr>
        <p:spPr>
          <a:xfrm>
            <a:off x="1825597" y="2722124"/>
            <a:ext cx="177858" cy="5842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a:p>
            <a:pPr marL="12700">
              <a:lnSpc>
                <a:spcPct val="95825"/>
              </a:lnSpc>
              <a:spcBef>
                <a:spcPts val="653"/>
              </a:spcBef>
            </a:pPr>
            <a:r>
              <a:rPr sz="1700" spc="0" dirty="0" smtClean="0">
                <a:solidFill>
                  <a:srgbClr val="383937"/>
                </a:solidFill>
                <a:latin typeface="Arial"/>
                <a:cs typeface="Arial"/>
              </a:rPr>
              <a:t>-</a:t>
            </a:r>
            <a:endParaRPr sz="1700">
              <a:latin typeface="Arial"/>
              <a:cs typeface="Arial"/>
            </a:endParaRPr>
          </a:p>
        </p:txBody>
      </p:sp>
      <p:sp>
        <p:nvSpPr>
          <p:cNvPr id="13" name="object 13"/>
          <p:cNvSpPr txBox="1"/>
          <p:nvPr/>
        </p:nvSpPr>
        <p:spPr>
          <a:xfrm>
            <a:off x="2135160" y="2722124"/>
            <a:ext cx="7138657" cy="5842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details of a charge per hour are repeated for every occurrence of job class</a:t>
            </a:r>
            <a:endParaRPr sz="1700">
              <a:latin typeface="Arial"/>
              <a:cs typeface="Arial"/>
            </a:endParaRPr>
          </a:p>
          <a:p>
            <a:pPr marL="12700" marR="32384">
              <a:lnSpc>
                <a:spcPct val="95825"/>
              </a:lnSpc>
              <a:spcBef>
                <a:spcPts val="653"/>
              </a:spcBef>
            </a:pPr>
            <a:r>
              <a:rPr sz="1700" spc="0" dirty="0" smtClean="0">
                <a:solidFill>
                  <a:srgbClr val="383937"/>
                </a:solidFill>
                <a:latin typeface="Arial"/>
                <a:cs typeface="Arial"/>
              </a:rPr>
              <a:t>Every time an employee is assigned to a project emp name repeated</a:t>
            </a:r>
            <a:endParaRPr sz="1700">
              <a:latin typeface="Arial"/>
              <a:cs typeface="Arial"/>
            </a:endParaRPr>
          </a:p>
        </p:txBody>
      </p:sp>
      <p:sp>
        <p:nvSpPr>
          <p:cNvPr id="12" name="object 12"/>
          <p:cNvSpPr txBox="1"/>
          <p:nvPr/>
        </p:nvSpPr>
        <p:spPr>
          <a:xfrm>
            <a:off x="1228696" y="3395305"/>
            <a:ext cx="156563" cy="241300"/>
          </a:xfrm>
          <a:prstGeom prst="rect">
            <a:avLst/>
          </a:prstGeom>
        </p:spPr>
        <p:txBody>
          <a:bodyPr wrap="square" lIns="0" tIns="0" rIns="0" bIns="0" rtlCol="0">
            <a:noAutofit/>
          </a:bodyPr>
          <a:lstStyle/>
          <a:p>
            <a:pPr marL="12700">
              <a:lnSpc>
                <a:spcPts val="1835"/>
              </a:lnSpc>
              <a:spcBef>
                <a:spcPts val="91"/>
              </a:spcBef>
            </a:pPr>
            <a:r>
              <a:rPr sz="1700" spc="0" dirty="0" smtClean="0">
                <a:solidFill>
                  <a:srgbClr val="383937"/>
                </a:solidFill>
                <a:latin typeface="Wingdings"/>
                <a:cs typeface="Wingdings"/>
              </a:rPr>
              <a:t></a:t>
            </a:r>
            <a:endParaRPr sz="1700">
              <a:latin typeface="Wingdings"/>
              <a:cs typeface="Wingdings"/>
            </a:endParaRPr>
          </a:p>
        </p:txBody>
      </p:sp>
      <p:sp>
        <p:nvSpPr>
          <p:cNvPr id="11" name="object 11"/>
          <p:cNvSpPr txBox="1"/>
          <p:nvPr/>
        </p:nvSpPr>
        <p:spPr>
          <a:xfrm>
            <a:off x="1493809" y="3395224"/>
            <a:ext cx="7642474" cy="495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Relations that contain redundant information may potentially suffer from several</a:t>
            </a:r>
            <a:endParaRPr sz="1700">
              <a:latin typeface="Arial"/>
              <a:cs typeface="Arial"/>
            </a:endParaRPr>
          </a:p>
          <a:p>
            <a:pPr marL="14287" marR="32384">
              <a:lnSpc>
                <a:spcPct val="95825"/>
              </a:lnSpc>
            </a:pPr>
            <a:r>
              <a:rPr sz="1700" spc="0" dirty="0" smtClean="0">
                <a:solidFill>
                  <a:srgbClr val="383937"/>
                </a:solidFill>
                <a:latin typeface="Arial"/>
                <a:cs typeface="Arial"/>
              </a:rPr>
              <a:t>update anomalies</a:t>
            </a:r>
            <a:endParaRPr sz="1700">
              <a:latin typeface="Arial"/>
              <a:cs typeface="Arial"/>
            </a:endParaRPr>
          </a:p>
        </p:txBody>
      </p:sp>
      <p:sp>
        <p:nvSpPr>
          <p:cNvPr id="10" name="object 10"/>
          <p:cNvSpPr txBox="1"/>
          <p:nvPr/>
        </p:nvSpPr>
        <p:spPr>
          <a:xfrm>
            <a:off x="1825597" y="3992124"/>
            <a:ext cx="177858"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9" name="object 9"/>
          <p:cNvSpPr txBox="1"/>
          <p:nvPr/>
        </p:nvSpPr>
        <p:spPr>
          <a:xfrm>
            <a:off x="2135160" y="3992124"/>
            <a:ext cx="3454460"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Types of update anomalies include:</a:t>
            </a:r>
            <a:endParaRPr sz="1700">
              <a:latin typeface="Arial"/>
              <a:cs typeface="Arial"/>
            </a:endParaRPr>
          </a:p>
        </p:txBody>
      </p:sp>
      <p:sp>
        <p:nvSpPr>
          <p:cNvPr id="8" name="object 8"/>
          <p:cNvSpPr txBox="1"/>
          <p:nvPr/>
        </p:nvSpPr>
        <p:spPr>
          <a:xfrm>
            <a:off x="2333597" y="4322324"/>
            <a:ext cx="133371"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7" name="object 7"/>
          <p:cNvSpPr txBox="1"/>
          <p:nvPr/>
        </p:nvSpPr>
        <p:spPr>
          <a:xfrm>
            <a:off x="2665385" y="4322324"/>
            <a:ext cx="6360243" cy="2260600"/>
          </a:xfrm>
          <a:prstGeom prst="rect">
            <a:avLst/>
          </a:prstGeom>
        </p:spPr>
        <p:txBody>
          <a:bodyPr wrap="square" lIns="0" tIns="0" rIns="0" bIns="0" rtlCol="0">
            <a:noAutofit/>
          </a:bodyPr>
          <a:lstStyle/>
          <a:p>
            <a:pPr marL="12700" marR="32384">
              <a:lnSpc>
                <a:spcPts val="1839"/>
              </a:lnSpc>
              <a:spcBef>
                <a:spcPts val="92"/>
              </a:spcBef>
            </a:pPr>
            <a:r>
              <a:rPr sz="1700" b="1" i="1" spc="0" dirty="0" smtClean="0">
                <a:solidFill>
                  <a:srgbClr val="383937"/>
                </a:solidFill>
                <a:latin typeface="Arial"/>
                <a:cs typeface="Arial"/>
              </a:rPr>
              <a:t>Insert Anomaly</a:t>
            </a:r>
            <a:endParaRPr sz="1700">
              <a:latin typeface="Arial"/>
              <a:cs typeface="Arial"/>
            </a:endParaRPr>
          </a:p>
          <a:p>
            <a:pPr marL="277811" marR="32384">
              <a:lnSpc>
                <a:spcPct val="95825"/>
              </a:lnSpc>
              <a:spcBef>
                <a:spcPts val="653"/>
              </a:spcBef>
            </a:pPr>
            <a:r>
              <a:rPr sz="1700" spc="0" dirty="0" smtClean="0">
                <a:solidFill>
                  <a:srgbClr val="383937"/>
                </a:solidFill>
                <a:latin typeface="Arial"/>
                <a:cs typeface="Arial"/>
              </a:rPr>
              <a:t>-</a:t>
            </a:r>
            <a:r>
              <a:rPr sz="1700" spc="70" dirty="0" smtClean="0">
                <a:solidFill>
                  <a:srgbClr val="383937"/>
                </a:solidFill>
                <a:latin typeface="Arial"/>
                <a:cs typeface="Arial"/>
              </a:rPr>
              <a:t> </a:t>
            </a:r>
            <a:r>
              <a:rPr sz="1700" spc="0" dirty="0" smtClean="0">
                <a:solidFill>
                  <a:srgbClr val="383937"/>
                </a:solidFill>
                <a:latin typeface="Arial"/>
                <a:cs typeface="Arial"/>
              </a:rPr>
              <a:t>Insert a new employee only if they are assigned to a project</a:t>
            </a:r>
            <a:endParaRPr sz="1700">
              <a:latin typeface="Arial"/>
              <a:cs typeface="Arial"/>
            </a:endParaRPr>
          </a:p>
          <a:p>
            <a:pPr marL="12700" marR="32384">
              <a:lnSpc>
                <a:spcPct val="95825"/>
              </a:lnSpc>
              <a:spcBef>
                <a:spcPts val="645"/>
              </a:spcBef>
            </a:pPr>
            <a:r>
              <a:rPr sz="1700" b="1" i="1" spc="0" dirty="0" smtClean="0">
                <a:solidFill>
                  <a:srgbClr val="383937"/>
                </a:solidFill>
                <a:latin typeface="Arial"/>
                <a:cs typeface="Arial"/>
              </a:rPr>
              <a:t>Delete Anomaly</a:t>
            </a:r>
            <a:endParaRPr sz="1700">
              <a:latin typeface="Arial"/>
              <a:cs typeface="Arial"/>
            </a:endParaRPr>
          </a:p>
          <a:p>
            <a:pPr marL="277811" marR="32384">
              <a:lnSpc>
                <a:spcPct val="95825"/>
              </a:lnSpc>
              <a:spcBef>
                <a:spcPts val="645"/>
              </a:spcBef>
            </a:pPr>
            <a:r>
              <a:rPr sz="1700" spc="0" dirty="0" smtClean="0">
                <a:solidFill>
                  <a:srgbClr val="383937"/>
                </a:solidFill>
                <a:latin typeface="Arial"/>
                <a:cs typeface="Arial"/>
              </a:rPr>
              <a:t>-</a:t>
            </a:r>
            <a:r>
              <a:rPr sz="1700" spc="70" dirty="0" smtClean="0">
                <a:solidFill>
                  <a:srgbClr val="383937"/>
                </a:solidFill>
                <a:latin typeface="Arial"/>
                <a:cs typeface="Arial"/>
              </a:rPr>
              <a:t> </a:t>
            </a:r>
            <a:r>
              <a:rPr sz="1700" spc="0" dirty="0" smtClean="0">
                <a:solidFill>
                  <a:srgbClr val="383937"/>
                </a:solidFill>
                <a:latin typeface="Arial"/>
                <a:cs typeface="Arial"/>
              </a:rPr>
              <a:t>Delete the last employee assigned to a project?</a:t>
            </a:r>
            <a:endParaRPr sz="1700">
              <a:latin typeface="Arial"/>
              <a:cs typeface="Arial"/>
            </a:endParaRPr>
          </a:p>
          <a:p>
            <a:pPr marL="277811" marR="32384">
              <a:lnSpc>
                <a:spcPct val="95825"/>
              </a:lnSpc>
              <a:spcBef>
                <a:spcPts val="745"/>
              </a:spcBef>
            </a:pPr>
            <a:r>
              <a:rPr sz="1700" spc="0" dirty="0" smtClean="0">
                <a:solidFill>
                  <a:srgbClr val="383937"/>
                </a:solidFill>
                <a:latin typeface="Arial"/>
                <a:cs typeface="Arial"/>
              </a:rPr>
              <a:t>-</a:t>
            </a:r>
            <a:r>
              <a:rPr sz="1700" spc="70" dirty="0" smtClean="0">
                <a:solidFill>
                  <a:srgbClr val="383937"/>
                </a:solidFill>
                <a:latin typeface="Arial"/>
                <a:cs typeface="Arial"/>
              </a:rPr>
              <a:t> </a:t>
            </a:r>
            <a:r>
              <a:rPr sz="1700" spc="0" dirty="0" smtClean="0">
                <a:solidFill>
                  <a:srgbClr val="383937"/>
                </a:solidFill>
                <a:latin typeface="Arial"/>
                <a:cs typeface="Arial"/>
              </a:rPr>
              <a:t>Delete the last employee of a particular job class?</a:t>
            </a:r>
            <a:endParaRPr sz="1700">
              <a:latin typeface="Arial"/>
              <a:cs typeface="Arial"/>
            </a:endParaRPr>
          </a:p>
          <a:p>
            <a:pPr marL="12700" marR="32384">
              <a:lnSpc>
                <a:spcPct val="95825"/>
              </a:lnSpc>
              <a:spcBef>
                <a:spcPts val="645"/>
              </a:spcBef>
            </a:pPr>
            <a:r>
              <a:rPr sz="1700" b="1" i="1" spc="0" dirty="0" smtClean="0">
                <a:solidFill>
                  <a:srgbClr val="383937"/>
                </a:solidFill>
                <a:latin typeface="Arial"/>
                <a:cs typeface="Arial"/>
              </a:rPr>
              <a:t>Modification (or update) Anomaly</a:t>
            </a:r>
            <a:endParaRPr sz="1700">
              <a:latin typeface="Arial"/>
              <a:cs typeface="Arial"/>
            </a:endParaRPr>
          </a:p>
          <a:p>
            <a:pPr marL="277811">
              <a:lnSpc>
                <a:spcPct val="95825"/>
              </a:lnSpc>
              <a:spcBef>
                <a:spcPts val="745"/>
              </a:spcBef>
            </a:pPr>
            <a:r>
              <a:rPr sz="1700" spc="0" dirty="0" smtClean="0">
                <a:solidFill>
                  <a:srgbClr val="383937"/>
                </a:solidFill>
                <a:latin typeface="Arial"/>
                <a:cs typeface="Arial"/>
              </a:rPr>
              <a:t>-</a:t>
            </a:r>
            <a:r>
              <a:rPr sz="1700" spc="70" dirty="0" smtClean="0">
                <a:solidFill>
                  <a:srgbClr val="383937"/>
                </a:solidFill>
                <a:latin typeface="Arial"/>
                <a:cs typeface="Arial"/>
              </a:rPr>
              <a:t> </a:t>
            </a:r>
            <a:r>
              <a:rPr sz="1700" spc="0" dirty="0" smtClean="0">
                <a:solidFill>
                  <a:srgbClr val="383937"/>
                </a:solidFill>
                <a:latin typeface="Arial"/>
                <a:cs typeface="Arial"/>
              </a:rPr>
              <a:t>Update a job class hourly rate - need to update multiple rows</a:t>
            </a:r>
            <a:endParaRPr sz="1700">
              <a:latin typeface="Arial"/>
              <a:cs typeface="Arial"/>
            </a:endParaRPr>
          </a:p>
        </p:txBody>
      </p:sp>
      <p:sp>
        <p:nvSpPr>
          <p:cNvPr id="6" name="object 6"/>
          <p:cNvSpPr txBox="1"/>
          <p:nvPr/>
        </p:nvSpPr>
        <p:spPr>
          <a:xfrm>
            <a:off x="2333597" y="4995424"/>
            <a:ext cx="133371"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5" name="object 5"/>
          <p:cNvSpPr txBox="1"/>
          <p:nvPr/>
        </p:nvSpPr>
        <p:spPr>
          <a:xfrm>
            <a:off x="2333597" y="5998724"/>
            <a:ext cx="133371" cy="241300"/>
          </a:xfrm>
          <a:prstGeom prst="rect">
            <a:avLst/>
          </a:prstGeom>
        </p:spPr>
        <p:txBody>
          <a:bodyPr wrap="square" lIns="0" tIns="0" rIns="0" bIns="0" rtlCol="0">
            <a:noAutofit/>
          </a:bodyPr>
          <a:lstStyle/>
          <a:p>
            <a:pPr marL="12700">
              <a:lnSpc>
                <a:spcPts val="1839"/>
              </a:lnSpc>
              <a:spcBef>
                <a:spcPts val="92"/>
              </a:spcBef>
            </a:pPr>
            <a:r>
              <a:rPr sz="1700" spc="0" dirty="0" smtClean="0">
                <a:solidFill>
                  <a:srgbClr val="383937"/>
                </a:solidFill>
                <a:latin typeface="Arial"/>
                <a:cs typeface="Arial"/>
              </a:rPr>
              <a:t>•</a:t>
            </a:r>
            <a:endParaRPr sz="17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168371" y="717434"/>
            <a:ext cx="8389936" cy="325438"/>
          </a:xfrm>
          <a:custGeom>
            <a:avLst/>
            <a:gdLst/>
            <a:ahLst/>
            <a:cxnLst/>
            <a:rect l="l" t="t" r="r" b="b"/>
            <a:pathLst>
              <a:path w="8389936" h="325438">
                <a:moveTo>
                  <a:pt x="0" y="325438"/>
                </a:moveTo>
                <a:lnTo>
                  <a:pt x="8389936" y="325438"/>
                </a:lnTo>
                <a:lnTo>
                  <a:pt x="8389936" y="0"/>
                </a:lnTo>
                <a:lnTo>
                  <a:pt x="0" y="0"/>
                </a:lnTo>
                <a:lnTo>
                  <a:pt x="0" y="325438"/>
                </a:lnTo>
                <a:close/>
              </a:path>
            </a:pathLst>
          </a:custGeom>
          <a:solidFill>
            <a:srgbClr val="79498B"/>
          </a:solidFill>
        </p:spPr>
        <p:txBody>
          <a:bodyPr wrap="square" lIns="0" tIns="0" rIns="0" bIns="0" rtlCol="0">
            <a:noAutofit/>
          </a:bodyPr>
          <a:lstStyle/>
          <a:p>
            <a:endParaRPr/>
          </a:p>
        </p:txBody>
      </p:sp>
      <p:sp>
        <p:nvSpPr>
          <p:cNvPr id="12" name="object 12"/>
          <p:cNvSpPr/>
          <p:nvPr/>
        </p:nvSpPr>
        <p:spPr>
          <a:xfrm>
            <a:off x="1355157" y="787538"/>
            <a:ext cx="407478" cy="407479"/>
          </a:xfrm>
          <a:custGeom>
            <a:avLst/>
            <a:gdLst/>
            <a:ahLst/>
            <a:cxnLst/>
            <a:rect l="l" t="t" r="r" b="b"/>
            <a:pathLst>
              <a:path w="407478" h="407479">
                <a:moveTo>
                  <a:pt x="203177" y="0"/>
                </a:moveTo>
                <a:lnTo>
                  <a:pt x="0" y="203178"/>
                </a:lnTo>
                <a:lnTo>
                  <a:pt x="204299" y="407479"/>
                </a:lnTo>
                <a:lnTo>
                  <a:pt x="407478" y="204301"/>
                </a:lnTo>
                <a:lnTo>
                  <a:pt x="203177" y="0"/>
                </a:lnTo>
                <a:close/>
              </a:path>
            </a:pathLst>
          </a:custGeom>
          <a:solidFill>
            <a:srgbClr val="79498B"/>
          </a:solidFill>
        </p:spPr>
        <p:txBody>
          <a:bodyPr wrap="square" lIns="0" tIns="0" rIns="0" bIns="0" rtlCol="0">
            <a:noAutofit/>
          </a:bodyPr>
          <a:lstStyle/>
          <a:p>
            <a:endParaRPr/>
          </a:p>
        </p:txBody>
      </p:sp>
      <p:sp>
        <p:nvSpPr>
          <p:cNvPr id="10" name="object 10"/>
          <p:cNvSpPr txBox="1"/>
          <p:nvPr/>
        </p:nvSpPr>
        <p:spPr>
          <a:xfrm>
            <a:off x="1420784" y="1358085"/>
            <a:ext cx="7198873" cy="3239865"/>
          </a:xfrm>
          <a:prstGeom prst="rect">
            <a:avLst/>
          </a:prstGeom>
        </p:spPr>
        <p:txBody>
          <a:bodyPr wrap="square" lIns="0" tIns="0" rIns="0" bIns="0" rtlCol="0">
            <a:noAutofit/>
          </a:bodyPr>
          <a:lstStyle/>
          <a:p>
            <a:pPr marL="36512" marR="619421" algn="just">
              <a:lnSpc>
                <a:spcPts val="3370"/>
              </a:lnSpc>
              <a:spcBef>
                <a:spcPts val="168"/>
              </a:spcBef>
            </a:pPr>
            <a:r>
              <a:rPr sz="3200" b="1" spc="0" dirty="0" smtClean="0">
                <a:solidFill>
                  <a:srgbClr val="383937"/>
                </a:solidFill>
                <a:latin typeface="Arial"/>
                <a:cs typeface="Arial"/>
              </a:rPr>
              <a:t>The Normalisation Process Goals</a:t>
            </a:r>
            <a:endParaRPr sz="3200">
              <a:latin typeface="Arial"/>
              <a:cs typeface="Arial"/>
            </a:endParaRPr>
          </a:p>
          <a:p>
            <a:pPr marL="12700" marR="1989445" algn="just">
              <a:lnSpc>
                <a:spcPct val="95825"/>
              </a:lnSpc>
              <a:spcBef>
                <a:spcPts val="1764"/>
              </a:spcBef>
            </a:pPr>
            <a:r>
              <a:rPr sz="2400" spc="0" dirty="0" smtClean="0">
                <a:solidFill>
                  <a:srgbClr val="383937"/>
                </a:solidFill>
                <a:latin typeface="Arial"/>
                <a:cs typeface="Arial"/>
              </a:rPr>
              <a:t>Each table represents a single subject</a:t>
            </a:r>
            <a:endParaRPr sz="2400">
              <a:latin typeface="Arial"/>
              <a:cs typeface="Arial"/>
            </a:endParaRPr>
          </a:p>
          <a:p>
            <a:pPr marL="12700" marR="430905" algn="just">
              <a:lnSpc>
                <a:spcPct val="95825"/>
              </a:lnSpc>
              <a:spcBef>
                <a:spcPts val="740"/>
              </a:spcBef>
            </a:pPr>
            <a:r>
              <a:rPr sz="2400" spc="0" dirty="0" smtClean="0">
                <a:solidFill>
                  <a:srgbClr val="383937"/>
                </a:solidFill>
                <a:latin typeface="Arial"/>
                <a:cs typeface="Arial"/>
              </a:rPr>
              <a:t>No data item will be stored in more than one table</a:t>
            </a:r>
            <a:endParaRPr sz="2400">
              <a:latin typeface="Arial"/>
              <a:cs typeface="Arial"/>
            </a:endParaRPr>
          </a:p>
          <a:p>
            <a:pPr marL="204787" marR="39873">
              <a:lnSpc>
                <a:spcPct val="95825"/>
              </a:lnSpc>
              <a:spcBef>
                <a:spcPts val="740"/>
              </a:spcBef>
            </a:pPr>
            <a:r>
              <a:rPr sz="2400" spc="0" dirty="0" smtClean="0">
                <a:solidFill>
                  <a:srgbClr val="383937"/>
                </a:solidFill>
                <a:latin typeface="Arial"/>
                <a:cs typeface="Arial"/>
              </a:rPr>
              <a:t>-</a:t>
            </a:r>
            <a:r>
              <a:rPr sz="2400" spc="-195" dirty="0" smtClean="0">
                <a:solidFill>
                  <a:srgbClr val="383937"/>
                </a:solidFill>
                <a:latin typeface="Arial"/>
                <a:cs typeface="Arial"/>
              </a:rPr>
              <a:t> </a:t>
            </a:r>
            <a:r>
              <a:rPr sz="2400" spc="0" dirty="0" smtClean="0">
                <a:solidFill>
                  <a:srgbClr val="383937"/>
                </a:solidFill>
                <a:latin typeface="Arial"/>
                <a:cs typeface="Arial"/>
              </a:rPr>
              <a:t>Except to connect tables</a:t>
            </a:r>
            <a:endParaRPr sz="2400">
              <a:latin typeface="Arial"/>
              <a:cs typeface="Arial"/>
            </a:endParaRPr>
          </a:p>
          <a:p>
            <a:pPr marL="12700" algn="just">
              <a:lnSpc>
                <a:spcPts val="3500"/>
              </a:lnSpc>
              <a:spcBef>
                <a:spcPts val="265"/>
              </a:spcBef>
            </a:pPr>
            <a:r>
              <a:rPr sz="2400" spc="0" dirty="0" smtClean="0">
                <a:solidFill>
                  <a:srgbClr val="383937"/>
                </a:solidFill>
                <a:latin typeface="Arial"/>
                <a:cs typeface="Arial"/>
              </a:rPr>
              <a:t>All attributes in a table are dependent on </a:t>
            </a:r>
            <a:r>
              <a:rPr sz="2400" spc="0" smtClean="0">
                <a:solidFill>
                  <a:srgbClr val="383937"/>
                </a:solidFill>
                <a:latin typeface="Arial"/>
                <a:cs typeface="Arial"/>
              </a:rPr>
              <a:t>the primary</a:t>
            </a:r>
            <a:r>
              <a:rPr lang="en-US" sz="2400" spc="0" dirty="0" smtClean="0">
                <a:solidFill>
                  <a:srgbClr val="383937"/>
                </a:solidFill>
                <a:latin typeface="Arial"/>
                <a:cs typeface="Arial"/>
              </a:rPr>
              <a:t> </a:t>
            </a:r>
            <a:r>
              <a:rPr sz="2400" spc="0" smtClean="0">
                <a:solidFill>
                  <a:srgbClr val="383937"/>
                </a:solidFill>
                <a:latin typeface="Arial"/>
                <a:cs typeface="Arial"/>
              </a:rPr>
              <a:t> </a:t>
            </a:r>
            <a:r>
              <a:rPr sz="2400" spc="0" dirty="0" smtClean="0">
                <a:solidFill>
                  <a:srgbClr val="383937"/>
                </a:solidFill>
                <a:latin typeface="Arial"/>
                <a:cs typeface="Arial"/>
              </a:rPr>
              <a:t>Each table is void of insert, update, delete anomalies Ensure that all tables are in at least 3NF</a:t>
            </a:r>
            <a:endParaRPr sz="2400">
              <a:latin typeface="Arial"/>
              <a:cs typeface="Arial"/>
            </a:endParaRPr>
          </a:p>
        </p:txBody>
      </p:sp>
      <p:sp>
        <p:nvSpPr>
          <p:cNvPr id="9" name="object 9"/>
          <p:cNvSpPr txBox="1"/>
          <p:nvPr/>
        </p:nvSpPr>
        <p:spPr>
          <a:xfrm>
            <a:off x="1155671" y="2058063"/>
            <a:ext cx="210571" cy="7747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383937"/>
                </a:solidFill>
                <a:latin typeface="Wingdings"/>
                <a:cs typeface="Wingdings"/>
              </a:rPr>
              <a:t></a:t>
            </a:r>
            <a:endParaRPr sz="2400">
              <a:latin typeface="Wingdings"/>
              <a:cs typeface="Wingdings"/>
            </a:endParaRPr>
          </a:p>
          <a:p>
            <a:pPr marL="12700">
              <a:lnSpc>
                <a:spcPct val="92488"/>
              </a:lnSpc>
              <a:spcBef>
                <a:spcPts val="708"/>
              </a:spcBef>
            </a:pPr>
            <a:r>
              <a:rPr sz="2400" spc="0" dirty="0" smtClean="0">
                <a:solidFill>
                  <a:srgbClr val="383937"/>
                </a:solidFill>
                <a:latin typeface="Wingdings"/>
                <a:cs typeface="Wingdings"/>
              </a:rPr>
              <a:t></a:t>
            </a:r>
            <a:endParaRPr sz="2400">
              <a:latin typeface="Wingdings"/>
              <a:cs typeface="Wingdings"/>
            </a:endParaRPr>
          </a:p>
        </p:txBody>
      </p:sp>
      <p:sp>
        <p:nvSpPr>
          <p:cNvPr id="8" name="object 8"/>
          <p:cNvSpPr txBox="1"/>
          <p:nvPr/>
        </p:nvSpPr>
        <p:spPr>
          <a:xfrm>
            <a:off x="1155671" y="3378863"/>
            <a:ext cx="210571" cy="1219200"/>
          </a:xfrm>
          <a:prstGeom prst="rect">
            <a:avLst/>
          </a:prstGeom>
        </p:spPr>
        <p:txBody>
          <a:bodyPr wrap="square" lIns="0" tIns="0" rIns="0" bIns="0" rtlCol="0">
            <a:noAutofit/>
          </a:bodyPr>
          <a:lstStyle/>
          <a:p>
            <a:pPr marL="12700">
              <a:lnSpc>
                <a:spcPts val="2550"/>
              </a:lnSpc>
              <a:spcBef>
                <a:spcPts val="127"/>
              </a:spcBef>
            </a:pPr>
            <a:r>
              <a:rPr sz="2400" spc="0" dirty="0" smtClean="0">
                <a:solidFill>
                  <a:srgbClr val="383937"/>
                </a:solidFill>
                <a:latin typeface="Wingdings"/>
                <a:cs typeface="Wingdings"/>
              </a:rPr>
              <a:t></a:t>
            </a:r>
            <a:endParaRPr sz="2400">
              <a:latin typeface="Wingdings"/>
              <a:cs typeface="Wingdings"/>
            </a:endParaRPr>
          </a:p>
          <a:p>
            <a:pPr marL="12700">
              <a:lnSpc>
                <a:spcPct val="92488"/>
              </a:lnSpc>
              <a:spcBef>
                <a:spcPts val="708"/>
              </a:spcBef>
            </a:pPr>
            <a:r>
              <a:rPr sz="2400" spc="0" dirty="0" smtClean="0">
                <a:solidFill>
                  <a:srgbClr val="383937"/>
                </a:solidFill>
                <a:latin typeface="Wingdings"/>
                <a:cs typeface="Wingdings"/>
              </a:rPr>
              <a:t></a:t>
            </a:r>
            <a:endParaRPr sz="2400">
              <a:latin typeface="Wingdings"/>
              <a:cs typeface="Wingdings"/>
            </a:endParaRPr>
          </a:p>
          <a:p>
            <a:pPr marL="12700">
              <a:lnSpc>
                <a:spcPct val="92488"/>
              </a:lnSpc>
              <a:spcBef>
                <a:spcPts val="836"/>
              </a:spcBef>
            </a:pPr>
            <a:r>
              <a:rPr sz="2400" spc="0" dirty="0" smtClean="0">
                <a:solidFill>
                  <a:srgbClr val="383937"/>
                </a:solidFill>
                <a:latin typeface="Wingdings"/>
                <a:cs typeface="Wingdings"/>
              </a:rPr>
              <a:t></a:t>
            </a:r>
            <a:endParaRPr sz="2400">
              <a:latin typeface="Wingdings"/>
              <a:cs typeface="Wingdings"/>
            </a:endParaRPr>
          </a:p>
        </p:txBody>
      </p:sp>
      <p:sp>
        <p:nvSpPr>
          <p:cNvPr id="7" name="object 7"/>
          <p:cNvSpPr txBox="1"/>
          <p:nvPr/>
        </p:nvSpPr>
        <p:spPr>
          <a:xfrm>
            <a:off x="8687451" y="3378750"/>
            <a:ext cx="545449" cy="330200"/>
          </a:xfrm>
          <a:prstGeom prst="rect">
            <a:avLst/>
          </a:prstGeom>
        </p:spPr>
        <p:txBody>
          <a:bodyPr wrap="square" lIns="0" tIns="0" rIns="0" bIns="0" rtlCol="0">
            <a:noAutofit/>
          </a:bodyPr>
          <a:lstStyle/>
          <a:p>
            <a:pPr marL="12700">
              <a:lnSpc>
                <a:spcPts val="2555"/>
              </a:lnSpc>
              <a:spcBef>
                <a:spcPts val="127"/>
              </a:spcBef>
            </a:pPr>
            <a:r>
              <a:rPr sz="2400" spc="0" smtClean="0">
                <a:solidFill>
                  <a:srgbClr val="383937"/>
                </a:solidFill>
                <a:latin typeface="Arial"/>
                <a:cs typeface="Arial"/>
              </a:rPr>
              <a:t>key</a:t>
            </a:r>
            <a:endParaRPr sz="2400">
              <a:latin typeface="Arial"/>
              <a:cs typeface="Arial"/>
            </a:endParaRPr>
          </a:p>
        </p:txBody>
      </p:sp>
      <p:sp>
        <p:nvSpPr>
          <p:cNvPr id="6" name="object 6"/>
          <p:cNvSpPr txBox="1"/>
          <p:nvPr/>
        </p:nvSpPr>
        <p:spPr>
          <a:xfrm>
            <a:off x="1612872" y="4712250"/>
            <a:ext cx="6506500" cy="6985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383937"/>
                </a:solidFill>
                <a:latin typeface="Arial"/>
                <a:cs typeface="Arial"/>
              </a:rPr>
              <a:t>-</a:t>
            </a:r>
            <a:r>
              <a:rPr sz="2400" spc="-195" dirty="0" smtClean="0">
                <a:solidFill>
                  <a:srgbClr val="383937"/>
                </a:solidFill>
                <a:latin typeface="Arial"/>
                <a:cs typeface="Arial"/>
              </a:rPr>
              <a:t> </a:t>
            </a:r>
            <a:r>
              <a:rPr sz="2400" spc="0" dirty="0" smtClean="0">
                <a:solidFill>
                  <a:srgbClr val="383937"/>
                </a:solidFill>
                <a:latin typeface="Arial"/>
                <a:cs typeface="Arial"/>
              </a:rPr>
              <a:t>Higher forms are less commonly encountered</a:t>
            </a:r>
            <a:endParaRPr sz="2400">
              <a:latin typeface="Arial"/>
              <a:cs typeface="Arial"/>
            </a:endParaRPr>
          </a:p>
          <a:p>
            <a:pPr marL="304800" marR="45720">
              <a:lnSpc>
                <a:spcPct val="95825"/>
              </a:lnSpc>
              <a:spcBef>
                <a:spcPts val="12"/>
              </a:spcBef>
            </a:pPr>
            <a:r>
              <a:rPr sz="2400" spc="0" dirty="0" smtClean="0">
                <a:solidFill>
                  <a:srgbClr val="383937"/>
                </a:solidFill>
                <a:latin typeface="Arial"/>
                <a:cs typeface="Arial"/>
              </a:rPr>
              <a:t>business environment</a:t>
            </a:r>
            <a:endParaRPr sz="2400">
              <a:latin typeface="Arial"/>
              <a:cs typeface="Arial"/>
            </a:endParaRPr>
          </a:p>
        </p:txBody>
      </p:sp>
      <p:sp>
        <p:nvSpPr>
          <p:cNvPr id="5" name="object 5"/>
          <p:cNvSpPr txBox="1"/>
          <p:nvPr/>
        </p:nvSpPr>
        <p:spPr>
          <a:xfrm>
            <a:off x="8132940" y="4712250"/>
            <a:ext cx="562564" cy="330200"/>
          </a:xfrm>
          <a:prstGeom prst="rect">
            <a:avLst/>
          </a:prstGeom>
        </p:spPr>
        <p:txBody>
          <a:bodyPr wrap="square" lIns="0" tIns="0" rIns="0" bIns="0" rtlCol="0">
            <a:noAutofit/>
          </a:bodyPr>
          <a:lstStyle/>
          <a:p>
            <a:pPr marL="12700">
              <a:lnSpc>
                <a:spcPts val="2555"/>
              </a:lnSpc>
              <a:spcBef>
                <a:spcPts val="127"/>
              </a:spcBef>
            </a:pPr>
            <a:r>
              <a:rPr sz="2400" spc="0" dirty="0" smtClean="0">
                <a:solidFill>
                  <a:srgbClr val="383937"/>
                </a:solidFill>
                <a:latin typeface="Arial"/>
                <a:cs typeface="Arial"/>
              </a:rPr>
              <a:t>in a</a:t>
            </a:r>
            <a:endParaRPr sz="2400">
              <a:latin typeface="Arial"/>
              <a:cs typeface="Arial"/>
            </a:endParaRPr>
          </a:p>
        </p:txBody>
      </p:sp>
      <p:sp>
        <p:nvSpPr>
          <p:cNvPr id="3" name="object 3"/>
          <p:cNvSpPr txBox="1"/>
          <p:nvPr/>
        </p:nvSpPr>
        <p:spPr>
          <a:xfrm>
            <a:off x="9305260" y="6864250"/>
            <a:ext cx="217836" cy="177799"/>
          </a:xfrm>
          <a:prstGeom prst="rect">
            <a:avLst/>
          </a:prstGeom>
        </p:spPr>
        <p:txBody>
          <a:bodyPr wrap="square" lIns="0" tIns="0" rIns="0" bIns="0" rtlCol="0">
            <a:noAutofit/>
          </a:bodyPr>
          <a:lstStyle/>
          <a:p>
            <a:pPr marL="12700">
              <a:lnSpc>
                <a:spcPts val="1325"/>
              </a:lnSpc>
              <a:spcBef>
                <a:spcPts val="66"/>
              </a:spcBef>
            </a:pPr>
            <a:endParaRPr sz="1200">
              <a:latin typeface="Arial"/>
              <a:cs typeface="Arial"/>
            </a:endParaRPr>
          </a:p>
        </p:txBody>
      </p:sp>
      <p:sp>
        <p:nvSpPr>
          <p:cNvPr id="2" name="object 2"/>
          <p:cNvSpPr txBox="1"/>
          <p:nvPr/>
        </p:nvSpPr>
        <p:spPr>
          <a:xfrm>
            <a:off x="1168371" y="717434"/>
            <a:ext cx="8389936" cy="325438"/>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1767</Words>
  <Application>Microsoft Office PowerPoint</Application>
  <PresentationFormat>Custom</PresentationFormat>
  <Paragraphs>434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MSI</cp:lastModifiedBy>
  <cp:revision>11</cp:revision>
  <dcterms:modified xsi:type="dcterms:W3CDTF">2020-03-09T16:53:43Z</dcterms:modified>
</cp:coreProperties>
</file>