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gDEq8M72dvfh/26u9nZNOuGyy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FA0AA5-9EB3-44E3-829B-F41147230D36}">
  <a:tblStyle styleId="{BDFA0AA5-9EB3-44E3-829B-F41147230D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64B4E820-72F9-429C-BC98-13584E7040D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52383131-B76D-4636-AB74-8BEAA5CE7B6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2e0c877_0_2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2e0c877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6fd2e0c877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d2e0c87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d2e0c8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6fd2e0c8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d2e0c87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fd2e0c877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d2e0c877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fd2e0c877_0_1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2741217" y="2531666"/>
            <a:ext cx="5811838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-273444" y="1110060"/>
            <a:ext cx="5811838" cy="432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d2e0c877_0_109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6fd2e0c877_0_109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6fd2e0c877_0_109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6fd2e0c877_0_109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6fd2e0c877_0_109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d2e0c877_0_115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6fd2e0c877_0_1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6fd2e0c877_0_115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6fd2e0c877_0_115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6fd2e0c877_0_115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d2e0c877_0_121"/>
          <p:cNvSpPr txBox="1"/>
          <p:nvPr>
            <p:ph type="title"/>
          </p:nvPr>
        </p:nvSpPr>
        <p:spPr>
          <a:xfrm>
            <a:off x="623888" y="1709743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6fd2e0c877_0_121"/>
          <p:cNvSpPr txBox="1"/>
          <p:nvPr>
            <p:ph idx="1" type="body"/>
          </p:nvPr>
        </p:nvSpPr>
        <p:spPr>
          <a:xfrm>
            <a:off x="623888" y="4589468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6fd2e0c877_0_121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6fd2e0c877_0_121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6fd2e0c877_0_121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d2e0c877_0_127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6fd2e0c877_0_127"/>
          <p:cNvSpPr txBox="1"/>
          <p:nvPr>
            <p:ph idx="1" type="body"/>
          </p:nvPr>
        </p:nvSpPr>
        <p:spPr>
          <a:xfrm>
            <a:off x="471489" y="1825625"/>
            <a:ext cx="290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6fd2e0c877_0_127"/>
          <p:cNvSpPr txBox="1"/>
          <p:nvPr>
            <p:ph idx="2" type="body"/>
          </p:nvPr>
        </p:nvSpPr>
        <p:spPr>
          <a:xfrm>
            <a:off x="3486152" y="1825625"/>
            <a:ext cx="290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6fd2e0c877_0_127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6fd2e0c877_0_127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6fd2e0c877_0_127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d2e0c877_0_134"/>
          <p:cNvSpPr txBox="1"/>
          <p:nvPr>
            <p:ph type="title"/>
          </p:nvPr>
        </p:nvSpPr>
        <p:spPr>
          <a:xfrm>
            <a:off x="629841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6fd2e0c877_0_134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6fd2e0c877_0_134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6fd2e0c877_0_134"/>
          <p:cNvSpPr txBox="1"/>
          <p:nvPr>
            <p:ph idx="3" type="body"/>
          </p:nvPr>
        </p:nvSpPr>
        <p:spPr>
          <a:xfrm>
            <a:off x="4629152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6fd2e0c877_0_134"/>
          <p:cNvSpPr txBox="1"/>
          <p:nvPr>
            <p:ph idx="4" type="body"/>
          </p:nvPr>
        </p:nvSpPr>
        <p:spPr>
          <a:xfrm>
            <a:off x="4629152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6fd2e0c877_0_134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6fd2e0c877_0_134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6fd2e0c877_0_134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d2e0c877_0_143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6fd2e0c877_0_143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6fd2e0c877_0_143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6fd2e0c877_0_143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d2e0c877_0_148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fd2e0c877_0_148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6fd2e0c877_0_148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d2e0c877_0_152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6fd2e0c877_0_152"/>
          <p:cNvSpPr txBox="1"/>
          <p:nvPr>
            <p:ph idx="1" type="body"/>
          </p:nvPr>
        </p:nvSpPr>
        <p:spPr>
          <a:xfrm>
            <a:off x="3887391" y="987430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6fd2e0c877_0_152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6fd2e0c877_0_152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6fd2e0c877_0_152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6fd2e0c877_0_152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d2e0c877_0_15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6fd2e0c877_0_159"/>
          <p:cNvSpPr/>
          <p:nvPr>
            <p:ph idx="2" type="pic"/>
          </p:nvPr>
        </p:nvSpPr>
        <p:spPr>
          <a:xfrm>
            <a:off x="3887391" y="987430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6fd2e0c877_0_159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6fd2e0c877_0_159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6fd2e0c877_0_159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6fd2e0c877_0_159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d2e0c877_0_166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6fd2e0c877_0_166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6fd2e0c877_0_166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6fd2e0c877_0_166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6fd2e0c877_0_166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d2e0c877_0_172"/>
          <p:cNvSpPr txBox="1"/>
          <p:nvPr>
            <p:ph type="title"/>
          </p:nvPr>
        </p:nvSpPr>
        <p:spPr>
          <a:xfrm rot="5400000">
            <a:off x="2741214" y="2531725"/>
            <a:ext cx="58119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6fd2e0c877_0_172"/>
          <p:cNvSpPr txBox="1"/>
          <p:nvPr>
            <p:ph idx="1" type="body"/>
          </p:nvPr>
        </p:nvSpPr>
        <p:spPr>
          <a:xfrm rot="5400000">
            <a:off x="-273541" y="1110025"/>
            <a:ext cx="58119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6fd2e0c877_0_172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6fd2e0c877_0_172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6fd2e0c877_0_172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71489" y="1825625"/>
            <a:ext cx="29003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3486152" y="1825625"/>
            <a:ext cx="29003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d2e0c877_0_103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6fd2e0c877_0_10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6fd2e0c877_0_103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6fd2e0c877_0_103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6fd2e0c877_0_103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vesql.oracle.com/apex/f?p=590:1000" TargetMode="External"/><Relationship Id="rId4" Type="http://schemas.openxmlformats.org/officeDocument/2006/relationships/hyperlink" Target="https://www.youtube.com/watch?v=4oxsxJQQC-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CSE 216</a:t>
            </a:r>
            <a:endParaRPr/>
          </a:p>
        </p:txBody>
      </p:sp>
      <p:sp>
        <p:nvSpPr>
          <p:cNvPr id="166" name="Google Shape;166;p1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SQL – Structured Query Language</a:t>
            </a:r>
            <a:endParaRPr/>
          </a:p>
        </p:txBody>
      </p:sp>
      <p:pic>
        <p:nvPicPr>
          <p:cNvPr id="252" name="Google Shape;25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525712"/>
            <a:ext cx="5224462" cy="232498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Statements</a:t>
            </a:r>
            <a:endParaRPr/>
          </a:p>
        </p:txBody>
      </p:sp>
      <p:pic>
        <p:nvPicPr>
          <p:cNvPr id="259" name="Google Shape;25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063923"/>
            <a:ext cx="7886700" cy="3874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31" y="2167789"/>
            <a:ext cx="8186737" cy="250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9"/>
          <p:cNvSpPr/>
          <p:nvPr/>
        </p:nvSpPr>
        <p:spPr>
          <a:xfrm>
            <a:off x="708212" y="3917576"/>
            <a:ext cx="7957156" cy="75611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 Schema</a:t>
            </a:r>
            <a:endParaRPr/>
          </a:p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259976" y="1825625"/>
            <a:ext cx="21873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Builtin database schema for learning</a:t>
            </a:r>
            <a:endParaRPr/>
          </a:p>
          <a:p>
            <a:pPr indent="-228589" lvl="0" marL="2285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Description in text book</a:t>
            </a:r>
            <a:endParaRPr/>
          </a:p>
        </p:txBody>
      </p:sp>
      <p:sp>
        <p:nvSpPr>
          <p:cNvPr id="274" name="Google Shape;274;p10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  <p:pic>
        <p:nvPicPr>
          <p:cNvPr descr="Image result for oracle hr schema&quot;" id="275" name="Google Shape;2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094" y="1825625"/>
            <a:ext cx="5322304" cy="38762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d2e0c877_0_260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Live</a:t>
            </a:r>
            <a:endParaRPr/>
          </a:p>
        </p:txBody>
      </p:sp>
      <p:sp>
        <p:nvSpPr>
          <p:cNvPr id="282" name="Google Shape;282;g6fd2e0c877_0_26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https://livesql.oracle.com/apex/f?p=590:1000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https://www.youtube.com/watch?v=4oxsxJQQC-s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d2e0c877_0_0"/>
          <p:cNvSpPr txBox="1"/>
          <p:nvPr>
            <p:ph type="ctrTitle"/>
          </p:nvPr>
        </p:nvSpPr>
        <p:spPr>
          <a:xfrm>
            <a:off x="1143000" y="1122369"/>
            <a:ext cx="6858000" cy="118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73" name="Google Shape;173;g6fd2e0c877_0_0"/>
          <p:cNvSpPr txBox="1"/>
          <p:nvPr>
            <p:ph idx="1" type="subTitle"/>
          </p:nvPr>
        </p:nvSpPr>
        <p:spPr>
          <a:xfrm>
            <a:off x="426750" y="3405100"/>
            <a:ext cx="8580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are individual units of information</a:t>
            </a:r>
            <a:endParaRPr sz="3600"/>
          </a:p>
        </p:txBody>
      </p:sp>
      <p:sp>
        <p:nvSpPr>
          <p:cNvPr id="174" name="Google Shape;174;g6fd2e0c877_0_0"/>
          <p:cNvSpPr txBox="1"/>
          <p:nvPr/>
        </p:nvSpPr>
        <p:spPr>
          <a:xfrm>
            <a:off x="5712025" y="3993050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d2e0c877_0_97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80" name="Google Shape;180;g6fd2e0c877_0_9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88" lvl="0" marL="2285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large, integrated, systematic collection of data</a:t>
            </a:r>
            <a:endParaRPr/>
          </a:p>
          <a:p>
            <a:pPr indent="-50788" lvl="0" marL="2285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88" lvl="0" marL="2285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example:</a:t>
            </a:r>
            <a:endParaRPr/>
          </a:p>
          <a:p>
            <a:pPr indent="-228588" lvl="1" marL="6857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Bank account database</a:t>
            </a:r>
            <a:endParaRPr/>
          </a:p>
          <a:p>
            <a:pPr indent="-228588" lvl="1" marL="6857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account database</a:t>
            </a:r>
            <a:endParaRPr/>
          </a:p>
          <a:p>
            <a:pPr indent="-228588" lvl="1" marL="6857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Etc.</a:t>
            </a:r>
            <a:endParaRPr/>
          </a:p>
        </p:txBody>
      </p:sp>
      <p:sp>
        <p:nvSpPr>
          <p:cNvPr id="181" name="Google Shape;181;g6fd2e0c877_0_97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d2e0c877_0_178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DBMS</a:t>
            </a:r>
            <a:endParaRPr/>
          </a:p>
        </p:txBody>
      </p:sp>
      <p:sp>
        <p:nvSpPr>
          <p:cNvPr id="187" name="Google Shape;187;g6fd2e0c877_0_17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88" lvl="0" marL="2285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Management System</a:t>
            </a:r>
            <a:endParaRPr/>
          </a:p>
          <a:p>
            <a:pPr indent="-228588" lvl="0" marL="2285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piece of software designed to store and manage databases</a:t>
            </a:r>
            <a:endParaRPr/>
          </a:p>
          <a:p>
            <a:pPr indent="-228588" lvl="0" marL="2285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</p:txBody>
      </p:sp>
      <p:sp>
        <p:nvSpPr>
          <p:cNvPr id="188" name="Google Shape;188;g6fd2e0c877_0_178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  <p:pic>
        <p:nvPicPr>
          <p:cNvPr id="189" name="Google Shape;189;g6fd2e0c877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28" y="3848899"/>
            <a:ext cx="8275545" cy="213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Database Terms</a:t>
            </a:r>
            <a:endParaRPr/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In a broad sense</a:t>
            </a:r>
            <a:endParaRPr/>
          </a:p>
        </p:txBody>
      </p:sp>
      <p:sp>
        <p:nvSpPr>
          <p:cNvPr id="196" name="Google Shape;196;p2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Database: IMDB</a:t>
            </a:r>
            <a:endParaRPr/>
          </a:p>
        </p:txBody>
      </p:sp>
      <p:sp>
        <p:nvSpPr>
          <p:cNvPr id="202" name="Google Shape;202;p3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  <p:graphicFrame>
        <p:nvGraphicFramePr>
          <p:cNvPr id="203" name="Google Shape;203;p3"/>
          <p:cNvGraphicFramePr/>
          <p:nvPr/>
        </p:nvGraphicFramePr>
        <p:xfrm>
          <a:off x="2093968" y="2887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{BDFA0AA5-9EB3-44E3-829B-F41147230D36}</a:tableStyleId>
              </a:tblPr>
              <a:tblGrid>
                <a:gridCol w="1010650"/>
                <a:gridCol w="2567000"/>
                <a:gridCol w="874025"/>
              </a:tblGrid>
              <a:tr h="2877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Movies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Movie_id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Title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Avengers: Endgame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2019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Avengers: Infinity War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2018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Spiderman: Homecoming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2019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204" name="Google Shape;204;p3"/>
          <p:cNvGrpSpPr/>
          <p:nvPr/>
        </p:nvGrpSpPr>
        <p:grpSpPr>
          <a:xfrm>
            <a:off x="2061935" y="2106706"/>
            <a:ext cx="4446389" cy="573766"/>
            <a:chOff x="2061935" y="2106706"/>
            <a:chExt cx="4446389" cy="573766"/>
          </a:xfrm>
        </p:grpSpPr>
        <p:sp>
          <p:nvSpPr>
            <p:cNvPr id="205" name="Google Shape;205;p3"/>
            <p:cNvSpPr txBox="1"/>
            <p:nvPr/>
          </p:nvSpPr>
          <p:spPr>
            <a:xfrm>
              <a:off x="3496235" y="2106706"/>
              <a:ext cx="1577789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3"/>
            <p:cNvCxnSpPr>
              <a:stCxn id="205" idx="1"/>
            </p:cNvCxnSpPr>
            <p:nvPr/>
          </p:nvCxnSpPr>
          <p:spPr>
            <a:xfrm flipH="1">
              <a:off x="2061935" y="2291372"/>
              <a:ext cx="1434300" cy="389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3"/>
            <p:cNvCxnSpPr>
              <a:stCxn id="205" idx="3"/>
            </p:cNvCxnSpPr>
            <p:nvPr/>
          </p:nvCxnSpPr>
          <p:spPr>
            <a:xfrm>
              <a:off x="5074024" y="2291372"/>
              <a:ext cx="1434300" cy="389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08" name="Google Shape;208;p3"/>
          <p:cNvGrpSpPr/>
          <p:nvPr/>
        </p:nvGrpSpPr>
        <p:grpSpPr>
          <a:xfrm>
            <a:off x="242048" y="3164542"/>
            <a:ext cx="1819800" cy="369332"/>
            <a:chOff x="242048" y="3164542"/>
            <a:chExt cx="1819800" cy="369332"/>
          </a:xfrm>
        </p:grpSpPr>
        <p:sp>
          <p:nvSpPr>
            <p:cNvPr id="209" name="Google Shape;209;p3"/>
            <p:cNvSpPr txBox="1"/>
            <p:nvPr/>
          </p:nvSpPr>
          <p:spPr>
            <a:xfrm>
              <a:off x="242048" y="3164542"/>
              <a:ext cx="1219200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Attributes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3"/>
            <p:cNvCxnSpPr>
              <a:stCxn id="209" idx="3"/>
            </p:cNvCxnSpPr>
            <p:nvPr/>
          </p:nvCxnSpPr>
          <p:spPr>
            <a:xfrm flipH="1" rot="10800000">
              <a:off x="1461248" y="3343808"/>
              <a:ext cx="600600" cy="5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11" name="Google Shape;211;p3"/>
          <p:cNvGrpSpPr/>
          <p:nvPr/>
        </p:nvGrpSpPr>
        <p:grpSpPr>
          <a:xfrm>
            <a:off x="6642848" y="3648636"/>
            <a:ext cx="1936376" cy="646331"/>
            <a:chOff x="6642848" y="3648636"/>
            <a:chExt cx="1936376" cy="646331"/>
          </a:xfrm>
        </p:grpSpPr>
        <p:sp>
          <p:nvSpPr>
            <p:cNvPr id="212" name="Google Shape;212;p3"/>
            <p:cNvSpPr txBox="1"/>
            <p:nvPr/>
          </p:nvSpPr>
          <p:spPr>
            <a:xfrm>
              <a:off x="7404848" y="3648636"/>
              <a:ext cx="117437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Records/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Tuples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3"/>
            <p:cNvCxnSpPr>
              <a:stCxn id="212" idx="1"/>
            </p:cNvCxnSpPr>
            <p:nvPr/>
          </p:nvCxnSpPr>
          <p:spPr>
            <a:xfrm rot="10800000">
              <a:off x="6660848" y="3648701"/>
              <a:ext cx="744000" cy="323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4" name="Google Shape;214;p3"/>
            <p:cNvCxnSpPr>
              <a:stCxn id="212" idx="1"/>
            </p:cNvCxnSpPr>
            <p:nvPr/>
          </p:nvCxnSpPr>
          <p:spPr>
            <a:xfrm rot="10800000">
              <a:off x="6642848" y="3971801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5" name="Google Shape;215;p3"/>
            <p:cNvCxnSpPr>
              <a:stCxn id="212" idx="1"/>
            </p:cNvCxnSpPr>
            <p:nvPr/>
          </p:nvCxnSpPr>
          <p:spPr>
            <a:xfrm flipH="1">
              <a:off x="6660848" y="3971801"/>
              <a:ext cx="744000" cy="323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16" name="Google Shape;216;p3"/>
          <p:cNvGrpSpPr/>
          <p:nvPr/>
        </p:nvGrpSpPr>
        <p:grpSpPr>
          <a:xfrm>
            <a:off x="2626729" y="4841077"/>
            <a:ext cx="3488400" cy="729932"/>
            <a:chOff x="2626729" y="4841077"/>
            <a:chExt cx="3488400" cy="729932"/>
          </a:xfrm>
        </p:grpSpPr>
        <p:sp>
          <p:nvSpPr>
            <p:cNvPr id="217" name="Google Shape;217;p3"/>
            <p:cNvSpPr txBox="1"/>
            <p:nvPr/>
          </p:nvSpPr>
          <p:spPr>
            <a:xfrm>
              <a:off x="3675529" y="5201677"/>
              <a:ext cx="1219200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Columns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p3"/>
            <p:cNvCxnSpPr>
              <a:stCxn id="217" idx="0"/>
            </p:cNvCxnSpPr>
            <p:nvPr/>
          </p:nvCxnSpPr>
          <p:spPr>
            <a:xfrm rot="10800000">
              <a:off x="2626729" y="4841077"/>
              <a:ext cx="1658400" cy="36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9" name="Google Shape;219;p3"/>
            <p:cNvCxnSpPr>
              <a:stCxn id="217" idx="0"/>
            </p:cNvCxnSpPr>
            <p:nvPr/>
          </p:nvCxnSpPr>
          <p:spPr>
            <a:xfrm flipH="1" rot="10800000">
              <a:off x="4285129" y="4849777"/>
              <a:ext cx="1830000" cy="35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0" name="Google Shape;220;p3"/>
            <p:cNvCxnSpPr>
              <a:stCxn id="217" idx="0"/>
            </p:cNvCxnSpPr>
            <p:nvPr/>
          </p:nvCxnSpPr>
          <p:spPr>
            <a:xfrm rot="10800000">
              <a:off x="4285129" y="4841077"/>
              <a:ext cx="0" cy="36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Database: IMDB</a:t>
            </a:r>
            <a:endParaRPr/>
          </a:p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628650" y="1825625"/>
            <a:ext cx="7886700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Relationship</a:t>
            </a:r>
            <a:endParaRPr sz="2400"/>
          </a:p>
        </p:txBody>
      </p:sp>
      <p:sp>
        <p:nvSpPr>
          <p:cNvPr id="227" name="Google Shape;227;p4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  <p:graphicFrame>
        <p:nvGraphicFramePr>
          <p:cNvPr id="228" name="Google Shape;228;p4"/>
          <p:cNvGraphicFramePr/>
          <p:nvPr/>
        </p:nvGraphicFramePr>
        <p:xfrm>
          <a:off x="969307" y="25733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{64B4E820-72F9-429C-BC98-13584E7040D1}</a:tableStyleId>
              </a:tblPr>
              <a:tblGrid>
                <a:gridCol w="1036550"/>
                <a:gridCol w="1036550"/>
                <a:gridCol w="1036550"/>
              </a:tblGrid>
              <a:tr h="266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Actors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6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Actor_id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First_name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Last_name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Robert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Downey Jr.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Chris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Evans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Mark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Ruffalo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6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9" name="Google Shape;229;p4"/>
          <p:cNvGraphicFramePr/>
          <p:nvPr/>
        </p:nvGraphicFramePr>
        <p:xfrm>
          <a:off x="2279925" y="45275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{52383131-B76D-4636-AB74-8BEAA5CE7B63}</a:tableStyleId>
              </a:tblPr>
              <a:tblGrid>
                <a:gridCol w="1278600"/>
                <a:gridCol w="1324300"/>
                <a:gridCol w="1622675"/>
              </a:tblGrid>
              <a:tr h="2877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Appearances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Actor_id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Movie_id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Role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Ironman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Captain America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Hulk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0" name="Google Shape;230;p4"/>
          <p:cNvGraphicFramePr/>
          <p:nvPr/>
        </p:nvGraphicFramePr>
        <p:xfrm>
          <a:off x="4451686" y="25733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{BDFA0AA5-9EB3-44E3-829B-F41147230D36}</a:tableStyleId>
              </a:tblPr>
              <a:tblGrid>
                <a:gridCol w="1010650"/>
                <a:gridCol w="2567000"/>
                <a:gridCol w="874025"/>
              </a:tblGrid>
              <a:tr h="2877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Movies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Movie_id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Title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Avengers: Endgame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2019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Avengers: Infinity War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2018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Spiderman: Homecoming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2019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8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1" name="Google Shape;231;p4"/>
          <p:cNvSpPr/>
          <p:nvPr/>
        </p:nvSpPr>
        <p:spPr>
          <a:xfrm rot="1907109">
            <a:off x="1641009" y="4275130"/>
            <a:ext cx="1068393" cy="4123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"/>
          <p:cNvSpPr/>
          <p:nvPr/>
        </p:nvSpPr>
        <p:spPr>
          <a:xfrm rot="7160531">
            <a:off x="4164480" y="4366910"/>
            <a:ext cx="815040" cy="4123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</a:t>
            </a:r>
            <a:endParaRPr/>
          </a:p>
        </p:txBody>
      </p:sp>
      <p:sp>
        <p:nvSpPr>
          <p:cNvPr id="238" name="Google Shape;238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9" lvl="0" marL="22858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Blueprint of a database</a:t>
            </a:r>
            <a:endParaRPr/>
          </a:p>
          <a:p>
            <a:pPr indent="-228589" lvl="0" marL="2285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of tables</a:t>
            </a:r>
            <a:endParaRPr/>
          </a:p>
          <a:p>
            <a:pPr indent="-228589" lvl="0" marL="2285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tables are related </a:t>
            </a:r>
            <a:endParaRPr/>
          </a:p>
          <a:p>
            <a:pPr indent="-50789" lvl="0" marL="2285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789" lvl="0" marL="2285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89" lvl="0" marL="2285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Oracle has a built-in database schema</a:t>
            </a:r>
            <a:endParaRPr/>
          </a:p>
        </p:txBody>
      </p:sp>
      <p:sp>
        <p:nvSpPr>
          <p:cNvPr id="239" name="Google Shape;239;p5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Oracle SQL</a:t>
            </a:r>
            <a:endParaRPr/>
          </a:p>
        </p:txBody>
      </p:sp>
      <p:sp>
        <p:nvSpPr>
          <p:cNvPr id="245" name="Google Shape;245;p6"/>
          <p:cNvSpPr txBox="1"/>
          <p:nvPr>
            <p:ph idx="1" type="body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Tareq Mahmood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2019-11-22T05:49:20Z</dcterms:created>
  <dc:creator>Tareq</dc:creator>
</cp:coreProperties>
</file>