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  <p:sldMasterId id="2147483708" r:id="rId2"/>
  </p:sldMasterIdLst>
  <p:notesMasterIdLst>
    <p:notesMasterId r:id="rId25"/>
  </p:notesMasterIdLst>
  <p:sldIdLst>
    <p:sldId id="332" r:id="rId3"/>
    <p:sldId id="335" r:id="rId4"/>
    <p:sldId id="336" r:id="rId5"/>
    <p:sldId id="337" r:id="rId6"/>
    <p:sldId id="333" r:id="rId7"/>
    <p:sldId id="334" r:id="rId8"/>
    <p:sldId id="338" r:id="rId9"/>
    <p:sldId id="340" r:id="rId10"/>
    <p:sldId id="342" r:id="rId11"/>
    <p:sldId id="343" r:id="rId12"/>
    <p:sldId id="341" r:id="rId13"/>
    <p:sldId id="344" r:id="rId14"/>
    <p:sldId id="345" r:id="rId15"/>
    <p:sldId id="349" r:id="rId16"/>
    <p:sldId id="346" r:id="rId17"/>
    <p:sldId id="348" r:id="rId18"/>
    <p:sldId id="350" r:id="rId19"/>
    <p:sldId id="347" r:id="rId20"/>
    <p:sldId id="351" r:id="rId21"/>
    <p:sldId id="352" r:id="rId22"/>
    <p:sldId id="353" r:id="rId23"/>
    <p:sldId id="35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33CC"/>
    <a:srgbClr val="008000"/>
    <a:srgbClr val="FCD4D4"/>
    <a:srgbClr val="E1F2F3"/>
    <a:srgbClr val="FFFFC0"/>
    <a:srgbClr val="FFF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3" autoAdjust="0"/>
    <p:restoredTop sz="88785" autoAdjust="0"/>
  </p:normalViewPr>
  <p:slideViewPr>
    <p:cSldViewPr>
      <p:cViewPr varScale="1">
        <p:scale>
          <a:sx n="61" d="100"/>
          <a:sy n="61" d="100"/>
        </p:scale>
        <p:origin x="-1460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3C592C-8D6A-4A73-B3C7-45C18F4C476E}" type="doc">
      <dgm:prSet loTypeId="urn:microsoft.com/office/officeart/2005/8/layout/pyramid1" loCatId="pyramid" qsTypeId="urn:microsoft.com/office/officeart/2005/8/quickstyle/simple1" qsCatId="simple" csTypeId="urn:microsoft.com/office/officeart/2005/8/colors/colorful2" csCatId="colorful" phldr="1"/>
      <dgm:spPr/>
    </dgm:pt>
    <dgm:pt modelId="{57B283FC-F706-4EBB-8971-BC5E7C724D71}">
      <dgm:prSet phldrT="[Text]" custT="1"/>
      <dgm:spPr/>
      <dgm:t>
        <a:bodyPr/>
        <a:lstStyle/>
        <a:p>
          <a:endParaRPr lang="en-US" sz="2400" dirty="0" smtClean="0"/>
        </a:p>
        <a:p>
          <a:endParaRPr lang="en-US" sz="2400" dirty="0" smtClean="0"/>
        </a:p>
        <a:p>
          <a:r>
            <a:rPr lang="en-US" sz="2400" dirty="0" smtClean="0"/>
            <a:t>Acceptance testing</a:t>
          </a:r>
          <a:endParaRPr lang="en-US" sz="2400" dirty="0"/>
        </a:p>
      </dgm:t>
    </dgm:pt>
    <dgm:pt modelId="{1BEC8290-F4CF-42D0-AC58-9EE6BAAD4998}" type="parTrans" cxnId="{0EA6F57D-97EF-43F9-BE84-F421A3FE953B}">
      <dgm:prSet/>
      <dgm:spPr/>
      <dgm:t>
        <a:bodyPr/>
        <a:lstStyle/>
        <a:p>
          <a:endParaRPr lang="en-US"/>
        </a:p>
      </dgm:t>
    </dgm:pt>
    <dgm:pt modelId="{A161AD83-D21B-4D33-857C-993B31F6A9E4}" type="sibTrans" cxnId="{0EA6F57D-97EF-43F9-BE84-F421A3FE953B}">
      <dgm:prSet/>
      <dgm:spPr/>
      <dgm:t>
        <a:bodyPr/>
        <a:lstStyle/>
        <a:p>
          <a:endParaRPr lang="en-US"/>
        </a:p>
      </dgm:t>
    </dgm:pt>
    <dgm:pt modelId="{577D593A-3E97-4AA1-86EF-982C771E2781}">
      <dgm:prSet phldrT="[Text]" custT="1"/>
      <dgm:spPr/>
      <dgm:t>
        <a:bodyPr/>
        <a:lstStyle/>
        <a:p>
          <a:r>
            <a:rPr lang="en-US" sz="2400" dirty="0" smtClean="0"/>
            <a:t>Non-functional </a:t>
          </a:r>
          <a:r>
            <a:rPr lang="en-US" sz="2400" dirty="0" smtClean="0"/>
            <a:t>testing</a:t>
          </a:r>
          <a:endParaRPr lang="en-US" sz="2400" dirty="0"/>
        </a:p>
      </dgm:t>
    </dgm:pt>
    <dgm:pt modelId="{CAF6FFC6-25F7-47BF-9A0A-2D66D22C9B63}" type="parTrans" cxnId="{4B3DCB78-3122-4952-8528-207859EE00CE}">
      <dgm:prSet/>
      <dgm:spPr/>
      <dgm:t>
        <a:bodyPr/>
        <a:lstStyle/>
        <a:p>
          <a:endParaRPr lang="en-US"/>
        </a:p>
      </dgm:t>
    </dgm:pt>
    <dgm:pt modelId="{ECAFA5DD-6655-4CB0-94F1-F666E1FD6BCE}" type="sibTrans" cxnId="{4B3DCB78-3122-4952-8528-207859EE00CE}">
      <dgm:prSet/>
      <dgm:spPr/>
      <dgm:t>
        <a:bodyPr/>
        <a:lstStyle/>
        <a:p>
          <a:endParaRPr lang="en-US"/>
        </a:p>
      </dgm:t>
    </dgm:pt>
    <dgm:pt modelId="{616D73F9-CA7F-4FFE-837B-F6409442CF85}">
      <dgm:prSet phldrT="[Text]" custT="1"/>
      <dgm:spPr/>
      <dgm:t>
        <a:bodyPr/>
        <a:lstStyle/>
        <a:p>
          <a:r>
            <a:rPr lang="en-US" sz="2400" dirty="0" smtClean="0"/>
            <a:t>Integration testing</a:t>
          </a:r>
          <a:endParaRPr lang="en-US" sz="2400" dirty="0"/>
        </a:p>
      </dgm:t>
    </dgm:pt>
    <dgm:pt modelId="{7E9B1A00-07D7-40A3-9FBF-B25B87681DDE}" type="parTrans" cxnId="{5DFDE0E1-79DD-46A3-BA2F-9B2E8E71FF6E}">
      <dgm:prSet/>
      <dgm:spPr/>
      <dgm:t>
        <a:bodyPr/>
        <a:lstStyle/>
        <a:p>
          <a:endParaRPr lang="en-US"/>
        </a:p>
      </dgm:t>
    </dgm:pt>
    <dgm:pt modelId="{EBB6DD60-B259-4920-AD92-E57E36AD7BBC}" type="sibTrans" cxnId="{5DFDE0E1-79DD-46A3-BA2F-9B2E8E71FF6E}">
      <dgm:prSet/>
      <dgm:spPr/>
      <dgm:t>
        <a:bodyPr/>
        <a:lstStyle/>
        <a:p>
          <a:endParaRPr lang="en-US"/>
        </a:p>
      </dgm:t>
    </dgm:pt>
    <dgm:pt modelId="{6DAD02F5-E123-4CB3-9DA0-7F49151C0893}">
      <dgm:prSet phldrT="[Text]" custT="1"/>
      <dgm:spPr/>
      <dgm:t>
        <a:bodyPr/>
        <a:lstStyle/>
        <a:p>
          <a:r>
            <a:rPr lang="en-US" sz="2400" dirty="0" smtClean="0"/>
            <a:t>Unit testing</a:t>
          </a:r>
          <a:endParaRPr lang="en-US" sz="2400" dirty="0"/>
        </a:p>
      </dgm:t>
    </dgm:pt>
    <dgm:pt modelId="{436CDFA0-C66E-4D8F-B3C5-D283B71DF2BC}" type="parTrans" cxnId="{91ACBFE7-6706-4EB1-9F7D-7B23592D99C7}">
      <dgm:prSet/>
      <dgm:spPr/>
      <dgm:t>
        <a:bodyPr/>
        <a:lstStyle/>
        <a:p>
          <a:endParaRPr lang="en-US"/>
        </a:p>
      </dgm:t>
    </dgm:pt>
    <dgm:pt modelId="{88C79554-9C32-459A-BB97-595C3E2C0A94}" type="sibTrans" cxnId="{91ACBFE7-6706-4EB1-9F7D-7B23592D99C7}">
      <dgm:prSet/>
      <dgm:spPr/>
      <dgm:t>
        <a:bodyPr/>
        <a:lstStyle/>
        <a:p>
          <a:endParaRPr lang="en-US"/>
        </a:p>
      </dgm:t>
    </dgm:pt>
    <dgm:pt modelId="{F3C6A54B-8D58-422C-9EBB-5C1069AC7B45}" type="pres">
      <dgm:prSet presAssocID="{8E3C592C-8D6A-4A73-B3C7-45C18F4C476E}" presName="Name0" presStyleCnt="0">
        <dgm:presLayoutVars>
          <dgm:dir/>
          <dgm:animLvl val="lvl"/>
          <dgm:resizeHandles val="exact"/>
        </dgm:presLayoutVars>
      </dgm:prSet>
      <dgm:spPr/>
    </dgm:pt>
    <dgm:pt modelId="{7ECFA8D5-AA37-4D17-9A44-C920D84B2390}" type="pres">
      <dgm:prSet presAssocID="{57B283FC-F706-4EBB-8971-BC5E7C724D71}" presName="Name8" presStyleCnt="0"/>
      <dgm:spPr/>
    </dgm:pt>
    <dgm:pt modelId="{58468328-48B6-4DC1-8FFC-F946F9F3ABDC}" type="pres">
      <dgm:prSet presAssocID="{57B283FC-F706-4EBB-8971-BC5E7C724D71}" presName="level" presStyleLbl="node1" presStyleIdx="0" presStyleCnt="4" custScaleY="15023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A2EA8-A263-44B3-9678-16E6D54EED67}" type="pres">
      <dgm:prSet presAssocID="{57B283FC-F706-4EBB-8971-BC5E7C724D7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6E2317-C2AA-40D6-9D1D-8E5738A19243}" type="pres">
      <dgm:prSet presAssocID="{577D593A-3E97-4AA1-86EF-982C771E2781}" presName="Name8" presStyleCnt="0"/>
      <dgm:spPr/>
    </dgm:pt>
    <dgm:pt modelId="{B8DE46B6-AA50-4629-A874-765E5BB4390E}" type="pres">
      <dgm:prSet presAssocID="{577D593A-3E97-4AA1-86EF-982C771E2781}" presName="level" presStyleLbl="node1" presStyleIdx="1" presStyleCnt="4" custScaleY="6245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D61158-E145-4D1F-9D11-E66E4DAE6468}" type="pres">
      <dgm:prSet presAssocID="{577D593A-3E97-4AA1-86EF-982C771E278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C63FA-41FB-4668-B9C4-E8D4A3F731EB}" type="pres">
      <dgm:prSet presAssocID="{616D73F9-CA7F-4FFE-837B-F6409442CF85}" presName="Name8" presStyleCnt="0"/>
      <dgm:spPr/>
    </dgm:pt>
    <dgm:pt modelId="{217589A0-8161-4EFF-AB56-136D30764CC1}" type="pres">
      <dgm:prSet presAssocID="{616D73F9-CA7F-4FFE-837B-F6409442CF85}" presName="level" presStyleLbl="node1" presStyleIdx="2" presStyleCnt="4" custScaleY="6276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797E35-B4C4-4751-AF70-385E0FB59B56}" type="pres">
      <dgm:prSet presAssocID="{616D73F9-CA7F-4FFE-837B-F6409442CF8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5A7C16-ED08-4941-BA49-4D043B92B287}" type="pres">
      <dgm:prSet presAssocID="{6DAD02F5-E123-4CB3-9DA0-7F49151C0893}" presName="Name8" presStyleCnt="0"/>
      <dgm:spPr/>
    </dgm:pt>
    <dgm:pt modelId="{FD629DF1-B204-4BDA-AF6F-D26DB142CD22}" type="pres">
      <dgm:prSet presAssocID="{6DAD02F5-E123-4CB3-9DA0-7F49151C0893}" presName="level" presStyleLbl="node1" presStyleIdx="3" presStyleCnt="4" custScaleY="6167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3CBD21-4267-4A6C-8441-C6896175DB42}" type="pres">
      <dgm:prSet presAssocID="{6DAD02F5-E123-4CB3-9DA0-7F49151C089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ACBFE7-6706-4EB1-9F7D-7B23592D99C7}" srcId="{8E3C592C-8D6A-4A73-B3C7-45C18F4C476E}" destId="{6DAD02F5-E123-4CB3-9DA0-7F49151C0893}" srcOrd="3" destOrd="0" parTransId="{436CDFA0-C66E-4D8F-B3C5-D283B71DF2BC}" sibTransId="{88C79554-9C32-459A-BB97-595C3E2C0A94}"/>
    <dgm:cxn modelId="{5DFDE0E1-79DD-46A3-BA2F-9B2E8E71FF6E}" srcId="{8E3C592C-8D6A-4A73-B3C7-45C18F4C476E}" destId="{616D73F9-CA7F-4FFE-837B-F6409442CF85}" srcOrd="2" destOrd="0" parTransId="{7E9B1A00-07D7-40A3-9FBF-B25B87681DDE}" sibTransId="{EBB6DD60-B259-4920-AD92-E57E36AD7BBC}"/>
    <dgm:cxn modelId="{4B3DCB78-3122-4952-8528-207859EE00CE}" srcId="{8E3C592C-8D6A-4A73-B3C7-45C18F4C476E}" destId="{577D593A-3E97-4AA1-86EF-982C771E2781}" srcOrd="1" destOrd="0" parTransId="{CAF6FFC6-25F7-47BF-9A0A-2D66D22C9B63}" sibTransId="{ECAFA5DD-6655-4CB0-94F1-F666E1FD6BCE}"/>
    <dgm:cxn modelId="{D0C19787-903E-4DED-B572-A3672DCBD235}" type="presOf" srcId="{577D593A-3E97-4AA1-86EF-982C771E2781}" destId="{B8DE46B6-AA50-4629-A874-765E5BB4390E}" srcOrd="0" destOrd="0" presId="urn:microsoft.com/office/officeart/2005/8/layout/pyramid1"/>
    <dgm:cxn modelId="{98077BC7-BC47-46A6-A167-10E200F6B4B7}" type="presOf" srcId="{8E3C592C-8D6A-4A73-B3C7-45C18F4C476E}" destId="{F3C6A54B-8D58-422C-9EBB-5C1069AC7B45}" srcOrd="0" destOrd="0" presId="urn:microsoft.com/office/officeart/2005/8/layout/pyramid1"/>
    <dgm:cxn modelId="{3FE3BEB2-4960-4248-B1FF-F749530F1954}" type="presOf" srcId="{57B283FC-F706-4EBB-8971-BC5E7C724D71}" destId="{383A2EA8-A263-44B3-9678-16E6D54EED67}" srcOrd="1" destOrd="0" presId="urn:microsoft.com/office/officeart/2005/8/layout/pyramid1"/>
    <dgm:cxn modelId="{6125E8A6-7C3B-4177-A5D0-72B0841D9CD2}" type="presOf" srcId="{616D73F9-CA7F-4FFE-837B-F6409442CF85}" destId="{217589A0-8161-4EFF-AB56-136D30764CC1}" srcOrd="0" destOrd="0" presId="urn:microsoft.com/office/officeart/2005/8/layout/pyramid1"/>
    <dgm:cxn modelId="{6F1D187B-0952-472B-BCAF-8734570F99C8}" type="presOf" srcId="{6DAD02F5-E123-4CB3-9DA0-7F49151C0893}" destId="{FD629DF1-B204-4BDA-AF6F-D26DB142CD22}" srcOrd="0" destOrd="0" presId="urn:microsoft.com/office/officeart/2005/8/layout/pyramid1"/>
    <dgm:cxn modelId="{DE9F4A99-5B51-406B-A0C9-A94E27C6C13D}" type="presOf" srcId="{616D73F9-CA7F-4FFE-837B-F6409442CF85}" destId="{A7797E35-B4C4-4751-AF70-385E0FB59B56}" srcOrd="1" destOrd="0" presId="urn:microsoft.com/office/officeart/2005/8/layout/pyramid1"/>
    <dgm:cxn modelId="{EB669979-AAFF-4DC6-A4D5-58F61D8C917B}" type="presOf" srcId="{57B283FC-F706-4EBB-8971-BC5E7C724D71}" destId="{58468328-48B6-4DC1-8FFC-F946F9F3ABDC}" srcOrd="0" destOrd="0" presId="urn:microsoft.com/office/officeart/2005/8/layout/pyramid1"/>
    <dgm:cxn modelId="{0EA6F57D-97EF-43F9-BE84-F421A3FE953B}" srcId="{8E3C592C-8D6A-4A73-B3C7-45C18F4C476E}" destId="{57B283FC-F706-4EBB-8971-BC5E7C724D71}" srcOrd="0" destOrd="0" parTransId="{1BEC8290-F4CF-42D0-AC58-9EE6BAAD4998}" sibTransId="{A161AD83-D21B-4D33-857C-993B31F6A9E4}"/>
    <dgm:cxn modelId="{BA50976B-7618-41B5-80F8-D27F6AAC9E0B}" type="presOf" srcId="{577D593A-3E97-4AA1-86EF-982C771E2781}" destId="{34D61158-E145-4D1F-9D11-E66E4DAE6468}" srcOrd="1" destOrd="0" presId="urn:microsoft.com/office/officeart/2005/8/layout/pyramid1"/>
    <dgm:cxn modelId="{25A32DFA-1FFD-49B0-ABE7-6105EE70D52D}" type="presOf" srcId="{6DAD02F5-E123-4CB3-9DA0-7F49151C0893}" destId="{B73CBD21-4267-4A6C-8441-C6896175DB42}" srcOrd="1" destOrd="0" presId="urn:microsoft.com/office/officeart/2005/8/layout/pyramid1"/>
    <dgm:cxn modelId="{E2C68616-B740-46B1-9F44-EFC1FEACFD9C}" type="presParOf" srcId="{F3C6A54B-8D58-422C-9EBB-5C1069AC7B45}" destId="{7ECFA8D5-AA37-4D17-9A44-C920D84B2390}" srcOrd="0" destOrd="0" presId="urn:microsoft.com/office/officeart/2005/8/layout/pyramid1"/>
    <dgm:cxn modelId="{93D81409-B850-4155-ADAB-7C1FDA0DFE29}" type="presParOf" srcId="{7ECFA8D5-AA37-4D17-9A44-C920D84B2390}" destId="{58468328-48B6-4DC1-8FFC-F946F9F3ABDC}" srcOrd="0" destOrd="0" presId="urn:microsoft.com/office/officeart/2005/8/layout/pyramid1"/>
    <dgm:cxn modelId="{F225CB8B-0ED2-4543-A916-FCE45665E689}" type="presParOf" srcId="{7ECFA8D5-AA37-4D17-9A44-C920D84B2390}" destId="{383A2EA8-A263-44B3-9678-16E6D54EED67}" srcOrd="1" destOrd="0" presId="urn:microsoft.com/office/officeart/2005/8/layout/pyramid1"/>
    <dgm:cxn modelId="{20DADBA5-F026-43FF-AD9F-5AC977F03DC1}" type="presParOf" srcId="{F3C6A54B-8D58-422C-9EBB-5C1069AC7B45}" destId="{556E2317-C2AA-40D6-9D1D-8E5738A19243}" srcOrd="1" destOrd="0" presId="urn:microsoft.com/office/officeart/2005/8/layout/pyramid1"/>
    <dgm:cxn modelId="{39EF2F21-25D5-47DD-B8CD-FAEFA7894C0B}" type="presParOf" srcId="{556E2317-C2AA-40D6-9D1D-8E5738A19243}" destId="{B8DE46B6-AA50-4629-A874-765E5BB4390E}" srcOrd="0" destOrd="0" presId="urn:microsoft.com/office/officeart/2005/8/layout/pyramid1"/>
    <dgm:cxn modelId="{22D2DE94-BAA1-416B-883A-257121F53212}" type="presParOf" srcId="{556E2317-C2AA-40D6-9D1D-8E5738A19243}" destId="{34D61158-E145-4D1F-9D11-E66E4DAE6468}" srcOrd="1" destOrd="0" presId="urn:microsoft.com/office/officeart/2005/8/layout/pyramid1"/>
    <dgm:cxn modelId="{8AE3FB63-7957-419D-A488-A16763CDD300}" type="presParOf" srcId="{F3C6A54B-8D58-422C-9EBB-5C1069AC7B45}" destId="{CE4C63FA-41FB-4668-B9C4-E8D4A3F731EB}" srcOrd="2" destOrd="0" presId="urn:microsoft.com/office/officeart/2005/8/layout/pyramid1"/>
    <dgm:cxn modelId="{52185014-5A55-465A-8823-1AB51A6C83F9}" type="presParOf" srcId="{CE4C63FA-41FB-4668-B9C4-E8D4A3F731EB}" destId="{217589A0-8161-4EFF-AB56-136D30764CC1}" srcOrd="0" destOrd="0" presId="urn:microsoft.com/office/officeart/2005/8/layout/pyramid1"/>
    <dgm:cxn modelId="{B957171D-3EE7-4D2C-96A1-ADECB3FF9B71}" type="presParOf" srcId="{CE4C63FA-41FB-4668-B9C4-E8D4A3F731EB}" destId="{A7797E35-B4C4-4751-AF70-385E0FB59B56}" srcOrd="1" destOrd="0" presId="urn:microsoft.com/office/officeart/2005/8/layout/pyramid1"/>
    <dgm:cxn modelId="{6FBAF6D3-4CD9-4379-B44E-5C083C3793C7}" type="presParOf" srcId="{F3C6A54B-8D58-422C-9EBB-5C1069AC7B45}" destId="{9F5A7C16-ED08-4941-BA49-4D043B92B287}" srcOrd="3" destOrd="0" presId="urn:microsoft.com/office/officeart/2005/8/layout/pyramid1"/>
    <dgm:cxn modelId="{3D5DFAA9-A267-46E0-8416-82FB71F9B3A2}" type="presParOf" srcId="{9F5A7C16-ED08-4941-BA49-4D043B92B287}" destId="{FD629DF1-B204-4BDA-AF6F-D26DB142CD22}" srcOrd="0" destOrd="0" presId="urn:microsoft.com/office/officeart/2005/8/layout/pyramid1"/>
    <dgm:cxn modelId="{4159FAC8-45CD-4A54-B315-25EFF1C053D8}" type="presParOf" srcId="{9F5A7C16-ED08-4941-BA49-4D043B92B287}" destId="{B73CBD21-4267-4A6C-8441-C6896175DB42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68328-48B6-4DC1-8FFC-F946F9F3ABDC}">
      <dsp:nvSpPr>
        <dsp:cNvPr id="0" name=""/>
        <dsp:cNvSpPr/>
      </dsp:nvSpPr>
      <dsp:spPr>
        <a:xfrm>
          <a:off x="1473237" y="0"/>
          <a:ext cx="2368474" cy="2210717"/>
        </a:xfrm>
        <a:prstGeom prst="trapezoid">
          <a:avLst>
            <a:gd name="adj" fmla="val 5356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Acceptance testing</a:t>
          </a:r>
          <a:endParaRPr lang="en-US" sz="2400" kern="1200" dirty="0"/>
        </a:p>
      </dsp:txBody>
      <dsp:txXfrm>
        <a:off x="1473237" y="0"/>
        <a:ext cx="2368474" cy="2210717"/>
      </dsp:txXfrm>
    </dsp:sp>
    <dsp:sp modelId="{B8DE46B6-AA50-4629-A874-765E5BB4390E}">
      <dsp:nvSpPr>
        <dsp:cNvPr id="0" name=""/>
        <dsp:cNvSpPr/>
      </dsp:nvSpPr>
      <dsp:spPr>
        <a:xfrm>
          <a:off x="980936" y="2210717"/>
          <a:ext cx="3353076" cy="919020"/>
        </a:xfrm>
        <a:prstGeom prst="trapezoid">
          <a:avLst>
            <a:gd name="adj" fmla="val 53568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Non-functional </a:t>
          </a:r>
          <a:r>
            <a:rPr lang="en-US" sz="2400" kern="1200" dirty="0" smtClean="0"/>
            <a:t>testing</a:t>
          </a:r>
          <a:endParaRPr lang="en-US" sz="2400" kern="1200" dirty="0"/>
        </a:p>
      </dsp:txBody>
      <dsp:txXfrm>
        <a:off x="1567725" y="2210717"/>
        <a:ext cx="2179499" cy="919020"/>
      </dsp:txXfrm>
    </dsp:sp>
    <dsp:sp modelId="{217589A0-8161-4EFF-AB56-136D30764CC1}">
      <dsp:nvSpPr>
        <dsp:cNvPr id="0" name=""/>
        <dsp:cNvSpPr/>
      </dsp:nvSpPr>
      <dsp:spPr>
        <a:xfrm>
          <a:off x="486176" y="3129738"/>
          <a:ext cx="4342597" cy="923611"/>
        </a:xfrm>
        <a:prstGeom prst="trapezoid">
          <a:avLst>
            <a:gd name="adj" fmla="val 53568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Integration testing</a:t>
          </a:r>
          <a:endParaRPr lang="en-US" sz="2400" kern="1200" dirty="0"/>
        </a:p>
      </dsp:txBody>
      <dsp:txXfrm>
        <a:off x="1246130" y="3129738"/>
        <a:ext cx="2822688" cy="923611"/>
      </dsp:txXfrm>
    </dsp:sp>
    <dsp:sp modelId="{FD629DF1-B204-4BDA-AF6F-D26DB142CD22}">
      <dsp:nvSpPr>
        <dsp:cNvPr id="0" name=""/>
        <dsp:cNvSpPr/>
      </dsp:nvSpPr>
      <dsp:spPr>
        <a:xfrm>
          <a:off x="0" y="4053350"/>
          <a:ext cx="5314949" cy="907587"/>
        </a:xfrm>
        <a:prstGeom prst="trapezoid">
          <a:avLst>
            <a:gd name="adj" fmla="val 53568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Unit testing</a:t>
          </a:r>
          <a:endParaRPr lang="en-US" sz="2400" kern="1200" dirty="0"/>
        </a:p>
      </dsp:txBody>
      <dsp:txXfrm>
        <a:off x="930116" y="4053350"/>
        <a:ext cx="3454717" cy="907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CAB84F-B75A-4984-8F3C-AF33274BE4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8181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80F6-D8F9-4861-A47D-FB5C54C59CB3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7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6BA6-EDF0-41F8-A44F-28D36A9FF955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4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9962-6CD1-4735-8959-BF829C68AEB8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09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23CF-EEE8-42B3-B379-29CA3A9AD32E}" type="datetime1">
              <a:rPr lang="en-US" smtClean="0"/>
              <a:pPr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69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CBB-8DC2-4B02-880A-5B1B61C50280}" type="datetime1">
              <a:rPr lang="en-US" smtClean="0"/>
              <a:pPr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15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60FF-FF94-4CBA-8E0A-430FBA53ACAB}" type="datetime1">
              <a:rPr lang="en-US" smtClean="0"/>
              <a:pPr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36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A2FF-3C94-4AD5-ADB2-25FC35199BC0}" type="datetime1">
              <a:rPr lang="en-US" smtClean="0"/>
              <a:pPr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48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118A-8C73-4274-903B-9E0E12B37512}" type="datetime1">
              <a:rPr lang="en-US" smtClean="0"/>
              <a:pPr/>
              <a:t>4/4/2021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46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F233-675C-4E2D-ADE1-062026707D88}" type="datetime1">
              <a:rPr lang="en-US" smtClean="0"/>
              <a:pPr/>
              <a:t>4/4/2021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2240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D0C5-1A3B-4AF9-B1AF-82EC1777D8DE}" type="datetime1">
              <a:rPr lang="en-US" smtClean="0"/>
              <a:pPr/>
              <a:t>4/4/2021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246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B099-D8CB-4603-B933-8D2B27420331}" type="datetime1">
              <a:rPr lang="en-US" smtClean="0"/>
              <a:pPr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0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2033"/>
            <a:ext cx="7886700" cy="859516"/>
          </a:xfrm>
        </p:spPr>
        <p:txBody>
          <a:bodyPr/>
          <a:lstStyle>
            <a:lvl1pPr algn="ctr">
              <a:defRPr>
                <a:solidFill>
                  <a:srgbClr val="0033CC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6479"/>
            <a:ext cx="7886700" cy="4960484"/>
          </a:xfrm>
        </p:spPr>
        <p:txBody>
          <a:bodyPr/>
          <a:lstStyle>
            <a:lvl2pPr marL="514350" indent="-171450">
              <a:buFont typeface="Calibri" panose="020F0502020204030204" pitchFamily="34" charset="0"/>
              <a:buChar char="ꟷ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078F-E661-48DF-8D03-D0A50507C023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04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F949-74B6-4108-8BF4-F11AB8FB4A07}" type="datetime1">
              <a:rPr lang="en-US" smtClean="0"/>
              <a:pPr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77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ABA2-14F6-4CC3-9DAC-BBBB0D99BD97}" type="datetime1">
              <a:rPr lang="en-US" smtClean="0"/>
              <a:pPr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55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C58A-6D66-4D15-BB59-04E72387B4C0}" type="datetime1">
              <a:rPr lang="en-US" smtClean="0"/>
              <a:pPr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3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83A8-167A-4325-AC58-C125C20F04E5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0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C363-00E5-4873-92AC-6FCDF94FB804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17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0710-5570-4B4A-AE9F-426CB1D545EA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2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FBE-BA8E-42DA-94C4-303826948E42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2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F559-AD7B-4E56-ABF5-FF34E2DBC8A2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9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64ED-635C-40CA-8BE7-BE2C04A36912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0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CA45-0C1D-4CDA-AED5-977A475009FE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7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8349D-D56D-48A9-A584-3FF7CB447BAA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6692348"/>
            <a:ext cx="9144001" cy="165652"/>
          </a:xfrm>
          <a:prstGeom prst="rect">
            <a:avLst/>
          </a:prstGeom>
          <a:solidFill>
            <a:srgbClr val="66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9pPr>
          </a:lstStyle>
          <a:p>
            <a:endParaRPr lang="en-US" kern="0" dirty="0"/>
          </a:p>
        </p:txBody>
      </p:sp>
      <p:sp>
        <p:nvSpPr>
          <p:cNvPr id="9" name="Slide Number Placeholder 3"/>
          <p:cNvSpPr txBox="1">
            <a:spLocks noGrp="1"/>
          </p:cNvSpPr>
          <p:nvPr userDrawn="1"/>
        </p:nvSpPr>
        <p:spPr bwMode="auto">
          <a:xfrm>
            <a:off x="8305800" y="6262916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fld id="{F7051C5F-0994-4C42-8BDD-F9DE4AC27786}" type="slidenum">
              <a:rPr lang="en-US" altLang="en-US" sz="1200">
                <a:solidFill>
                  <a:srgbClr val="424242"/>
                </a:solidFill>
                <a:latin typeface="+mn-lt"/>
              </a:rPr>
              <a:pPr eaLnBrk="1" hangingPunct="1">
                <a:spcBef>
                  <a:spcPts val="500"/>
                </a:spcBef>
              </a:pPr>
              <a:t>‹#›</a:t>
            </a:fld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376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14700"/>
            <a:ext cx="7886700" cy="899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118507"/>
            <a:ext cx="7886700" cy="5061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E797AAD-96CD-4A47-B0D1-61BA85EB678F}" type="datetime1">
              <a:rPr lang="en-US" smtClean="0"/>
              <a:pPr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33CC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quality control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23" y="1219200"/>
            <a:ext cx="5543550" cy="496048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Fault avoidance</a:t>
            </a:r>
            <a:r>
              <a:rPr lang="en-US" dirty="0"/>
              <a:t>: prevents errors before the system is released. </a:t>
            </a: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reviews</a:t>
            </a:r>
            <a:r>
              <a:rPr lang="en-US" dirty="0"/>
              <a:t>, inspections, walkthroughs, development methodologies, testing, verification </a:t>
            </a: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/>
              <a:t>Fault </a:t>
            </a:r>
            <a:r>
              <a:rPr lang="en-US" b="1" dirty="0"/>
              <a:t>tolerance</a:t>
            </a:r>
            <a:r>
              <a:rPr lang="en-US" dirty="0"/>
              <a:t>: enables the system to recover from (some classes of) errors by itself. </a:t>
            </a:r>
            <a:r>
              <a:rPr lang="en-US" dirty="0" smtClean="0"/>
              <a:t>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rollbacks</a:t>
            </a:r>
            <a:r>
              <a:rPr lang="en-US" dirty="0"/>
              <a:t>, redundancy, mirroring</a:t>
            </a:r>
          </a:p>
        </p:txBody>
      </p:sp>
      <p:pic>
        <p:nvPicPr>
          <p:cNvPr id="4098" name="Picture 2" descr="http://33.media.tumblr.com/tumblr_m5qoukF1jV1rp5d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24000"/>
            <a:ext cx="2552700" cy="255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0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Black box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400" dirty="0"/>
              <a:t>It will miss bugs in the implementation that are </a:t>
            </a:r>
            <a:r>
              <a:rPr lang="en-US" sz="2400" dirty="0" smtClean="0"/>
              <a:t>not covered </a:t>
            </a:r>
            <a:r>
              <a:rPr lang="en-US" sz="2400" dirty="0"/>
              <a:t>by the specification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/>
              <a:t>Control-flow </a:t>
            </a:r>
            <a:r>
              <a:rPr lang="en-US" sz="2000" dirty="0"/>
              <a:t>details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/>
              <a:t>Performance </a:t>
            </a:r>
            <a:r>
              <a:rPr lang="en-US" sz="2000" dirty="0"/>
              <a:t>optimizations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/>
              <a:t>Alternate </a:t>
            </a:r>
            <a:r>
              <a:rPr lang="en-US" sz="2000" dirty="0"/>
              <a:t>algorithms for different cases</a:t>
            </a:r>
          </a:p>
        </p:txBody>
      </p:sp>
    </p:spTree>
    <p:extLst>
      <p:ext uri="{BB962C8B-B14F-4D97-AF65-F5344CB8AC3E}">
        <p14:creationId xmlns:p14="http://schemas.microsoft.com/office/powerpoint/2010/main" val="177032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532" y="0"/>
            <a:ext cx="7886700" cy="859516"/>
          </a:xfrm>
        </p:spPr>
        <p:txBody>
          <a:bodyPr/>
          <a:lstStyle/>
          <a:p>
            <a:r>
              <a:rPr lang="en-US" dirty="0" smtClean="0"/>
              <a:t>Testing model: White box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38400"/>
            <a:ext cx="7886700" cy="4190999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b="1" dirty="0" smtClean="0"/>
              <a:t>White box testing </a:t>
            </a:r>
            <a:r>
              <a:rPr lang="en-US" sz="2800" dirty="0" smtClean="0"/>
              <a:t>takes into account the internal mechanisms of a system or component.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Given </a:t>
            </a:r>
            <a:r>
              <a:rPr lang="en-US" sz="2000" dirty="0"/>
              <a:t>knowledge of the internal workings, you thoroughly test what is happening on the </a:t>
            </a:r>
            <a:r>
              <a:rPr lang="en-US" sz="2000" dirty="0" smtClean="0"/>
              <a:t>inside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Close </a:t>
            </a:r>
            <a:r>
              <a:rPr lang="en-US" sz="2000" dirty="0"/>
              <a:t>examination of procedural level of detail </a:t>
            </a:r>
            <a:endParaRPr lang="en-US" sz="2000" dirty="0" smtClean="0"/>
          </a:p>
          <a:p>
            <a:pPr lvl="1">
              <a:spcBef>
                <a:spcPts val="600"/>
              </a:spcBef>
            </a:pPr>
            <a:r>
              <a:rPr lang="en-US" sz="2000" dirty="0" smtClean="0"/>
              <a:t>Logical </a:t>
            </a:r>
            <a:r>
              <a:rPr lang="en-US" sz="2000" dirty="0"/>
              <a:t>paths through code are tested </a:t>
            </a:r>
            <a:endParaRPr lang="en-US" sz="2000" dirty="0" smtClean="0"/>
          </a:p>
          <a:p>
            <a:pPr lvl="2">
              <a:spcBef>
                <a:spcPts val="600"/>
              </a:spcBef>
            </a:pPr>
            <a:r>
              <a:rPr lang="en-US" sz="1800" dirty="0" smtClean="0"/>
              <a:t>Conditionals </a:t>
            </a:r>
          </a:p>
          <a:p>
            <a:pPr lvl="2">
              <a:spcBef>
                <a:spcPts val="600"/>
              </a:spcBef>
            </a:pPr>
            <a:r>
              <a:rPr lang="en-US" sz="1800" dirty="0" smtClean="0"/>
              <a:t>Loops </a:t>
            </a:r>
          </a:p>
          <a:p>
            <a:pPr lvl="2">
              <a:spcBef>
                <a:spcPts val="600"/>
              </a:spcBef>
            </a:pPr>
            <a:r>
              <a:rPr lang="en-US" sz="1800" dirty="0" smtClean="0"/>
              <a:t>Branches 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Status </a:t>
            </a:r>
            <a:r>
              <a:rPr lang="en-US" sz="2000" dirty="0"/>
              <a:t>is examined in terms of expected values 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762000"/>
            <a:ext cx="4495800" cy="15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6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White box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Finds an important class of boundaries.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Yields </a:t>
            </a:r>
            <a:r>
              <a:rPr lang="en-US" sz="2400" dirty="0"/>
              <a:t>useful test cases</a:t>
            </a:r>
            <a:r>
              <a:rPr lang="en-US" sz="2400" dirty="0" smtClean="0"/>
              <a:t>.</a:t>
            </a:r>
          </a:p>
          <a:p>
            <a:pPr marL="171450" lvl="1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Very useful </a:t>
            </a:r>
            <a:r>
              <a:rPr lang="en-US" sz="2400" dirty="0"/>
              <a:t>to examine and test important data </a:t>
            </a:r>
            <a:r>
              <a:rPr lang="en-US" sz="2400" dirty="0" smtClean="0"/>
              <a:t>structures</a:t>
            </a:r>
          </a:p>
          <a:p>
            <a:pPr marL="171450" lvl="1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Useful for verification (are we building the software right)</a:t>
            </a:r>
            <a:endParaRPr lang="en-US" sz="2400" dirty="0"/>
          </a:p>
          <a:p>
            <a:pPr>
              <a:spcAft>
                <a:spcPts val="6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889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White box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may have the same bugs as implementation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Impossible to thoroughly exercise all paths </a:t>
            </a:r>
          </a:p>
          <a:p>
            <a:pPr lvl="1">
              <a:spcBef>
                <a:spcPts val="600"/>
              </a:spcBef>
            </a:pPr>
            <a:r>
              <a:rPr lang="en-US" sz="1900" dirty="0"/>
              <a:t>Exhaustive testing grows without bound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6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Six types of testing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Unit testing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Integration testing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</a:t>
            </a:r>
            <a:r>
              <a:rPr lang="en-US" sz="2400" dirty="0" smtClean="0"/>
              <a:t>Non-functional testing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Acceptance testing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Regression testing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Beta testing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448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Testing </a:t>
            </a:r>
            <a:r>
              <a:rPr lang="en-US" dirty="0"/>
              <a:t>of individual hardware or software units or groups of related units 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Done </a:t>
            </a:r>
            <a:r>
              <a:rPr lang="en-US" dirty="0"/>
              <a:t>by programmer(s) 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Generally </a:t>
            </a:r>
            <a:r>
              <a:rPr lang="en-US" dirty="0"/>
              <a:t>all white box 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Verify that code does what it is intended to do at a very low structural level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Automation </a:t>
            </a:r>
            <a:r>
              <a:rPr lang="en-US" dirty="0"/>
              <a:t>desirable for repeatability </a:t>
            </a:r>
            <a:endParaRPr lang="en-US" dirty="0" smtClean="0"/>
          </a:p>
        </p:txBody>
      </p:sp>
      <p:pic>
        <p:nvPicPr>
          <p:cNvPr id="8194" name="Picture 2" descr="http://www.oracleunittesting.com/wp-content/uploads/2011/02/oracle_unit_testing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429000"/>
            <a:ext cx="28860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42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600950" cy="496048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Testing </a:t>
            </a:r>
            <a:r>
              <a:rPr lang="en-US" dirty="0"/>
              <a:t>in which software components, hardware components, or both are combined and tested to evaluate the interaction between them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Done by programmer as they integrate their code into code base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Verifies that units work together when they are integrated into a larger code base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Just because the components work individually, that does not meant that they all work together when integrated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Generally </a:t>
            </a:r>
            <a:r>
              <a:rPr lang="en-US" dirty="0"/>
              <a:t>white box, maybe some black box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Automation desirable for repeatability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3803001"/>
            <a:ext cx="3424872" cy="231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8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209" y="1143000"/>
            <a:ext cx="7886700" cy="4960484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Testing </a:t>
            </a:r>
            <a:r>
              <a:rPr lang="en-US" dirty="0"/>
              <a:t>conducted on a complete, integrated system to evaluate the system compliance with its specified requirements </a:t>
            </a:r>
          </a:p>
          <a:p>
            <a:pPr>
              <a:spcAft>
                <a:spcPts val="600"/>
              </a:spcAft>
            </a:pPr>
            <a:r>
              <a:rPr lang="en-US" i="1" dirty="0"/>
              <a:t>Stress </a:t>
            </a:r>
            <a:r>
              <a:rPr lang="en-US" i="1" dirty="0" smtClean="0"/>
              <a:t>testing: </a:t>
            </a:r>
            <a:r>
              <a:rPr lang="en-US" dirty="0" smtClean="0"/>
              <a:t>evaluating a system beyond the limits of its specification</a:t>
            </a:r>
          </a:p>
          <a:p>
            <a:pPr>
              <a:spcAft>
                <a:spcPts val="600"/>
              </a:spcAft>
            </a:pPr>
            <a:r>
              <a:rPr lang="en-US" i="1" dirty="0" smtClean="0"/>
              <a:t>Performance/load testing</a:t>
            </a:r>
            <a:r>
              <a:rPr lang="en-US" dirty="0" smtClean="0"/>
              <a:t>: evaluating the compliance of a system with specified performance requirements.</a:t>
            </a:r>
          </a:p>
          <a:p>
            <a:pPr>
              <a:spcAft>
                <a:spcPts val="600"/>
              </a:spcAft>
            </a:pPr>
            <a:r>
              <a:rPr lang="en-US" i="1" dirty="0" smtClean="0"/>
              <a:t>Usability testing:</a:t>
            </a:r>
            <a:r>
              <a:rPr lang="en-US" dirty="0" smtClean="0"/>
              <a:t> evaluating the extend to which a user can learn to operation, prepare inputs for, and interpret outputs of a system.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It is recommended that this be done by external test group </a:t>
            </a:r>
          </a:p>
          <a:p>
            <a:pPr>
              <a:spcAft>
                <a:spcPts val="600"/>
              </a:spcAft>
            </a:pPr>
            <a:r>
              <a:rPr lang="en-US" dirty="0"/>
              <a:t>Mostly black box so that testing is not ‘corrupted’ by too much knowledge 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9218" name="Picture 2" descr="https://crowdsourcedtesting.com/resources/wp-content/uploads/2016/02/functional-testi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67"/>
          <a:stretch/>
        </p:blipFill>
        <p:spPr bwMode="auto">
          <a:xfrm>
            <a:off x="4559559" y="4724400"/>
            <a:ext cx="4651572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65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 </a:t>
            </a:r>
            <a:r>
              <a:rPr lang="en-US" dirty="0"/>
              <a:t>testing conducted to determine whether or not a system satisfies its acceptance criteria (the criteria the system must satisfy to be accepted by a customer) and to enable the customer to determine whether or not to accept the system </a:t>
            </a:r>
            <a:endParaRPr lang="en-US" dirty="0" smtClean="0"/>
          </a:p>
          <a:p>
            <a:r>
              <a:rPr lang="en-US" dirty="0" smtClean="0"/>
              <a:t>Generally </a:t>
            </a:r>
            <a:r>
              <a:rPr lang="en-US" dirty="0"/>
              <a:t>done by customer/customer representative in their environment through the GUI </a:t>
            </a:r>
            <a:endParaRPr lang="en-US" dirty="0" smtClean="0"/>
          </a:p>
          <a:p>
            <a:r>
              <a:rPr lang="en-US" dirty="0" smtClean="0"/>
              <a:t>Definitely </a:t>
            </a:r>
            <a:r>
              <a:rPr lang="en-US" dirty="0"/>
              <a:t>black box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906" l="51167" r="998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306" y="4386944"/>
            <a:ext cx="3959944" cy="23169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7368" l="22500" r="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00" r="21000"/>
          <a:stretch/>
        </p:blipFill>
        <p:spPr>
          <a:xfrm>
            <a:off x="4582053" y="4386944"/>
            <a:ext cx="3908415" cy="22842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985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6019800" cy="5181600"/>
          </a:xfrm>
        </p:spPr>
        <p:txBody>
          <a:bodyPr/>
          <a:lstStyle/>
          <a:p>
            <a:r>
              <a:rPr lang="en-US" dirty="0" smtClean="0"/>
              <a:t>Regression </a:t>
            </a:r>
            <a:r>
              <a:rPr lang="en-US" dirty="0"/>
              <a:t>testing is selective retesting of a system or component to verify that modifications have not caused unintended effects and that the system or component still complies with its specified requirements </a:t>
            </a:r>
            <a:endParaRPr lang="en-US" dirty="0" smtClean="0"/>
          </a:p>
          <a:p>
            <a:r>
              <a:rPr lang="en-US" dirty="0" smtClean="0"/>
              <a:t>Subset of the original set of test cases.</a:t>
            </a:r>
          </a:p>
          <a:p>
            <a:r>
              <a:rPr lang="en-US" dirty="0" smtClean="0"/>
              <a:t>Core group of tests re-run often after any significant changes</a:t>
            </a:r>
          </a:p>
          <a:p>
            <a:pPr lvl="1"/>
            <a:r>
              <a:rPr lang="en-US" dirty="0" smtClean="0"/>
              <a:t>Choose a representative sample of tests that exercise all the existing functionalities</a:t>
            </a:r>
          </a:p>
          <a:p>
            <a:pPr lvl="1"/>
            <a:r>
              <a:rPr lang="en-US" dirty="0" smtClean="0"/>
              <a:t>Chose additional test cases that are most likely to be affected by the change</a:t>
            </a:r>
            <a:endParaRPr lang="en-US" dirty="0"/>
          </a:p>
          <a:p>
            <a:r>
              <a:rPr lang="en-US" i="1" dirty="0"/>
              <a:t>Smoke </a:t>
            </a:r>
            <a:r>
              <a:rPr lang="en-US" i="1" dirty="0" smtClean="0"/>
              <a:t>test: a </a:t>
            </a:r>
            <a:r>
              <a:rPr lang="en-US" dirty="0" smtClean="0"/>
              <a:t>subset of the regression </a:t>
            </a:r>
            <a:r>
              <a:rPr lang="en-US" dirty="0"/>
              <a:t>test cases that establish that the system is stable and all major functionality is present and works under “normal” conditions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253" y="1905000"/>
            <a:ext cx="273494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9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&amp;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Verification</a:t>
            </a:r>
            <a:r>
              <a:rPr lang="en-US" dirty="0" smtClean="0"/>
              <a:t> is the process of evaluating a system or component to determine whether the products of a given development phase satisfy the conditions imposed at the start of that phase.</a:t>
            </a:r>
          </a:p>
          <a:p>
            <a:pPr lvl="1"/>
            <a:r>
              <a:rPr lang="en-US" dirty="0" smtClean="0"/>
              <a:t>Are we building the product right?</a:t>
            </a:r>
          </a:p>
          <a:p>
            <a:pPr lvl="1"/>
            <a:r>
              <a:rPr lang="en-US" dirty="0" smtClean="0"/>
              <a:t>Testing, Reviews</a:t>
            </a:r>
          </a:p>
          <a:p>
            <a:pPr lvl="1"/>
            <a:endParaRPr lang="en-US" dirty="0"/>
          </a:p>
          <a:p>
            <a:r>
              <a:rPr lang="en-US" b="1" dirty="0" smtClean="0"/>
              <a:t>Validation</a:t>
            </a:r>
            <a:r>
              <a:rPr lang="en-US" dirty="0" smtClean="0"/>
              <a:t> is the process of evaluating a system or component during or at the end of the development process to determine whether it satisfies specified requirements.</a:t>
            </a:r>
          </a:p>
          <a:p>
            <a:pPr lvl="1"/>
            <a:r>
              <a:rPr lang="en-US" dirty="0" smtClean="0"/>
              <a:t>Are we building the right product?</a:t>
            </a:r>
          </a:p>
          <a:p>
            <a:pPr lvl="1"/>
            <a:r>
              <a:rPr lang="en-US" dirty="0" smtClean="0"/>
              <a:t>Comparison against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15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 can offer an advance partial or full version of a software package free to one or more potential users.</a:t>
            </a:r>
          </a:p>
          <a:p>
            <a:r>
              <a:rPr lang="en-US" dirty="0" smtClean="0"/>
              <a:t>Users use the software as they wish, with the understanding that they will report any errors revealed during usage back to the organization.</a:t>
            </a:r>
          </a:p>
          <a:p>
            <a:endParaRPr lang="en-US" dirty="0"/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Identification of unexpected errors</a:t>
            </a:r>
          </a:p>
          <a:p>
            <a:pPr lvl="1"/>
            <a:r>
              <a:rPr lang="en-US" dirty="0" smtClean="0"/>
              <a:t>Low costs</a:t>
            </a:r>
          </a:p>
          <a:p>
            <a:pPr lvl="1"/>
            <a:r>
              <a:rPr lang="en-US" dirty="0" smtClean="0"/>
              <a:t>Wider population / environment</a:t>
            </a:r>
          </a:p>
          <a:p>
            <a:pPr lvl="1"/>
            <a:endParaRPr lang="en-US" dirty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Lack of systematic testing</a:t>
            </a:r>
          </a:p>
          <a:p>
            <a:pPr lvl="1"/>
            <a:r>
              <a:rPr lang="en-US" dirty="0" smtClean="0"/>
              <a:t>Low quality error reports</a:t>
            </a:r>
          </a:p>
          <a:p>
            <a:pPr lvl="1"/>
            <a:endParaRPr lang="en-US" dirty="0"/>
          </a:p>
        </p:txBody>
      </p:sp>
      <p:pic>
        <p:nvPicPr>
          <p:cNvPr id="11266" name="Picture 2" descr="http://blog.twoodo.com/wp-content/uploads/2013/11/beta-tester-resources-for-startups2-624x3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862452"/>
            <a:ext cx="4267200" cy="231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39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Hierarchy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4177410"/>
              </p:ext>
            </p:extLst>
          </p:nvPr>
        </p:nvGraphicFramePr>
        <p:xfrm>
          <a:off x="2057400" y="1295400"/>
          <a:ext cx="5314950" cy="496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6619875" y="3381178"/>
            <a:ext cx="990600" cy="3048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43800" y="3091934"/>
            <a:ext cx="129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Beta testing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4026342"/>
            <a:ext cx="1203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Regression testing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>
            <a:off x="6143625" y="3473707"/>
            <a:ext cx="304800" cy="424543"/>
          </a:xfrm>
          <a:prstGeom prst="rightBrace">
            <a:avLst>
              <a:gd name="adj1" fmla="val 8333"/>
              <a:gd name="adj2" fmla="val 48787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08363" y="4191000"/>
            <a:ext cx="777637" cy="370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 flipH="1">
            <a:off x="2438400" y="3808526"/>
            <a:ext cx="228600" cy="1081965"/>
          </a:xfrm>
          <a:prstGeom prst="rightBrace">
            <a:avLst>
              <a:gd name="adj1" fmla="val 8333"/>
              <a:gd name="adj2" fmla="val 48787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35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describing the scope, approach, resources, and schedule of intended testing activities</a:t>
            </a:r>
          </a:p>
          <a:p>
            <a:r>
              <a:rPr lang="en-US" dirty="0" smtClean="0"/>
              <a:t>A test plan identifies</a:t>
            </a:r>
          </a:p>
          <a:p>
            <a:pPr lvl="1"/>
            <a:r>
              <a:rPr lang="en-US" dirty="0" smtClean="0"/>
              <a:t>test items</a:t>
            </a:r>
          </a:p>
          <a:p>
            <a:pPr lvl="1"/>
            <a:r>
              <a:rPr lang="en-US" dirty="0" smtClean="0"/>
              <a:t>features to be tested</a:t>
            </a:r>
          </a:p>
          <a:p>
            <a:pPr lvl="1"/>
            <a:r>
              <a:rPr lang="en-US" dirty="0" smtClean="0"/>
              <a:t>Testing tasks</a:t>
            </a:r>
          </a:p>
          <a:p>
            <a:pPr lvl="1"/>
            <a:r>
              <a:rPr lang="en-US" dirty="0" smtClean="0"/>
              <a:t>who will do the testing</a:t>
            </a:r>
          </a:p>
          <a:p>
            <a:pPr lvl="1"/>
            <a:r>
              <a:rPr lang="en-US" dirty="0" smtClean="0"/>
              <a:t>any risks requiring contingency plans</a:t>
            </a:r>
          </a:p>
          <a:p>
            <a:r>
              <a:rPr lang="en-US" dirty="0" smtClean="0"/>
              <a:t>Test throughout the development cycle</a:t>
            </a:r>
          </a:p>
          <a:p>
            <a:r>
              <a:rPr lang="en-US" dirty="0" smtClean="0"/>
              <a:t>Write the test plan early in the development cycle</a:t>
            </a:r>
          </a:p>
          <a:p>
            <a:r>
              <a:rPr lang="en-US" dirty="0" smtClean="0"/>
              <a:t>If you wait until the end of the cycle, you might be in a very chaotic, hurried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9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Mistake </a:t>
            </a:r>
            <a:r>
              <a:rPr lang="en-US" dirty="0"/>
              <a:t>– a human action that produces an </a:t>
            </a:r>
            <a:r>
              <a:rPr lang="en-US" dirty="0" smtClean="0"/>
              <a:t>incorrect result.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Fault </a:t>
            </a:r>
            <a:r>
              <a:rPr lang="en-US" b="1" dirty="0">
                <a:solidFill>
                  <a:srgbClr val="FF0000"/>
                </a:solidFill>
              </a:rPr>
              <a:t>[or Defect]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an incorrect step, process, or </a:t>
            </a:r>
            <a:r>
              <a:rPr lang="en-US" dirty="0" smtClean="0"/>
              <a:t>data definition </a:t>
            </a:r>
            <a:r>
              <a:rPr lang="en-US" dirty="0"/>
              <a:t>in a program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Failure</a:t>
            </a:r>
            <a:r>
              <a:rPr lang="en-US" dirty="0" smtClean="0"/>
              <a:t> </a:t>
            </a:r>
            <a:r>
              <a:rPr lang="en-US" dirty="0"/>
              <a:t>– the inability of a system or component to </a:t>
            </a:r>
            <a:r>
              <a:rPr lang="en-US" dirty="0" smtClean="0"/>
              <a:t>perform its </a:t>
            </a:r>
            <a:r>
              <a:rPr lang="en-US" dirty="0"/>
              <a:t>required function within the specified </a:t>
            </a:r>
            <a:r>
              <a:rPr lang="en-US" dirty="0" smtClean="0"/>
              <a:t>performance requirement.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Error</a:t>
            </a:r>
            <a:r>
              <a:rPr lang="en-US" dirty="0" smtClean="0"/>
              <a:t> </a:t>
            </a:r>
            <a:r>
              <a:rPr lang="en-US" dirty="0"/>
              <a:t>– the difference between a computed, observed, </a:t>
            </a:r>
            <a:r>
              <a:rPr lang="en-US" dirty="0" smtClean="0"/>
              <a:t>or measured </a:t>
            </a:r>
            <a:r>
              <a:rPr lang="en-US" dirty="0"/>
              <a:t>value or condition and the true, specified, </a:t>
            </a:r>
            <a:r>
              <a:rPr lang="en-US" dirty="0" smtClean="0"/>
              <a:t>or theoretically </a:t>
            </a:r>
            <a:r>
              <a:rPr lang="en-US" dirty="0"/>
              <a:t>correct value or condition. </a:t>
            </a:r>
          </a:p>
        </p:txBody>
      </p:sp>
    </p:spTree>
    <p:extLst>
      <p:ext uri="{BB962C8B-B14F-4D97-AF65-F5344CB8AC3E}">
        <p14:creationId xmlns:p14="http://schemas.microsoft.com/office/powerpoint/2010/main" val="304716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://pleasantprogrammer.com/assets/img/thom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950" y="3571077"/>
            <a:ext cx="38037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a){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if(a==1)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return 1;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a* factorial(a-1);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391" y="5494250"/>
            <a:ext cx="314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Mistake: Did not consider numbers less than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16200000">
            <a:off x="5427554" y="3362545"/>
            <a:ext cx="838200" cy="327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76800" y="4023085"/>
            <a:ext cx="2267339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33CC"/>
                </a:solidFill>
              </a:rPr>
              <a:t>Lack of input validation</a:t>
            </a:r>
            <a:endParaRPr lang="en-US" sz="2400" dirty="0">
              <a:solidFill>
                <a:srgbClr val="0033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3237" y="5170424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Defect: missing validation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62739" y="4192092"/>
            <a:ext cx="838200" cy="327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39478" y="2541720"/>
            <a:ext cx="226733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33CC"/>
                </a:solidFill>
              </a:rPr>
              <a:t>Overflow / crash</a:t>
            </a:r>
            <a:endParaRPr lang="en-US" sz="2400" dirty="0">
              <a:solidFill>
                <a:srgbClr val="0033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59237" y="2541720"/>
            <a:ext cx="1175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Failure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12984" y="470300"/>
            <a:ext cx="2267339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33CC"/>
                </a:solidFill>
              </a:rPr>
              <a:t>Exception or error output expected</a:t>
            </a:r>
            <a:endParaRPr lang="en-US" sz="2400" dirty="0">
              <a:solidFill>
                <a:srgbClr val="0033CC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16200000">
            <a:off x="5542131" y="1969508"/>
            <a:ext cx="609046" cy="327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317744" y="881817"/>
            <a:ext cx="1175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Error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75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10" grpId="0"/>
      <p:bldP spid="11" grpId="0" animBg="1"/>
      <p:bldP spid="12" grpId="0" animBg="1"/>
      <p:bldP spid="13" grpId="0"/>
      <p:bldP spid="14" grpId="0" animBg="1"/>
      <p:bldP spid="15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 smtClean="0">
                <a:solidFill>
                  <a:srgbClr val="800000"/>
                </a:solidFill>
              </a:rPr>
              <a:t> Software testing is the process of analyzing a software item to detect the differences between existing and required conditions (i.e., bugs) and to evaluate the features of the software item.</a:t>
            </a:r>
          </a:p>
          <a:p>
            <a:pPr marL="0" indent="0">
              <a:buNone/>
            </a:pPr>
            <a:endParaRPr lang="en-US" sz="2800" i="1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sz="2800" i="1" dirty="0" smtClean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60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we test software?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1"/>
            <a:ext cx="73914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800000"/>
                </a:solidFill>
              </a:rPr>
              <a:t>Answer: Throughout the whole development process</a:t>
            </a:r>
            <a:endParaRPr lang="en-US" sz="2800" dirty="0">
              <a:solidFill>
                <a:srgbClr val="800000"/>
              </a:solidFill>
            </a:endParaRPr>
          </a:p>
        </p:txBody>
      </p:sp>
      <p:pic>
        <p:nvPicPr>
          <p:cNvPr id="5122" name="Picture 2" descr="https://media.licdn.com/mpr/mpr/shrinknp_800_800/AAEAAQAAAAAAAANYAAAAJDZjNTMxNzlkLWI1YjItNGZmYS1hYTAyLWUwN2IwYzdiZDY1Z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90800"/>
            <a:ext cx="5667375" cy="342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75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 smtClean="0"/>
              <a:t>Write </a:t>
            </a:r>
            <a:r>
              <a:rPr lang="en-US" sz="2400" dirty="0"/>
              <a:t>test cases to cause failures.  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But, there is no way to guarantee that all faults have been detected. 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Work smart: write as few test cases as possible to cause failures; don’t have more than one test cause the same failure</a:t>
            </a:r>
            <a:endParaRPr lang="en-US" sz="2400" i="1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9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886700" cy="859516"/>
          </a:xfrm>
        </p:spPr>
        <p:txBody>
          <a:bodyPr/>
          <a:lstStyle/>
          <a:p>
            <a:r>
              <a:rPr lang="en-US" dirty="0" smtClean="0"/>
              <a:t>Testing model: Black box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7886700" cy="4038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/>
              <a:t>Black box </a:t>
            </a:r>
            <a:r>
              <a:rPr lang="en-US" b="1" dirty="0" smtClean="0"/>
              <a:t>testing: </a:t>
            </a:r>
            <a:r>
              <a:rPr lang="en-US" dirty="0" smtClean="0"/>
              <a:t>ignores the internal mechanism of a system or component and focuses solely on the outputs generated in response to selected inputs and execution conditions.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Interface visible, internals unknown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 You </a:t>
            </a:r>
            <a:r>
              <a:rPr lang="en-US" dirty="0"/>
              <a:t>know what it is supposed to do, you design tests that make it do what you think that it should do </a:t>
            </a:r>
            <a:endParaRPr lang="en-US" dirty="0" smtClean="0"/>
          </a:p>
          <a:p>
            <a:pPr lvl="1">
              <a:spcBef>
                <a:spcPts val="600"/>
              </a:spcBef>
            </a:pPr>
            <a:r>
              <a:rPr lang="en-US" dirty="0" smtClean="0"/>
              <a:t>From </a:t>
            </a:r>
            <a:r>
              <a:rPr lang="en-US" dirty="0"/>
              <a:t>the outside, you are testing its functionality against the specs </a:t>
            </a:r>
            <a:endParaRPr lang="en-US" dirty="0" smtClean="0"/>
          </a:p>
          <a:p>
            <a:pPr lvl="1">
              <a:spcBef>
                <a:spcPts val="600"/>
              </a:spcBef>
            </a:pPr>
            <a:r>
              <a:rPr lang="en-US" dirty="0" smtClean="0"/>
              <a:t>For </a:t>
            </a:r>
            <a:r>
              <a:rPr lang="en-US" dirty="0"/>
              <a:t>software this is testing the interface </a:t>
            </a:r>
            <a:endParaRPr lang="en-US" dirty="0" smtClean="0"/>
          </a:p>
          <a:p>
            <a:pPr lvl="2">
              <a:spcBef>
                <a:spcPts val="600"/>
              </a:spcBef>
            </a:pPr>
            <a:r>
              <a:rPr lang="en-US" dirty="0" smtClean="0"/>
              <a:t>What </a:t>
            </a:r>
            <a:r>
              <a:rPr lang="en-US" dirty="0"/>
              <a:t>is input to the system? </a:t>
            </a:r>
            <a:endParaRPr lang="en-US" dirty="0" smtClean="0"/>
          </a:p>
          <a:p>
            <a:pPr lvl="2">
              <a:spcBef>
                <a:spcPts val="600"/>
              </a:spcBef>
            </a:pPr>
            <a:r>
              <a:rPr lang="en-US" dirty="0" smtClean="0"/>
              <a:t>What </a:t>
            </a:r>
            <a:r>
              <a:rPr lang="en-US" dirty="0"/>
              <a:t>you can do from the outside to change the system? </a:t>
            </a:r>
            <a:endParaRPr lang="en-US" dirty="0" smtClean="0"/>
          </a:p>
          <a:p>
            <a:pPr lvl="2">
              <a:spcBef>
                <a:spcPts val="600"/>
              </a:spcBef>
            </a:pPr>
            <a:r>
              <a:rPr lang="en-US" dirty="0" smtClean="0"/>
              <a:t>What </a:t>
            </a:r>
            <a:r>
              <a:rPr lang="en-US" dirty="0"/>
              <a:t>is output from the system? </a:t>
            </a:r>
            <a:endParaRPr lang="en-US" dirty="0" smtClean="0"/>
          </a:p>
          <a:p>
            <a:pPr lvl="1">
              <a:spcBef>
                <a:spcPts val="600"/>
              </a:spcBef>
            </a:pPr>
            <a:r>
              <a:rPr lang="en-US" dirty="0" smtClean="0"/>
              <a:t>Tests </a:t>
            </a:r>
            <a:r>
              <a:rPr lang="en-US" dirty="0"/>
              <a:t>the functionality of the system by observing its external behavior </a:t>
            </a:r>
            <a:endParaRPr lang="en-US" dirty="0" smtClean="0"/>
          </a:p>
          <a:p>
            <a:pPr lvl="1">
              <a:spcBef>
                <a:spcPts val="600"/>
              </a:spcBef>
            </a:pPr>
            <a:r>
              <a:rPr lang="en-US" dirty="0" smtClean="0"/>
              <a:t>No </a:t>
            </a:r>
            <a:r>
              <a:rPr lang="en-US" dirty="0"/>
              <a:t>knowledge of how it goes about meeting the goals</a:t>
            </a:r>
          </a:p>
        </p:txBody>
      </p:sp>
      <p:pic>
        <p:nvPicPr>
          <p:cNvPr id="7170" name="Picture 2" descr="http://chucksblog.typepad.com/.a/6a00d83451be8f69e201bb07e83109970d-800w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46" b="13198"/>
          <a:stretch/>
        </p:blipFill>
        <p:spPr bwMode="auto">
          <a:xfrm>
            <a:off x="1962150" y="838200"/>
            <a:ext cx="457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3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Black box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496048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Process is not influenced by component being tested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Assumptions </a:t>
            </a:r>
            <a:r>
              <a:rPr lang="en-US" sz="2000" dirty="0"/>
              <a:t>embodied in code not propagated to test data.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Robust </a:t>
            </a:r>
            <a:r>
              <a:rPr lang="en-US" sz="2800" dirty="0"/>
              <a:t>with respect to changes in implementation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Test </a:t>
            </a:r>
            <a:r>
              <a:rPr lang="en-US" sz="2000" dirty="0"/>
              <a:t>data need not be changed when code is changed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Allows </a:t>
            </a:r>
            <a:r>
              <a:rPr lang="en-US" sz="2800" dirty="0"/>
              <a:t>for independent testers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Testers </a:t>
            </a:r>
            <a:r>
              <a:rPr lang="en-US" sz="2000" dirty="0"/>
              <a:t>need not be familiar with </a:t>
            </a:r>
            <a:r>
              <a:rPr lang="en-US" sz="2000" dirty="0" smtClean="0"/>
              <a:t>code</a:t>
            </a:r>
          </a:p>
          <a:p>
            <a:pPr lvl="1">
              <a:spcAft>
                <a:spcPts val="600"/>
              </a:spcAft>
            </a:pP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300" dirty="0" smtClean="0"/>
              <a:t>Useful for validation (are we building the right software)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66335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Lecture2-Lifecyc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Lecture2-Lifecycle</Template>
  <TotalTime>8661</TotalTime>
  <Words>1257</Words>
  <Application>Microsoft Office PowerPoint</Application>
  <PresentationFormat>On-screen Show (4:3)</PresentationFormat>
  <Paragraphs>158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Lecture2-Lifecycle</vt:lpstr>
      <vt:lpstr>HDOfficeLightV0</vt:lpstr>
      <vt:lpstr>Software quality control techniques</vt:lpstr>
      <vt:lpstr>Verification &amp; Validation</vt:lpstr>
      <vt:lpstr>Terminology</vt:lpstr>
      <vt:lpstr>PowerPoint Presentation</vt:lpstr>
      <vt:lpstr>Software Testing</vt:lpstr>
      <vt:lpstr>When should we test software?</vt:lpstr>
      <vt:lpstr>Testing goals</vt:lpstr>
      <vt:lpstr>Testing model: Black box testing</vt:lpstr>
      <vt:lpstr>Advantages of Black box testing</vt:lpstr>
      <vt:lpstr>Disadvantages of Black box testing</vt:lpstr>
      <vt:lpstr>Testing model: White box testing</vt:lpstr>
      <vt:lpstr>Advantages of White box testing</vt:lpstr>
      <vt:lpstr>Disadvantages of White box testing</vt:lpstr>
      <vt:lpstr>Types of testing</vt:lpstr>
      <vt:lpstr>Unit testing</vt:lpstr>
      <vt:lpstr>Integration testing</vt:lpstr>
      <vt:lpstr>Non-Functional testing</vt:lpstr>
      <vt:lpstr>Acceptance testing</vt:lpstr>
      <vt:lpstr>Regression testing</vt:lpstr>
      <vt:lpstr>Beta testing</vt:lpstr>
      <vt:lpstr>Testing Hierarchy </vt:lpstr>
      <vt:lpstr>Test plan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CS435</dc:title>
  <dc:creator>Amiangshu Bosu; Marty Stepp</dc:creator>
  <cp:keywords/>
  <dc:description>Amiangshu Bosu, SIU Carbondale</dc:description>
  <cp:lastModifiedBy>Windows User</cp:lastModifiedBy>
  <cp:revision>1035</cp:revision>
  <dcterms:created xsi:type="dcterms:W3CDTF">2008-06-28T20:57:21Z</dcterms:created>
  <dcterms:modified xsi:type="dcterms:W3CDTF">2021-04-04T06:25:15Z</dcterms:modified>
</cp:coreProperties>
</file>