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325" r:id="rId2"/>
    <p:sldId id="326" r:id="rId3"/>
    <p:sldId id="328" r:id="rId4"/>
    <p:sldId id="329" r:id="rId5"/>
    <p:sldId id="327" r:id="rId6"/>
    <p:sldId id="256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5" r:id="rId15"/>
    <p:sldId id="267" r:id="rId16"/>
    <p:sldId id="266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7" r:id="rId37"/>
    <p:sldId id="289" r:id="rId38"/>
    <p:sldId id="290" r:id="rId39"/>
    <p:sldId id="291" r:id="rId40"/>
    <p:sldId id="292" r:id="rId41"/>
    <p:sldId id="293" r:id="rId42"/>
    <p:sldId id="294" r:id="rId43"/>
    <p:sldId id="299" r:id="rId44"/>
    <p:sldId id="300" r:id="rId45"/>
    <p:sldId id="301" r:id="rId46"/>
    <p:sldId id="302" r:id="rId47"/>
    <p:sldId id="303" r:id="rId48"/>
    <p:sldId id="330" r:id="rId49"/>
    <p:sldId id="322" r:id="rId50"/>
    <p:sldId id="323" r:id="rId51"/>
    <p:sldId id="304" r:id="rId52"/>
    <p:sldId id="331" r:id="rId53"/>
    <p:sldId id="332" r:id="rId54"/>
    <p:sldId id="333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4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44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7C7FA-5E66-4554-B76B-FE6EDC7661D4}" type="datetimeFigureOut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F2E2E-D23B-4367-BDBE-C3D060F66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5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F2E2E-D23B-4367-BDBE-C3D060F6632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2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F2E2E-D23B-4367-BDBE-C3D060F6632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3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55C4-58D4-4237-9DAB-55434C3F484D}" type="datetime1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0960-E7C8-49DB-AFEF-580C861BC9DE}" type="datetime1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EC4-2FC5-47F3-B570-7401B2B1397B}" type="datetime1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82F-19A1-4100-BEFA-822C09ADEF88}" type="datetime1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160-EA4B-438C-92E9-B66269FC466E}" type="datetime1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9F5C-3559-444A-9B7A-CF8757EFF4AB}" type="datetime1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57ED-E5F5-432E-9DC0-C9BC11124137}" type="datetime1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1CBA-9B77-4C20-B486-0B664100F117}" type="datetime1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0B74-6B1E-476E-8C6B-42C806AA9F09}" type="datetime1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877B-4E7A-4BA1-8FBA-52E7FB5EACB9}" type="datetime1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DDD-4FB0-45E5-9ED9-74DBBA4B2767}" type="datetime1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2C5F3-FF73-4E9D-AE42-7B1329647EEC}" type="datetime1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CB97-BFCA-4D72-8FC9-539B415ADA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8" y="685800"/>
            <a:ext cx="8001000" cy="1295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CSE 309 (Compilers)</a:t>
            </a:r>
            <a:endParaRPr lang="en-US"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8" y="5151360"/>
            <a:ext cx="6781800" cy="125385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Khaled Mahmud Shahriar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Assistant Professor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Department of CSE, BUET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33" y="4034694"/>
            <a:ext cx="1063567" cy="10707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56033" y="2354759"/>
            <a:ext cx="2508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Part II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3827032" y="6248401"/>
            <a:ext cx="1566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January 2021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Need to deal with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two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kinds of attributes for </a:t>
            </a:r>
            <a:r>
              <a:rPr lang="en-US" sz="2800" dirty="0">
                <a:solidFill>
                  <a:srgbClr val="FF0000"/>
                </a:solidFill>
                <a:latin typeface="Candara" pitchFamily="34" charset="0"/>
              </a:rPr>
              <a:t>nonterminals</a:t>
            </a:r>
          </a:p>
          <a:p>
            <a:pPr>
              <a:buNone/>
            </a:pPr>
            <a:endParaRPr lang="en-US" sz="2800" dirty="0">
              <a:solidFill>
                <a:srgbClr val="FF0000"/>
              </a:solidFill>
              <a:latin typeface="Candara" pitchFamily="34" charset="0"/>
            </a:endParaRP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Synthesized Attributes</a:t>
            </a: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Inherited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10</a:t>
            </a:fld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Synthesized attributes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at node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are defined only in terms of the attribute value of the children of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, and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itself </a:t>
            </a: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Defined at rule of </a:t>
            </a:r>
            <a:r>
              <a:rPr lang="en-US" sz="2600" i="1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N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11</a:t>
            </a:fld>
            <a:endParaRPr lang="en-US">
              <a:latin typeface="Candara" pitchFamily="34" charset="0"/>
            </a:endParaRPr>
          </a:p>
        </p:txBody>
      </p:sp>
      <p:pic>
        <p:nvPicPr>
          <p:cNvPr id="6" name="Picture 5" descr="synthesizedat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0212" y="4048125"/>
            <a:ext cx="5743575" cy="60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Synthesized attributes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at node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are defined only in terms of the attribute value of the children of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, and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itself </a:t>
            </a: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Defined at rule of </a:t>
            </a:r>
            <a:r>
              <a:rPr lang="en-US" sz="2600" i="1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N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12</a:t>
            </a:fld>
            <a:endParaRPr lang="en-US">
              <a:latin typeface="Candara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3886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4648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91000" y="4648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4648200"/>
            <a:ext cx="381000" cy="3810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76800" y="5410200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15000" y="5410200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90800" y="5410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76600" y="5410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2400" y="5410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3"/>
            <a:endCxn id="8" idx="7"/>
          </p:cNvCxnSpPr>
          <p:nvPr/>
        </p:nvCxnSpPr>
        <p:spPr>
          <a:xfrm rot="5400000">
            <a:off x="3716104" y="4173304"/>
            <a:ext cx="492592" cy="5687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9" idx="0"/>
          </p:cNvCxnSpPr>
          <p:nvPr/>
        </p:nvCxnSpPr>
        <p:spPr>
          <a:xfrm rot="5400000">
            <a:off x="4191000" y="4457700"/>
            <a:ext cx="381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10" idx="1"/>
          </p:cNvCxnSpPr>
          <p:nvPr/>
        </p:nvCxnSpPr>
        <p:spPr>
          <a:xfrm rot="16200000" flipH="1">
            <a:off x="4592404" y="4135204"/>
            <a:ext cx="492592" cy="64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3"/>
            <a:endCxn id="13" idx="7"/>
          </p:cNvCxnSpPr>
          <p:nvPr/>
        </p:nvCxnSpPr>
        <p:spPr>
          <a:xfrm rot="5400000">
            <a:off x="2916004" y="4973404"/>
            <a:ext cx="492592" cy="492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4"/>
            <a:endCxn id="14" idx="0"/>
          </p:cNvCxnSpPr>
          <p:nvPr/>
        </p:nvCxnSpPr>
        <p:spPr>
          <a:xfrm rot="5400000">
            <a:off x="3314700" y="5181600"/>
            <a:ext cx="3810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15" idx="1"/>
          </p:cNvCxnSpPr>
          <p:nvPr/>
        </p:nvCxnSpPr>
        <p:spPr>
          <a:xfrm rot="16200000" flipH="1">
            <a:off x="3601804" y="5049604"/>
            <a:ext cx="492592" cy="340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4"/>
            <a:endCxn id="11" idx="0"/>
          </p:cNvCxnSpPr>
          <p:nvPr/>
        </p:nvCxnSpPr>
        <p:spPr>
          <a:xfrm rot="5400000">
            <a:off x="4991100" y="5105400"/>
            <a:ext cx="3810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5"/>
            <a:endCxn id="12" idx="1"/>
          </p:cNvCxnSpPr>
          <p:nvPr/>
        </p:nvCxnSpPr>
        <p:spPr>
          <a:xfrm rot="16200000" flipH="1">
            <a:off x="5354404" y="5049604"/>
            <a:ext cx="492592" cy="340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62600" y="4800600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Inherited attributes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at node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are defined only in terms of the attribute value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’s parent,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itself and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’s siblings</a:t>
            </a:r>
          </a:p>
          <a:p>
            <a:pPr lvl="1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Defined at rule of </a:t>
            </a:r>
            <a:r>
              <a:rPr lang="en-US" sz="2600" dirty="0">
                <a:solidFill>
                  <a:srgbClr val="C00000"/>
                </a:solidFill>
                <a:latin typeface="Candara" pitchFamily="34" charset="0"/>
              </a:rPr>
              <a:t>parent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node of </a:t>
            </a:r>
            <a:r>
              <a:rPr lang="en-US" sz="2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13</a:t>
            </a:fld>
            <a:endParaRPr lang="en-US">
              <a:latin typeface="Candara" pitchFamily="34" charset="0"/>
            </a:endParaRPr>
          </a:p>
        </p:txBody>
      </p:sp>
      <p:pic>
        <p:nvPicPr>
          <p:cNvPr id="7" name="Picture 6" descr="inherit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3037" y="4229100"/>
            <a:ext cx="6257925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Inherited attributes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at node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are defined only in terms of the attribute value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’s parent,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itself and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’s siblings</a:t>
            </a:r>
          </a:p>
          <a:p>
            <a:pPr lvl="1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Defined at rule of </a:t>
            </a:r>
            <a:r>
              <a:rPr lang="en-US" sz="2600" dirty="0">
                <a:solidFill>
                  <a:srgbClr val="C00000"/>
                </a:solidFill>
                <a:latin typeface="Candara" pitchFamily="34" charset="0"/>
              </a:rPr>
              <a:t>parent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node of </a:t>
            </a:r>
            <a:r>
              <a:rPr lang="en-US" sz="2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14</a:t>
            </a:fld>
            <a:endParaRPr lang="en-US">
              <a:latin typeface="Candara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91000" y="3886200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4648200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1000" y="4648200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05400" y="4648200"/>
            <a:ext cx="381000" cy="3810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6800" y="5410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5410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90800" y="5410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76600" y="5410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2400" y="5410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3"/>
            <a:endCxn id="9" idx="7"/>
          </p:cNvCxnSpPr>
          <p:nvPr/>
        </p:nvCxnSpPr>
        <p:spPr>
          <a:xfrm rot="5400000">
            <a:off x="3716104" y="4173304"/>
            <a:ext cx="492592" cy="5687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4"/>
            <a:endCxn id="10" idx="0"/>
          </p:cNvCxnSpPr>
          <p:nvPr/>
        </p:nvCxnSpPr>
        <p:spPr>
          <a:xfrm rot="5400000">
            <a:off x="4191000" y="4457700"/>
            <a:ext cx="381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11" idx="1"/>
          </p:cNvCxnSpPr>
          <p:nvPr/>
        </p:nvCxnSpPr>
        <p:spPr>
          <a:xfrm rot="16200000" flipH="1">
            <a:off x="4592404" y="4135204"/>
            <a:ext cx="492592" cy="64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14" idx="7"/>
          </p:cNvCxnSpPr>
          <p:nvPr/>
        </p:nvCxnSpPr>
        <p:spPr>
          <a:xfrm rot="5400000">
            <a:off x="2916004" y="4973404"/>
            <a:ext cx="492592" cy="492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4"/>
            <a:endCxn id="15" idx="0"/>
          </p:cNvCxnSpPr>
          <p:nvPr/>
        </p:nvCxnSpPr>
        <p:spPr>
          <a:xfrm rot="5400000">
            <a:off x="3314700" y="5181600"/>
            <a:ext cx="3810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6" idx="1"/>
          </p:cNvCxnSpPr>
          <p:nvPr/>
        </p:nvCxnSpPr>
        <p:spPr>
          <a:xfrm rot="16200000" flipH="1">
            <a:off x="3601804" y="5049604"/>
            <a:ext cx="492592" cy="340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12" idx="0"/>
          </p:cNvCxnSpPr>
          <p:nvPr/>
        </p:nvCxnSpPr>
        <p:spPr>
          <a:xfrm rot="5400000">
            <a:off x="4991100" y="5105400"/>
            <a:ext cx="3810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5"/>
            <a:endCxn id="13" idx="1"/>
          </p:cNvCxnSpPr>
          <p:nvPr/>
        </p:nvCxnSpPr>
        <p:spPr>
          <a:xfrm rot="16200000" flipH="1">
            <a:off x="5354404" y="5049604"/>
            <a:ext cx="492592" cy="340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2600" y="4800600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Synthesized attribute at node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can be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defined in terms of inherited values of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</a:p>
          <a:p>
            <a:endParaRPr lang="en-US" sz="2800" i="1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Inherited attributes at node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cannot be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defined in terms of attribute values of children on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node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Terminals can have synthesized attributes only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Supplied by Scanner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15</a:t>
            </a:fld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Are the attributes synthesized or inherited?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pPr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pPr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pPr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r>
              <a:rPr lang="en-US" sz="2800" i="1" dirty="0" err="1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val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 and </a:t>
            </a:r>
            <a:r>
              <a:rPr lang="en-US" sz="2800" i="1" dirty="0" err="1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lexval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 are both synthesized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16</a:t>
            </a:fld>
            <a:endParaRPr lang="en-US">
              <a:latin typeface="Candara" pitchFamily="34" charset="0"/>
            </a:endParaRPr>
          </a:p>
        </p:txBody>
      </p:sp>
      <p:pic>
        <p:nvPicPr>
          <p:cNvPr id="6" name="Picture 5" descr="sd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026966"/>
            <a:ext cx="5943600" cy="3307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Attribute Grammar:</a:t>
            </a: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SDD with no side effects i.e. no print, symbol table insertion</a:t>
            </a: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Define value of an attribute purely on other attributes and constants</a:t>
            </a:r>
          </a:p>
          <a:p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S-attributed SDD:</a:t>
            </a: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All attributes are synthesized</a:t>
            </a: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Each rule computes attribute for head in terms of attributes of nonterminals from body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17</a:t>
            </a:fld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pPr>
              <a:buNone/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This can be also called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Attribute Grammar</a:t>
            </a: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And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S-attributed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18</a:t>
            </a:fld>
            <a:endParaRPr lang="en-US">
              <a:latin typeface="Candara" pitchFamily="34" charset="0"/>
            </a:endParaRPr>
          </a:p>
        </p:txBody>
      </p:sp>
      <p:pic>
        <p:nvPicPr>
          <p:cNvPr id="6" name="Picture 5" descr="sd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17366"/>
            <a:ext cx="5943600" cy="3307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Evaluating an SDD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Suppose we have constructed a parse tree first</a:t>
            </a: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Attributes will be evaluated at each node</a:t>
            </a: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A parse tree may not be needed to be built in practice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In what order do we evaluate attributes?</a:t>
            </a: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For an S-attributed SDD we must evaluate in bottom-up order (like </a:t>
            </a:r>
            <a:r>
              <a:rPr lang="en-US" sz="260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post-order </a:t>
            </a:r>
            <a:r>
              <a:rPr lang="en-US" sz="2600" smtClean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traversal)</a:t>
            </a:r>
          </a:p>
          <a:p>
            <a:pPr lvl="1"/>
            <a:r>
              <a:rPr lang="en-US" sz="2600" smtClean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But 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what if there are inherited attributes also</a:t>
            </a:r>
            <a:endParaRPr lang="en-US" sz="2600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19</a:t>
            </a:fld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Text Book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406588"/>
            <a:ext cx="2286000" cy="3460132"/>
          </a:xfrm>
          <a:ln w="12700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04800" y="1905000"/>
            <a:ext cx="549859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Compilers: Principles, Techniques, and Tools 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(2nd Edition)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by Alfred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Aho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 Monica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Lam,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Ravi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Sethi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, Jeffrey Ullman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Pearson/Addison Wesley, 2007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Evaluating an SDD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Not every time we will find an evaluation order</a:t>
            </a:r>
          </a:p>
          <a:p>
            <a:pPr lvl="1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Circular dependency</a:t>
            </a:r>
          </a:p>
          <a:p>
            <a:pPr lvl="1"/>
            <a:endParaRPr lang="en-US" sz="2200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20</a:t>
            </a:fld>
            <a:endParaRPr lang="en-US">
              <a:latin typeface="Candara" pitchFamily="34" charset="0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5" y="2667000"/>
            <a:ext cx="4229690" cy="990738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14" y="3733800"/>
            <a:ext cx="2287172" cy="2350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What does the following grammar recognize?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Did we see something like this previously?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Yes!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Recognizes string like 3*5*7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21</a:t>
            </a:fld>
            <a:endParaRPr lang="en-US">
              <a:latin typeface="Candara" pitchFamily="34" charset="0"/>
            </a:endParaRPr>
          </a:p>
        </p:txBody>
      </p:sp>
      <p:pic>
        <p:nvPicPr>
          <p:cNvPr id="9" name="Picture 8" descr="inherite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2347912"/>
            <a:ext cx="2971800" cy="2376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Parse tree for 3*5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How can we calculate value of the product?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22</a:t>
            </a:fld>
            <a:endParaRPr lang="en-US">
              <a:latin typeface="Candara" pitchFamily="34" charset="0"/>
            </a:endParaRPr>
          </a:p>
        </p:txBody>
      </p:sp>
      <p:pic>
        <p:nvPicPr>
          <p:cNvPr id="9" name="Picture 8" descr="inherite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576512"/>
            <a:ext cx="2971800" cy="2376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6324" y="243840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3195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3184267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3118" y="40224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64830" y="3957935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8918" y="394626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0" y="4796135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Ɛ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5943600" y="2895602"/>
            <a:ext cx="304802" cy="304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6553201" y="2895600"/>
            <a:ext cx="304799" cy="304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0"/>
          </p:cNvCxnSpPr>
          <p:nvPr/>
        </p:nvCxnSpPr>
        <p:spPr>
          <a:xfrm rot="10800000" flipV="1">
            <a:off x="6422396" y="3581401"/>
            <a:ext cx="511805" cy="441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13" idx="0"/>
          </p:cNvCxnSpPr>
          <p:nvPr/>
        </p:nvCxnSpPr>
        <p:spPr>
          <a:xfrm rot="16200000" flipH="1">
            <a:off x="6934609" y="3779092"/>
            <a:ext cx="300335" cy="3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39002" y="3657602"/>
            <a:ext cx="380998" cy="3047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2"/>
            <a:endCxn id="14" idx="0"/>
          </p:cNvCxnSpPr>
          <p:nvPr/>
        </p:nvCxnSpPr>
        <p:spPr>
          <a:xfrm rot="16200000" flipH="1">
            <a:off x="7591667" y="4602531"/>
            <a:ext cx="376535" cy="1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4000" y="3881735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56904" y="4796135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</a:t>
            </a:r>
          </a:p>
        </p:txBody>
      </p:sp>
      <p:cxnSp>
        <p:nvCxnSpPr>
          <p:cNvPr id="40" name="Straight Connector 39"/>
          <p:cNvCxnSpPr>
            <a:stCxn id="8" idx="2"/>
            <a:endCxn id="38" idx="0"/>
          </p:cNvCxnSpPr>
          <p:nvPr/>
        </p:nvCxnSpPr>
        <p:spPr>
          <a:xfrm rot="5400000">
            <a:off x="5601290" y="3757559"/>
            <a:ext cx="224135" cy="242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2"/>
            <a:endCxn id="39" idx="0"/>
          </p:cNvCxnSpPr>
          <p:nvPr/>
        </p:nvCxnSpPr>
        <p:spPr>
          <a:xfrm rot="5400000">
            <a:off x="6868867" y="4563218"/>
            <a:ext cx="388203" cy="77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Introducing an inherited attribute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23</a:t>
            </a:fld>
            <a:endParaRPr lang="en-US">
              <a:latin typeface="Candara" pitchFamily="34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02" y="2285998"/>
            <a:ext cx="5715798" cy="3395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Introducing an inherited attribute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24</a:t>
            </a:fld>
            <a:endParaRPr lang="en-US">
              <a:latin typeface="Candar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1578" y="5491718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Annotated parse tree for 3 * 5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1" y="2731453"/>
            <a:ext cx="4115099" cy="2546388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50" y="2438400"/>
            <a:ext cx="4591350" cy="3053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How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it works?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25</a:t>
            </a:fld>
            <a:endParaRPr lang="en-US">
              <a:latin typeface="Candara" pitchFamily="34" charset="0"/>
            </a:endParaRPr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1"/>
            <a:ext cx="5495679" cy="3809999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rot="5400000" flipH="1" flipV="1">
            <a:off x="2514600" y="4038600"/>
            <a:ext cx="6096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124200" y="3429000"/>
            <a:ext cx="16002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91200" y="3429000"/>
            <a:ext cx="8382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6895306" y="4610100"/>
            <a:ext cx="381794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838700" y="51427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410200" y="4419600"/>
            <a:ext cx="5334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51"/>
          <p:cNvCxnSpPr/>
          <p:nvPr/>
        </p:nvCxnSpPr>
        <p:spPr>
          <a:xfrm rot="10800000">
            <a:off x="6172201" y="3581400"/>
            <a:ext cx="1143000" cy="914400"/>
          </a:xfrm>
          <a:prstGeom prst="curvedConnector3">
            <a:avLst>
              <a:gd name="adj1" fmla="val -2459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54"/>
          <p:cNvCxnSpPr/>
          <p:nvPr/>
        </p:nvCxnSpPr>
        <p:spPr>
          <a:xfrm rot="10800000">
            <a:off x="4800600" y="2438399"/>
            <a:ext cx="1143000" cy="914400"/>
          </a:xfrm>
          <a:prstGeom prst="curvedConnector3">
            <a:avLst>
              <a:gd name="adj1" fmla="val -2459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Evaluation Order of SDD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What is the evaluation order for the attribute instance in a given parse tree?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andara" pitchFamily="34" charset="0"/>
              </a:rPr>
              <a:t>Not always possible (Remember?)</a:t>
            </a:r>
          </a:p>
          <a:p>
            <a:endParaRPr lang="en-US" sz="2800" dirty="0">
              <a:solidFill>
                <a:srgbClr val="FF0000"/>
              </a:solidFill>
              <a:latin typeface="Candara" pitchFamily="34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Useful tool: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Dependency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26</a:t>
            </a:fld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Depicts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flow of information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among attribute instances in a particular parse tree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Nodes represent attribute instances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Nodes for all attributes at a given parse tree nodes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An edge from one attribute to another means that the first attribute is needed to compute the second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Edge represent constraint implied by semantic rule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27</a:t>
            </a:fld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Example 1: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pPr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Production  Semantic Rule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 -&gt; TF    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F.a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E.a+T.b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28</a:t>
            </a:fld>
            <a:endParaRPr lang="en-US">
              <a:latin typeface="Candara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42760" y="297180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403860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20000" y="41300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0"/>
            <a:endCxn id="6" idx="3"/>
          </p:cNvCxnSpPr>
          <p:nvPr/>
        </p:nvCxnSpPr>
        <p:spPr>
          <a:xfrm rot="5400000" flipH="1" flipV="1">
            <a:off x="6248400" y="3390676"/>
            <a:ext cx="754604" cy="54124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1"/>
            <a:endCxn id="6" idx="5"/>
          </p:cNvCxnSpPr>
          <p:nvPr/>
        </p:nvCxnSpPr>
        <p:spPr>
          <a:xfrm rot="16200000" flipV="1">
            <a:off x="6964456" y="3474496"/>
            <a:ext cx="899608" cy="51860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23760" y="306324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77000" y="4053840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48600" y="388620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 flipV="1">
            <a:off x="6842760" y="4069080"/>
            <a:ext cx="1005840" cy="1676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5"/>
            <a:endCxn id="16" idx="1"/>
          </p:cNvCxnSpPr>
          <p:nvPr/>
        </p:nvCxnSpPr>
        <p:spPr>
          <a:xfrm rot="16200000" flipH="1">
            <a:off x="7436896" y="3474496"/>
            <a:ext cx="564328" cy="3662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Dependency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29</a:t>
            </a:fld>
            <a:endParaRPr lang="en-US">
              <a:latin typeface="Candara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63" y="3429000"/>
            <a:ext cx="5056984" cy="213360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91940"/>
            <a:ext cx="5353362" cy="9608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0600" y="1524000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Example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5885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Language Processing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143000"/>
            <a:ext cx="4633913" cy="4889326"/>
          </a:xfrm>
          <a:prstGeom prst="rect">
            <a:avLst/>
          </a:prstGeom>
        </p:spPr>
      </p:pic>
      <p:sp>
        <p:nvSpPr>
          <p:cNvPr id="13" name="Striped Right Arrow 12"/>
          <p:cNvSpPr/>
          <p:nvPr/>
        </p:nvSpPr>
        <p:spPr>
          <a:xfrm flipH="1">
            <a:off x="5257800" y="2731810"/>
            <a:ext cx="1295400" cy="697190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05600" y="2788018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CSE 309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6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Dependency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30</a:t>
            </a:fld>
            <a:endParaRPr lang="en-US">
              <a:latin typeface="Candara" pitchFamily="34" charset="0"/>
            </a:endParaRPr>
          </a:p>
        </p:txBody>
      </p:sp>
      <p:pic>
        <p:nvPicPr>
          <p:cNvPr id="11" name="Picture 10" descr="inheritedex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438400"/>
            <a:ext cx="3505200" cy="27432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83" y="2286000"/>
            <a:ext cx="5261318" cy="297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0200" y="541020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Dependency Graph for 1*2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1524000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Example 3: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Dependency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31</a:t>
            </a:fld>
            <a:endParaRPr lang="en-US">
              <a:latin typeface="Candar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Allowable Order : </a:t>
            </a:r>
            <a:r>
              <a:rPr lang="en-US" sz="2800" i="1" dirty="0">
                <a:latin typeface="Candara" pitchFamily="34" charset="0"/>
              </a:rPr>
              <a:t>N</a:t>
            </a:r>
            <a:r>
              <a:rPr lang="en-US" sz="2800" baseline="-25000" dirty="0">
                <a:latin typeface="Candara" pitchFamily="34" charset="0"/>
              </a:rPr>
              <a:t>1</a:t>
            </a:r>
            <a:r>
              <a:rPr lang="en-US" sz="2800" dirty="0">
                <a:latin typeface="Candara" pitchFamily="34" charset="0"/>
              </a:rPr>
              <a:t>, </a:t>
            </a:r>
            <a:r>
              <a:rPr lang="en-US" sz="2800" i="1" dirty="0">
                <a:latin typeface="Candara" pitchFamily="34" charset="0"/>
              </a:rPr>
              <a:t>N</a:t>
            </a:r>
            <a:r>
              <a:rPr lang="en-US" sz="2800" baseline="-25000" dirty="0">
                <a:latin typeface="Candara" pitchFamily="34" charset="0"/>
              </a:rPr>
              <a:t>2</a:t>
            </a:r>
            <a:r>
              <a:rPr lang="en-US" sz="2800" dirty="0">
                <a:latin typeface="Candara" pitchFamily="34" charset="0"/>
              </a:rPr>
              <a:t>, </a:t>
            </a:r>
            <a:r>
              <a:rPr lang="en-US" sz="2800" i="1" dirty="0">
                <a:latin typeface="Candara" pitchFamily="34" charset="0"/>
              </a:rPr>
              <a:t>N</a:t>
            </a:r>
            <a:r>
              <a:rPr lang="en-US" sz="2800" baseline="-25000" dirty="0">
                <a:latin typeface="Candara" pitchFamily="34" charset="0"/>
              </a:rPr>
              <a:t>3</a:t>
            </a:r>
            <a:r>
              <a:rPr lang="en-US" sz="2800" dirty="0">
                <a:latin typeface="Candara" pitchFamily="34" charset="0"/>
              </a:rPr>
              <a:t>,…, </a:t>
            </a:r>
            <a:r>
              <a:rPr lang="en-US" sz="2800" i="1" dirty="0" err="1">
                <a:latin typeface="Candara" pitchFamily="34" charset="0"/>
              </a:rPr>
              <a:t>N</a:t>
            </a:r>
            <a:r>
              <a:rPr lang="en-US" sz="2800" i="1" baseline="-25000" dirty="0" err="1">
                <a:latin typeface="Candara" pitchFamily="34" charset="0"/>
              </a:rPr>
              <a:t>k</a:t>
            </a:r>
            <a:r>
              <a:rPr lang="en-US" sz="2800" i="1" dirty="0">
                <a:latin typeface="Candara" pitchFamily="34" charset="0"/>
              </a:rPr>
              <a:t> </a:t>
            </a:r>
            <a:r>
              <a:rPr lang="en-US" sz="2800" dirty="0">
                <a:latin typeface="Candara" pitchFamily="34" charset="0"/>
              </a:rPr>
              <a:t>such that, if there is an edge from </a:t>
            </a:r>
            <a:r>
              <a:rPr lang="en-US" sz="2800" i="1" dirty="0">
                <a:latin typeface="Candara" pitchFamily="34" charset="0"/>
              </a:rPr>
              <a:t>N</a:t>
            </a:r>
            <a:r>
              <a:rPr lang="en-US" sz="2800" i="1" baseline="-25000" dirty="0">
                <a:latin typeface="Candara" pitchFamily="34" charset="0"/>
              </a:rPr>
              <a:t>i</a:t>
            </a:r>
            <a:r>
              <a:rPr lang="en-US" sz="2800" dirty="0">
                <a:latin typeface="Candara" pitchFamily="34" charset="0"/>
              </a:rPr>
              <a:t> to </a:t>
            </a:r>
            <a:r>
              <a:rPr lang="en-US" sz="2800" i="1" dirty="0" err="1">
                <a:latin typeface="Candara" pitchFamily="34" charset="0"/>
              </a:rPr>
              <a:t>N</a:t>
            </a:r>
            <a:r>
              <a:rPr lang="en-US" sz="2800" i="1" baseline="-25000" dirty="0" err="1">
                <a:latin typeface="Candara" pitchFamily="34" charset="0"/>
              </a:rPr>
              <a:t>j</a:t>
            </a:r>
            <a:r>
              <a:rPr lang="en-US" sz="2800" dirty="0">
                <a:latin typeface="Candara" pitchFamily="34" charset="0"/>
              </a:rPr>
              <a:t> then </a:t>
            </a:r>
            <a:r>
              <a:rPr lang="en-US" sz="2800" i="1" dirty="0" err="1">
                <a:latin typeface="Candara" pitchFamily="34" charset="0"/>
              </a:rPr>
              <a:t>i</a:t>
            </a:r>
            <a:r>
              <a:rPr lang="en-US" sz="2800" dirty="0">
                <a:latin typeface="Candara" pitchFamily="34" charset="0"/>
              </a:rPr>
              <a:t>&lt;</a:t>
            </a:r>
            <a:r>
              <a:rPr lang="en-US" sz="2800" i="1" dirty="0">
                <a:latin typeface="Candara" pitchFamily="34" charset="0"/>
              </a:rPr>
              <a:t>j</a:t>
            </a:r>
            <a:r>
              <a:rPr lang="en-US" sz="2800" dirty="0">
                <a:latin typeface="Candara" pitchFamily="34" charset="0"/>
              </a:rPr>
              <a:t> </a:t>
            </a:r>
          </a:p>
          <a:p>
            <a:endParaRPr lang="en-US" sz="28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Called </a:t>
            </a:r>
            <a:r>
              <a:rPr lang="en-US" sz="2800" dirty="0">
                <a:solidFill>
                  <a:srgbClr val="FF0000"/>
                </a:solidFill>
                <a:latin typeface="Candara" pitchFamily="34" charset="0"/>
              </a:rPr>
              <a:t>Topological sort</a:t>
            </a:r>
          </a:p>
          <a:p>
            <a:endParaRPr lang="en-US" sz="28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If a directed graph is acyclic, then there is always at least one topological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Well Behaved SDD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32</a:t>
            </a:fld>
            <a:endParaRPr lang="en-US">
              <a:latin typeface="Candar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Difficult to tell whether there exist any dependency graph with cycle</a:t>
            </a:r>
          </a:p>
          <a:p>
            <a:pPr>
              <a:buNone/>
            </a:pPr>
            <a:endParaRPr lang="en-US" sz="28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Safe way: Use classes of SDD that guarantees evaluation order</a:t>
            </a:r>
          </a:p>
          <a:p>
            <a:pPr lvl="1"/>
            <a:r>
              <a:rPr lang="en-US" sz="2400" dirty="0">
                <a:latin typeface="Candara" pitchFamily="34" charset="0"/>
              </a:rPr>
              <a:t>S-attributed SDD</a:t>
            </a:r>
          </a:p>
          <a:p>
            <a:pPr lvl="1"/>
            <a:r>
              <a:rPr lang="en-US" sz="2400" dirty="0">
                <a:latin typeface="Candara" pitchFamily="34" charset="0"/>
              </a:rPr>
              <a:t>L-attributed SDD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S-attributed SDD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33</a:t>
            </a:fld>
            <a:endParaRPr lang="en-US">
              <a:latin typeface="Candar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We already know!</a:t>
            </a:r>
          </a:p>
          <a:p>
            <a:pPr lvl="1"/>
            <a:r>
              <a:rPr lang="en-US" sz="2400" dirty="0">
                <a:latin typeface="Candara" pitchFamily="34" charset="0"/>
              </a:rPr>
              <a:t>All attributes are synthesized</a:t>
            </a:r>
          </a:p>
          <a:p>
            <a:pPr lvl="1"/>
            <a:endParaRPr lang="en-US" sz="2400" dirty="0">
              <a:latin typeface="Candara" pitchFamily="34" charset="0"/>
            </a:endParaRPr>
          </a:p>
          <a:p>
            <a:pPr lvl="1"/>
            <a:r>
              <a:rPr lang="en-US" sz="2400" dirty="0">
                <a:latin typeface="Candara" pitchFamily="34" charset="0"/>
              </a:rPr>
              <a:t>Can be calculated in bottom up order</a:t>
            </a:r>
          </a:p>
          <a:p>
            <a:pPr lvl="2"/>
            <a:r>
              <a:rPr lang="en-US" sz="2000" dirty="0">
                <a:latin typeface="Candara" pitchFamily="34" charset="0"/>
              </a:rPr>
              <a:t>Post Order Traversal on Parse Tree</a:t>
            </a:r>
          </a:p>
          <a:p>
            <a:pPr lvl="2"/>
            <a:endParaRPr lang="en-US" sz="2000" dirty="0">
              <a:latin typeface="Candara" pitchFamily="34" charset="0"/>
            </a:endParaRPr>
          </a:p>
          <a:p>
            <a:pPr lvl="1"/>
            <a:r>
              <a:rPr lang="en-US" sz="2400" dirty="0">
                <a:latin typeface="Candara" pitchFamily="34" charset="0"/>
              </a:rPr>
              <a:t>Can be implemented during bottom-up parsing, without creating tree nodes explicitly</a:t>
            </a:r>
            <a:endParaRPr lang="en-US" dirty="0">
              <a:latin typeface="Candara" pitchFamily="34" charset="0"/>
            </a:endParaRPr>
          </a:p>
          <a:p>
            <a:pPr lvl="1"/>
            <a:endParaRPr lang="en-US" sz="24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L-attributed SDD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34</a:t>
            </a:fld>
            <a:endParaRPr lang="en-US">
              <a:latin typeface="Candar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Between attributes of a production body, dependency graph edges can go from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left to right</a:t>
            </a:r>
          </a:p>
          <a:p>
            <a:endParaRPr lang="en-US" sz="28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Attributes can be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ndara" pitchFamily="34" charset="0"/>
              </a:rPr>
              <a:t>Synthesized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ndara" pitchFamily="34" charset="0"/>
              </a:rPr>
              <a:t>Inherited with some restrictions</a:t>
            </a:r>
          </a:p>
          <a:p>
            <a:endParaRPr lang="en-US" dirty="0">
              <a:latin typeface="Candara" pitchFamily="34" charset="0"/>
            </a:endParaRPr>
          </a:p>
          <a:p>
            <a:pPr lvl="1"/>
            <a:endParaRPr lang="en-US" sz="24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L-attributed SDD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35</a:t>
            </a:fld>
            <a:endParaRPr lang="en-US">
              <a:latin typeface="Candar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For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i="1" dirty="0"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aseline="-25000" dirty="0"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i="1" dirty="0" err="1">
                <a:latin typeface="Candara" pitchFamily="34" charset="0"/>
                <a:cs typeface="Courier New" pitchFamily="49" charset="0"/>
              </a:rPr>
              <a:t>X</a:t>
            </a:r>
            <a:r>
              <a:rPr lang="en-US" sz="2800" baseline="-25000" dirty="0" err="1">
                <a:latin typeface="Candara" pitchFamily="34" charset="0"/>
                <a:cs typeface="Courier New" pitchFamily="49" charset="0"/>
              </a:rPr>
              <a:t>i</a:t>
            </a:r>
            <a:r>
              <a:rPr lang="en-US" sz="2800" dirty="0" err="1">
                <a:latin typeface="Candara" pitchFamily="34" charset="0"/>
                <a:cs typeface="Courier New" pitchFamily="49" charset="0"/>
              </a:rPr>
              <a:t>.</a:t>
            </a:r>
            <a:r>
              <a:rPr lang="en-US" sz="2800" i="1" dirty="0" err="1">
                <a:latin typeface="Candara" pitchFamily="34" charset="0"/>
                <a:cs typeface="Courier New" pitchFamily="49" charset="0"/>
              </a:rPr>
              <a:t>a</a:t>
            </a:r>
            <a:r>
              <a:rPr lang="en-US" sz="2800" dirty="0">
                <a:latin typeface="Candara" pitchFamily="34" charset="0"/>
                <a:cs typeface="Courier New" pitchFamily="49" charset="0"/>
              </a:rPr>
              <a:t> is an inherited attribute computed by a rule associated with this production</a:t>
            </a:r>
          </a:p>
          <a:p>
            <a:pPr lvl="1">
              <a:buNone/>
            </a:pPr>
            <a:endParaRPr lang="en-US" sz="2000" dirty="0">
              <a:latin typeface="Candara" pitchFamily="34" charset="0"/>
              <a:cs typeface="Courier New" pitchFamily="49" charset="0"/>
            </a:endParaRPr>
          </a:p>
          <a:p>
            <a:pPr lvl="1"/>
            <a:r>
              <a:rPr lang="en-US" sz="2400" dirty="0">
                <a:latin typeface="Candara" pitchFamily="34" charset="0"/>
                <a:cs typeface="Courier New" pitchFamily="49" charset="0"/>
              </a:rPr>
              <a:t>The rule may use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Inherited attribute associated with head</a:t>
            </a:r>
          </a:p>
          <a:p>
            <a:pPr>
              <a:buNone/>
            </a:pPr>
            <a:endParaRPr lang="en-US" dirty="0">
              <a:latin typeface="Candara" pitchFamily="34" charset="0"/>
            </a:endParaRPr>
          </a:p>
          <a:p>
            <a:pPr>
              <a:buNone/>
            </a:pPr>
            <a:r>
              <a:rPr lang="en-US" sz="2800" dirty="0">
                <a:latin typeface="Candara" pitchFamily="34" charset="0"/>
              </a:rPr>
              <a:t>	</a:t>
            </a:r>
            <a:r>
              <a:rPr lang="en-US" sz="2800" i="1" dirty="0" err="1">
                <a:latin typeface="Candara" pitchFamily="34" charset="0"/>
              </a:rPr>
              <a:t>X</a:t>
            </a:r>
            <a:r>
              <a:rPr lang="en-US" sz="2800" i="1" baseline="-25000" dirty="0" err="1">
                <a:latin typeface="Candara" pitchFamily="34" charset="0"/>
              </a:rPr>
              <a:t>i</a:t>
            </a:r>
            <a:r>
              <a:rPr lang="en-US" sz="2800" dirty="0" err="1">
                <a:latin typeface="Candara" pitchFamily="34" charset="0"/>
              </a:rPr>
              <a:t>.</a:t>
            </a:r>
            <a:r>
              <a:rPr lang="en-US" sz="2800" i="1" dirty="0" err="1">
                <a:latin typeface="Candara" pitchFamily="34" charset="0"/>
              </a:rPr>
              <a:t>a</a:t>
            </a:r>
            <a:r>
              <a:rPr lang="en-US" sz="2800" dirty="0">
                <a:latin typeface="Candara" pitchFamily="34" charset="0"/>
              </a:rPr>
              <a:t>= </a:t>
            </a:r>
            <a:r>
              <a:rPr lang="en-US" sz="2800" i="1" dirty="0">
                <a:latin typeface="Candara" pitchFamily="34" charset="0"/>
              </a:rPr>
              <a:t>f</a:t>
            </a:r>
            <a:r>
              <a:rPr lang="en-US" sz="2800" dirty="0">
                <a:latin typeface="Candara" pitchFamily="34" charset="0"/>
              </a:rPr>
              <a:t>(</a:t>
            </a:r>
            <a:r>
              <a:rPr lang="en-US" sz="2800" i="1" dirty="0">
                <a:latin typeface="Candara" pitchFamily="34" charset="0"/>
              </a:rPr>
              <a:t>A</a:t>
            </a:r>
            <a:r>
              <a:rPr lang="en-US" sz="2800" dirty="0">
                <a:latin typeface="Candara" pitchFamily="34" charset="0"/>
              </a:rPr>
              <a:t>.</a:t>
            </a:r>
            <a:r>
              <a:rPr lang="en-US" sz="2800" i="1" dirty="0">
                <a:latin typeface="Candara" pitchFamily="34" charset="0"/>
              </a:rPr>
              <a:t>inh, …</a:t>
            </a:r>
            <a:r>
              <a:rPr lang="en-US" sz="2800" dirty="0">
                <a:latin typeface="Candara" pitchFamily="34" charset="0"/>
              </a:rPr>
              <a:t>), where </a:t>
            </a:r>
            <a:r>
              <a:rPr lang="en-US" sz="2800" i="1" dirty="0" err="1">
                <a:latin typeface="Candara" pitchFamily="34" charset="0"/>
              </a:rPr>
              <a:t>inh</a:t>
            </a:r>
            <a:r>
              <a:rPr lang="en-US" sz="2800" dirty="0">
                <a:latin typeface="Candara" pitchFamily="34" charset="0"/>
              </a:rPr>
              <a:t> is an inherited attribute of </a:t>
            </a:r>
            <a:r>
              <a:rPr lang="en-US" sz="2800" i="1" dirty="0">
                <a:latin typeface="Candara" pitchFamily="34" charset="0"/>
              </a:rPr>
              <a:t>A</a:t>
            </a:r>
            <a:endParaRPr lang="en-US" sz="3600" i="1" dirty="0">
              <a:latin typeface="Candara" pitchFamily="34" charset="0"/>
            </a:endParaRPr>
          </a:p>
          <a:p>
            <a:pPr lvl="1"/>
            <a:endParaRPr lang="en-US" sz="24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L-attributed SDD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36</a:t>
            </a:fld>
            <a:endParaRPr lang="en-US">
              <a:latin typeface="Candar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For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i="1" dirty="0"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aseline="-25000" dirty="0"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i="1" dirty="0" err="1">
                <a:latin typeface="Candara" pitchFamily="34" charset="0"/>
                <a:cs typeface="Courier New" pitchFamily="49" charset="0"/>
              </a:rPr>
              <a:t>X</a:t>
            </a:r>
            <a:r>
              <a:rPr lang="en-US" sz="2800" baseline="-25000" dirty="0" err="1">
                <a:latin typeface="Candara" pitchFamily="34" charset="0"/>
                <a:cs typeface="Courier New" pitchFamily="49" charset="0"/>
              </a:rPr>
              <a:t>i</a:t>
            </a:r>
            <a:r>
              <a:rPr lang="en-US" sz="2800" dirty="0" err="1">
                <a:latin typeface="Candara" pitchFamily="34" charset="0"/>
                <a:cs typeface="Courier New" pitchFamily="49" charset="0"/>
              </a:rPr>
              <a:t>.</a:t>
            </a:r>
            <a:r>
              <a:rPr lang="en-US" sz="2800" i="1" dirty="0" err="1">
                <a:latin typeface="Candara" pitchFamily="34" charset="0"/>
                <a:cs typeface="Courier New" pitchFamily="49" charset="0"/>
              </a:rPr>
              <a:t>a</a:t>
            </a:r>
            <a:r>
              <a:rPr lang="en-US" sz="2800" dirty="0">
                <a:latin typeface="Candara" pitchFamily="34" charset="0"/>
                <a:cs typeface="Courier New" pitchFamily="49" charset="0"/>
              </a:rPr>
              <a:t> is an inherited attribute computed by a rule associated with this production</a:t>
            </a:r>
          </a:p>
          <a:p>
            <a:pPr lvl="1">
              <a:buNone/>
            </a:pPr>
            <a:endParaRPr lang="en-US" sz="2000" dirty="0">
              <a:latin typeface="Candara" pitchFamily="34" charset="0"/>
              <a:cs typeface="Courier New" pitchFamily="49" charset="0"/>
            </a:endParaRPr>
          </a:p>
          <a:p>
            <a:pPr lvl="1"/>
            <a:r>
              <a:rPr lang="en-US" sz="2400" dirty="0">
                <a:latin typeface="Candara" pitchFamily="34" charset="0"/>
                <a:cs typeface="Courier New" pitchFamily="49" charset="0"/>
              </a:rPr>
              <a:t>The rule may use</a:t>
            </a:r>
          </a:p>
          <a:p>
            <a:pPr marL="971550" lvl="1" indent="-514350">
              <a:buFont typeface="+mj-lt"/>
              <a:buAutoNum type="romanLcPeriod" startAt="2"/>
            </a:pPr>
            <a:r>
              <a:rPr lang="en-US" sz="2400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Either inherited or synthesized attribute associated with occurrence of </a:t>
            </a:r>
            <a:r>
              <a:rPr lang="en-US" sz="2400" i="1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, … , </a:t>
            </a:r>
            <a:r>
              <a:rPr lang="en-US" sz="2400" i="1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X</a:t>
            </a:r>
            <a:r>
              <a:rPr lang="en-US" sz="2400" i="1" baseline="-25000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i</a:t>
            </a:r>
            <a:r>
              <a:rPr lang="en-US" sz="2400" baseline="-25000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-1</a:t>
            </a:r>
          </a:p>
          <a:p>
            <a:pPr>
              <a:buNone/>
            </a:pPr>
            <a:endParaRPr lang="en-US" dirty="0">
              <a:latin typeface="Candara" pitchFamily="34" charset="0"/>
            </a:endParaRPr>
          </a:p>
          <a:p>
            <a:pPr>
              <a:buNone/>
            </a:pPr>
            <a:r>
              <a:rPr lang="en-US" sz="2800" dirty="0">
                <a:latin typeface="Candara" pitchFamily="34" charset="0"/>
              </a:rPr>
              <a:t>				</a:t>
            </a:r>
            <a:r>
              <a:rPr lang="en-US" sz="2800" i="1" dirty="0">
                <a:latin typeface="Candara" pitchFamily="34" charset="0"/>
              </a:rPr>
              <a:t>X</a:t>
            </a:r>
            <a:r>
              <a:rPr lang="en-US" sz="2800" i="1" baseline="-25000" dirty="0">
                <a:latin typeface="Candara" pitchFamily="34" charset="0"/>
              </a:rPr>
              <a:t>5</a:t>
            </a:r>
            <a:r>
              <a:rPr lang="en-US" sz="2800" dirty="0">
                <a:latin typeface="Candara" pitchFamily="34" charset="0"/>
              </a:rPr>
              <a:t>.</a:t>
            </a:r>
            <a:r>
              <a:rPr lang="en-US" sz="2800" i="1" dirty="0">
                <a:latin typeface="Candara" pitchFamily="34" charset="0"/>
              </a:rPr>
              <a:t>a</a:t>
            </a:r>
            <a:r>
              <a:rPr lang="en-US" sz="2800" dirty="0">
                <a:latin typeface="Candara" pitchFamily="34" charset="0"/>
              </a:rPr>
              <a:t>= </a:t>
            </a:r>
            <a:r>
              <a:rPr lang="en-US" sz="2800" i="1" dirty="0">
                <a:latin typeface="Candara" pitchFamily="34" charset="0"/>
              </a:rPr>
              <a:t>f</a:t>
            </a:r>
            <a:r>
              <a:rPr lang="en-US" sz="2800" dirty="0">
                <a:latin typeface="Candara" pitchFamily="34" charset="0"/>
              </a:rPr>
              <a:t>(</a:t>
            </a:r>
            <a:r>
              <a:rPr lang="en-US" sz="2800" i="1" dirty="0">
                <a:latin typeface="Candara" pitchFamily="34" charset="0"/>
              </a:rPr>
              <a:t>X</a:t>
            </a:r>
            <a:r>
              <a:rPr lang="en-US" sz="2800" i="1" baseline="-25000" dirty="0">
                <a:latin typeface="Candara" pitchFamily="34" charset="0"/>
              </a:rPr>
              <a:t>2</a:t>
            </a:r>
            <a:r>
              <a:rPr lang="en-US" sz="2800" dirty="0">
                <a:latin typeface="Candara" pitchFamily="34" charset="0"/>
              </a:rPr>
              <a:t>.</a:t>
            </a:r>
            <a:r>
              <a:rPr lang="en-US" sz="2800" i="1" dirty="0">
                <a:latin typeface="Candara" pitchFamily="34" charset="0"/>
              </a:rPr>
              <a:t>a, X</a:t>
            </a:r>
            <a:r>
              <a:rPr lang="en-US" sz="2800" i="1" baseline="-25000" dirty="0">
                <a:latin typeface="Candara" pitchFamily="34" charset="0"/>
              </a:rPr>
              <a:t>3</a:t>
            </a:r>
            <a:r>
              <a:rPr lang="en-US" sz="2800" i="1" dirty="0">
                <a:latin typeface="Candara" pitchFamily="34" charset="0"/>
              </a:rPr>
              <a:t>.b,…</a:t>
            </a:r>
            <a:r>
              <a:rPr lang="en-US" sz="2800" dirty="0">
                <a:latin typeface="Candara" pitchFamily="34" charset="0"/>
              </a:rPr>
              <a:t>)</a:t>
            </a:r>
            <a:endParaRPr lang="en-US" sz="3600" i="1" dirty="0">
              <a:latin typeface="Candara" pitchFamily="34" charset="0"/>
            </a:endParaRPr>
          </a:p>
          <a:p>
            <a:pPr lvl="1"/>
            <a:endParaRPr lang="en-US" sz="24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L-attributed SDD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37</a:t>
            </a:fld>
            <a:endParaRPr lang="en-US">
              <a:latin typeface="Candar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For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i="1" dirty="0"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aseline="-25000" dirty="0"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i="1" dirty="0" err="1">
                <a:latin typeface="Candara" pitchFamily="34" charset="0"/>
                <a:cs typeface="Courier New" pitchFamily="49" charset="0"/>
              </a:rPr>
              <a:t>X</a:t>
            </a:r>
            <a:r>
              <a:rPr lang="en-US" sz="2800" baseline="-25000" dirty="0" err="1">
                <a:latin typeface="Candara" pitchFamily="34" charset="0"/>
                <a:cs typeface="Courier New" pitchFamily="49" charset="0"/>
              </a:rPr>
              <a:t>i</a:t>
            </a:r>
            <a:r>
              <a:rPr lang="en-US" sz="2800" dirty="0" err="1">
                <a:latin typeface="Candara" pitchFamily="34" charset="0"/>
                <a:cs typeface="Courier New" pitchFamily="49" charset="0"/>
              </a:rPr>
              <a:t>.</a:t>
            </a:r>
            <a:r>
              <a:rPr lang="en-US" sz="2800" i="1" dirty="0" err="1">
                <a:latin typeface="Candara" pitchFamily="34" charset="0"/>
                <a:cs typeface="Courier New" pitchFamily="49" charset="0"/>
              </a:rPr>
              <a:t>a</a:t>
            </a:r>
            <a:r>
              <a:rPr lang="en-US" sz="2800" dirty="0">
                <a:latin typeface="Candara" pitchFamily="34" charset="0"/>
                <a:cs typeface="Courier New" pitchFamily="49" charset="0"/>
              </a:rPr>
              <a:t> is an inherited attribute computed by a rule associated with this production</a:t>
            </a:r>
          </a:p>
          <a:p>
            <a:pPr lvl="1">
              <a:buNone/>
            </a:pPr>
            <a:endParaRPr lang="en-US" sz="2000" dirty="0">
              <a:latin typeface="Candara" pitchFamily="34" charset="0"/>
              <a:cs typeface="Courier New" pitchFamily="49" charset="0"/>
            </a:endParaRPr>
          </a:p>
          <a:p>
            <a:pPr lvl="1"/>
            <a:r>
              <a:rPr lang="en-US" sz="2400" dirty="0">
                <a:latin typeface="Candara" pitchFamily="34" charset="0"/>
                <a:cs typeface="Courier New" pitchFamily="49" charset="0"/>
              </a:rPr>
              <a:t>The rule may use</a:t>
            </a:r>
          </a:p>
          <a:p>
            <a:pPr marL="971550" lvl="1" indent="-514350">
              <a:buFont typeface="+mj-lt"/>
              <a:buAutoNum type="romanLcPeriod" startAt="3"/>
            </a:pPr>
            <a:r>
              <a:rPr lang="en-US" sz="2400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Either inherited or synthesized attribute associated with this occurrence of </a:t>
            </a:r>
            <a:r>
              <a:rPr lang="en-US" sz="2400" i="1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X</a:t>
            </a:r>
            <a:r>
              <a:rPr lang="en-US" sz="2400" i="1" baseline="-25000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, without creating cycle</a:t>
            </a:r>
            <a:endParaRPr lang="en-US" sz="2400" baseline="-25000" dirty="0">
              <a:solidFill>
                <a:srgbClr val="C00000"/>
              </a:solidFill>
              <a:latin typeface="Candara" pitchFamily="34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andara" pitchFamily="34" charset="0"/>
            </a:endParaRPr>
          </a:p>
          <a:p>
            <a:pPr>
              <a:buNone/>
            </a:pPr>
            <a:r>
              <a:rPr lang="en-US" sz="2800" dirty="0">
                <a:latin typeface="Candara" pitchFamily="34" charset="0"/>
              </a:rPr>
              <a:t>				</a:t>
            </a:r>
            <a:r>
              <a:rPr lang="en-US" sz="2800" i="1" dirty="0">
                <a:latin typeface="Candara" pitchFamily="34" charset="0"/>
              </a:rPr>
              <a:t>X</a:t>
            </a:r>
            <a:r>
              <a:rPr lang="en-US" sz="2800" i="1" baseline="-25000" dirty="0">
                <a:latin typeface="Candara" pitchFamily="34" charset="0"/>
              </a:rPr>
              <a:t>5</a:t>
            </a:r>
            <a:r>
              <a:rPr lang="en-US" sz="2800" dirty="0">
                <a:latin typeface="Candara" pitchFamily="34" charset="0"/>
              </a:rPr>
              <a:t>.</a:t>
            </a:r>
            <a:r>
              <a:rPr lang="en-US" sz="2800" i="1" dirty="0">
                <a:latin typeface="Candara" pitchFamily="34" charset="0"/>
              </a:rPr>
              <a:t>a</a:t>
            </a:r>
            <a:r>
              <a:rPr lang="en-US" sz="2800" dirty="0">
                <a:latin typeface="Candara" pitchFamily="34" charset="0"/>
              </a:rPr>
              <a:t>= </a:t>
            </a:r>
            <a:r>
              <a:rPr lang="en-US" sz="2800" i="1" dirty="0">
                <a:latin typeface="Candara" pitchFamily="34" charset="0"/>
              </a:rPr>
              <a:t>f</a:t>
            </a:r>
            <a:r>
              <a:rPr lang="en-US" sz="2800" dirty="0">
                <a:latin typeface="Candara" pitchFamily="34" charset="0"/>
              </a:rPr>
              <a:t>(</a:t>
            </a:r>
            <a:r>
              <a:rPr lang="en-US" sz="2800" i="1" dirty="0">
                <a:latin typeface="Candara" pitchFamily="34" charset="0"/>
              </a:rPr>
              <a:t>X</a:t>
            </a:r>
            <a:r>
              <a:rPr lang="en-US" sz="2800" i="1" baseline="-25000" dirty="0">
                <a:latin typeface="Candara" pitchFamily="34" charset="0"/>
              </a:rPr>
              <a:t>5</a:t>
            </a:r>
            <a:r>
              <a:rPr lang="en-US" sz="2800" dirty="0">
                <a:latin typeface="Candara" pitchFamily="34" charset="0"/>
              </a:rPr>
              <a:t>.</a:t>
            </a:r>
            <a:r>
              <a:rPr lang="en-US" sz="2800" i="1" dirty="0">
                <a:latin typeface="Candara" pitchFamily="34" charset="0"/>
              </a:rPr>
              <a:t>b, …</a:t>
            </a:r>
            <a:r>
              <a:rPr lang="en-US" sz="2800" dirty="0">
                <a:latin typeface="Candara" pitchFamily="34" charset="0"/>
              </a:rPr>
              <a:t>)</a:t>
            </a:r>
            <a:endParaRPr lang="en-US" sz="3600" i="1" dirty="0">
              <a:latin typeface="Candara" pitchFamily="34" charset="0"/>
            </a:endParaRPr>
          </a:p>
          <a:p>
            <a:pPr lvl="1"/>
            <a:endParaRPr lang="en-US" sz="24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L-attributed SDD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38</a:t>
            </a:fld>
            <a:endParaRPr lang="en-US">
              <a:latin typeface="Candar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Example of L-attributed SDD</a:t>
            </a:r>
          </a:p>
        </p:txBody>
      </p:sp>
      <p:pic>
        <p:nvPicPr>
          <p:cNvPr id="6" name="Picture 5" descr="LSD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133601"/>
            <a:ext cx="5562599" cy="3581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L-attributed SDD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39</a:t>
            </a:fld>
            <a:endParaRPr lang="en-US">
              <a:latin typeface="Candar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err="1">
                <a:solidFill>
                  <a:srgbClr val="C00000"/>
                </a:solidFill>
                <a:latin typeface="Candara" pitchFamily="34" charset="0"/>
              </a:rPr>
              <a:t>val</a:t>
            </a:r>
            <a:r>
              <a:rPr lang="en-US" sz="2800" dirty="0">
                <a:latin typeface="Candara" pitchFamily="34" charset="0"/>
              </a:rPr>
              <a:t> (of both </a:t>
            </a:r>
            <a:r>
              <a:rPr lang="en-US" sz="2800" i="1" dirty="0">
                <a:latin typeface="Candara" pitchFamily="34" charset="0"/>
              </a:rPr>
              <a:t>T</a:t>
            </a:r>
            <a:r>
              <a:rPr lang="en-US" sz="2800" dirty="0">
                <a:latin typeface="Candara" pitchFamily="34" charset="0"/>
              </a:rPr>
              <a:t> and </a:t>
            </a:r>
            <a:r>
              <a:rPr lang="en-US" sz="2800" i="1" dirty="0">
                <a:latin typeface="Candara" pitchFamily="34" charset="0"/>
              </a:rPr>
              <a:t>F</a:t>
            </a:r>
            <a:r>
              <a:rPr lang="en-US" sz="2800" dirty="0">
                <a:latin typeface="Candara" pitchFamily="34" charset="0"/>
              </a:rPr>
              <a:t>),  </a:t>
            </a:r>
            <a:r>
              <a:rPr lang="en-US" sz="2800" i="1" dirty="0" err="1">
                <a:solidFill>
                  <a:srgbClr val="C00000"/>
                </a:solidFill>
                <a:latin typeface="Candara" pitchFamily="34" charset="0"/>
              </a:rPr>
              <a:t>syn</a:t>
            </a:r>
            <a:r>
              <a:rPr lang="en-US" sz="2800" dirty="0">
                <a:latin typeface="Candara" pitchFamily="34" charset="0"/>
              </a:rPr>
              <a:t> and </a:t>
            </a:r>
            <a:r>
              <a:rPr lang="en-US" sz="2800" i="1" dirty="0" err="1">
                <a:solidFill>
                  <a:srgbClr val="C00000"/>
                </a:solidFill>
                <a:latin typeface="Candara" pitchFamily="34" charset="0"/>
              </a:rPr>
              <a:t>lexval</a:t>
            </a:r>
            <a:r>
              <a:rPr lang="en-US" sz="2800" dirty="0">
                <a:latin typeface="Candara" pitchFamily="34" charset="0"/>
              </a:rPr>
              <a:t> are synthesized</a:t>
            </a:r>
          </a:p>
        </p:txBody>
      </p:sp>
      <p:pic>
        <p:nvPicPr>
          <p:cNvPr id="6" name="Picture 5" descr="LSD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362200"/>
            <a:ext cx="5562599" cy="358139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19800" y="5334000"/>
            <a:ext cx="83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5334000"/>
            <a:ext cx="685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95800" y="3429000"/>
            <a:ext cx="83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40348" y="4267200"/>
            <a:ext cx="83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23350" y="4800600"/>
            <a:ext cx="83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5789"/>
          <a:stretch/>
        </p:blipFill>
        <p:spPr>
          <a:xfrm>
            <a:off x="0" y="1035050"/>
            <a:ext cx="4267200" cy="53006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621"/>
          <a:stretch/>
        </p:blipFill>
        <p:spPr>
          <a:xfrm>
            <a:off x="4447572" y="304586"/>
            <a:ext cx="4467828" cy="6553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1750"/>
            <a:ext cx="8229600" cy="9588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  Phases of A Compiler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219200"/>
            <a:ext cx="1332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Part I</a:t>
            </a:r>
          </a:p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(by MMA)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flipH="1">
            <a:off x="6019800" y="2584556"/>
            <a:ext cx="457200" cy="4136919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flipH="1">
            <a:off x="5943600" y="723900"/>
            <a:ext cx="533400" cy="17907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8522" y="4343400"/>
            <a:ext cx="1623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Part II</a:t>
            </a:r>
          </a:p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(by KMS)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48100" y="1295400"/>
            <a:ext cx="457200" cy="175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Front End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48100" y="3429000"/>
            <a:ext cx="457200" cy="2438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Back End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1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7" grpId="0" animBg="1"/>
      <p:bldP spid="10" grpId="0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L-attributed SDD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40</a:t>
            </a:fld>
            <a:endParaRPr lang="en-US">
              <a:latin typeface="Candar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err="1">
                <a:solidFill>
                  <a:srgbClr val="C00000"/>
                </a:solidFill>
                <a:latin typeface="Candara" pitchFamily="34" charset="0"/>
              </a:rPr>
              <a:t>inh</a:t>
            </a:r>
            <a:r>
              <a:rPr lang="en-US" sz="2800" i="1" dirty="0">
                <a:solidFill>
                  <a:srgbClr val="C00000"/>
                </a:solidFill>
                <a:latin typeface="Candara" pitchFamily="34" charset="0"/>
              </a:rPr>
              <a:t> </a:t>
            </a:r>
            <a:r>
              <a:rPr lang="en-US" sz="2800" dirty="0">
                <a:latin typeface="Candara" pitchFamily="34" charset="0"/>
              </a:rPr>
              <a:t>is inherited</a:t>
            </a:r>
          </a:p>
        </p:txBody>
      </p:sp>
      <p:pic>
        <p:nvPicPr>
          <p:cNvPr id="6" name="Picture 5" descr="LSD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362200"/>
            <a:ext cx="5562599" cy="358139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495800" y="3048000"/>
            <a:ext cx="83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L-attributed SDD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41</a:t>
            </a:fld>
            <a:endParaRPr lang="en-US">
              <a:latin typeface="Candar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err="1">
                <a:solidFill>
                  <a:srgbClr val="C00000"/>
                </a:solidFill>
                <a:latin typeface="Candara" pitchFamily="34" charset="0"/>
              </a:rPr>
              <a:t>inh</a:t>
            </a:r>
            <a:r>
              <a:rPr lang="en-US" sz="2800" i="1" dirty="0">
                <a:solidFill>
                  <a:srgbClr val="C00000"/>
                </a:solidFill>
                <a:latin typeface="Candara" pitchFamily="34" charset="0"/>
              </a:rPr>
              <a:t> </a:t>
            </a:r>
            <a:r>
              <a:rPr lang="en-US" sz="2800" dirty="0">
                <a:latin typeface="Candara" pitchFamily="34" charset="0"/>
              </a:rPr>
              <a:t>is inherited</a:t>
            </a:r>
          </a:p>
        </p:txBody>
      </p:sp>
      <p:pic>
        <p:nvPicPr>
          <p:cNvPr id="6" name="Picture 5" descr="LSD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362200"/>
            <a:ext cx="5562599" cy="358139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495800" y="3048000"/>
            <a:ext cx="1828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886200"/>
            <a:ext cx="2895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96200" y="2983468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Rule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3576935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Rule 1 &amp; 2</a:t>
            </a:r>
          </a:p>
        </p:txBody>
      </p:sp>
      <p:cxnSp>
        <p:nvCxnSpPr>
          <p:cNvPr id="14" name="Straight Arrow Connector 13"/>
          <p:cNvCxnSpPr>
            <a:stCxn id="11" idx="1"/>
            <a:endCxn id="10" idx="6"/>
          </p:cNvCxnSpPr>
          <p:nvPr/>
        </p:nvCxnSpPr>
        <p:spPr>
          <a:xfrm flipH="1">
            <a:off x="6324600" y="3214301"/>
            <a:ext cx="1371600" cy="622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7010401" y="3823900"/>
            <a:ext cx="685801" cy="1384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L-attributed SDD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42</a:t>
            </a:fld>
            <a:endParaRPr lang="en-US">
              <a:latin typeface="Candar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Can any grammar with following rule be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S</a:t>
            </a:r>
            <a:r>
              <a:rPr lang="en-US" sz="2800" dirty="0">
                <a:latin typeface="Candara" pitchFamily="34" charset="0"/>
              </a:rPr>
              <a:t> or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L-attributed</a:t>
            </a:r>
            <a:r>
              <a:rPr lang="en-US" sz="2800" dirty="0">
                <a:latin typeface="Candara" pitchFamily="34" charset="0"/>
              </a:rPr>
              <a:t>? </a:t>
            </a: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NO! Why?</a:t>
            </a:r>
          </a:p>
        </p:txBody>
      </p:sp>
      <p:pic>
        <p:nvPicPr>
          <p:cNvPr id="9" name="Picture 8" descr="LSDDex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8350" y="3152775"/>
            <a:ext cx="5067300" cy="149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SDT Application: Construction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of 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43</a:t>
            </a:fld>
            <a:endParaRPr lang="en-US" dirty="0">
              <a:latin typeface="Candara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295400" y="1447800"/>
          <a:ext cx="6400800" cy="142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Internal Nodes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Syntax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Language Construct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Parse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Non-terminals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 descr="ast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4150" y="3124200"/>
            <a:ext cx="3695700" cy="590550"/>
          </a:xfrm>
          <a:prstGeom prst="rect">
            <a:avLst/>
          </a:prstGeom>
        </p:spPr>
      </p:pic>
      <p:pic>
        <p:nvPicPr>
          <p:cNvPr id="13" name="Picture 12" descr="ast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3886200"/>
            <a:ext cx="2590800" cy="17526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705600" y="3733800"/>
            <a:ext cx="274320" cy="274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867400" y="4343400"/>
            <a:ext cx="274320" cy="274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574280" y="4343400"/>
            <a:ext cx="274320" cy="274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74280" y="4983480"/>
            <a:ext cx="274320" cy="274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12080" y="4907280"/>
            <a:ext cx="274320" cy="274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36080" y="4373880"/>
            <a:ext cx="274320" cy="274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31280" y="4953000"/>
            <a:ext cx="274320" cy="274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12080" y="5486400"/>
            <a:ext cx="274320" cy="274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31280" y="5486400"/>
            <a:ext cx="274320" cy="274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67400" y="4907280"/>
            <a:ext cx="274320" cy="274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4" idx="3"/>
            <a:endCxn id="15" idx="7"/>
          </p:cNvCxnSpPr>
          <p:nvPr/>
        </p:nvCxnSpPr>
        <p:spPr>
          <a:xfrm rot="5400000">
            <a:off x="6215847" y="3853647"/>
            <a:ext cx="415626" cy="644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4"/>
            <a:endCxn id="19" idx="0"/>
          </p:cNvCxnSpPr>
          <p:nvPr/>
        </p:nvCxnSpPr>
        <p:spPr>
          <a:xfrm rot="16200000" flipH="1">
            <a:off x="6675120" y="4175760"/>
            <a:ext cx="365760" cy="30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5"/>
            <a:endCxn id="16" idx="1"/>
          </p:cNvCxnSpPr>
          <p:nvPr/>
        </p:nvCxnSpPr>
        <p:spPr>
          <a:xfrm rot="16200000" flipH="1">
            <a:off x="7069287" y="3838407"/>
            <a:ext cx="415626" cy="674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7"/>
            <a:endCxn id="15" idx="3"/>
          </p:cNvCxnSpPr>
          <p:nvPr/>
        </p:nvCxnSpPr>
        <p:spPr>
          <a:xfrm rot="5400000" flipH="1" flipV="1">
            <a:off x="5491947" y="4531827"/>
            <a:ext cx="369906" cy="461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0"/>
            <a:endCxn id="15" idx="4"/>
          </p:cNvCxnSpPr>
          <p:nvPr/>
        </p:nvCxnSpPr>
        <p:spPr>
          <a:xfrm rot="5400000" flipH="1" flipV="1">
            <a:off x="5859780" y="4762500"/>
            <a:ext cx="2895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1"/>
            <a:endCxn id="15" idx="5"/>
          </p:cNvCxnSpPr>
          <p:nvPr/>
        </p:nvCxnSpPr>
        <p:spPr>
          <a:xfrm rot="16200000" flipV="1">
            <a:off x="6078687" y="4600407"/>
            <a:ext cx="415626" cy="369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0"/>
            <a:endCxn id="16" idx="4"/>
          </p:cNvCxnSpPr>
          <p:nvPr/>
        </p:nvCxnSpPr>
        <p:spPr>
          <a:xfrm rot="5400000" flipH="1" flipV="1">
            <a:off x="7528560" y="4800600"/>
            <a:ext cx="365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1" idx="0"/>
            <a:endCxn id="18" idx="4"/>
          </p:cNvCxnSpPr>
          <p:nvPr/>
        </p:nvCxnSpPr>
        <p:spPr>
          <a:xfrm rot="5400000" flipH="1" flipV="1">
            <a:off x="5196840" y="5334000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2" idx="0"/>
            <a:endCxn id="20" idx="4"/>
          </p:cNvCxnSpPr>
          <p:nvPr/>
        </p:nvCxnSpPr>
        <p:spPr>
          <a:xfrm rot="5400000" flipH="1" flipV="1">
            <a:off x="6438900" y="5356860"/>
            <a:ext cx="25908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5924490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ndara" pitchFamily="34" charset="0"/>
              </a:rPr>
              <a:t>Abstract Syntax tree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07074" y="5924490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ndara" pitchFamily="34" charset="0"/>
              </a:rPr>
              <a:t>Parse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51" grpId="0"/>
      <p:bldP spid="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Construction of 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44</a:t>
            </a:fld>
            <a:endParaRPr lang="en-US" dirty="0">
              <a:latin typeface="Candara" pitchFamily="34" charset="0"/>
            </a:endParaRPr>
          </a:p>
        </p:txBody>
      </p:sp>
      <p:pic>
        <p:nvPicPr>
          <p:cNvPr id="31" name="Content Placeholder 30" descr="astsd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33601"/>
            <a:ext cx="8229600" cy="3505199"/>
          </a:xfrm>
        </p:spPr>
      </p:pic>
      <p:sp>
        <p:nvSpPr>
          <p:cNvPr id="32" name="TextBox 31"/>
          <p:cNvSpPr txBox="1"/>
          <p:nvPr/>
        </p:nvSpPr>
        <p:spPr>
          <a:xfrm>
            <a:off x="457200" y="1600200"/>
            <a:ext cx="6385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Example 1: AST construction in </a:t>
            </a:r>
            <a:r>
              <a:rPr lang="en-US" sz="2400" dirty="0">
                <a:solidFill>
                  <a:srgbClr val="C00000"/>
                </a:solidFill>
                <a:latin typeface="Candara" pitchFamily="34" charset="0"/>
              </a:rPr>
              <a:t>S-attributed SDD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0800" y="2971800"/>
            <a:ext cx="1828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3429000"/>
            <a:ext cx="20632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7543799" y="3002280"/>
            <a:ext cx="137160" cy="303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7559040" y="3430172"/>
            <a:ext cx="137160" cy="303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Construction of 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45</a:t>
            </a:fld>
            <a:endParaRPr lang="en-US" dirty="0">
              <a:latin typeface="Candara" pitchFamily="34" charset="0"/>
            </a:endParaRPr>
          </a:p>
        </p:txBody>
      </p:sp>
      <p:pic>
        <p:nvPicPr>
          <p:cNvPr id="31" name="Content Placeholder 30" descr="astsd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33601"/>
            <a:ext cx="3886200" cy="2743199"/>
          </a:xfrm>
        </p:spPr>
      </p:pic>
      <p:sp>
        <p:nvSpPr>
          <p:cNvPr id="7" name="Rectangle 6"/>
          <p:cNvSpPr/>
          <p:nvPr/>
        </p:nvSpPr>
        <p:spPr>
          <a:xfrm flipH="1">
            <a:off x="990600" y="2786575"/>
            <a:ext cx="76200" cy="261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H="1">
            <a:off x="990600" y="3091375"/>
            <a:ext cx="76200" cy="261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124200"/>
            <a:ext cx="46892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2819400"/>
            <a:ext cx="46892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1535521"/>
            <a:ext cx="5232009" cy="43318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10200" y="5791200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Syntax tree for a-4+c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Construction of 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46</a:t>
            </a:fld>
            <a:endParaRPr lang="en-US" dirty="0">
              <a:latin typeface="Candar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1600200"/>
            <a:ext cx="6385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Example 2: AST construction in </a:t>
            </a:r>
            <a:r>
              <a:rPr lang="en-US" sz="2400" dirty="0">
                <a:solidFill>
                  <a:srgbClr val="C00000"/>
                </a:solidFill>
                <a:latin typeface="Candara" pitchFamily="34" charset="0"/>
              </a:rPr>
              <a:t>L-attributed SDD</a:t>
            </a:r>
          </a:p>
        </p:txBody>
      </p:sp>
      <p:pic>
        <p:nvPicPr>
          <p:cNvPr id="8" name="Content Placeholder 7" descr="astlsd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8687" y="2209800"/>
            <a:ext cx="7286625" cy="3429000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5410200" y="2971800"/>
            <a:ext cx="1752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52800" y="3276600"/>
            <a:ext cx="45720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9000" y="3886200"/>
            <a:ext cx="45720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29000" y="4495800"/>
            <a:ext cx="1676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5109" y="5558135"/>
            <a:ext cx="532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Just like we calculated value previously!</a:t>
            </a:r>
            <a:endParaRPr lang="en-US" sz="2400" dirty="0">
              <a:solidFill>
                <a:srgbClr val="C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Syntax-Directed Translation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SDT is complementary notation of SDD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SDD easier to read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SDT easier to implement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All SDD we encountered so far can be implemented using SDT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SDT is a context free grammar with program fragments  (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Semantic Actions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) embedded in production body</a:t>
            </a: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Semantic Action can appear any place of production body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47</a:t>
            </a:fld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SDD vs. SDT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48</a:t>
            </a:fld>
            <a:endParaRPr lang="en-US">
              <a:latin typeface="Candar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3" y="914400"/>
            <a:ext cx="4524375" cy="2914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4219575"/>
            <a:ext cx="4533900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31800" y="2093982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SDD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702314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SDT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Another Example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Consider the following SDD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What this SDD do?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Convert infix expression to postfix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49</a:t>
            </a:fld>
            <a:endParaRPr lang="en-US">
              <a:latin typeface="Candar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133600"/>
            <a:ext cx="4800599" cy="25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Topics To be </a:t>
            </a:r>
            <a:r>
              <a:rPr lang="en-US" dirty="0" smtClean="0">
                <a:solidFill>
                  <a:srgbClr val="FF0000"/>
                </a:solidFill>
              </a:rPr>
              <a:t>Covered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Syntax-Directed Translation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(Chapter 5)</a:t>
            </a:r>
          </a:p>
          <a:p>
            <a:r>
              <a:rPr lang="en-US" dirty="0" smtClean="0"/>
              <a:t>Intermediate-Code Generation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(Chapter 6)</a:t>
            </a:r>
          </a:p>
          <a:p>
            <a:r>
              <a:rPr lang="en-US" dirty="0" smtClean="0"/>
              <a:t>Runtime Environments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(Chapter 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(Chapter 8)</a:t>
            </a:r>
          </a:p>
          <a:p>
            <a:r>
              <a:rPr lang="en-US" dirty="0" smtClean="0"/>
              <a:t>Machine-Independent Optimizations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(Chapter 9)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 BUET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Another Example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SDT for infix to postfix conversion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50</a:t>
            </a:fld>
            <a:endParaRPr lang="en-US">
              <a:latin typeface="Candar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2485914"/>
            <a:ext cx="4876799" cy="26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1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Syntax-Directed Translation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Any SDT can be implemented by preorder traversal on parse tree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Evaluation order is fixed unlike SDD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Determined by the order of actions in production body (left to right)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Typically, can be implemented during parsing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We focus on two classes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LR grammar with S-attributed SDD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LL grammar with L-attributed SDD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Need to convert semantic rules of SDD to an SDT with actions where action execute at right time.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51</a:t>
            </a:fld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Postfix SDT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SDTs with all the actions at the right ends of the production body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The previous two examples are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posftfix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SDTs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Postfix SDT can be constructed if the grammar can be parsed bottom up and the SDD is S-Attributed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Each action is executed along with the reduction of the body to the head of the production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52</a:t>
            </a:fld>
            <a:endParaRPr lang="en-US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Parser-Stack Implementation of Postfix SDT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4582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The attribute(s) of each grammar symbol can be put on the stack in a place where they can be found during reduction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The best plan is to place the attributes along with the grammar symbol (or the LR states that represent these symbols) in records on the stack itself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In example below, if we reduce by a production such as A-&gt;XYZ, then all the attributes are available at known positions of the stack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After the action, A and its attributes are at the top of the stack, in the position of record X.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53</a:t>
            </a:fld>
            <a:endParaRPr lang="en-US">
              <a:latin typeface="Candar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648200"/>
            <a:ext cx="64960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Parser-Stack Implementation of Postfix SDT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54</a:t>
            </a:fld>
            <a:endParaRPr lang="en-US">
              <a:latin typeface="Candar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1312"/>
            <a:ext cx="79533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SDTs with Action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Inside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An action can be places at any position of the production body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Performed immediately after all symbols to its left are processed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For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-&gt;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, action 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is performed after recognizing X or all terminals derived from X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Candara" pitchFamily="34" charset="0"/>
              </a:rPr>
              <a:t>Bottom up parsing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: As soon as X appears in the stack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Candara" pitchFamily="34" charset="0"/>
              </a:rPr>
              <a:t>Top down parsing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: Before expanding Y or checking Y in input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55</a:t>
            </a:fld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SDTs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Non Implementable during Parsing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Example: Conversion to Prefix form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This example cannot be implemented during top-down or bottom up parsing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Doing critical task before knowing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56</a:t>
            </a:fld>
            <a:endParaRPr lang="en-US">
              <a:latin typeface="Candara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3600"/>
            <a:ext cx="4793047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SDTs Non Implementable during Parsing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So, what to do with the previous SDT? Not implementable at all?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Any SDT can be implemented using: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Produce parse tree ignoring action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For each internal node, insert additional children at appropriate place representing actions if any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Perform preorder traversal and perform action at nodes corresponding to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57</a:t>
            </a:fld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SDT Implementation using Parse Tree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58</a:t>
            </a:fld>
            <a:endParaRPr lang="en-US">
              <a:latin typeface="Candar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5562600"/>
            <a:ext cx="5650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ndara" pitchFamily="34" charset="0"/>
              </a:rPr>
              <a:t>Action </a:t>
            </a:r>
            <a:r>
              <a:rPr lang="en-US" sz="2000" b="1" dirty="0">
                <a:latin typeface="Candara" pitchFamily="34" charset="0"/>
              </a:rPr>
              <a:t>embedded parse tree for expression 3*5+4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1930"/>
            <a:ext cx="3733800" cy="2424870"/>
          </a:xfrm>
          <a:prstGeom prst="rect">
            <a:avLst/>
          </a:prstGeom>
        </p:spPr>
      </p:pic>
      <p:pic>
        <p:nvPicPr>
          <p:cNvPr id="12" name="Content Placeholder 11" descr="Screen Clippi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24520"/>
            <a:ext cx="5316895" cy="38380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Eliminating Left Recursion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59</a:t>
            </a:fld>
            <a:endParaRPr lang="en-US">
              <a:latin typeface="Candara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Candara" pitchFamily="34" charset="0"/>
              </a:rPr>
              <a:t>Why again? We already know!</a:t>
            </a:r>
          </a:p>
          <a:p>
            <a:r>
              <a:rPr lang="en-US" sz="2800" dirty="0">
                <a:latin typeface="Candara" pitchFamily="34" charset="0"/>
              </a:rPr>
              <a:t>Consider the following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postfix SDT</a:t>
            </a:r>
          </a:p>
          <a:p>
            <a:endParaRPr lang="en-US" sz="2800" dirty="0">
              <a:latin typeface="Candara" pitchFamily="34" charset="0"/>
            </a:endParaRPr>
          </a:p>
          <a:p>
            <a:pPr>
              <a:buNone/>
            </a:pPr>
            <a:endParaRPr lang="en-US" sz="28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It converts infix expression to prefix</a:t>
            </a:r>
          </a:p>
          <a:p>
            <a:r>
              <a:rPr lang="en-US" sz="2800" dirty="0">
                <a:latin typeface="Candara" pitchFamily="34" charset="0"/>
              </a:rPr>
              <a:t>Good with bottom-up parsing</a:t>
            </a:r>
          </a:p>
          <a:p>
            <a:r>
              <a:rPr lang="en-US" sz="2800" dirty="0">
                <a:latin typeface="Candara" pitchFamily="34" charset="0"/>
              </a:rPr>
              <a:t>Does it also good for top-down parsing?</a:t>
            </a:r>
          </a:p>
          <a:p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No! Need to remove left recursion</a:t>
            </a:r>
          </a:p>
          <a:p>
            <a:r>
              <a:rPr lang="en-US" sz="2800" dirty="0">
                <a:latin typeface="Candara" pitchFamily="34" charset="0"/>
              </a:rPr>
              <a:t>With action in production body, it becomes bit tricky</a:t>
            </a:r>
          </a:p>
          <a:p>
            <a:pPr lvl="1"/>
            <a:r>
              <a:rPr lang="en-US" sz="2400" dirty="0">
                <a:latin typeface="Candara" pitchFamily="34" charset="0"/>
              </a:rPr>
              <a:t>Need to preserve order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38400"/>
            <a:ext cx="4191585" cy="881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Chapter 5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Syntax Directed Translations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Eliminating Left Recursion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60</a:t>
            </a:fld>
            <a:endParaRPr lang="en-US">
              <a:latin typeface="Candara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Recap:</a:t>
            </a:r>
          </a:p>
          <a:p>
            <a:pPr lvl="1"/>
            <a:r>
              <a:rPr lang="en-US" sz="2400" dirty="0">
                <a:latin typeface="Candara" pitchFamily="34" charset="0"/>
              </a:rPr>
              <a:t>Grammar with left recursion</a:t>
            </a:r>
          </a:p>
          <a:p>
            <a:pPr lvl="1"/>
            <a:endParaRPr lang="en-US" sz="2400" dirty="0">
              <a:latin typeface="Candara" pitchFamily="34" charset="0"/>
            </a:endParaRPr>
          </a:p>
          <a:p>
            <a:pPr lvl="1"/>
            <a:endParaRPr lang="en-US" sz="2400" dirty="0">
              <a:latin typeface="Candara" pitchFamily="34" charset="0"/>
            </a:endParaRPr>
          </a:p>
          <a:p>
            <a:pPr lvl="1"/>
            <a:r>
              <a:rPr lang="en-US" sz="2400" dirty="0">
                <a:latin typeface="Candara" pitchFamily="34" charset="0"/>
              </a:rPr>
              <a:t>After eliminating left recursion</a:t>
            </a:r>
          </a:p>
          <a:p>
            <a:endParaRPr lang="en-US" sz="2800" dirty="0">
              <a:latin typeface="Candara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83368"/>
            <a:ext cx="2303466" cy="713332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4008851"/>
            <a:ext cx="2139994" cy="117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Eliminating Left Recursion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61</a:t>
            </a:fld>
            <a:endParaRPr lang="en-US">
              <a:latin typeface="Candara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ndara" pitchFamily="34" charset="0"/>
              </a:rPr>
              <a:t>Case 1: </a:t>
            </a:r>
            <a:r>
              <a:rPr lang="en-US" sz="2800" dirty="0" smtClean="0">
                <a:latin typeface="Candara" pitchFamily="34" charset="0"/>
              </a:rPr>
              <a:t>when we only care about the order in which actions in an SDT are performed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For example, printing s </a:t>
            </a:r>
            <a:r>
              <a:rPr lang="en-US" sz="2400" dirty="0" err="1" smtClean="0">
                <a:latin typeface="Candara" pitchFamily="34" charset="0"/>
              </a:rPr>
              <a:t>tring</a:t>
            </a:r>
            <a:endParaRPr lang="en-US" sz="24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Treat the actions as if they are terminal symbols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Grammar transformation preserves the order of th</a:t>
            </a:r>
            <a:r>
              <a:rPr lang="en-US" sz="2400" dirty="0" smtClean="0">
                <a:latin typeface="Candara" pitchFamily="34" charset="0"/>
              </a:rPr>
              <a:t>e terminals in the generated string</a:t>
            </a:r>
            <a:r>
              <a:rPr lang="en-US" sz="2400" dirty="0" smtClean="0">
                <a:latin typeface="Candara" pitchFamily="34" charset="0"/>
              </a:rPr>
              <a:t> 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Therefore, the actions are executed in the same order in any left-to-right parse, top-down or bottom-up</a:t>
            </a:r>
            <a:endParaRPr lang="en-US" sz="2400" dirty="0" smtClean="0">
              <a:latin typeface="Candara" pitchFamily="34" charset="0"/>
            </a:endParaRPr>
          </a:p>
          <a:p>
            <a:pPr lvl="1"/>
            <a:endParaRPr lang="en-US" sz="2400" dirty="0" smtClean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pPr marL="0" indent="0">
              <a:buNone/>
            </a:pPr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5" y="5188597"/>
            <a:ext cx="4191585" cy="881185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50" y="5009977"/>
            <a:ext cx="3989150" cy="123842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271525" y="5408891"/>
            <a:ext cx="798750" cy="44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7307" y="6133980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itchFamily="34" charset="0"/>
              </a:rPr>
              <a:t>SDT with left recursion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4507" y="6153090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itchFamily="34" charset="0"/>
              </a:rPr>
              <a:t>SDT without left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Eliminating Left Recursion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62</a:t>
            </a:fld>
            <a:endParaRPr lang="en-US">
              <a:latin typeface="Candara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797422"/>
            <a:ext cx="8229600" cy="4525963"/>
          </a:xfrm>
        </p:spPr>
        <p:txBody>
          <a:bodyPr>
            <a:normAutofit/>
          </a:bodyPr>
          <a:lstStyle/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2711822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itchFamily="34" charset="0"/>
              </a:rPr>
              <a:t>SDT with left recursion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698" y="5816912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itchFamily="34" charset="0"/>
              </a:rPr>
              <a:t>Annotated parse tree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343400" y="2026022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343400" y="4159622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1807" y="2711822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itchFamily="34" charset="0"/>
              </a:rPr>
              <a:t>CFG without left recursion</a:t>
            </a:r>
          </a:p>
        </p:txBody>
      </p:sp>
      <p:pic>
        <p:nvPicPr>
          <p:cNvPr id="18" name="Picture 17" descr="leftrecexpars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3092822"/>
            <a:ext cx="3886200" cy="2590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01098" y="5759822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itchFamily="34" charset="0"/>
              </a:rPr>
              <a:t>Annotated parse tree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67400" y="5302622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3822894" cy="95922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5" y="3294494"/>
            <a:ext cx="3240672" cy="249549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797422"/>
            <a:ext cx="2105319" cy="800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10668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Case 2: Actions Involving Attribute Calculation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Eliminating Left Recursion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63</a:t>
            </a:fld>
            <a:endParaRPr lang="en-US">
              <a:latin typeface="Candara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407" y="4324290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itchFamily="34" charset="0"/>
              </a:rPr>
              <a:t>SDT with left recursion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64607" y="4343400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ndara" pitchFamily="34" charset="0"/>
              </a:rPr>
              <a:t>SDT without left recursion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82614"/>
            <a:ext cx="3809999" cy="955986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2960746"/>
            <a:ext cx="4724401" cy="12000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" y="138178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Case 2: Actions Involving Attribute Calculation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SDT for L-Attributed SDD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We want to convert L-attributed SDD to SDT</a:t>
            </a:r>
          </a:p>
          <a:p>
            <a:r>
              <a:rPr lang="en-US" sz="2800" dirty="0">
                <a:latin typeface="Candara" pitchFamily="34" charset="0"/>
              </a:rPr>
              <a:t>Suppose the underlying grammar can be parsed top-down</a:t>
            </a:r>
          </a:p>
          <a:p>
            <a:pPr lvl="1"/>
            <a:r>
              <a:rPr lang="en-US" sz="2400" dirty="0">
                <a:latin typeface="Candara" pitchFamily="34" charset="0"/>
              </a:rPr>
              <a:t>Translation can be done in connection with LL or LR parser</a:t>
            </a:r>
          </a:p>
          <a:p>
            <a:r>
              <a:rPr lang="en-US" sz="2800" dirty="0">
                <a:latin typeface="Candara" pitchFamily="34" charset="0"/>
              </a:rPr>
              <a:t>Otherwise need to construct parse tree and traverse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64</a:t>
            </a:fld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SDT for L-Attributed SDD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Rules for conversion:</a:t>
            </a:r>
          </a:p>
          <a:p>
            <a:pPr lvl="1"/>
            <a:r>
              <a:rPr lang="en-US" sz="2400" dirty="0">
                <a:latin typeface="Candara" pitchFamily="34" charset="0"/>
              </a:rPr>
              <a:t>Embed the action that computes the inherited attributes for a </a:t>
            </a:r>
            <a:r>
              <a:rPr lang="en-US" sz="2400" dirty="0" err="1">
                <a:latin typeface="Candara" pitchFamily="34" charset="0"/>
              </a:rPr>
              <a:t>nonterminal</a:t>
            </a:r>
            <a:r>
              <a:rPr lang="en-US" sz="2400" dirty="0">
                <a:latin typeface="Candara" pitchFamily="34" charset="0"/>
              </a:rPr>
              <a:t> A immediately before that occurrence of A in the body of the production.</a:t>
            </a:r>
          </a:p>
          <a:p>
            <a:pPr lvl="2"/>
            <a:r>
              <a:rPr lang="en-US" sz="2000" dirty="0">
                <a:latin typeface="Candara" pitchFamily="34" charset="0"/>
              </a:rPr>
              <a:t>Arrange calculation of inherited attributes of A so that dependency is maintained</a:t>
            </a:r>
          </a:p>
          <a:p>
            <a:pPr lvl="1"/>
            <a:r>
              <a:rPr lang="en-US" sz="2600" dirty="0">
                <a:latin typeface="Candara" pitchFamily="34" charset="0"/>
                <a:cs typeface="Andalus" pitchFamily="18" charset="-78"/>
              </a:rPr>
              <a:t>Place the actions that compute a synthesized attribute for the head of a production at the end of the body of that production.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65</a:t>
            </a:fld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SDT for L-Attributed SDD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Example: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6" name="Picture 5" descr="LSD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362201"/>
            <a:ext cx="5562599" cy="3581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SDT for L-Attributed SDD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Example: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6" name="Picture 5" descr="LSD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90800"/>
            <a:ext cx="4114800" cy="2590800"/>
          </a:xfrm>
          <a:prstGeom prst="rect">
            <a:avLst/>
          </a:prstGeom>
        </p:spPr>
      </p:pic>
      <p:pic>
        <p:nvPicPr>
          <p:cNvPr id="7" name="Picture 6" descr="LSDDSD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2667000"/>
            <a:ext cx="4876800" cy="2514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010400" y="29718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971800"/>
                <a:ext cx="304800" cy="381000"/>
              </a:xfrm>
              <a:prstGeom prst="rect">
                <a:avLst/>
              </a:prstGeom>
              <a:blipFill rotWithShape="0">
                <a:blip r:embed="rId4"/>
                <a:stretch>
                  <a:fillRect l="-16667" r="-555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Reference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Compilers: Principles, Techniques, &amp; Tools, by</a:t>
            </a:r>
          </a:p>
          <a:p>
            <a:pPr marL="457200" lvl="1" indent="0">
              <a:buNone/>
            </a:pPr>
            <a:r>
              <a:rPr lang="en-US" sz="2400" dirty="0">
                <a:latin typeface="Candara" pitchFamily="34" charset="0"/>
              </a:rPr>
              <a:t>Alfred B. </a:t>
            </a:r>
            <a:r>
              <a:rPr lang="en-US" sz="2400" dirty="0" err="1">
                <a:latin typeface="Candara" pitchFamily="34" charset="0"/>
              </a:rPr>
              <a:t>Aho</a:t>
            </a:r>
            <a:r>
              <a:rPr lang="en-US" sz="2400" dirty="0">
                <a:latin typeface="Candara" pitchFamily="34" charset="0"/>
              </a:rPr>
              <a:t>, Monica S. Lam, Ravi </a:t>
            </a:r>
            <a:r>
              <a:rPr lang="en-US" sz="2400" dirty="0" err="1">
                <a:latin typeface="Candara" pitchFamily="34" charset="0"/>
              </a:rPr>
              <a:t>Sethi</a:t>
            </a:r>
            <a:r>
              <a:rPr lang="en-US" sz="2400" dirty="0">
                <a:latin typeface="Candara" pitchFamily="34" charset="0"/>
              </a:rPr>
              <a:t>, Jeffrey D. Ullman</a:t>
            </a:r>
          </a:p>
          <a:p>
            <a:pPr lvl="1"/>
            <a:endParaRPr lang="en-US" sz="2400" dirty="0">
              <a:latin typeface="Candara" pitchFamily="34" charset="0"/>
            </a:endParaRPr>
          </a:p>
          <a:p>
            <a:pPr lvl="1"/>
            <a:r>
              <a:rPr lang="en-US" sz="2400" dirty="0">
                <a:latin typeface="Candara" pitchFamily="34" charset="0"/>
              </a:rPr>
              <a:t>Chapter 5</a:t>
            </a:r>
          </a:p>
          <a:p>
            <a:pPr lvl="2"/>
            <a:r>
              <a:rPr lang="en-US" sz="2000" dirty="0">
                <a:latin typeface="Candara" pitchFamily="34" charset="0"/>
              </a:rPr>
              <a:t>5.1</a:t>
            </a:r>
          </a:p>
          <a:p>
            <a:pPr lvl="2"/>
            <a:r>
              <a:rPr lang="en-US" sz="2000" dirty="0" smtClean="0">
                <a:latin typeface="Candara" pitchFamily="34" charset="0"/>
              </a:rPr>
              <a:t>5.2</a:t>
            </a:r>
            <a:endParaRPr lang="en-US" sz="2000" dirty="0">
              <a:latin typeface="Candara" pitchFamily="34" charset="0"/>
            </a:endParaRPr>
          </a:p>
          <a:p>
            <a:pPr lvl="2"/>
            <a:r>
              <a:rPr lang="en-US" sz="2000" dirty="0" smtClean="0">
                <a:latin typeface="Candara" pitchFamily="34" charset="0"/>
              </a:rPr>
              <a:t>5.3</a:t>
            </a:r>
          </a:p>
          <a:p>
            <a:pPr lvl="2"/>
            <a:r>
              <a:rPr lang="en-US" sz="2000" smtClean="0">
                <a:latin typeface="Candara" pitchFamily="34" charset="0"/>
              </a:rPr>
              <a:t>5.4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Syntax-Directed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context </a:t>
            </a:r>
            <a:r>
              <a:rPr lang="en-US" sz="2800" spc="100" dirty="0">
                <a:solidFill>
                  <a:srgbClr val="C00000"/>
                </a:solidFill>
                <a:latin typeface="Candara" pitchFamily="34" charset="0"/>
              </a:rPr>
              <a:t>free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 grammar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together with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ndara" pitchFamily="34" charset="0"/>
              </a:rPr>
              <a:t>attributes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and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ndara" pitchFamily="34" charset="0"/>
              </a:rPr>
              <a:t>rules</a:t>
            </a: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Attributes associated with grammar symbols</a:t>
            </a:r>
          </a:p>
          <a:p>
            <a:pPr lvl="1"/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Rules associated with productions</a:t>
            </a:r>
          </a:p>
          <a:p>
            <a:pPr lvl="2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ndara" pitchFamily="34" charset="0"/>
              </a:rPr>
              <a:t>Rules calculate attributes</a:t>
            </a:r>
          </a:p>
          <a:p>
            <a:pPr lvl="2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Candara" pitchFamily="34" charset="0"/>
            </a:endParaRP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If </a:t>
            </a:r>
            <a:r>
              <a:rPr lang="en-US" sz="2800" i="1" dirty="0">
                <a:solidFill>
                  <a:srgbClr val="C00000"/>
                </a:solidFill>
                <a:latin typeface="Candara" pitchFamily="34" charset="0"/>
                <a:cs typeface="Courier New" pitchFamily="49" charset="0"/>
              </a:rPr>
              <a:t>a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 is an attribute of grammar symbol </a:t>
            </a:r>
            <a:r>
              <a:rPr lang="en-US" sz="2800" i="1" dirty="0">
                <a:solidFill>
                  <a:srgbClr val="C00000"/>
                </a:solidFill>
                <a:latin typeface="Candara" pitchFamily="34" charset="0"/>
              </a:rPr>
              <a:t>X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, then </a:t>
            </a:r>
            <a:r>
              <a:rPr lang="en-US" sz="2800" i="1" dirty="0" err="1">
                <a:solidFill>
                  <a:srgbClr val="C00000"/>
                </a:solidFill>
                <a:latin typeface="Candara" pitchFamily="34" charset="0"/>
              </a:rPr>
              <a:t>X.a</a:t>
            </a:r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denotes the value of </a:t>
            </a:r>
            <a:r>
              <a:rPr lang="en-US" sz="2800" i="1" dirty="0">
                <a:solidFill>
                  <a:srgbClr val="C00000"/>
                </a:solidFill>
                <a:latin typeface="Candara" pitchFamily="34" charset="0"/>
              </a:rPr>
              <a:t>a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 at a particular parse tree node labeled as </a:t>
            </a:r>
            <a:r>
              <a:rPr lang="en-US" sz="2800" i="1" dirty="0">
                <a:solidFill>
                  <a:srgbClr val="C00000"/>
                </a:solidFill>
                <a:latin typeface="Candara" pitchFamily="34" charset="0"/>
              </a:rPr>
              <a:t>X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ndara" pitchFamily="34" charset="0"/>
              </a:rPr>
              <a:t>.</a:t>
            </a:r>
            <a:endParaRPr lang="en-US" sz="2800" i="1" dirty="0">
              <a:solidFill>
                <a:schemeClr val="bg2">
                  <a:lumMod val="10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7</a:t>
            </a:fld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Syntax-Directed Definitions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8</a:t>
            </a:fld>
            <a:endParaRPr lang="en-US">
              <a:latin typeface="Candar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Candara" pitchFamily="34" charset="0"/>
              </a:rPr>
              <a:t>Example: SDD for desk calculator</a:t>
            </a:r>
          </a:p>
          <a:p>
            <a:endParaRPr lang="en-US" sz="3000" dirty="0">
              <a:latin typeface="Candara" pitchFamily="34" charset="0"/>
            </a:endParaRPr>
          </a:p>
          <a:p>
            <a:endParaRPr lang="en-US" sz="3000" dirty="0">
              <a:latin typeface="Candara" pitchFamily="34" charset="0"/>
            </a:endParaRPr>
          </a:p>
          <a:p>
            <a:endParaRPr lang="en-US" sz="3000" dirty="0">
              <a:latin typeface="Candara" pitchFamily="34" charset="0"/>
            </a:endParaRPr>
          </a:p>
          <a:p>
            <a:endParaRPr lang="en-US" sz="3000" dirty="0">
              <a:latin typeface="Candara" pitchFamily="34" charset="0"/>
            </a:endParaRPr>
          </a:p>
          <a:p>
            <a:endParaRPr lang="en-US" sz="3000" dirty="0">
              <a:latin typeface="Candara" pitchFamily="34" charset="0"/>
            </a:endParaRPr>
          </a:p>
          <a:p>
            <a:endParaRPr lang="en-US" sz="3000" dirty="0">
              <a:latin typeface="Candara" pitchFamily="34" charset="0"/>
            </a:endParaRPr>
          </a:p>
          <a:p>
            <a:endParaRPr lang="en-US" sz="3000" dirty="0">
              <a:latin typeface="Candara" pitchFamily="34" charset="0"/>
            </a:endParaRPr>
          </a:p>
          <a:p>
            <a:r>
              <a:rPr lang="en-US" sz="3000" dirty="0">
                <a:latin typeface="Candara" pitchFamily="34" charset="0"/>
              </a:rPr>
              <a:t>What are the </a:t>
            </a:r>
            <a:r>
              <a:rPr lang="en-US" sz="3000" dirty="0">
                <a:solidFill>
                  <a:srgbClr val="FF0000"/>
                </a:solidFill>
                <a:latin typeface="Candara" pitchFamily="34" charset="0"/>
              </a:rPr>
              <a:t>attributes</a:t>
            </a:r>
            <a:r>
              <a:rPr lang="en-US" sz="3000" dirty="0">
                <a:latin typeface="Candara" pitchFamily="34" charset="0"/>
              </a:rPr>
              <a:t>?</a:t>
            </a:r>
          </a:p>
          <a:p>
            <a:r>
              <a:rPr lang="en-US" sz="3000" i="1" dirty="0" err="1">
                <a:solidFill>
                  <a:srgbClr val="C00000"/>
                </a:solidFill>
                <a:latin typeface="Candara" pitchFamily="34" charset="0"/>
              </a:rPr>
              <a:t>val</a:t>
            </a:r>
            <a:r>
              <a:rPr lang="en-US" sz="3000" dirty="0">
                <a:latin typeface="Candara" pitchFamily="34" charset="0"/>
              </a:rPr>
              <a:t> and </a:t>
            </a:r>
            <a:r>
              <a:rPr lang="en-US" sz="3000" i="1" dirty="0" err="1">
                <a:solidFill>
                  <a:srgbClr val="C00000"/>
                </a:solidFill>
                <a:latin typeface="Candara" pitchFamily="34" charset="0"/>
              </a:rPr>
              <a:t>lexval</a:t>
            </a:r>
            <a:endParaRPr lang="en-US" sz="3000" i="1" dirty="0">
              <a:solidFill>
                <a:srgbClr val="C00000"/>
              </a:solidFill>
              <a:latin typeface="Candara" pitchFamily="34" charset="0"/>
            </a:endParaRPr>
          </a:p>
        </p:txBody>
      </p:sp>
      <p:pic>
        <p:nvPicPr>
          <p:cNvPr id="9" name="Picture 8" descr="sd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950766"/>
            <a:ext cx="5943600" cy="3307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</a:rPr>
              <a:t>Annotated Parse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ndara" pitchFamily="34" charset="0"/>
              </a:rPr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CB97-BFCA-4D72-8FC9-539B415ADACC}" type="slidenum">
              <a:rPr lang="en-US" smtClean="0">
                <a:latin typeface="Candara" pitchFamily="34" charset="0"/>
              </a:rPr>
              <a:pPr/>
              <a:t>9</a:t>
            </a:fld>
            <a:endParaRPr lang="en-US">
              <a:latin typeface="Candara" pitchFamily="34" charset="0"/>
            </a:endParaRPr>
          </a:p>
        </p:txBody>
      </p:sp>
      <p:pic>
        <p:nvPicPr>
          <p:cNvPr id="7" name="Content Placeholder 6" descr="annotatedp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38600" y="1866900"/>
            <a:ext cx="4572000" cy="4152900"/>
          </a:xfrm>
        </p:spPr>
      </p:pic>
      <p:pic>
        <p:nvPicPr>
          <p:cNvPr id="9" name="Picture 8" descr="sdd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667000"/>
            <a:ext cx="3581400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90477" y="5955268"/>
            <a:ext cx="369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Annotated parse tree for 3 * 5 + 4 $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519535"/>
            <a:ext cx="6957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Candara" pitchFamily="34" charset="0"/>
              </a:rPr>
              <a:t>A parse tree showing value of the attributes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2400" y="275486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7252</TotalTime>
  <Words>2338</Words>
  <Application>Microsoft Office PowerPoint</Application>
  <PresentationFormat>On-screen Show (4:3)</PresentationFormat>
  <Paragraphs>546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Andalus</vt:lpstr>
      <vt:lpstr>Arial</vt:lpstr>
      <vt:lpstr>Calibri</vt:lpstr>
      <vt:lpstr>Cambria Math</vt:lpstr>
      <vt:lpstr>Candara</vt:lpstr>
      <vt:lpstr>Courier New</vt:lpstr>
      <vt:lpstr>Office Theme</vt:lpstr>
      <vt:lpstr>CSE 309 (Compilers)</vt:lpstr>
      <vt:lpstr>Text Book</vt:lpstr>
      <vt:lpstr>A Language Processing System</vt:lpstr>
      <vt:lpstr>  Phases of A Compiler</vt:lpstr>
      <vt:lpstr>Topics To be Covered</vt:lpstr>
      <vt:lpstr>Chapter 5 Syntax Directed Translations</vt:lpstr>
      <vt:lpstr>Syntax-Directed Definitions</vt:lpstr>
      <vt:lpstr>Syntax-Directed Definitions</vt:lpstr>
      <vt:lpstr>Annotated Parse Tree</vt:lpstr>
      <vt:lpstr>Synthesized and Inherited Attributes</vt:lpstr>
      <vt:lpstr>Synthesized and Inherited Attributes</vt:lpstr>
      <vt:lpstr>Synthesized and Inherited Attributes</vt:lpstr>
      <vt:lpstr>Synthesized and Inherited Attributes</vt:lpstr>
      <vt:lpstr>Synthesized and Inherited Attributes</vt:lpstr>
      <vt:lpstr>Synthesized and Inherited Attributes</vt:lpstr>
      <vt:lpstr>Synthesized and Inherited Attributes</vt:lpstr>
      <vt:lpstr>Synthesized and Inherited Attributes</vt:lpstr>
      <vt:lpstr>Synthesized and Inherited Attributes</vt:lpstr>
      <vt:lpstr>Evaluating an SDD</vt:lpstr>
      <vt:lpstr>Evaluating an SDD</vt:lpstr>
      <vt:lpstr>Another Example</vt:lpstr>
      <vt:lpstr>Another Example</vt:lpstr>
      <vt:lpstr>Another Example</vt:lpstr>
      <vt:lpstr>Another Example</vt:lpstr>
      <vt:lpstr>Another Example</vt:lpstr>
      <vt:lpstr>Evaluation Order of SDD</vt:lpstr>
      <vt:lpstr>Dependency Graph</vt:lpstr>
      <vt:lpstr>Dependency Graph</vt:lpstr>
      <vt:lpstr>Dependency Graph</vt:lpstr>
      <vt:lpstr>Dependency Graph</vt:lpstr>
      <vt:lpstr>Dependency Graph</vt:lpstr>
      <vt:lpstr>Well Behaved SDD classes</vt:lpstr>
      <vt:lpstr>S-attributed SDD</vt:lpstr>
      <vt:lpstr>L-attributed SDD</vt:lpstr>
      <vt:lpstr>L-attributed SDD</vt:lpstr>
      <vt:lpstr>L-attributed SDD</vt:lpstr>
      <vt:lpstr>L-attributed SDD</vt:lpstr>
      <vt:lpstr>L-attributed SDD</vt:lpstr>
      <vt:lpstr>L-attributed SDD</vt:lpstr>
      <vt:lpstr>L-attributed SDD</vt:lpstr>
      <vt:lpstr>L-attributed SDD</vt:lpstr>
      <vt:lpstr>L-attributed SDD</vt:lpstr>
      <vt:lpstr>SDT Application: Construction of AST</vt:lpstr>
      <vt:lpstr>Construction of AST</vt:lpstr>
      <vt:lpstr>Construction of AST</vt:lpstr>
      <vt:lpstr>Construction of AST</vt:lpstr>
      <vt:lpstr>Syntax-Directed Translation Schemes</vt:lpstr>
      <vt:lpstr>SDD vs. SDT</vt:lpstr>
      <vt:lpstr>Another Example</vt:lpstr>
      <vt:lpstr>Another Example</vt:lpstr>
      <vt:lpstr>Syntax-Directed Translation Schemes</vt:lpstr>
      <vt:lpstr>Postfix SDT</vt:lpstr>
      <vt:lpstr>Parser-Stack Implementation of Postfix SDT</vt:lpstr>
      <vt:lpstr>Parser-Stack Implementation of Postfix SDT</vt:lpstr>
      <vt:lpstr>SDTs with Action Inside Procedure</vt:lpstr>
      <vt:lpstr>SDTs Non Implementable during Parsing</vt:lpstr>
      <vt:lpstr>SDTs Non Implementable during Parsing</vt:lpstr>
      <vt:lpstr>SDT Implementation using Parse Tree</vt:lpstr>
      <vt:lpstr>Eliminating Left Recursion</vt:lpstr>
      <vt:lpstr>Eliminating Left Recursion</vt:lpstr>
      <vt:lpstr>Eliminating Left Recursion</vt:lpstr>
      <vt:lpstr>Eliminating Left Recursion</vt:lpstr>
      <vt:lpstr>Eliminating Left Recursion</vt:lpstr>
      <vt:lpstr>SDT for L-Attributed SDD</vt:lpstr>
      <vt:lpstr>SDT for L-Attributed SDD</vt:lpstr>
      <vt:lpstr>SDT for L-Attributed SDD</vt:lpstr>
      <vt:lpstr>SDT for L-Attributed SDD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Microsoft account</cp:lastModifiedBy>
  <cp:revision>391</cp:revision>
  <dcterms:created xsi:type="dcterms:W3CDTF">2017-04-20T16:36:45Z</dcterms:created>
  <dcterms:modified xsi:type="dcterms:W3CDTF">2021-06-08T03:35:07Z</dcterms:modified>
</cp:coreProperties>
</file>