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7" r:id="rId2"/>
    <p:sldId id="258" r:id="rId3"/>
    <p:sldId id="344" r:id="rId4"/>
    <p:sldId id="345" r:id="rId5"/>
    <p:sldId id="346" r:id="rId6"/>
    <p:sldId id="260" r:id="rId7"/>
    <p:sldId id="261" r:id="rId8"/>
    <p:sldId id="262" r:id="rId9"/>
    <p:sldId id="263" r:id="rId10"/>
    <p:sldId id="324" r:id="rId11"/>
    <p:sldId id="264" r:id="rId12"/>
    <p:sldId id="325" r:id="rId13"/>
    <p:sldId id="326" r:id="rId14"/>
    <p:sldId id="327" r:id="rId15"/>
    <p:sldId id="328" r:id="rId16"/>
    <p:sldId id="329" r:id="rId17"/>
    <p:sldId id="330" r:id="rId18"/>
    <p:sldId id="347" r:id="rId19"/>
    <p:sldId id="331" r:id="rId20"/>
    <p:sldId id="350" r:id="rId21"/>
    <p:sldId id="265" r:id="rId22"/>
    <p:sldId id="348" r:id="rId23"/>
    <p:sldId id="341" r:id="rId24"/>
    <p:sldId id="266" r:id="rId25"/>
    <p:sldId id="349" r:id="rId26"/>
    <p:sldId id="342" r:id="rId27"/>
    <p:sldId id="267" r:id="rId28"/>
    <p:sldId id="268" r:id="rId29"/>
    <p:sldId id="332" r:id="rId30"/>
    <p:sldId id="335" r:id="rId31"/>
    <p:sldId id="334" r:id="rId32"/>
    <p:sldId id="333" r:id="rId33"/>
    <p:sldId id="337" r:id="rId34"/>
    <p:sldId id="338" r:id="rId35"/>
    <p:sldId id="343" r:id="rId36"/>
    <p:sldId id="340" r:id="rId37"/>
    <p:sldId id="339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33CCFF"/>
    <a:srgbClr val="FFFF99"/>
    <a:srgbClr val="FFE699"/>
    <a:srgbClr val="99FF99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6" autoAdjust="0"/>
    <p:restoredTop sz="94280" autoAdjust="0"/>
  </p:normalViewPr>
  <p:slideViewPr>
    <p:cSldViewPr snapToGrid="0">
      <p:cViewPr varScale="1">
        <p:scale>
          <a:sx n="66" d="100"/>
          <a:sy n="66" d="100"/>
        </p:scale>
        <p:origin x="768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180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</inkml:channelProperties>
      </inkml:inkSource>
      <inkml:timestamp xml:id="ts0" timeString="2021-07-11T05:50:29.5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7801 10318 4993,'0'-7'1064,"0"7"-760,0-2-120,0 2 184,0 0 120,0 0-144,0 0-136,0-3 56,0-1-32,0 1 72,0 1 168,0-1 17,0 3-97,0 0-184,0 0-88,0 0-32,0 0-24,0 0 0,0 0 32,0 0 16,0 0 8,0 0 144,0 0 264,0 0 40,0 0-152,0 0-16,0 0-136,0 0-56,0 0-56,0 0-8,0 0-7,0 0 111,3 0 104,-3 0-16,4 0-64,9-4-104,-2 4-64,6-3 8,2 3-64,1 0-32,1 0-16,2 0 8,1 0-8,0 0 8,0 0 8,-1 0-8,1 0 8,1 0-8,-5 0 8,3 0-16,-3 0 8,4 0 0,1 3-8,-1-3 0,-1 0 16,-3 4-8,0-4 0,-4 3-8,-4-3 8,0 0-8,-1 2 0,2-2 0,-1 0 0,4 3 0,-4-3 0,4 4 8,-1-1-8,2-3-8,-2 2 8,2-2 0,-2 4 0,-2-4 0,-2 0 0,1 0 0,-3 0-8,-2 0 16,5 0-8,-4 0 0,4 0 0,0 0 0,4 0 0,3 0 8,-2-4 0,-6 2 0,6-1 0,-2 3 0,2-4 8,-6 4-16,-2 0 0,2 0-8,1 0 8,-3 0-8,2 0 8,6 0 8,-2 0 0,-2 0 0,2-3-8,5 3 0,-4 0 0,8 0 8,-4 0-8,-1 0 48,2-2-40,3 2-8,-5 0 8,1-3 0,1 3-8,-2 0 0,-6-4-8,-2 4 16,-7 0-8,-4 0 64,0 0 96,0 0 240,0 0-32,0 0-40,0 0-64,0 0-120,0 0-56,0 0-40,0 0-48,0 0-32,0 0 24,0 0-88,0 0-176,0 0-592,0 0-848,0 0-769,-4 0-2112</inkml:trace>
  <inkml:trace contextRef="#ctx0" brushRef="#br0" timeOffset="13584.0823">8040 10700 5145,'0'0'1696,"0"0"-1192,0 0-440,0 0-56,0 0 40,0 0 368,0 0-80,0 0-200,0 0 64,4-7 160,-4 7 121,0 0-97,0 0-48,0 0-56,4 0-48,-4 0 72,0 0-96,3 0-40,-3-4-40,9 4 24,-5 0 152,0 0 240,-4-3-120,4 3 16,-4 0-88,0 0 8,4 0-7,-4 0-65,3 0 8,1 0-112,5 0-112,-1 0-8,3 0-8,6 0-48,-6 0 64,2 0 88,-2 0 56,1 0-16,1 0 112,2 0-8,-2 0-32,2 0-40,-2 0-120,6 0-56,5 0 48,4 0-96,0 0 104,4 0-96,0 0 40,-1 0 16,-3 3-56,-3 1 56,-10-1-8,-7-3-64,-3 4 8,-2-4 0,1 0 0,0 3 40,4-3-32,8 0 32,0 3-40,8 0 112,0-3-40,-4 3-64,-1 0 40,-2 0-16,-9-3-40,-5 0 0,-3 0 64,4 0-48,5 0 32,-1 4-40,3-4 64,10 3 16,-2 0-40,5 4-40,0-5-8,-4 2 8,-4-1-8,-4 0 56,0 0-48,-4 0 0,0-3-8,0 0 8,-4 4 0,7-4-8,6 0 8,3 3 49,-1 1-57,6-1-8,3-1 8,-8 2 0,-1-1 0,-3-3 0,0 0 0,-7 0 48,2 0-48,-7 0 8,4 0-8,8 0 0,-4 0 8,4 0-8,3 0-8,-2 0 8,-2 2 0,2 2 0,-6-4 0,-2 0 0,-1 3 0,-4-3 8,-4 0-8,7 0 8,2 0 72,3 0 32,3 0-16,5 0 0,-3 0-32,-2 0-64,1 0 64,-4 0-56,-4 0-8,0 0 40,-8 0-40,0 0 0,0 0 48,0 0-40,0 0 144,0 0-64,0 0-88,0 0-48,0 0-152,0 0-144,0 0-16,0 0-281,0 0-599,0 0-784,0 0-41,0 0-159,0 0-137,8-3-2296</inkml:trace>
  <inkml:trace contextRef="#ctx0" brushRef="#br0" timeOffset="14353.6066">9854 10553 6569,'0'0'1224,"0"0"-872,0 0-192,0 0 408,0 0 193,0 0-281,0-16-192,0 16 152,0 0 224,0 0 160,0-2-208,0-2-32,0 1-120,0-1-55,0 4 87,0-2-88,0 2-224,0-3-48,0 3-8,0 0-16,0 0 0,0 0-104,0 0 96,0 0-96,0 0-8,0 0-72,0 0-32,0 0-32,0 3-64,-5 12 112,-7 4 88,1 7-8,-5 3 16,0 3 0,0-4-8,4 4 8,-4 0 0,0 2 8,0 2-8,0-5 40,0 1-32,4-1 72,0-8-16,4-2 0,0-4-16,8-5 32,0-5-24,0-1-64,0-2-56,4-1 32,8 0 24,8 0 120,4-3-120,4 0-40,0 0-224,4 0-80,-9-9-440,5-4-73,-8 0-39,5-7-288,-10 5-144,-2-1-1401</inkml:trace>
  <inkml:trace contextRef="#ctx0" brushRef="#br0" timeOffset="14611.4501">9726 10805 5449,'0'0'3184,"0"0"-2055,0 0-641,0 0-120,0 0 440,-83-20 240,79 20-328,4 0-400,0 0-120,0-3-40,11-3 137,13-3-297,28-8-1057,-4 2-767,-5 2-1065</inkml:trace>
  <inkml:trace contextRef="#ctx0" brushRef="#br0" timeOffset="14997.266">9813 10757 8977,'0'0'1697,"0"0"-1697,0 0-96,0 0-240,0 0 280,0 0 40,56 0 8,-43 3 8,-2 4-8,-3 2 8,-4 0-16,-4 4 16,0 6 16,0 3 288,-15 4 320,-6 2-56,1 4-176,1 0 8,-5-4-112,7 1-16,2-4 8,3-3-48,0-5-56,4-2-88,0-5 56,4-3 17,4-5 7,0-2 40,0 0 24,0 0-184,12 0 96,3 0 56,10 0-64,10 0-8,2 0-128,-1-7-152,3 2-376,1-2-513,8 1-543,-8-3-632,-12 2-2689</inkml:trace>
  <inkml:trace contextRef="#ctx0" brushRef="#br0" timeOffset="15387.0247">10240 10871 9450,'0'0'2016,"0"0"-1456,0 0-424,0 0 48,0 0 496,0 0-16,0 0-352,0 0-143,-8-10-33,8 10 248,4 0 192,12-3-152,4 3-248,4 0-104,4-3 32,4-1-104,-1 2 48,10-1-48,-5-1-8,-1 4-48,1 0-40,-4 0-488,-4-3-456,-8 3-1025,-8-3-1848</inkml:trace>
  <inkml:trace contextRef="#ctx0" brushRef="#br0" timeOffset="15794.9285">10443 10684 7281,'0'0'1144,"0"0"-896,0 0-56,0 0 561,0 0 503,0 0-48,0-7-608,4 7-216,-4 0-144,0 0 72,0 0 0,0 0-39,0 0-73,0 0 64,0 0-16,0 0-128,0 0-120,0 0 0,0 0-104,0 12 96,0 5 8,-11 7-48,-6 10 48,-2 3 48,-5 4 56,0 7 0,0-3-24,8-4-72,0-6 80,8-10-24,4-6-56,0-10 72,4-5-64,0-1-16,0-3 8,0 0-8,0 0 0,0 0-448,4-19-985,4 3-1551,0-2-7138</inkml:trace>
  <inkml:trace contextRef="#ctx0" brushRef="#br0" timeOffset="16733.3432">10965 10607 11178,'0'0'1912,"0"0"-1408,0 0-344,0 0-152,0 0 72,0 0-80,8-6 0,-8 12-48,0 7 48,0 3-16,-4 0-112,-7 3 128,-10 3 112,2 0 209,-5 0 63,0 5 64,-4-2-136,4-4-96,1 2-112,2-7 0,10-4 0,2-2-32,9-4-64,0 0-8,0-2 48,0 2 0,4 0-40,12-3 88,5 7-48,2-7-16,1 4-32,4-7-136,0 3-200,0-3 104,-4 0 80,-5 0 48,-2 0 80,-6 0-32,2-10 64,-5 1-8,-1 0 0,1-5 0,5 2 8,-6-1-8,1-3 8,1 7 64,2 0-64,-3-1 32,-4 1 8,5 2 80,-6 1 96,5 3 56,-4-4 168,-4 7 32,4-4-24,-4 2 112,5 2-120,-5 0-216,0 0-31,0 0-73,0 0 16,0 0-64,0 0-72,0 0-8,0 2-104,0 14 24,0 7 72,-13 9 8,2 9 8,-6 4 0,2-1 40,-2 0-40,-3 1-8,5-8 16,3 0 40,3-14-40,5-3-8,1-8-8,3-8 8,0-1-16,0-3-48,0 0-249,20-3-927,-1-6-1152,5-4-2233</inkml:trace>
  <inkml:trace contextRef="#ctx0" brushRef="#br0" timeOffset="39508.318">8160 15103 1688,'-4'0'1304,"4"0"-960,-4 0 0,4 0 224,-5 0-71,5 0-153,0 0-112,0 0-8,0 0 8,0 0-24,0 0-40,0 0-72,0 4-88,0-4-8,0 2 8,-4 1-8,0 1-128,4-1 0,-4 0 48,1 0 24,-1 1-72,0-1-104,-1 0 8,1 0 56,0 0 96,-3 0 72,3-3 8,0 4 56,0-4-48,-5 3-8,5-3 8,1 3-8,-1 1 72,0-4 0,4 3 48,-4-1 64,0 1 112,-1 1-72,1-2-112,4-2-32,-3 4-8,3-4-72,0 0 96,0 3 104,0-3 104,0 0-8,0 0-40,0 0 120,0 0 176,-4 0-96,0 7-47,-4-1-17,-1 1-88,2-2 48,-1 2-88,0-5-184,8 3 0,0-5 32,0 0 72,0 0-64,0 2 24,0-2-24,0 0 0,0 0-56,0 0 56,0 0-48,0 0-8,4 0 40,4 4 32,-4-4-40,7 3 0,2-3-48,-2 3 96,6-3-80,-2 3-24,6-3 40,7 4-80,3-4 56,9 0-56,8 0 48,4 0 312,7 0-24,6-4-127,-1 1 191,-1-3-48,-3 6 16,-9-6-96,-3 1-152,1 3-80,-10-1-40,1-4 0,0 5 64,4-2-16,-9-1 32,5 1 24,1-3 64,-14 4-120,5-1 24,-12 2 32,0-2-8,-4 4-32,-4 0-64,-1 0 40,2-3-48,-9 3 8,0 0 0,0 0 88,-1 0-48,1 0-40,5 0 0,-5 0 40,4 0-40,-5 0 48,1 0-56,1 0-8,-5 0-16,0 0-104,0 0-120,0 0-144,0 0-216,0 0-304,-5 0-721,-2 0-1271</inkml:trace>
  <inkml:trace contextRef="#ctx0" brushRef="#br0" timeOffset="40368.3065">9746 15084 8649,'0'0'2313,"0"0"-1521,0 0-632,0 0-96,0 0 64,0 0 8,8-9-120,-8 9-16,0 0 8,0 0 48,0 0 32,0 0 64,0 0 120,0 0 120,0 0-24,0 0-160,0 0-128,0 0-56,0 0 24,0 0-48,0 0-8,0 0-112,0 0-8,0 3 48,-4 9 64,-4 5 8,-4 1 16,0 5-8,-4 5 0,4 0 16,-4 1-16,0 3 64,1-3-8,6 0 16,1-8-72,4-2 88,4-6-80,-4 0-8,4-10 16,0 3 40,0-6-40,0 0 97,4 4 55,4-4 32,8 3 40,4 0-112,4-3-72,4 0-56,-4 0-80,4 0-144,-4 0-64,-5 0-345,2 0-559,-10-3-168,2-7-40,2 1-257,-6-1-559,-5 0-2241</inkml:trace>
  <inkml:trace contextRef="#ctx0" brushRef="#br0" timeOffset="40611.1583">9579 15245 5705,'0'0'2144,"0"0"-1536,0 0-424,0 0-136,0 0-40,-80-2 0,76 2 8,4 0-16,0 0 16,0 0 40,19 0-56,5-3-368,4 0-2360</inkml:trace>
  <inkml:trace contextRef="#ctx0" brushRef="#br0" timeOffset="41214.3215">10060 15218 10610,'0'0'1976,"0"0"-1696,0 0-136,0 0-8,0 0 16,0 0-152,0 0-72,0 0 16,-11 22 56,-6-10 336,-6 4-8,-1 0-23,-4 7 15,4-1 24,0 0-56,8 0-128,5-6-80,2 0-80,9-6 0,0-1 40,0-3-40,9 1-104,6-7-80,13 0-184,4 0-88,4-4-33,0-9 209,-8 5 272,0-6 8,-8 5 72,-5-7 24,-2 6 160,-6 4 153,1-3-49,-4 5-56,-4 1-80,0-1-24,0 4-32,0 0-88,0 0-72,0 0-8,0 0 0,0 0-104,0 4-96,0 9 72,-12 12 120,-3 4 8,-5 12 184,0-3-16,0 8-40,4-9-64,4-2-56,4-7-8,4-9 144,0-5-88,4-6 16,0-4 112,0-4-8,0 0-56,8-4-120,20-14-880,-4 2-1049,4-4-1199</inkml:trace>
  <inkml:trace contextRef="#ctx0" brushRef="#br0" timeOffset="41499.3559">10352 15386 5537,'0'0'4097,"0"0"-3345,0 0-544,0 0-56,0 0 152,0 0 40,0 0-16,0 0-8,4 0-24,3 0 120,2 0 224,6-3-88,6-1-343,3-2-113,-1 3-96,5-4-257,-4 5-583,0-5-472,-8 1-744,-4 2-2305</inkml:trace>
  <inkml:trace contextRef="#ctx0" brushRef="#br0" timeOffset="42261.4024">10890 15144 9353,'0'0'1865,"0"0"-1025,0 0-24,0 0-200,0 0-160,0 0-319,0 0-137,0 0-40,4-6-105,-4 16 33,-13 5 112,-2 8 184,-5 4 97,-3 3 87,-1 2-176,3 2-104,1-6-40,5-2-32,7 0 56,-1-10-72,9-1-8,0-5 0,0-3 0,9 2 8,10-6-160,9-3-344,8 0-385,1 0 257,-2-9 344,-3-5 264,0 0 24,-8-3 272,-1-2 216,-6 0 337,-2 3-41,-2 0-40,2 4-208,-6 2-152,-5 3-64,3 2 0,-3 5-136,-4-4-72,0 4-112,0 0 0,0 0-56,0 9-104,0 11 120,0 5 24,0 10 24,-11 6-16,3 0-216,-5-2-368,-2 5-816,2-11-473,6-9-1031</inkml:trace>
  <inkml:trace contextRef="#ctx0" brushRef="#br0" timeOffset="43347.7717">9750 14945 2984,'0'0'1200,"0"0"-479,0 0-17,0 0 488,0 0-320,0-4 152,0 1-127,0 3-1,0-2-152,0-2-48,4 1-152,-4-1-288,3 4-176,-3 0-80,5 0 0,-5 0-8,0 0 8,0 0 8,0 0 88,0 0 40,0 0 112,0 0-40,0 0-128,0 0-80,0 0 0,0 0-104,0 13-56,-8 12 88,-4 3 72,0 6-80,-4 0 80,-4 1 64,0 0-24,0-1-40,5-2 0,-6-3 0,9-3 0,0-8-48,5-4-80,-1-9-96,8 2-184,0-5-192,0-2-288,0 0-905,0 0-4440</inkml:trace>
  <inkml:trace contextRef="#ctx0" brushRef="#br0" timeOffset="43924.4104">9411 15233 7681,'0'0'1865,"0"0"-1313,0 0-408,0 0-136,0 0 16,0 0 80,0 0-56,0 0 192,0 0 408,4 7 416,0-7-144,4 0-248,0 3-63,4-3-1,0 0 40,0 0-240,8 2-232,-1-2-48,9 0 0,8 0-80,8 0 0,12-2-48,16-14-200,-1 2-168,2 0-248,-2-2 24,-11-1 0,-8 9 7,-9-6 137,-11 5 112,-15 3-56,-6-1 200,-11 4 80,4 3 32,-4-3-200,0 3-520,-4 0-768,-4 0-3762</inkml:trace>
  <inkml:trace contextRef="#ctx0" brushRef="#br0" timeOffset="57775.2369">6705 10982 4841,'0'0'1904,"0"0"-1352,0 0-376,0 0-120,0 0 208,0 0 8,0 0-88,0 0-120,0 0 40,0 0 72,0 0 88,0 0-40,0 0-16,0 0-55,0 0 7,0 0-48,0 0-24,0 0-32,0 0-8,0 0 16,0 0 88,0 0 8,0 0 8,0 0-32,0 0-56,0 0 40,0 0-16,0 0 32,0 0-8,0 0 48,0 0 24,0 0 64,0 0 0,0 0-8,0 0-104,0 0 16,0 0 0,0 0-16,3 0-24,-3 0 24,4 0-48,-4 0-32,0 0-72,4 0 0,0 0-8,8 0 8,8 0 8,0 0 240,12 0-112,-4 0-48,8 0-24,-1 0 8,6 0 33,-5 0-1,3 0-16,-3 0 0,-4 0-40,-4 0-40,-4 0-8,-4 0 0,-8 0 0,4 0 0,-8 0 8,-4 0-8,-1 0 0,-3 0 0,0 0 0,0 0 0,4 0-8,-4 0 8,0 0-8,0 0 8,0 0 0,0 0 0,0 0 16,0 0-8,0 0 0,0 0-8,0 0-80,0 0-96,0 0-617,0 0-1127,-4 0-2305</inkml:trace>
  <inkml:trace contextRef="#ctx0" brushRef="#br0" timeOffset="59157.0869">9694 11309 6121,'0'0'1872,"0"0"-1320,0 0-352,0 0 320,0 0 57,0 0-137,0 0-208,0 0-136,0 0 136,0 0 96,0 0 16,0 0 96,0 0 64,0 0-112,0 0 8,0 0-112,0 0-120,0 0-40,0 0 56,0 0-63,0 0-17,0 0-24,0 0 64,0 0-40,12 0 48,4 4 0,8-4 80,4 0 0,8 0-112,12 2 80,3 1-144,9-3-48,3 7 64,6-4-64,-2 4 48,-3-5-56,-8 5 8,-9-4 80,-6 0 184,-13 1 24,-9-4 0,-6 3-72,-6-3-56,-3 0-56,-4 0-96,0 0-16,0 0-8,0 0 8,0 0-8,0 0-136,0 0-208,0 0-272,0 0-120,0 0-32,0 0-193,0 0-375,0 0-272,0 0-905,-4 0-2768</inkml:trace>
  <inkml:trace contextRef="#ctx0" brushRef="#br0" timeOffset="66391.1744">6903 10251 5385,'0'0'1104,"0"0"-832,0 0-168,0 0 352,0 0 96,0 0-216,0 0-208,-4 0 0,1 0 112,3 0 88,-4 0 17,4-2-65,-4 2 16,0 0-72,0-3-16,-5 3-80,6 0-72,-9 0 0,-1 0-56,6 0 16,-9 0 32,4 0-40,0 0 0,-4 3-8,0-1 16,0 3 56,0-3 48,0 1-64,1-3-48,-2 4-8,2-1 16,2-1 32,-2-2-48,2 0 8,-2 4 0,2-1 8,-2 1-8,3-2 0,-4 5 0,-1 0 0,6-5 0,-9 8 0,4-4 48,-4 1 0,5-1 16,-6 1 8,10-2 120,-6 2 88,6-1-80,-2 1-104,5-1-16,-3 0-72,2 4 56,-2-3-72,-1 5 8,-1-2 0,6 2 8,-5-3 128,0 5 8,0-5 0,-1 4-32,2-5-64,3 9 96,-4-5-128,4 5 56,0-2 24,0 1-32,0 3 0,4 1-24,-4-5 8,4 4 0,4-6 40,-3 3-48,3-6-40,-4 2-8,4-3 16,0 1-16,0 0 16,0-1 40,0 4-48,0-4 40,0 4-40,0-3 73,0 3-73,0-4 56,0-2-64,0-2 8,0 6-8,4-6 8,-4 4 8,3-2-16,1 0 16,0-1-16,4 4 8,-4-1 48,4-2 8,4 2-56,-4 0 72,0 1-72,0 3-8,0-4 64,-1 1-56,2 0 8,-1-2 32,0-1-48,-1 0 0,2-4 16,-1 3 32,-1-3 8,2 0-48,-1 1 0,0-1 56,-5 3-56,10-2 0,-1-1 0,-1 3 72,6-3-64,-2 3 32,1-2-40,5-1 48,-2 1-48,-3 1 0,0-5-8,0 4 16,-4-1-16,-5-1 8,6-2-8,-5 0 48,-1 0 0,2 0 8,7 0 16,0 0 8,-1 0-16,6 0-64,-1 0 0,-1 0 8,2 0 32,3 0-32,-9 0-8,5 0 16,-4 0 0,-4-2 32,0-1 80,0-1 56,4 4-64,-5-2-16,6-1-40,-2-1-64,2 1 8,3-1-8,-5 1 8,6 3-8,-10-6 8,10 6 48,-6-6-56,-3-1 16,9 1 96,-6-1-104,2-2 128,-2 3 8,1-4-24,-4 6-112,4-1 0,-4-2 88,0 1-48,4 3-48,-4-4 88,0 4-8,0-3-8,-1-1-64,2 1 88,-5 0 24,-1-1 0,6-2-112,-2 3 104,-3-4 40,5 1-64,-2-1-32,2 4-56,-2-5 16,-3 6 32,0-4-40,0-2 48,4 2-56,-4-3 0,4-1 48,-4 0-40,0 1 8,4-5-8,-4 2 40,-4 1-40,4 2 0,0 0-8,-4 2 48,4-2-48,-4-2 8,0 5-8,-1-4 8,-3 0 0,5 1 0,-5-5 56,0 5-64,0 1 8,4-7 96,-4 6-104,0 0 48,0-5-48,0 2-8,0 2 8,0-3 48,-4 4 40,-1 3 24,2-5-15,-1 4-49,0 5 16,-4-8-56,4 6 0,-4-2 40,4-1-40,0 3 80,-4-1-88,4-2 0,-4 3 32,0 0-32,0-2 0,0 4 0,-4-2 0,4-2 0,0 2 0,-4 1 0,4-1-32,0 4 24,5-4 8,-1 7 0,-1-2 8,-3-1-8,0-1-8,1 1 0,-6 0 8,5 3 0,-8-7 0,5 4-8,-5-1 8,0 4-8,-1 0 0,2-3 0,-5 3 8,0 0-8,0 0 0,0 0-40,-3 0 40,-5 0 8,0 3 0,-4-3-8,-5 4 8,-2 3 0,-1-4-56,-4 3-361,0 3-631,-4 1-856,12-1-809,8-2-2888</inkml:trace>
  <inkml:trace contextRef="#ctx0" brushRef="#br0" timeOffset="69889.2213">6517 6140 9033,'0'0'2225,"0"0"-1689,0 0-536,0 0 16,0 0 312,4 0 272,-4 0-64,4 0-56,0 0 73,-4 0 135,4 0-56,3 0-224,2 0-128,3 0-88,4-3-80,3-1-40,6 4-24,3-3-40,0 3 0,0-2 40,-4 2-32,-5 0-16,-3 0-64,-4-3-8,0-1 24,-8 1 48,0 3 0,-4-2-144,0 2-104,0 0-312,0 0-448,0 0-633,-4 0-871,-8 5-537,-4 2-1480</inkml:trace>
  <inkml:trace contextRef="#ctx0" brushRef="#br0" timeOffset="70352.7132">6482 6216 6345,'0'0'2104,"0"0"-1472,0 0-504,0 0-112,0 0 48,0 0 113,0 0-1,-21 10-112,18-7 240,3-3 336,-4 0-40,4 0-88,0 3-136,0-3-120,0 3 0,0-3-64,0 4-24,0-1 16,0-3-48,0 4-48,0-4 0,0 0 32,0 0 32,0 0-56,0 0 40,0 0 41,0 0-73,0 0-88,15 0-16,5 0 56,12 0-16,12 0-32,4-7-8,-5 3 16,-2 1-8,-9 0 0,-13 3 0,-3-3-8,-8 3 64,0-4-56,0 4 0,0 0 48,0 0-56,4 0 0,-4 0-48,0 0-16,0 0-88,-8 7-833,0-1-1175,0-2-2953</inkml:trace>
  <inkml:trace contextRef="#ctx0" brushRef="#br0" timeOffset="81775.8217">5381 10709 7561,'0'0'1953,"0"0"-1345,0 0-416,0 0-16,0 0 192,0 0 8,0 0-160,0 0-88,0 0-80,0 0 128,0 0 160,0 0 40,0 0 16,0 0 88,0 0 64,0 0-71,0 0-57,0 0-96,0 0-136,0 0-48,4 0-48,-4 0-16,4 0 16,0 0-80,8 0 80,8 0 40,3 0-24,10 0-96,3 0 0,7 0 144,5 0-136,4 0-16,0-3 0,4 0-16,0 3 16,-9-3 0,-7 3 0,-4 0 16,-12 0 0,-8-4 32,-9 4-48,-7 0-48,0 0-64,0 0 40,0 0-24,0 0 16,0 0 0,0 0 16,0 0 64,0 0-64,0 0 56,0 0-64,0 0 64,0 0 0,0 0 0,0 0-8,0 0 8,0-3 0,0 3-32,0 0 40,0-4 48,0 1-48,0 1-112,0-1 24,0-4-24,-4 1 48,4-4-72,-3-3 16,-1 1 72,0-1-32,0-3 32,-4 0 40,3 4-64,2-1 56,-1 6-40,4 4 56,0 1 16,0 2-8,0 0 0,0 0-8,0 0 0,0 0-8,0 0 16,0 0 72,0 0 40,0 0-40,0 0-72,0 0-8,0 0 0,-4 0-112,0 5 112,0 4 0,0 8 0,1-2-48,-6 8 48,5 0 8,-4 5 56,1-6-56,2 7-16,-3-4 8,0-3 0,4 3 48,1-5 0,-1 2-48,-1-7 8,5 2-8,-4-8-8,4 1-72,0-4 80,0 0 8,0-6-8,0 0 8,0 0 64,0 0 32,0 0 184,13 0 128,-2-9-184,9-1-88,0-5-72,4-4-72,4-1 96,0-1-96,-4-2-96,-5 5-24,1-2-104,-3 1-96,-6 6-16,-7 4 80,0 2-24,-4 0 80,0 4-321,0 3-735,0-2-592,0 2-2401</inkml:trace>
  <inkml:trace contextRef="#ctx0" brushRef="#br0" timeOffset="88651.7612">7000 8340 7033,'0'0'1504,"0"0"-1192,0 0-184,4-5 24,-4 2 273,0 3-113,0 0-168,0 0-136,0 0 144,0 0 112,0 0 8,0 0 24,0 0-64,0 0 64,0 0-8,0 0-24,0 0-120,0 0-32,0 0 16,0 0 208,0 0 72,0 0 16,0 0-120,0 0-79,0 0-89,0 0-128,0 0 8,0 0 48,0 0-64,0 0 0,0 0-56,0 0-56,0 3-8,-4 9 112,-5 4 8,-2 6 0,-1 3 0,-4 1 0,4 3 8,-1-1 0,-2 4 56,2 3-8,2-1-48,-6 4 0,6-3-8,-1 4 8,0-5 48,0-2-56,0-3 16,4-4-16,4-6 8,0-7-8,4-5-96,0-3 96,0-4 16,0 0-8,0 0 64,8 0 64,4 0-8,4 0-88,4-4-40,-1 1 0,2-6-72,-1 2-160,3-2-345,1-4-143,4 1-504,13-5-296,-9 2-1097,-9 1-63</inkml:trace>
  <inkml:trace contextRef="#ctx0" brushRef="#br0" timeOffset="89094.4881">6692 8579 5921,'0'0'1440,"0"0"-1096,0 0-336,0 0 40,0 0 488,0 0-8,13 3-248,-6-3-104,10 0 137,-6 0 71,6-3-96,-2-1-32,5-2-40,4-1-144,0 2-72,4-2 0,3 4-280,18-6-240,-14 2-873,1 1-1071</inkml:trace>
  <inkml:trace contextRef="#ctx0" brushRef="#br0" timeOffset="89333.3894">7262 8493 8449,'0'0'1985,"0"0"-1417,0 0-456,0 0-48,0 0 512,0 0 144,0 0-344,9 0-200,-5 0 192,0 0-8,7 0-208,2-3-88,6-1-64,1-2-8,1 3-400,-2-4-296,9 5-448,-8-1-536,-4-1-2673</inkml:trace>
  <inkml:trace contextRef="#ctx0" brushRef="#br0" timeOffset="89590.2286">7199 8626 8729,'0'0'2177,"0"0"-1529,0 0-472,0 0-104,0 0 752,0 0-112,0 0-432,3 4-200,10-4 40,2 0 16,6 0 57,3 0-193,4-4-72,-5-2-513,5-4-439,0-2-352,-4 5-497,-4-2-2159</inkml:trace>
  <inkml:trace contextRef="#ctx0" brushRef="#br0" timeOffset="93306.039">7638 8540 6481,'0'0'2344,"0"0"-1671,0 0-521,0 0-144,0 0 376,-5 0 136,5 0-160,0 0-152,0 0 24,0-6 48,8 0 72,4-4-88,-4-2-32,8-1-64,0 0 0,0-2-72,4-1-40,-4-4 40,0 1-96,-1-1 48,-2 3 40,-1 0 0,-5 5 24,1 0 16,-3 1-120,-1 5 200,-4 3 56,0-1-47,0 2-41,0 2-160,0 0 88,0 0-64,0 0-40,0 0 0,0 0-16,0 0-72,0 0-56,0 9 72,0 11 64,0 8 0,-4 4-56,-9 9 64,-2 0 64,-2 0 80,6-2-16,-2-2-56,6-5 16,-1-9-80,8-5 0,0-4-8,-4-5-48,4-6-480,0-3-609,0 0-231,0 0-1321</inkml:trace>
  <inkml:trace contextRef="#ctx0" brushRef="#br0" timeOffset="93541.8955">7621 8661 9514,'0'0'1728,"0"0"-1192,0 0-376,0 0 384,0 0 632,0 0-463,0 0-313,24 0-144,4-6-8,16-7 128,4-6-104,3-1-120,5-4-152,-8 2-384,-4-1-224,-8 4-457,-9 1-535,-6 1-328,-18 7-2697</inkml:trace>
  <inkml:trace contextRef="#ctx0" brushRef="#br0" timeOffset="94711.1707">7174 8681 5129,'0'0'2184,"0"0"-1224,0 0-440,0 0 265,0 0 255,0 0-144,0 0-24,0 0-128,0-3-256,4-4-136,9 0-47,-5 1-209,4-1-48,0 1 32,-1 6-80,-2-3-16,-1 3 8,-5 0 0,1 0-88,-4 7 80,0 5 8,0 8 8,-7 5 112,-10 3 216,-6 3 16,-1 1-96,-4 3-56,0-6 72,4-4-24,4-5 40,8-5-128,4-8-72,8 0 24,0-7 64,0 2-48,0-2-16,4 0-96,16 0 168,8 0 72,4 0-88,12-5-72,-5-6 32,6 2-120,-6-4-8,-3 4-152,-8-1-128,-12 4-144,0 3-544,-12 0-112,-4 3-105,0 0-183,0 0 144,0 0-232,0 0-2737</inkml:trace>
  <inkml:trace contextRef="#ctx0" brushRef="#br0" timeOffset="95838.8294">8128 8722 6001,'0'0'1360,"0"0"-1360,0 0-504,0 0 248,0 0 256,0 0 440,0 0-200,0 2-64,0-2 216,0 0 392,0 0 9,0 0-249,0 0-176,0 0 72,0 0 40,0 0-112,0 0 72,0-2-168,4-8-192,3 4-72,6-4 8,-5 4 64,-1 2-32,5 4-48,-3 0-88,-2 0 88,1 0 0,1 4-8,-5 5 8,-4 7 40,0 0 168,0 3 64,-4 3 40,-9-3-136,-2 1-120,-6-2-56,5 1-288,-12-3-752,13-3-920,-2-4-3169</inkml:trace>
  <inkml:trace contextRef="#ctx0" brushRef="#br0" timeOffset="97855.7266">8988 8432 10778,'0'0'2496,"0"0"-1711,0 0-585,0 0-88,0 0 608,28-25 320,-24 22-392,0 0-368,0 3-136,-4 0-32,0 0 48,0 0-8,0 0-96,0 0-48,0 0-8,0 0-48,0 9-48,-4 7-8,-4 7 104,-3 5 0,-9 3-24,3 4 24,-2 4 32,-1-1 24,4-3-8,-4 3 0,3-7 0,10-5-48,3-4 0,0-6-8,4 0 0,0-6 0,12-4 8,8 0 48,4-3-32,4 0-16,0-3 0,4 0-96,-4 0-176,-1-6-232,-3-4-160,4 1-264,4-13-353,-4 2-687,-4 2-3065</inkml:trace>
  <inkml:trace contextRef="#ctx0" brushRef="#br0" timeOffset="98058.598">8817 8667 8281,'0'0'2913,"0"0"-1977,0 0-728,0 0-160,0 0 32,0 0 256,-27-9-336,54 0-408,1-4-2368</inkml:trace>
  <inkml:trace contextRef="#ctx0" brushRef="#br0" timeOffset="98517.3218">9124 8579 11978,'0'0'2753,"0"0"-2121,0 0-584,0 0 32,0 0 704,0 0 216,0 0-552,4 22-280,0-9-88,-4 3-8,4-1-72,4 1 0,4 1-248,0-2-80,-1-2-168,6 0-200,3-5-168,-1-4 120,2-4 376,-1 0 95,3-4 169,1-8 24,0 0 40,-3-5 40,-2 2 80,-7-1 297,0 0 415,-4 7 208,-4 2-272,0 4-104,-4 0-120,0 3-160,0 0-80,0 0-55,0 0-209,-4 15 16,-8 8 32,-3 8 88,-2 7 32,1 3 0,0 1-160,5-1-8,2-9-128,5-3-176,4-1-993,0-12-1351,0-6-1889</inkml:trace>
  <inkml:trace contextRef="#ctx0" brushRef="#br0" timeOffset="98751.7015">9615 8715 9826,'0'0'2136,"0"0"-1544,0 0-296,0 0 352,0 0 265,0 0-313,0 0-400,59-16-128,-35 10-64,0-4-8,4 1-304,4-1-841,-1 1-567,-10-1-1201</inkml:trace>
  <inkml:trace contextRef="#ctx0" brushRef="#br0" timeOffset="98948.577">9611 8820 9858,'0'0'2304,"0"0"-1448,0 0-472,0 0-120,0 0 601,0 0 495,0 0-784,0 3-392,19-3-112,5 0-72,8-7-352,4-2-664,12-10-1065,-12 3-559,-5 0-2601</inkml:trace>
  <inkml:trace contextRef="#ctx0" brushRef="#br0" timeOffset="99435.2884">9997 8534 9578,'0'0'2504,"0"0"-1688,0 0-592,0 0-168,0 0 248,0 0 633,0 0-505,0 0-320,56-48-104,-32 27-8,-4-2 64,-1 1-64,-2-1 0,-6 8 240,-3-1 424,-3 6 120,-1 7-112,-4-1-24,0 2-232,0 2-79,0 0-65,0 0-40,0 0-120,4 0-64,-4 0-48,0 0-48,0 6-32,0 10-136,0 5 216,-4 18 0,-13 5 16,2 8 64,-5 5-80,8-3 72,-4 0-64,4-4 0,3-5 0,6-7-8,3-9-48,-4-7-120,4-10-233,0-5-487,0-7-496,0 0-360,0 0-601,0-7-1648,0-2-1128</inkml:trace>
  <inkml:trace contextRef="#ctx0" brushRef="#br0" timeOffset="99679.6469">9993 8877 6977,'0'0'2272,"0"0"-1391,0 0-433,0 0 168,0 0 560,0 0 104,0 0-167,-28 7-377,28-7-104,12 0 16,8 0-120,15-4-304,10-8-144,3-1-80,7 1-480,1-2-880,-8 5-112,-4 0-201,-9 2 9,-11 4-825,-7-1-783</inkml:trace>
  <inkml:trace contextRef="#ctx0" brushRef="#br0" timeOffset="145669.5314">7673 8540 3912,'0'0'1601,"0"0"-201,0 0-544,0 0-512,0 0 8,4-9 248,-4 9-287,0 0-201,4 0-64,-4 0-48,0 0-8,0 0 8,0 0-64,0 0-609,-12 7-1239</inkml:trace>
  <inkml:trace contextRef="#ctx0" brushRef="#br0" timeOffset="147277.768">7724 8506 4152,'0'0'1417,"0"0"-769,0 0-200,0 0 176,0 0-32,0-4-200,0 4-48,0 0-136,0 0 120,-3 0-23,-1 0-97,-4 0-48,-4 0 96,8 0-48,0 0 48,0 4-24,4-4 80,-4 0 48,0 2-32,0 1 64,0 4 72,1-4-136,-2 1-72,5-4 48,0 3 0,0-3 137,0 0-41,0 0-128,0 0 80,0 0 80,0 0 88,0 0-152,0 0 64,5 0 64,14-3-152,5-7-72,8 1 48,0-7-152,3 3-71,-3-3-49,0 4-40,-8-1 72,0 1-80,0-2 16,-8 5-8,-4 5 0,-4-3 0,-4 7-8,0-2 0,-4 2 0,0 0-104,0 0-33,0 0-39,0 0-200,0 0-336,0 0-672,0 0-432,-19 0-153,-2 2-1272,-3 9-2280</inkml:trace>
  <inkml:trace contextRef="#ctx0" brushRef="#br0" timeOffset="147698.6795">7589 8636 6809,'0'0'2128,"0"0"-1039,0 0-337,0 0 168,0 0 56,0 0-216,0 0-47,0 0 55,0 0-16,-28 13 240,28-13-208,0 0-200,4 0-200,13 0-88,14 0 105,9-10 15,8 1-128,3-4-120,1-3-64,-7 4-96,-2 2 32,-7 0-40,-4-2-48,-12 5-56,0 0-64,-8 2 16,-8 1-184,0 4-160,-4-3 47,0 3-215,0 0-312,0-3-256,0 3-689,-12 0-383,0-3-209,4 3-1447</inkml:trace>
  <inkml:trace contextRef="#ctx0" brushRef="#br0" timeOffset="148449.586">8207 8382 408,'0'0'10042,"0"0"-8346,0 0-1000,0 0-192,0 0 673,0 0 199,0 0-536,9-13-496,-9 13-160,0 0-136,0 0 0,0 0-48,0 13-80,0 6 80,-9 9 232,-3 4 32,-4 4-64,0-5-128,0 1-24,1-7 24,2 0 0,5-3 56,4-5-72,1-2-48,3-5 8,0 2-16,0-2 48,3-3-32,14-2-16,-2-1-16,9-4-32,8 0-24,0-9-40,0-8 104,-4 2-80,0-7 88,-4-1 8,-5 0 112,-2 2 0,-2 1 24,-6 5 8,2-1 1,-3 3 47,-4 6-24,1 2-80,-5 1 64,4 4-24,-4-3 32,0 3 48,0 0-96,0 0 0,0 0-80,0 0-40,0 7 0,0 5-104,0 13 104,-9 7 8,1 10 8,-7 2-8,2 7 104,6-3-8,-5-1 24,7-2-80,5-7-40,0-3 72,0-10-72,0-9-16,5-4-16,-1-2-176,-4-10-96,0 0-168,4 0-152,-4 0-65,7-15-1239,6-5-649,-9 2-1687</inkml:trace>
  <inkml:trace contextRef="#ctx0" brushRef="#br0" timeOffset="149745.5986">10032 8585 5297,'0'0'1432,"0"0"-840,0 0-200,0 0 48,0 0 152,0 0-64,0 0-199,0 0-41,0 0 144,0 0 136,0 0 32,0 0-72,0 0-136,0 0-160,0 0-24,0 0-136,-7 4 24,-9 1 216,0 2-112,4-5 40,0 5-16,4-3-127,0-1 7,1 0-24,7 0 24,-5-3 40,5 0-16,0 0-48,0 0 96,0 0-72,0 0 136,0 0 88,0 0 48,0 0 216,16 0 72,4-6-128,12-8-224,8 2-160,-4 0 16,4-1-160,-4 0-8,-1 3 64,-7 1-64,-3 0 48,-2 2-48,-7 0 8,-4 2-8,0 1 8,-8 1-8,0 1 0,0 2-208,-4 0-176,0 0-680,0 0-568,0 0-97,0 0-631,0 0-2673</inkml:trace>
  <inkml:trace contextRef="#ctx0" brushRef="#br0" timeOffset="150075.5702">9961 8747 8329,'0'0'1609,"0"0"-921,0 0-40,0 0 304,0 0-16,0 0-168,0 0-303,0 0-89,-40 25 184,48-25 40,12 0 224,12-2-152,12-12-296,4-4-144,4 2-112,-9-3-56,-3 2-64,-8 5-64,-8-1-72,-8 7-216,-8-4 32,0 7-80,-4-3-328,-4 2-312,4 2-401,-4-8-175,0 4-896,0-1-3274</inkml:trace>
  <inkml:trace contextRef="#ctx0" brushRef="#br0" timeOffset="150998.5423">8442 8385 8937,'0'0'2833,"0"0"-1433,0 0-215,-4 0 119,4 0 176,0 0-600,0 0-440,0 0-119,0 0-121,0 0-8,0 0-40,0 0-104,0 0-24,0 0-24,0 3-56,0 4 48,8 2-8,1 4-56,2-4 72,10 4-328,-2-3-313,1-1-479,12-9-1056,-4 0-1009,-4 0-2864</inkml:trace>
  <inkml:trace contextRef="#ctx0" brushRef="#br0" timeOffset="151187.4177">8638 8353 12522,'0'0'2913,"0"0"-1441,0 0-560,0 0 49,0 0-121,0 0-248,0 0-200,0 0-136,0 0-120,-12 3-88,4 10-48,-5 8 0,2-1-448,3-1-632,-5 1-1017,6-4-1784,3-8-1080</inkml:trace>
  <inkml:trace contextRef="#ctx0" brushRef="#br0" timeOffset="151373.9219">8629 8420 11682,'0'0'4569,"0"0"-3065,0 0-367,0 0-49,0 0-96,0 0-48,0 0-320,0-3-432,0 3-192,0 0 0,0 0-360,0 0-456,-7 12-656,-37 17-809,4-7-1680,-4 4-1440</inkml:trace>
  <inkml:trace contextRef="#ctx0" brushRef="#br0" timeOffset="151579.322">8427 8538 10298,'0'0'2824,"0"0"-1367,0 0-545,0 0 440,0 0-88,0 0-399,0 0-393,75-61-352,-39 35-120,12-5-352,-1-1-385,5-3-823,16-3-912,-20 6-1409,-8 10-4321</inkml:trace>
  <inkml:trace contextRef="#ctx0" brushRef="#br0" timeOffset="151779.2699">8837 8353 7257,'0'0'2048,"0"0"-1239,0 0 343,0 0 568,0 0 361,0 0-41,0 0-800,0 0-343,0 7-241,0-1-272,0 4-88,-4 4-72,0 10 112,0 1 0,-4 1-224,4-5-64,-4 4-32,4-2-16,4-4-88,0 0-360,0-2-400,4-8-897,16-4-2423,0-5-1914</inkml:trace>
  <inkml:trace contextRef="#ctx0" brushRef="#br0" timeOffset="151972.1488">8913 8257 11762,'0'0'2505,"0"0"-1505,0 0-24,0 0 256,0 0-144,0 0-463,-32-31-385,32 31-240,0 0 0,0 0-216,-5 0-281,5 0-767,-3 0-1184,-5 10 199,0-3-839,4 2-4642</inkml:trace>
  <inkml:trace contextRef="#ctx0" brushRef="#br0" timeOffset="154198.3531">7606 6067 1872,'0'0'4905,"0"0"-4337,0 0-440,0 0-120,-9 0 232,9 0 144,0 0-72,0 0 8,0 0 112,0 0 89,0 0-81,0 0-160,0 0-40,0 0 40,0 0 112,0 3 16,0-3-24,0 0-72,0 0-56,0 0-40,0 0 40,0 0 0,0 0 32,0 0-8,0 0-47,0 4 15,0-1 72,13-1 40,2 5 88,5-1-208,8-2-104,4 2-8,4-3-32,7-3 64,22 0-48,22 0 80,28 0 40,9 0-16,-4 0-8,-12 0-120,-29 0-8,-19 0 16,-12 0-96,-9 0 0,14 0 48,-1 0-40,11 0 112,1 0-112,0 0 0,3-3-8,-3 3 48,0-3-48,-5 0 0,-3-1 8,-7 4 0,-6-3 0,-7 3-8,-12-3 0,0 3 0,-16 0 48,0 0-40,-4-4 120,-4 4 112,0 0 96,0 0 9,0 0 23,0 0-112,0 0-104,0 0-80,0 0-72,0 0 8,0 0 32,0 0-40,0 0 0,0 0-8,0 0-152,0 0-168,0-3-216,0 1-337,-4-5-1319,-4 1-801,-4 6-1848</inkml:trace>
  <inkml:trace contextRef="#ctx0" brushRef="#br0" timeOffset="155858.8569">10316 8013 7033,'0'0'2000,"0"0"-1151,0 0-345,0 0 344,0 0 432,0 0 104,0-10 129,0 7-97,0 1-312,0 2-207,0 0-305,0 0-176,0 0-216,0 0-56,0 0-56,0 0-88,0 9 0,-4 10-64,-8 6 64,4 10 32,0 3-32,1-2-72,7 1-272,0-5-168,3-4-89,13-2-431,8-3-168,4-14-208,4-6 343,3-3 345,5-3 184,-8-13 176,1-3 360,-10-4 240,1-2 496,-8 4 281,4-2-177,-4 5 64,-4-2-56,0 6-344,0 6 8,-8 2-232,3 3-80,-7-1-112,5 4-88,-5 0 0,0 0-48,0 16-72,-5 9 48,-6 14 72,-6 11 0,-2 8 0,-5 2 144,9-3 72,2-7-119,5-12-89,1-8 0,7-8-8,0-7-113,0-5-239,7-6-744,21-8-736,-4-12-913,3-3-6721</inkml:trace>
  <inkml:trace contextRef="#ctx0" brushRef="#br0" timeOffset="156120.6954">10881 8067 13754,'0'0'2625,"0"0"-1489,0 0-184,0 0-63,0 0 39,0 0-320,0 0-408,0 0-200,21-67-112,-14 67-48,6 7 96,6 6-56,5 6-208,4 3-328,0 3-272,0-3-633,-3-2-711,3-15-449,-13-2-536,1-3-671</inkml:trace>
  <inkml:trace contextRef="#ctx0" brushRef="#br0" timeOffset="156298.5849">11153 8054 4761,'0'0'4232,"0"0"-1831,0 0-361,0 0 249,0 0-481,-24-69-303,21 66-585,3 3-352,0 0-280,-5 0-168,1 12-40,-4 7 16,-3 10-88,2 3-8,-3 2-8,5-2-496,-2 0-552,-3-3-1001,1-14-1079,-2-5-1649,9-10-593</inkml:trace>
  <inkml:trace contextRef="#ctx0" brushRef="#br0" timeOffset="156443.4965">11061 8102 3808,'0'0'6546,"0"0"-3770,0 0-239,0 0-561,13-73-655,-13 67-329,0 6-400,0 0-232,3 0-360,5 0-16,5 9-200,-6 10-232,1 4-776,-12 22-1529,-16-8-1832,-3-2-3129</inkml:trace>
  <inkml:trace contextRef="#ctx0" brushRef="#br0" timeOffset="156590.4053">10958 8248 12346,'0'0'3145,"0"0"-1433,0 0-616,0 0-191,0 0-393,56-95-440,-9 66-72,9-2-368,16 2-561,24-18-1279,-17 12-2321,-15 0-5545</inkml:trace>
  <inkml:trace contextRef="#ctx0" brushRef="#br0" timeOffset="157137.0677">11472 8363 12098,'0'0'2217,"0"0"-1697,0 0-512,84-45-8,-41 23 568,6 0-56,-10 0-208,1 2-128,-12 4 96,-8 7 400,-8-1 144,-9 8-47,2 2-105,-5 0-168,0 0-32,0 0-136,0 0-240,0 0-88,0 0 0,0 6-112,0 12-48,-5 11 56,-6 16-8,-6 6-88,-6 9-144,-1 4 272,0-4 64,0-3 8,5-3-8,-2-7-32,10-2 40,2-16 56,1-4-48,8-13 48,-3-5-48,3-7 80,-4 0 240,-4-7 120,-8-11-8,-5-11-96,2-2-88,-1-7 64,8 2 72,3 1-80,9 7-96,13-1-216,15-3-304,15-3-264,34-22-352,-14 10-736,-3 2-4290</inkml:trace>
  <inkml:trace contextRef="#ctx0" brushRef="#br0" timeOffset="157345.9383">11818 7899 16819,'0'0'2161,"0"0"-1449,0 0-320,0 0 192,0 0 464,0 0-568,0 0-480,0 0-584,9 0-512,-1 12-1065,-4 2-2704</inkml:trace>
  <inkml:trace contextRef="#ctx0" brushRef="#br0" timeOffset="158557.2492">8239 6887 7401,'0'0'2769,"0"0"-1393,0 0-696,0 0 216,0 0 481,0 0-121,0 0-336,0 0-328,0 0-112,0 0-40,0 0-40,0 0-111,0 0 23,0 0-80,0 0 8,0 0-16,8 0-176,12 0 56,11-7-104,10 1 0,6-1-56,2 4-184,7-3-64,-5 0 64,1 3 64,-4-4 64,-8-3 56,-5 4 0,-7 3 56,-11-3 8,-10 6-8,-3-4 0,0 4-113,-4 0-559,0 0-568,0 0-304,0 0-41,-8 16-287,-8-3-577,-3-3-2952</inkml:trace>
  <inkml:trace contextRef="#ctx0" brushRef="#br0" timeOffset="158889.5638">8343 7039 7209,'0'0'2080,"0"0"-1175,0 0-233,0 0 312,0 0 184,0 0-320,0 0 33,0 0-25,-32 0 192,40 0-88,8 0-344,7-7-144,9-2-191,9 2-169,2-2-32,9 2-72,4 1-8,0-4 0,-5 8-384,-6-5-137,-13 4-31,-8 1 40,-9 2 168,-11-5 64,0 5 176,-4 0-176,0 0-440,0 0-472,0 0-281,0 0-951,0 0-4266</inkml:trace>
  <inkml:trace contextRef="#ctx0" brushRef="#br0" timeOffset="166520.1617">9033 9157 5641,'0'0'1408,"0"0"-760,0 0-504,0 0-136,0 0 456,0 0 528,0 0-199,0 0 31,0 0 216,-5 0 112,1-4 57,-4 4-265,5 0-72,-5 0-232,-1 0-200,1 0-152,5 0-176,-1 0-8,0 0 16,4 0 8,0 0 72,0 0-128,0 0 56,0 0 8,0 0-80,0 0-56,15-3 0,9 0-64,12-4 64,8-2 0,4-1 8,4 4 24,-13-3-24,-3 5-8,-8-1 0,-4 5-160,-11-4-200,-2 4-440,1 0-400,-8 0-600,-4 0-417,0 9-824,0-2-2264</inkml:trace>
  <inkml:trace contextRef="#ctx0" brushRef="#br0" timeOffset="166769.0072">9172 9239 304,'0'0'8593,"0"0"-6272,0 0-1041,0 0-400,0 0 265,0 0-193,0 0-248,0 0-344,-12 0-136,36 0-8,12-4-216,4-4 0,8-2-624,-5 0-536,2 1-273,-18 2 105,1 5-96,-4-1-505,-12 3-95,0 0-641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5A8469-F2F8-4C2D-95A7-DF365BA336AB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BAF06-35E5-4F2E-8263-85249F2169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58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BAF06-35E5-4F2E-8263-85249F2169B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558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837C-D6AB-4423-AF86-17F672FE3F82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7326-B925-4718-81F1-25EB183CA7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74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837C-D6AB-4423-AF86-17F672FE3F82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7326-B925-4718-81F1-25EB183CA7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83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837C-D6AB-4423-AF86-17F672FE3F82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7326-B925-4718-81F1-25EB183CA7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837C-D6AB-4423-AF86-17F672FE3F82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7326-B925-4718-81F1-25EB183CA7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17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837C-D6AB-4423-AF86-17F672FE3F82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7326-B925-4718-81F1-25EB183CA7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65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837C-D6AB-4423-AF86-17F672FE3F82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7326-B925-4718-81F1-25EB183CA7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53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837C-D6AB-4423-AF86-17F672FE3F82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7326-B925-4718-81F1-25EB183CA7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62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837C-D6AB-4423-AF86-17F672FE3F82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7326-B925-4718-81F1-25EB183CA7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02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837C-D6AB-4423-AF86-17F672FE3F82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7326-B925-4718-81F1-25EB183CA7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9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837C-D6AB-4423-AF86-17F672FE3F82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7326-B925-4718-81F1-25EB183CA7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30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837C-D6AB-4423-AF86-17F672FE3F82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7326-B925-4718-81F1-25EB183CA7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81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6837C-D6AB-4423-AF86-17F672FE3F82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57326-B925-4718-81F1-25EB183CA7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34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140.png"/><Relationship Id="rId3" Type="http://schemas.openxmlformats.org/officeDocument/2006/relationships/image" Target="../media/image410.png"/><Relationship Id="rId7" Type="http://schemas.openxmlformats.org/officeDocument/2006/relationships/image" Target="../media/image21.png"/><Relationship Id="rId12" Type="http://schemas.openxmlformats.org/officeDocument/2006/relationships/image" Target="../media/image13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120.png"/><Relationship Id="rId5" Type="http://schemas.openxmlformats.org/officeDocument/2006/relationships/image" Target="../media/image60.png"/><Relationship Id="rId10" Type="http://schemas.openxmlformats.org/officeDocument/2006/relationships/image" Target="../media/image110.png"/><Relationship Id="rId4" Type="http://schemas.openxmlformats.org/officeDocument/2006/relationships/image" Target="../media/image57.png"/><Relationship Id="rId9" Type="http://schemas.openxmlformats.org/officeDocument/2006/relationships/image" Target="../media/image10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140.png"/><Relationship Id="rId3" Type="http://schemas.openxmlformats.org/officeDocument/2006/relationships/image" Target="../media/image22.png"/><Relationship Id="rId7" Type="http://schemas.openxmlformats.org/officeDocument/2006/relationships/image" Target="../media/image21.png"/><Relationship Id="rId12" Type="http://schemas.openxmlformats.org/officeDocument/2006/relationships/image" Target="../media/image13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120.png"/><Relationship Id="rId5" Type="http://schemas.openxmlformats.org/officeDocument/2006/relationships/image" Target="../media/image60.png"/><Relationship Id="rId10" Type="http://schemas.openxmlformats.org/officeDocument/2006/relationships/image" Target="../media/image110.png"/><Relationship Id="rId4" Type="http://schemas.openxmlformats.org/officeDocument/2006/relationships/image" Target="../media/image57.png"/><Relationship Id="rId9" Type="http://schemas.openxmlformats.org/officeDocument/2006/relationships/image" Target="../media/image10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140.png"/><Relationship Id="rId3" Type="http://schemas.openxmlformats.org/officeDocument/2006/relationships/image" Target="../media/image22.png"/><Relationship Id="rId7" Type="http://schemas.openxmlformats.org/officeDocument/2006/relationships/image" Target="../media/image21.png"/><Relationship Id="rId12" Type="http://schemas.openxmlformats.org/officeDocument/2006/relationships/image" Target="../media/image13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120.png"/><Relationship Id="rId5" Type="http://schemas.openxmlformats.org/officeDocument/2006/relationships/image" Target="../media/image60.png"/><Relationship Id="rId10" Type="http://schemas.openxmlformats.org/officeDocument/2006/relationships/image" Target="../media/image110.png"/><Relationship Id="rId4" Type="http://schemas.openxmlformats.org/officeDocument/2006/relationships/image" Target="../media/image57.png"/><Relationship Id="rId9" Type="http://schemas.openxmlformats.org/officeDocument/2006/relationships/image" Target="../media/image10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140.png"/><Relationship Id="rId3" Type="http://schemas.openxmlformats.org/officeDocument/2006/relationships/image" Target="../media/image25.png"/><Relationship Id="rId7" Type="http://schemas.openxmlformats.org/officeDocument/2006/relationships/image" Target="../media/image21.png"/><Relationship Id="rId12" Type="http://schemas.openxmlformats.org/officeDocument/2006/relationships/image" Target="../media/image13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120.png"/><Relationship Id="rId5" Type="http://schemas.openxmlformats.org/officeDocument/2006/relationships/image" Target="../media/image60.png"/><Relationship Id="rId10" Type="http://schemas.openxmlformats.org/officeDocument/2006/relationships/image" Target="../media/image110.png"/><Relationship Id="rId4" Type="http://schemas.openxmlformats.org/officeDocument/2006/relationships/image" Target="../media/image57.png"/><Relationship Id="rId9" Type="http://schemas.openxmlformats.org/officeDocument/2006/relationships/image" Target="../media/image10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140.png"/><Relationship Id="rId3" Type="http://schemas.openxmlformats.org/officeDocument/2006/relationships/image" Target="../media/image25.png"/><Relationship Id="rId7" Type="http://schemas.openxmlformats.org/officeDocument/2006/relationships/image" Target="../media/image21.png"/><Relationship Id="rId12" Type="http://schemas.openxmlformats.org/officeDocument/2006/relationships/image" Target="../media/image13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120.png"/><Relationship Id="rId5" Type="http://schemas.openxmlformats.org/officeDocument/2006/relationships/image" Target="../media/image60.png"/><Relationship Id="rId10" Type="http://schemas.openxmlformats.org/officeDocument/2006/relationships/image" Target="../media/image110.png"/><Relationship Id="rId4" Type="http://schemas.openxmlformats.org/officeDocument/2006/relationships/image" Target="../media/image57.png"/><Relationship Id="rId9" Type="http://schemas.openxmlformats.org/officeDocument/2006/relationships/image" Target="../media/image10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140.png"/><Relationship Id="rId3" Type="http://schemas.openxmlformats.org/officeDocument/2006/relationships/image" Target="../media/image410.png"/><Relationship Id="rId7" Type="http://schemas.openxmlformats.org/officeDocument/2006/relationships/image" Target="../media/image21.png"/><Relationship Id="rId12" Type="http://schemas.openxmlformats.org/officeDocument/2006/relationships/image" Target="../media/image13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120.png"/><Relationship Id="rId5" Type="http://schemas.openxmlformats.org/officeDocument/2006/relationships/image" Target="../media/image60.png"/><Relationship Id="rId10" Type="http://schemas.openxmlformats.org/officeDocument/2006/relationships/image" Target="../media/image110.png"/><Relationship Id="rId4" Type="http://schemas.openxmlformats.org/officeDocument/2006/relationships/image" Target="../media/image28.png"/><Relationship Id="rId9" Type="http://schemas.openxmlformats.org/officeDocument/2006/relationships/image" Target="../media/image10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140.png"/><Relationship Id="rId3" Type="http://schemas.openxmlformats.org/officeDocument/2006/relationships/image" Target="../media/image410.png"/><Relationship Id="rId7" Type="http://schemas.openxmlformats.org/officeDocument/2006/relationships/image" Target="../media/image21.png"/><Relationship Id="rId12" Type="http://schemas.openxmlformats.org/officeDocument/2006/relationships/image" Target="../media/image13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120.png"/><Relationship Id="rId5" Type="http://schemas.openxmlformats.org/officeDocument/2006/relationships/image" Target="../media/image60.png"/><Relationship Id="rId10" Type="http://schemas.openxmlformats.org/officeDocument/2006/relationships/image" Target="../media/image110.png"/><Relationship Id="rId4" Type="http://schemas.openxmlformats.org/officeDocument/2006/relationships/image" Target="../media/image28.png"/><Relationship Id="rId9" Type="http://schemas.openxmlformats.org/officeDocument/2006/relationships/image" Target="../media/image10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140.png"/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12" Type="http://schemas.openxmlformats.org/officeDocument/2006/relationships/image" Target="../media/image13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120.png"/><Relationship Id="rId5" Type="http://schemas.openxmlformats.org/officeDocument/2006/relationships/image" Target="../media/image60.png"/><Relationship Id="rId10" Type="http://schemas.openxmlformats.org/officeDocument/2006/relationships/image" Target="../media/image110.png"/><Relationship Id="rId4" Type="http://schemas.openxmlformats.org/officeDocument/2006/relationships/image" Target="../media/image32.png"/><Relationship Id="rId9" Type="http://schemas.openxmlformats.org/officeDocument/2006/relationships/image" Target="../media/image10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140.png"/><Relationship Id="rId3" Type="http://schemas.openxmlformats.org/officeDocument/2006/relationships/image" Target="../media/image410.png"/><Relationship Id="rId7" Type="http://schemas.openxmlformats.org/officeDocument/2006/relationships/image" Target="../media/image320.png"/><Relationship Id="rId12" Type="http://schemas.openxmlformats.org/officeDocument/2006/relationships/image" Target="../media/image13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1.png"/><Relationship Id="rId11" Type="http://schemas.openxmlformats.org/officeDocument/2006/relationships/image" Target="../media/image120.png"/><Relationship Id="rId5" Type="http://schemas.openxmlformats.org/officeDocument/2006/relationships/image" Target="../media/image60.png"/><Relationship Id="rId10" Type="http://schemas.openxmlformats.org/officeDocument/2006/relationships/image" Target="../media/image110.png"/><Relationship Id="rId4" Type="http://schemas.openxmlformats.org/officeDocument/2006/relationships/image" Target="../media/image57.png"/><Relationship Id="rId9" Type="http://schemas.openxmlformats.org/officeDocument/2006/relationships/image" Target="../media/image10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140.png"/><Relationship Id="rId3" Type="http://schemas.openxmlformats.org/officeDocument/2006/relationships/image" Target="../media/image410.png"/><Relationship Id="rId7" Type="http://schemas.openxmlformats.org/officeDocument/2006/relationships/image" Target="../media/image36.png"/><Relationship Id="rId12" Type="http://schemas.openxmlformats.org/officeDocument/2006/relationships/image" Target="../media/image13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1.png"/><Relationship Id="rId11" Type="http://schemas.openxmlformats.org/officeDocument/2006/relationships/image" Target="../media/image120.png"/><Relationship Id="rId5" Type="http://schemas.openxmlformats.org/officeDocument/2006/relationships/image" Target="../media/image60.png"/><Relationship Id="rId10" Type="http://schemas.openxmlformats.org/officeDocument/2006/relationships/image" Target="../media/image110.png"/><Relationship Id="rId4" Type="http://schemas.openxmlformats.org/officeDocument/2006/relationships/image" Target="../media/image57.png"/><Relationship Id="rId9" Type="http://schemas.openxmlformats.org/officeDocument/2006/relationships/image" Target="../media/image10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140.png"/><Relationship Id="rId3" Type="http://schemas.openxmlformats.org/officeDocument/2006/relationships/image" Target="../media/image410.png"/><Relationship Id="rId7" Type="http://schemas.openxmlformats.org/officeDocument/2006/relationships/image" Target="../media/image39.png"/><Relationship Id="rId12" Type="http://schemas.openxmlformats.org/officeDocument/2006/relationships/image" Target="../media/image13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120.png"/><Relationship Id="rId5" Type="http://schemas.openxmlformats.org/officeDocument/2006/relationships/image" Target="../media/image60.png"/><Relationship Id="rId10" Type="http://schemas.openxmlformats.org/officeDocument/2006/relationships/image" Target="../media/image110.png"/><Relationship Id="rId4" Type="http://schemas.openxmlformats.org/officeDocument/2006/relationships/image" Target="../media/image57.png"/><Relationship Id="rId9" Type="http://schemas.openxmlformats.org/officeDocument/2006/relationships/image" Target="../media/image10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140.png"/><Relationship Id="rId3" Type="http://schemas.openxmlformats.org/officeDocument/2006/relationships/image" Target="../media/image410.png"/><Relationship Id="rId7" Type="http://schemas.openxmlformats.org/officeDocument/2006/relationships/image" Target="../media/image41.png"/><Relationship Id="rId12" Type="http://schemas.openxmlformats.org/officeDocument/2006/relationships/image" Target="../media/image13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120.png"/><Relationship Id="rId5" Type="http://schemas.openxmlformats.org/officeDocument/2006/relationships/image" Target="../media/image60.png"/><Relationship Id="rId10" Type="http://schemas.openxmlformats.org/officeDocument/2006/relationships/image" Target="../media/image110.png"/><Relationship Id="rId4" Type="http://schemas.openxmlformats.org/officeDocument/2006/relationships/image" Target="../media/image57.png"/><Relationship Id="rId9" Type="http://schemas.openxmlformats.org/officeDocument/2006/relationships/image" Target="../media/image10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140.png"/><Relationship Id="rId3" Type="http://schemas.openxmlformats.org/officeDocument/2006/relationships/image" Target="../media/image410.png"/><Relationship Id="rId7" Type="http://schemas.openxmlformats.org/officeDocument/2006/relationships/image" Target="../media/image43.png"/><Relationship Id="rId12" Type="http://schemas.openxmlformats.org/officeDocument/2006/relationships/image" Target="../media/image13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120.png"/><Relationship Id="rId5" Type="http://schemas.openxmlformats.org/officeDocument/2006/relationships/image" Target="../media/image60.png"/><Relationship Id="rId10" Type="http://schemas.openxmlformats.org/officeDocument/2006/relationships/image" Target="../media/image110.png"/><Relationship Id="rId4" Type="http://schemas.openxmlformats.org/officeDocument/2006/relationships/image" Target="../media/image57.png"/><Relationship Id="rId9" Type="http://schemas.openxmlformats.org/officeDocument/2006/relationships/image" Target="../media/image10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140.png"/><Relationship Id="rId3" Type="http://schemas.openxmlformats.org/officeDocument/2006/relationships/image" Target="../media/image410.png"/><Relationship Id="rId7" Type="http://schemas.openxmlformats.org/officeDocument/2006/relationships/image" Target="../media/image45.png"/><Relationship Id="rId12" Type="http://schemas.openxmlformats.org/officeDocument/2006/relationships/image" Target="../media/image13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120.png"/><Relationship Id="rId5" Type="http://schemas.openxmlformats.org/officeDocument/2006/relationships/image" Target="../media/image60.png"/><Relationship Id="rId10" Type="http://schemas.openxmlformats.org/officeDocument/2006/relationships/image" Target="../media/image110.png"/><Relationship Id="rId4" Type="http://schemas.openxmlformats.org/officeDocument/2006/relationships/image" Target="../media/image57.png"/><Relationship Id="rId9" Type="http://schemas.openxmlformats.org/officeDocument/2006/relationships/image" Target="../media/image10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140.png"/><Relationship Id="rId3" Type="http://schemas.openxmlformats.org/officeDocument/2006/relationships/image" Target="../media/image390.png"/><Relationship Id="rId7" Type="http://schemas.openxmlformats.org/officeDocument/2006/relationships/image" Target="../media/image45.png"/><Relationship Id="rId12" Type="http://schemas.openxmlformats.org/officeDocument/2006/relationships/image" Target="../media/image13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120.png"/><Relationship Id="rId5" Type="http://schemas.openxmlformats.org/officeDocument/2006/relationships/image" Target="../media/image60.png"/><Relationship Id="rId15" Type="http://schemas.openxmlformats.org/officeDocument/2006/relationships/image" Target="../media/image49.emf"/><Relationship Id="rId10" Type="http://schemas.openxmlformats.org/officeDocument/2006/relationships/image" Target="../media/image110.png"/><Relationship Id="rId4" Type="http://schemas.openxmlformats.org/officeDocument/2006/relationships/image" Target="../media/image57.png"/><Relationship Id="rId9" Type="http://schemas.openxmlformats.org/officeDocument/2006/relationships/image" Target="../media/image100.png"/><Relationship Id="rId1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140.png"/><Relationship Id="rId3" Type="http://schemas.openxmlformats.org/officeDocument/2006/relationships/image" Target="../media/image411.png"/><Relationship Id="rId7" Type="http://schemas.openxmlformats.org/officeDocument/2006/relationships/image" Target="../media/image45.png"/><Relationship Id="rId12" Type="http://schemas.openxmlformats.org/officeDocument/2006/relationships/image" Target="../media/image130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120.png"/><Relationship Id="rId5" Type="http://schemas.openxmlformats.org/officeDocument/2006/relationships/image" Target="../media/image60.png"/><Relationship Id="rId10" Type="http://schemas.openxmlformats.org/officeDocument/2006/relationships/image" Target="../media/image110.png"/><Relationship Id="rId4" Type="http://schemas.openxmlformats.org/officeDocument/2006/relationships/image" Target="../media/image57.png"/><Relationship Id="rId9" Type="http://schemas.openxmlformats.org/officeDocument/2006/relationships/image" Target="../media/image10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440.png"/><Relationship Id="rId3" Type="http://schemas.openxmlformats.org/officeDocument/2006/relationships/image" Target="../media/image430.png"/><Relationship Id="rId7" Type="http://schemas.openxmlformats.org/officeDocument/2006/relationships/image" Target="../media/image90.png"/><Relationship Id="rId12" Type="http://schemas.openxmlformats.org/officeDocument/2006/relationships/image" Target="../media/image140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130.png"/><Relationship Id="rId5" Type="http://schemas.openxmlformats.org/officeDocument/2006/relationships/image" Target="../media/image44.png"/><Relationship Id="rId10" Type="http://schemas.openxmlformats.org/officeDocument/2006/relationships/image" Target="../media/image120.png"/><Relationship Id="rId4" Type="http://schemas.openxmlformats.org/officeDocument/2006/relationships/image" Target="../media/image60.png"/><Relationship Id="rId9" Type="http://schemas.openxmlformats.org/officeDocument/2006/relationships/image" Target="../media/image11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140.png"/><Relationship Id="rId3" Type="http://schemas.openxmlformats.org/officeDocument/2006/relationships/image" Target="../media/image420.png"/><Relationship Id="rId12" Type="http://schemas.openxmlformats.org/officeDocument/2006/relationships/image" Target="../media/image13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120.png"/><Relationship Id="rId5" Type="http://schemas.openxmlformats.org/officeDocument/2006/relationships/image" Target="../media/image60.png"/><Relationship Id="rId10" Type="http://schemas.openxmlformats.org/officeDocument/2006/relationships/image" Target="../media/image110.png"/><Relationship Id="rId4" Type="http://schemas.openxmlformats.org/officeDocument/2006/relationships/image" Target="../media/image460.png"/><Relationship Id="rId9" Type="http://schemas.openxmlformats.org/officeDocument/2006/relationships/image" Target="../media/image10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140.png"/><Relationship Id="rId3" Type="http://schemas.openxmlformats.org/officeDocument/2006/relationships/image" Target="../media/image50.png"/><Relationship Id="rId7" Type="http://schemas.openxmlformats.org/officeDocument/2006/relationships/image" Target="../media/image45.png"/><Relationship Id="rId12" Type="http://schemas.openxmlformats.org/officeDocument/2006/relationships/image" Target="../media/image130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120.png"/><Relationship Id="rId5" Type="http://schemas.openxmlformats.org/officeDocument/2006/relationships/image" Target="../media/image49.png"/><Relationship Id="rId10" Type="http://schemas.openxmlformats.org/officeDocument/2006/relationships/image" Target="../media/image110.png"/><Relationship Id="rId4" Type="http://schemas.openxmlformats.org/officeDocument/2006/relationships/image" Target="../media/image51.png"/><Relationship Id="rId9" Type="http://schemas.openxmlformats.org/officeDocument/2006/relationships/image" Target="../media/image10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140.png"/><Relationship Id="rId3" Type="http://schemas.openxmlformats.org/officeDocument/2006/relationships/image" Target="../media/image52.png"/><Relationship Id="rId7" Type="http://schemas.openxmlformats.org/officeDocument/2006/relationships/image" Target="../media/image45.png"/><Relationship Id="rId12" Type="http://schemas.openxmlformats.org/officeDocument/2006/relationships/image" Target="../media/image130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120.png"/><Relationship Id="rId5" Type="http://schemas.openxmlformats.org/officeDocument/2006/relationships/image" Target="../media/image54.png"/><Relationship Id="rId10" Type="http://schemas.openxmlformats.org/officeDocument/2006/relationships/image" Target="../media/image110.png"/><Relationship Id="rId4" Type="http://schemas.openxmlformats.org/officeDocument/2006/relationships/image" Target="../media/image53.png"/><Relationship Id="rId9" Type="http://schemas.openxmlformats.org/officeDocument/2006/relationships/image" Target="../media/image10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onstantia" panose="02030602050306030303" pitchFamily="18" charset="0"/>
              </a:rPr>
              <a:t>Machine-independent Optimizations</a:t>
            </a:r>
            <a:endParaRPr lang="en-US" dirty="0">
              <a:solidFill>
                <a:schemeClr val="tx2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16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8"/>
            <a:ext cx="10515600" cy="1228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5000" dirty="0" smtClean="0">
                <a:solidFill>
                  <a:schemeClr val="tx2">
                    <a:lumMod val="50000"/>
                  </a:schemeClr>
                </a:solidFill>
                <a:latin typeface="Constantia" panose="02030602050306030303" pitchFamily="18" charset="0"/>
              </a:rPr>
              <a:t>Common-</a:t>
            </a:r>
            <a:r>
              <a:rPr lang="en-US" sz="5000" dirty="0" err="1" smtClean="0">
                <a:solidFill>
                  <a:schemeClr val="tx2">
                    <a:lumMod val="50000"/>
                  </a:schemeClr>
                </a:solidFill>
                <a:latin typeface="Constantia" panose="02030602050306030303" pitchFamily="18" charset="0"/>
              </a:rPr>
              <a:t>Subexpression</a:t>
            </a:r>
            <a:r>
              <a:rPr lang="en-US" sz="5000" dirty="0" smtClean="0">
                <a:solidFill>
                  <a:schemeClr val="tx2">
                    <a:lumMod val="50000"/>
                  </a:schemeClr>
                </a:solidFill>
                <a:latin typeface="Constantia" panose="02030602050306030303" pitchFamily="18" charset="0"/>
              </a:rPr>
              <a:t> Elimination</a:t>
            </a:r>
            <a:endParaRPr lang="en-US" sz="5000" dirty="0">
              <a:solidFill>
                <a:schemeClr val="tx2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246909"/>
            <a:ext cx="10515600" cy="762880"/>
          </a:xfrm>
        </p:spPr>
        <p:txBody>
          <a:bodyPr/>
          <a:lstStyle/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2800" i="1" dirty="0">
                <a:solidFill>
                  <a:srgbClr val="FF0000"/>
                </a:solidFill>
                <a:latin typeface="Constantia" panose="02030602050306030303" pitchFamily="18" charset="0"/>
              </a:rPr>
              <a:t>Local Common Subexpressions </a:t>
            </a:r>
            <a:r>
              <a:rPr lang="en-US" altLang="en-US" sz="2800" i="1" dirty="0" smtClean="0">
                <a:solidFill>
                  <a:srgbClr val="FF0000"/>
                </a:solidFill>
                <a:latin typeface="Constantia" panose="02030602050306030303" pitchFamily="18" charset="0"/>
              </a:rPr>
              <a:t>Elimination</a:t>
            </a:r>
            <a:endParaRPr lang="en-US" altLang="en-US" sz="2800" baseline="-25000" dirty="0">
              <a:solidFill>
                <a:srgbClr val="000000"/>
              </a:solidFill>
              <a:latin typeface="Constantia" panose="02030602050306030303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Dept</a:t>
            </a:r>
            <a:r>
              <a:rPr lang="en-US" dirty="0"/>
              <a:t> of CSE, BUET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807111" y="2335165"/>
            <a:ext cx="2759094" cy="3164820"/>
            <a:chOff x="2807111" y="2335165"/>
            <a:chExt cx="2759094" cy="31648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807111" y="2335165"/>
                  <a:ext cx="2064774" cy="258532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6=4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</m:oMath>
                    </m:oMathPara>
                  </a14:m>
                  <a:endParaRPr lang="en-US" dirty="0"/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6]</m:t>
                        </m:r>
                      </m:oMath>
                    </m:oMathPara>
                  </a14:m>
                  <a:endParaRPr lang="en-US" dirty="0"/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7=4</m:t>
                        </m:r>
                        <m:r>
                          <a:rPr lang="en-US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=4∗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j</m:t>
                        </m:r>
                      </m:oMath>
                    </m:oMathPara>
                  </a14:m>
                  <a:endParaRPr lang="en-US" b="0" i="0" dirty="0">
                    <a:latin typeface="Cambria Math" panose="02040503050406030204" pitchFamily="18" charset="0"/>
                  </a:endParaRP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9=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a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</m:d>
                      </m:oMath>
                    </m:oMathPara>
                  </a14:m>
                  <a:endParaRPr lang="en-US" b="0" dirty="0"/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en-US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7]=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lang="en-US" dirty="0"/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=4∗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en-US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x</m:t>
                        </m:r>
                      </m:oMath>
                    </m:oMathPara>
                  </a14:m>
                  <a:endParaRPr lang="en-US" dirty="0"/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gotoB</m:t>
                        </m:r>
                        <m:r>
                          <a:rPr lang="en-US" b="0" i="0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baseline="-250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7111" y="2335165"/>
                  <a:ext cx="2064774" cy="2585323"/>
                </a:xfrm>
                <a:prstGeom prst="rect">
                  <a:avLst/>
                </a:prstGeom>
                <a:blipFill>
                  <a:blip r:embed="rId3" cstate="print"/>
                  <a:stretch>
                    <a:fillRect b="-46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5088190" y="2585888"/>
                  <a:ext cx="478015" cy="3629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b="1" i="1" baseline="-25000" dirty="0" smtClean="0"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en-US" b="1" baseline="-250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8190" y="2585888"/>
                  <a:ext cx="478015" cy="362984"/>
                </a:xfrm>
                <a:prstGeom prst="rect">
                  <a:avLst/>
                </a:prstGeom>
                <a:blipFill>
                  <a:blip r:embed="rId5" cstate="print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/>
            <p:cNvSpPr txBox="1"/>
            <p:nvPr/>
          </p:nvSpPr>
          <p:spPr>
            <a:xfrm>
              <a:off x="3383575" y="5099875"/>
              <a:ext cx="8725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Before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153400" y="2305670"/>
            <a:ext cx="2759094" cy="3194315"/>
            <a:chOff x="6779349" y="2281089"/>
            <a:chExt cx="2759094" cy="31943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779349" y="2281089"/>
                  <a:ext cx="2064774" cy="203132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6=4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</m:oMath>
                    </m:oMathPara>
                  </a14:m>
                  <a:endParaRPr lang="en-US" dirty="0"/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6]</m:t>
                        </m:r>
                      </m:oMath>
                    </m:oMathPara>
                  </a14:m>
                  <a:endParaRPr lang="en-US" dirty="0"/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=4∗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j</m:t>
                        </m:r>
                      </m:oMath>
                    </m:oMathPara>
                  </a14:m>
                  <a:endParaRPr lang="en-US" b="0" i="0" dirty="0">
                    <a:latin typeface="Cambria Math" panose="02040503050406030204" pitchFamily="18" charset="0"/>
                  </a:endParaRP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9=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a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</m:d>
                      </m:oMath>
                    </m:oMathPara>
                  </a14:m>
                  <a:endParaRPr lang="en-US" b="0" dirty="0"/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6]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lang="en-US" dirty="0"/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8]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x</m:t>
                        </m:r>
                      </m:oMath>
                    </m:oMathPara>
                  </a14:m>
                  <a:endParaRPr lang="en-US" dirty="0"/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gotoB</m:t>
                        </m:r>
                        <m:r>
                          <a:rPr lang="en-US" b="0" i="0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baseline="-250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9349" y="2281089"/>
                  <a:ext cx="2064774" cy="2031325"/>
                </a:xfrm>
                <a:prstGeom prst="rect">
                  <a:avLst/>
                </a:prstGeom>
                <a:blipFill>
                  <a:blip r:embed="rId4" cstate="print"/>
                  <a:stretch>
                    <a:fillRect b="-89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9060428" y="2585888"/>
                  <a:ext cx="478015" cy="3629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b="1" i="1" baseline="-25000" dirty="0" smtClean="0"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en-US" b="1" baseline="-250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0428" y="2585888"/>
                  <a:ext cx="478015" cy="362984"/>
                </a:xfrm>
                <a:prstGeom prst="rect">
                  <a:avLst/>
                </a:prstGeom>
                <a:blipFill>
                  <a:blip r:embed="rId6" cstate="print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/>
            <p:cNvSpPr txBox="1"/>
            <p:nvPr/>
          </p:nvSpPr>
          <p:spPr>
            <a:xfrm>
              <a:off x="7355804" y="5075294"/>
              <a:ext cx="7141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After</a:t>
              </a:r>
            </a:p>
          </p:txBody>
        </p:sp>
      </p:grpSp>
      <p:sp>
        <p:nvSpPr>
          <p:cNvPr id="14" name="Right Arrow 13"/>
          <p:cNvSpPr/>
          <p:nvPr/>
        </p:nvSpPr>
        <p:spPr>
          <a:xfrm>
            <a:off x="6203425" y="3293997"/>
            <a:ext cx="949545" cy="667658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34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8"/>
            <a:ext cx="10515600" cy="1228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5000" dirty="0">
                <a:solidFill>
                  <a:schemeClr val="tx2">
                    <a:lumMod val="50000"/>
                  </a:schemeClr>
                </a:solidFill>
                <a:latin typeface="Constantia" panose="02030602050306030303" pitchFamily="18" charset="0"/>
              </a:rPr>
              <a:t>Global Common Subexpressions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1784545" y="1843551"/>
                <a:ext cx="2064774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i="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1=4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i="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545" y="1843551"/>
                <a:ext cx="2064774" cy="1200329"/>
              </a:xfrm>
              <a:prstGeom prst="rect">
                <a:avLst/>
              </a:prstGeom>
              <a:blipFill>
                <a:blip r:embed="rId2" cstate="print"/>
                <a:stretch>
                  <a:fillRect l="-588" b="-351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1789464" y="3367554"/>
                <a:ext cx="2059855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2=4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3=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2]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3&lt;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goto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b="0" i="0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464" y="3367554"/>
                <a:ext cx="2059855" cy="1200329"/>
              </a:xfrm>
              <a:prstGeom prst="rect">
                <a:avLst/>
              </a:prstGeom>
              <a:blipFill>
                <a:blip r:embed="rId3" cstate="print"/>
                <a:stretch>
                  <a:fillRect b="-20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1794382" y="5009532"/>
                <a:ext cx="2059855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4=4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j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5=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4]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5&gt;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goto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b="0" i="0" baseline="-25000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382" y="5009532"/>
                <a:ext cx="2059855" cy="1200329"/>
              </a:xfrm>
              <a:prstGeom prst="rect">
                <a:avLst/>
              </a:prstGeom>
              <a:blipFill>
                <a:blip r:embed="rId4" cstate="print"/>
                <a:stretch>
                  <a:fillRect l="-294" b="-20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7261113" y="1848470"/>
                <a:ext cx="206477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goto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113" y="1848470"/>
                <a:ext cx="2064774" cy="369332"/>
              </a:xfrm>
              <a:prstGeom prst="rect">
                <a:avLst/>
              </a:prstGeom>
              <a:blipFill>
                <a:blip r:embed="rId5" cstate="print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5447062" y="2939849"/>
                <a:ext cx="2064774" cy="20313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6=4∗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6]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8=4∗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j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9=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a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6]=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8]=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gotoB</m:t>
                      </m:r>
                      <m:r>
                        <a:rPr lang="en-US" baseline="-25000" dirty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062" y="2939849"/>
                <a:ext cx="2064774" cy="2031325"/>
              </a:xfrm>
              <a:prstGeom prst="rect">
                <a:avLst/>
              </a:prstGeom>
              <a:blipFill>
                <a:blip r:embed="rId6" cstate="print"/>
                <a:stretch>
                  <a:fillRect l="-294" b="-89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8519641" y="2915270"/>
                <a:ext cx="2064774" cy="17543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11=4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i="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11]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13=4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14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13]</m:t>
                      </m:r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11]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14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13]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9641" y="2915270"/>
                <a:ext cx="2064774" cy="1754326"/>
              </a:xfrm>
              <a:prstGeom prst="rect">
                <a:avLst/>
              </a:prstGeom>
              <a:blipFill>
                <a:blip r:embed="rId7" cstate="print"/>
                <a:stretch>
                  <a:fillRect b="-20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3952557" y="1951713"/>
                <a:ext cx="47801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557" y="1951713"/>
                <a:ext cx="478015" cy="362984"/>
              </a:xfrm>
              <a:prstGeom prst="rect">
                <a:avLst/>
              </a:prstGeom>
              <a:blipFill>
                <a:blip r:embed="rId8" cstate="print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3982048" y="3529784"/>
                <a:ext cx="47801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048" y="3529784"/>
                <a:ext cx="478015" cy="362984"/>
              </a:xfrm>
              <a:prstGeom prst="rect">
                <a:avLst/>
              </a:prstGeom>
              <a:blipFill>
                <a:blip r:embed="rId9" cstate="print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3973359" y="5107855"/>
                <a:ext cx="47801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359" y="5107855"/>
                <a:ext cx="478015" cy="362984"/>
              </a:xfrm>
              <a:prstGeom prst="rect">
                <a:avLst/>
              </a:prstGeom>
              <a:blipFill>
                <a:blip r:embed="rId10" cstate="print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9384879" y="1843551"/>
                <a:ext cx="47801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4879" y="1843551"/>
                <a:ext cx="478015" cy="362984"/>
              </a:xfrm>
              <a:prstGeom prst="rect">
                <a:avLst/>
              </a:prstGeom>
              <a:blipFill>
                <a:blip r:embed="rId11" cstate="print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7606378" y="2959508"/>
                <a:ext cx="47801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378" y="2959508"/>
                <a:ext cx="478015" cy="362984"/>
              </a:xfrm>
              <a:prstGeom prst="rect">
                <a:avLst/>
              </a:prstGeom>
              <a:blipFill>
                <a:blip r:embed="rId12" cstate="print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10659292" y="3003750"/>
                <a:ext cx="47801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9292" y="3003750"/>
                <a:ext cx="478015" cy="362984"/>
              </a:xfrm>
              <a:prstGeom prst="rect">
                <a:avLst/>
              </a:prstGeom>
              <a:blipFill>
                <a:blip r:embed="rId13" cstate="print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/>
          <p:cNvCxnSpPr>
            <a:stCxn id="67" idx="2"/>
            <a:endCxn id="68" idx="0"/>
          </p:cNvCxnSpPr>
          <p:nvPr/>
        </p:nvCxnSpPr>
        <p:spPr>
          <a:xfrm>
            <a:off x="2816932" y="3043880"/>
            <a:ext cx="2460" cy="3236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8" idx="2"/>
            <a:endCxn id="69" idx="0"/>
          </p:cNvCxnSpPr>
          <p:nvPr/>
        </p:nvCxnSpPr>
        <p:spPr>
          <a:xfrm>
            <a:off x="2819392" y="4567883"/>
            <a:ext cx="4918" cy="4416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4" idx="2"/>
            <a:endCxn id="75" idx="0"/>
          </p:cNvCxnSpPr>
          <p:nvPr/>
        </p:nvCxnSpPr>
        <p:spPr>
          <a:xfrm flipH="1">
            <a:off x="6479449" y="2217802"/>
            <a:ext cx="1814051" cy="722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4" idx="2"/>
            <a:endCxn id="76" idx="0"/>
          </p:cNvCxnSpPr>
          <p:nvPr/>
        </p:nvCxnSpPr>
        <p:spPr>
          <a:xfrm>
            <a:off x="8293500" y="2217802"/>
            <a:ext cx="1258528" cy="697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cxnSpLocks/>
          </p:cNvCxnSpPr>
          <p:nvPr/>
        </p:nvCxnSpPr>
        <p:spPr>
          <a:xfrm flipH="1">
            <a:off x="3672339" y="3220063"/>
            <a:ext cx="147484" cy="1466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hape 26"/>
          <p:cNvCxnSpPr/>
          <p:nvPr/>
        </p:nvCxnSpPr>
        <p:spPr>
          <a:xfrm rot="5400000" flipH="1" flipV="1">
            <a:off x="3378209" y="1294571"/>
            <a:ext cx="4361391" cy="5469190"/>
          </a:xfrm>
          <a:prstGeom prst="bentConnector5">
            <a:avLst>
              <a:gd name="adj1" fmla="val -5241"/>
              <a:gd name="adj2" fmla="val 41112"/>
              <a:gd name="adj3" fmla="val 11318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hape 27"/>
          <p:cNvCxnSpPr>
            <a:stCxn id="75" idx="2"/>
          </p:cNvCxnSpPr>
          <p:nvPr/>
        </p:nvCxnSpPr>
        <p:spPr>
          <a:xfrm rot="5400000" flipH="1">
            <a:off x="3344939" y="1836664"/>
            <a:ext cx="1576808" cy="4692212"/>
          </a:xfrm>
          <a:prstGeom prst="bentConnector4">
            <a:avLst>
              <a:gd name="adj1" fmla="val -108513"/>
              <a:gd name="adj2" fmla="val 113263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: Shape 69"/>
          <p:cNvSpPr/>
          <p:nvPr/>
        </p:nvSpPr>
        <p:spPr>
          <a:xfrm flipH="1">
            <a:off x="3727833" y="4778425"/>
            <a:ext cx="796413" cy="1591602"/>
          </a:xfrm>
          <a:custGeom>
            <a:avLst/>
            <a:gdLst>
              <a:gd name="connsiteX0" fmla="*/ 781779 w 870270"/>
              <a:gd name="connsiteY0" fmla="*/ 1431538 h 1591602"/>
              <a:gd name="connsiteX1" fmla="*/ 472063 w 870270"/>
              <a:gd name="connsiteY1" fmla="*/ 1564273 h 1591602"/>
              <a:gd name="connsiteX2" fmla="*/ 115 w 870270"/>
              <a:gd name="connsiteY2" fmla="*/ 959589 h 1591602"/>
              <a:gd name="connsiteX3" fmla="*/ 516308 w 870270"/>
              <a:gd name="connsiteY3" fmla="*/ 30441 h 1591602"/>
              <a:gd name="connsiteX4" fmla="*/ 870270 w 870270"/>
              <a:gd name="connsiteY4" fmla="*/ 207422 h 1591602"/>
              <a:gd name="connsiteX5" fmla="*/ 870270 w 870270"/>
              <a:gd name="connsiteY5" fmla="*/ 207422 h 159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0270" h="1591602">
                <a:moveTo>
                  <a:pt x="781779" y="1431538"/>
                </a:moveTo>
                <a:cubicBezTo>
                  <a:pt x="692059" y="1537234"/>
                  <a:pt x="602340" y="1642931"/>
                  <a:pt x="472063" y="1564273"/>
                </a:cubicBezTo>
                <a:cubicBezTo>
                  <a:pt x="341786" y="1485615"/>
                  <a:pt x="-7259" y="1215228"/>
                  <a:pt x="115" y="959589"/>
                </a:cubicBezTo>
                <a:cubicBezTo>
                  <a:pt x="7489" y="703950"/>
                  <a:pt x="371282" y="155802"/>
                  <a:pt x="516308" y="30441"/>
                </a:cubicBezTo>
                <a:cubicBezTo>
                  <a:pt x="661334" y="-94920"/>
                  <a:pt x="870270" y="207422"/>
                  <a:pt x="870270" y="207422"/>
                </a:cubicBezTo>
                <a:lnTo>
                  <a:pt x="870270" y="207422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71"/>
          <p:cNvSpPr/>
          <p:nvPr/>
        </p:nvSpPr>
        <p:spPr>
          <a:xfrm flipH="1">
            <a:off x="3705867" y="3145376"/>
            <a:ext cx="796413" cy="1591602"/>
          </a:xfrm>
          <a:custGeom>
            <a:avLst/>
            <a:gdLst>
              <a:gd name="connsiteX0" fmla="*/ 781779 w 870270"/>
              <a:gd name="connsiteY0" fmla="*/ 1431538 h 1591602"/>
              <a:gd name="connsiteX1" fmla="*/ 472063 w 870270"/>
              <a:gd name="connsiteY1" fmla="*/ 1564273 h 1591602"/>
              <a:gd name="connsiteX2" fmla="*/ 115 w 870270"/>
              <a:gd name="connsiteY2" fmla="*/ 959589 h 1591602"/>
              <a:gd name="connsiteX3" fmla="*/ 516308 w 870270"/>
              <a:gd name="connsiteY3" fmla="*/ 30441 h 1591602"/>
              <a:gd name="connsiteX4" fmla="*/ 870270 w 870270"/>
              <a:gd name="connsiteY4" fmla="*/ 207422 h 1591602"/>
              <a:gd name="connsiteX5" fmla="*/ 870270 w 870270"/>
              <a:gd name="connsiteY5" fmla="*/ 207422 h 159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0270" h="1591602">
                <a:moveTo>
                  <a:pt x="781779" y="1431538"/>
                </a:moveTo>
                <a:cubicBezTo>
                  <a:pt x="692059" y="1537234"/>
                  <a:pt x="602340" y="1642931"/>
                  <a:pt x="472063" y="1564273"/>
                </a:cubicBezTo>
                <a:cubicBezTo>
                  <a:pt x="341786" y="1485615"/>
                  <a:pt x="-7259" y="1215228"/>
                  <a:pt x="115" y="959589"/>
                </a:cubicBezTo>
                <a:cubicBezTo>
                  <a:pt x="7489" y="703950"/>
                  <a:pt x="371282" y="155802"/>
                  <a:pt x="516308" y="30441"/>
                </a:cubicBezTo>
                <a:cubicBezTo>
                  <a:pt x="661334" y="-94920"/>
                  <a:pt x="870270" y="207422"/>
                  <a:pt x="870270" y="207422"/>
                </a:cubicBezTo>
                <a:lnTo>
                  <a:pt x="870270" y="207422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0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8"/>
            <a:ext cx="10515600" cy="8365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5000" dirty="0">
                <a:solidFill>
                  <a:schemeClr val="tx2">
                    <a:lumMod val="50000"/>
                  </a:schemeClr>
                </a:solidFill>
                <a:latin typeface="Constantia" panose="02030602050306030303" pitchFamily="18" charset="0"/>
              </a:rPr>
              <a:t>Global Common Subexpressions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52309" y="6492875"/>
            <a:ext cx="4114800" cy="365125"/>
          </a:xfrm>
        </p:spPr>
        <p:txBody>
          <a:bodyPr/>
          <a:lstStyle/>
          <a:p>
            <a:r>
              <a:rPr lang="en-US" dirty="0" err="1"/>
              <a:t>Dept</a:t>
            </a:r>
            <a:r>
              <a:rPr lang="en-US" dirty="0"/>
              <a:t> of CSE, BUET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84545" y="1843551"/>
                <a:ext cx="2064774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i="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1=4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i="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545" y="1843551"/>
                <a:ext cx="2064774" cy="1200329"/>
              </a:xfrm>
              <a:prstGeom prst="rect">
                <a:avLst/>
              </a:prstGeom>
              <a:blipFill>
                <a:blip r:embed="rId2" cstate="print"/>
                <a:stretch>
                  <a:fillRect l="-588" b="-351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789464" y="3367554"/>
                <a:ext cx="2059855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2=4</m:t>
                      </m:r>
                      <m:r>
                        <a:rPr 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3=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2]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3&lt;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goto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b="0" i="0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464" y="3367554"/>
                <a:ext cx="2059855" cy="1200329"/>
              </a:xfrm>
              <a:prstGeom prst="rect">
                <a:avLst/>
              </a:prstGeom>
              <a:blipFill>
                <a:blip r:embed="rId3" cstate="print"/>
                <a:stretch>
                  <a:fillRect b="-20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94382" y="5009532"/>
                <a:ext cx="2059855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4=4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j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5=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4]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5&gt;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goto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b="0" i="0" baseline="-25000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382" y="5009532"/>
                <a:ext cx="2059855" cy="1200329"/>
              </a:xfrm>
              <a:prstGeom prst="rect">
                <a:avLst/>
              </a:prstGeom>
              <a:blipFill>
                <a:blip r:embed="rId4" cstate="print"/>
                <a:stretch>
                  <a:fillRect l="-294" b="-20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261113" y="1848470"/>
                <a:ext cx="206477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goto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113" y="1848470"/>
                <a:ext cx="2064774" cy="369332"/>
              </a:xfrm>
              <a:prstGeom prst="rect">
                <a:avLst/>
              </a:prstGeom>
              <a:blipFill>
                <a:blip r:embed="rId5" cstate="print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447062" y="2939849"/>
                <a:ext cx="2064774" cy="20313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6=4</m:t>
                      </m:r>
                      <m:r>
                        <a:rPr lang="en-US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6]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8=4∗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j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9=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a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]=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8]=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gotoB</m:t>
                      </m:r>
                      <m:r>
                        <a:rPr lang="en-US" baseline="-25000" dirty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062" y="2939849"/>
                <a:ext cx="2064774" cy="2031325"/>
              </a:xfrm>
              <a:prstGeom prst="rect">
                <a:avLst/>
              </a:prstGeom>
              <a:blipFill>
                <a:blip r:embed="rId6" cstate="print"/>
                <a:stretch>
                  <a:fillRect l="-294" b="-89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8519641" y="2915270"/>
                <a:ext cx="2064774" cy="17543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11=4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i="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11]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13=4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14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13]</m:t>
                      </m:r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11]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14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13]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9641" y="2915270"/>
                <a:ext cx="2064774" cy="1754326"/>
              </a:xfrm>
              <a:prstGeom prst="rect">
                <a:avLst/>
              </a:prstGeom>
              <a:blipFill>
                <a:blip r:embed="rId7" cstate="print"/>
                <a:stretch>
                  <a:fillRect b="-20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952557" y="1951713"/>
                <a:ext cx="47801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557" y="1951713"/>
                <a:ext cx="478015" cy="362984"/>
              </a:xfrm>
              <a:prstGeom prst="rect">
                <a:avLst/>
              </a:prstGeom>
              <a:blipFill>
                <a:blip r:embed="rId8" cstate="print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982048" y="3529784"/>
                <a:ext cx="47801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048" y="3529784"/>
                <a:ext cx="478015" cy="362984"/>
              </a:xfrm>
              <a:prstGeom prst="rect">
                <a:avLst/>
              </a:prstGeom>
              <a:blipFill>
                <a:blip r:embed="rId9" cstate="print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973359" y="5107855"/>
                <a:ext cx="47801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359" y="5107855"/>
                <a:ext cx="478015" cy="362984"/>
              </a:xfrm>
              <a:prstGeom prst="rect">
                <a:avLst/>
              </a:prstGeom>
              <a:blipFill>
                <a:blip r:embed="rId10" cstate="print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9384879" y="1843551"/>
                <a:ext cx="47801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4879" y="1843551"/>
                <a:ext cx="478015" cy="362984"/>
              </a:xfrm>
              <a:prstGeom prst="rect">
                <a:avLst/>
              </a:prstGeom>
              <a:blipFill>
                <a:blip r:embed="rId11" cstate="print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7606378" y="2959508"/>
                <a:ext cx="47801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378" y="2959508"/>
                <a:ext cx="478015" cy="362984"/>
              </a:xfrm>
              <a:prstGeom prst="rect">
                <a:avLst/>
              </a:prstGeom>
              <a:blipFill>
                <a:blip r:embed="rId12" cstate="print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0659292" y="3003750"/>
                <a:ext cx="47801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9292" y="3003750"/>
                <a:ext cx="478015" cy="362984"/>
              </a:xfrm>
              <a:prstGeom prst="rect">
                <a:avLst/>
              </a:prstGeom>
              <a:blipFill>
                <a:blip r:embed="rId13" cstate="print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>
            <a:stCxn id="6" idx="2"/>
            <a:endCxn id="10" idx="0"/>
          </p:cNvCxnSpPr>
          <p:nvPr/>
        </p:nvCxnSpPr>
        <p:spPr>
          <a:xfrm>
            <a:off x="2816932" y="3043880"/>
            <a:ext cx="2460" cy="3236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0" idx="2"/>
            <a:endCxn id="11" idx="0"/>
          </p:cNvCxnSpPr>
          <p:nvPr/>
        </p:nvCxnSpPr>
        <p:spPr>
          <a:xfrm>
            <a:off x="2819392" y="4567883"/>
            <a:ext cx="4918" cy="4416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1" idx="2"/>
            <a:endCxn id="42" idx="0"/>
          </p:cNvCxnSpPr>
          <p:nvPr/>
        </p:nvCxnSpPr>
        <p:spPr>
          <a:xfrm flipH="1">
            <a:off x="6479449" y="2217802"/>
            <a:ext cx="1814051" cy="722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1" idx="2"/>
            <a:endCxn id="43" idx="0"/>
          </p:cNvCxnSpPr>
          <p:nvPr/>
        </p:nvCxnSpPr>
        <p:spPr>
          <a:xfrm>
            <a:off x="8293500" y="2217802"/>
            <a:ext cx="1258528" cy="697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cxnSpLocks/>
          </p:cNvCxnSpPr>
          <p:nvPr/>
        </p:nvCxnSpPr>
        <p:spPr>
          <a:xfrm flipH="1">
            <a:off x="3672339" y="3220063"/>
            <a:ext cx="147484" cy="1466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430572" y="867728"/>
            <a:ext cx="5398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0070C0"/>
                </a:solidFill>
              </a:rPr>
              <a:t>i</a:t>
            </a:r>
            <a:r>
              <a:rPr lang="en-US" i="1" dirty="0">
                <a:solidFill>
                  <a:srgbClr val="0070C0"/>
                </a:solidFill>
              </a:rPr>
              <a:t> and t2 do not change when block </a:t>
            </a:r>
            <a:r>
              <a:rPr lang="en-US" i="1" dirty="0" smtClean="0">
                <a:solidFill>
                  <a:srgbClr val="0070C0"/>
                </a:solidFill>
              </a:rPr>
              <a:t>B5 </a:t>
            </a:r>
            <a:r>
              <a:rPr lang="en-US" i="1" dirty="0">
                <a:solidFill>
                  <a:srgbClr val="0070C0"/>
                </a:solidFill>
              </a:rPr>
              <a:t>starts to execute</a:t>
            </a:r>
          </a:p>
        </p:txBody>
      </p:sp>
      <p:cxnSp>
        <p:nvCxnSpPr>
          <p:cNvPr id="28" name="Shape 27"/>
          <p:cNvCxnSpPr/>
          <p:nvPr/>
        </p:nvCxnSpPr>
        <p:spPr>
          <a:xfrm rot="5400000" flipH="1" flipV="1">
            <a:off x="3378209" y="1294571"/>
            <a:ext cx="4361391" cy="5469190"/>
          </a:xfrm>
          <a:prstGeom prst="bentConnector5">
            <a:avLst>
              <a:gd name="adj1" fmla="val -5241"/>
              <a:gd name="adj2" fmla="val 41112"/>
              <a:gd name="adj3" fmla="val 11318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hape 28"/>
          <p:cNvCxnSpPr/>
          <p:nvPr/>
        </p:nvCxnSpPr>
        <p:spPr>
          <a:xfrm rot="5400000" flipH="1">
            <a:off x="3344939" y="1836664"/>
            <a:ext cx="1576808" cy="4692212"/>
          </a:xfrm>
          <a:prstGeom prst="bentConnector4">
            <a:avLst>
              <a:gd name="adj1" fmla="val -108513"/>
              <a:gd name="adj2" fmla="val 113263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69"/>
          <p:cNvSpPr/>
          <p:nvPr/>
        </p:nvSpPr>
        <p:spPr>
          <a:xfrm flipH="1">
            <a:off x="3727833" y="4778425"/>
            <a:ext cx="796413" cy="1591602"/>
          </a:xfrm>
          <a:custGeom>
            <a:avLst/>
            <a:gdLst>
              <a:gd name="connsiteX0" fmla="*/ 781779 w 870270"/>
              <a:gd name="connsiteY0" fmla="*/ 1431538 h 1591602"/>
              <a:gd name="connsiteX1" fmla="*/ 472063 w 870270"/>
              <a:gd name="connsiteY1" fmla="*/ 1564273 h 1591602"/>
              <a:gd name="connsiteX2" fmla="*/ 115 w 870270"/>
              <a:gd name="connsiteY2" fmla="*/ 959589 h 1591602"/>
              <a:gd name="connsiteX3" fmla="*/ 516308 w 870270"/>
              <a:gd name="connsiteY3" fmla="*/ 30441 h 1591602"/>
              <a:gd name="connsiteX4" fmla="*/ 870270 w 870270"/>
              <a:gd name="connsiteY4" fmla="*/ 207422 h 1591602"/>
              <a:gd name="connsiteX5" fmla="*/ 870270 w 870270"/>
              <a:gd name="connsiteY5" fmla="*/ 207422 h 159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0270" h="1591602">
                <a:moveTo>
                  <a:pt x="781779" y="1431538"/>
                </a:moveTo>
                <a:cubicBezTo>
                  <a:pt x="692059" y="1537234"/>
                  <a:pt x="602340" y="1642931"/>
                  <a:pt x="472063" y="1564273"/>
                </a:cubicBezTo>
                <a:cubicBezTo>
                  <a:pt x="341786" y="1485615"/>
                  <a:pt x="-7259" y="1215228"/>
                  <a:pt x="115" y="959589"/>
                </a:cubicBezTo>
                <a:cubicBezTo>
                  <a:pt x="7489" y="703950"/>
                  <a:pt x="371282" y="155802"/>
                  <a:pt x="516308" y="30441"/>
                </a:cubicBezTo>
                <a:cubicBezTo>
                  <a:pt x="661334" y="-94920"/>
                  <a:pt x="870270" y="207422"/>
                  <a:pt x="870270" y="207422"/>
                </a:cubicBezTo>
                <a:lnTo>
                  <a:pt x="870270" y="207422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71"/>
          <p:cNvSpPr/>
          <p:nvPr/>
        </p:nvSpPr>
        <p:spPr>
          <a:xfrm flipH="1">
            <a:off x="3705867" y="3145376"/>
            <a:ext cx="796413" cy="1591602"/>
          </a:xfrm>
          <a:custGeom>
            <a:avLst/>
            <a:gdLst>
              <a:gd name="connsiteX0" fmla="*/ 781779 w 870270"/>
              <a:gd name="connsiteY0" fmla="*/ 1431538 h 1591602"/>
              <a:gd name="connsiteX1" fmla="*/ 472063 w 870270"/>
              <a:gd name="connsiteY1" fmla="*/ 1564273 h 1591602"/>
              <a:gd name="connsiteX2" fmla="*/ 115 w 870270"/>
              <a:gd name="connsiteY2" fmla="*/ 959589 h 1591602"/>
              <a:gd name="connsiteX3" fmla="*/ 516308 w 870270"/>
              <a:gd name="connsiteY3" fmla="*/ 30441 h 1591602"/>
              <a:gd name="connsiteX4" fmla="*/ 870270 w 870270"/>
              <a:gd name="connsiteY4" fmla="*/ 207422 h 1591602"/>
              <a:gd name="connsiteX5" fmla="*/ 870270 w 870270"/>
              <a:gd name="connsiteY5" fmla="*/ 207422 h 159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0270" h="1591602">
                <a:moveTo>
                  <a:pt x="781779" y="1431538"/>
                </a:moveTo>
                <a:cubicBezTo>
                  <a:pt x="692059" y="1537234"/>
                  <a:pt x="602340" y="1642931"/>
                  <a:pt x="472063" y="1564273"/>
                </a:cubicBezTo>
                <a:cubicBezTo>
                  <a:pt x="341786" y="1485615"/>
                  <a:pt x="-7259" y="1215228"/>
                  <a:pt x="115" y="959589"/>
                </a:cubicBezTo>
                <a:cubicBezTo>
                  <a:pt x="7489" y="703950"/>
                  <a:pt x="371282" y="155802"/>
                  <a:pt x="516308" y="30441"/>
                </a:cubicBezTo>
                <a:cubicBezTo>
                  <a:pt x="661334" y="-94920"/>
                  <a:pt x="870270" y="207422"/>
                  <a:pt x="870270" y="207422"/>
                </a:cubicBezTo>
                <a:lnTo>
                  <a:pt x="870270" y="207422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7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8"/>
            <a:ext cx="10515600" cy="1228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5000" dirty="0">
                <a:solidFill>
                  <a:schemeClr val="tx2">
                    <a:lumMod val="50000"/>
                  </a:schemeClr>
                </a:solidFill>
                <a:latin typeface="Constantia" panose="02030602050306030303" pitchFamily="18" charset="0"/>
              </a:rPr>
              <a:t>Global Common Subexpressions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77000" y="6314787"/>
            <a:ext cx="4114800" cy="365125"/>
          </a:xfrm>
        </p:spPr>
        <p:txBody>
          <a:bodyPr/>
          <a:lstStyle/>
          <a:p>
            <a:r>
              <a:rPr lang="en-US" dirty="0" err="1"/>
              <a:t>Dept</a:t>
            </a:r>
            <a:r>
              <a:rPr lang="en-US" dirty="0"/>
              <a:t> of CSE, BUET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84545" y="1843551"/>
                <a:ext cx="2064774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i="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1=4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i="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545" y="1843551"/>
                <a:ext cx="2064774" cy="1200329"/>
              </a:xfrm>
              <a:prstGeom prst="rect">
                <a:avLst/>
              </a:prstGeom>
              <a:blipFill>
                <a:blip r:embed="rId2" cstate="print"/>
                <a:stretch>
                  <a:fillRect l="-588" b="-351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789464" y="3367554"/>
                <a:ext cx="2059855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2=4</m:t>
                      </m:r>
                      <m:r>
                        <a:rPr 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3=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2]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3&lt;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goto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b="0" i="0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464" y="3367554"/>
                <a:ext cx="2059855" cy="1200329"/>
              </a:xfrm>
              <a:prstGeom prst="rect">
                <a:avLst/>
              </a:prstGeom>
              <a:blipFill>
                <a:blip r:embed="rId3" cstate="print"/>
                <a:stretch>
                  <a:fillRect b="-20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94382" y="5009532"/>
                <a:ext cx="2059855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4=4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j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5=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4]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5&gt;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goto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b="0" i="0" baseline="-25000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382" y="5009532"/>
                <a:ext cx="2059855" cy="1200329"/>
              </a:xfrm>
              <a:prstGeom prst="rect">
                <a:avLst/>
              </a:prstGeom>
              <a:blipFill>
                <a:blip r:embed="rId4" cstate="print"/>
                <a:stretch>
                  <a:fillRect l="-294" b="-20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261113" y="1848470"/>
                <a:ext cx="206477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goto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113" y="1848470"/>
                <a:ext cx="2064774" cy="369332"/>
              </a:xfrm>
              <a:prstGeom prst="rect">
                <a:avLst/>
              </a:prstGeom>
              <a:blipFill>
                <a:blip r:embed="rId5" cstate="print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447062" y="2939849"/>
                <a:ext cx="2064774" cy="17543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2]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8=4∗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j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9=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a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]=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8]=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gotoB</m:t>
                      </m:r>
                      <m:r>
                        <a:rPr lang="en-US" baseline="-25000" dirty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062" y="2939849"/>
                <a:ext cx="2064774" cy="1754326"/>
              </a:xfrm>
              <a:prstGeom prst="rect">
                <a:avLst/>
              </a:prstGeom>
              <a:blipFill>
                <a:blip r:embed="rId6" cstate="print"/>
                <a:stretch>
                  <a:fillRect l="-294" b="-103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8519641" y="2915270"/>
                <a:ext cx="2064774" cy="17543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11=4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i="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11]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13=4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14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13]</m:t>
                      </m:r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11]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14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13]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9641" y="2915270"/>
                <a:ext cx="2064774" cy="1754326"/>
              </a:xfrm>
              <a:prstGeom prst="rect">
                <a:avLst/>
              </a:prstGeom>
              <a:blipFill>
                <a:blip r:embed="rId7" cstate="print"/>
                <a:stretch>
                  <a:fillRect b="-20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952557" y="1951713"/>
                <a:ext cx="47801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557" y="1951713"/>
                <a:ext cx="478015" cy="362984"/>
              </a:xfrm>
              <a:prstGeom prst="rect">
                <a:avLst/>
              </a:prstGeom>
              <a:blipFill>
                <a:blip r:embed="rId8" cstate="print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982048" y="3529784"/>
                <a:ext cx="47801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048" y="3529784"/>
                <a:ext cx="478015" cy="362984"/>
              </a:xfrm>
              <a:prstGeom prst="rect">
                <a:avLst/>
              </a:prstGeom>
              <a:blipFill>
                <a:blip r:embed="rId9" cstate="print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973359" y="5107855"/>
                <a:ext cx="47801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359" y="5107855"/>
                <a:ext cx="478015" cy="362984"/>
              </a:xfrm>
              <a:prstGeom prst="rect">
                <a:avLst/>
              </a:prstGeom>
              <a:blipFill>
                <a:blip r:embed="rId10" cstate="print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9384879" y="1843551"/>
                <a:ext cx="47801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4879" y="1843551"/>
                <a:ext cx="478015" cy="362984"/>
              </a:xfrm>
              <a:prstGeom prst="rect">
                <a:avLst/>
              </a:prstGeom>
              <a:blipFill>
                <a:blip r:embed="rId11" cstate="print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7606378" y="2959508"/>
                <a:ext cx="47801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378" y="2959508"/>
                <a:ext cx="478015" cy="362984"/>
              </a:xfrm>
              <a:prstGeom prst="rect">
                <a:avLst/>
              </a:prstGeom>
              <a:blipFill>
                <a:blip r:embed="rId12" cstate="print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0659292" y="3003750"/>
                <a:ext cx="47801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9292" y="3003750"/>
                <a:ext cx="478015" cy="362984"/>
              </a:xfrm>
              <a:prstGeom prst="rect">
                <a:avLst/>
              </a:prstGeom>
              <a:blipFill>
                <a:blip r:embed="rId13" cstate="print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>
            <a:stCxn id="6" idx="2"/>
            <a:endCxn id="10" idx="0"/>
          </p:cNvCxnSpPr>
          <p:nvPr/>
        </p:nvCxnSpPr>
        <p:spPr>
          <a:xfrm>
            <a:off x="2816932" y="3043880"/>
            <a:ext cx="2460" cy="3236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0" idx="2"/>
            <a:endCxn id="11" idx="0"/>
          </p:cNvCxnSpPr>
          <p:nvPr/>
        </p:nvCxnSpPr>
        <p:spPr>
          <a:xfrm>
            <a:off x="2819392" y="4567883"/>
            <a:ext cx="4918" cy="4416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1" idx="2"/>
            <a:endCxn id="42" idx="0"/>
          </p:cNvCxnSpPr>
          <p:nvPr/>
        </p:nvCxnSpPr>
        <p:spPr>
          <a:xfrm flipH="1">
            <a:off x="6479449" y="2217802"/>
            <a:ext cx="1814051" cy="722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1" idx="2"/>
            <a:endCxn id="43" idx="0"/>
          </p:cNvCxnSpPr>
          <p:nvPr/>
        </p:nvCxnSpPr>
        <p:spPr>
          <a:xfrm>
            <a:off x="8293500" y="2217802"/>
            <a:ext cx="1258528" cy="697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862938" y="1071524"/>
            <a:ext cx="482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No need to calculate t6 and t6 is replaced with t2 </a:t>
            </a:r>
          </a:p>
        </p:txBody>
      </p:sp>
      <p:cxnSp>
        <p:nvCxnSpPr>
          <p:cNvPr id="28" name="Shape 27"/>
          <p:cNvCxnSpPr/>
          <p:nvPr/>
        </p:nvCxnSpPr>
        <p:spPr>
          <a:xfrm rot="5400000" flipH="1" flipV="1">
            <a:off x="3378209" y="1294571"/>
            <a:ext cx="4361391" cy="5469190"/>
          </a:xfrm>
          <a:prstGeom prst="bentConnector5">
            <a:avLst>
              <a:gd name="adj1" fmla="val -5241"/>
              <a:gd name="adj2" fmla="val 41112"/>
              <a:gd name="adj3" fmla="val 10683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hape 28"/>
          <p:cNvCxnSpPr>
            <a:stCxn id="42" idx="2"/>
          </p:cNvCxnSpPr>
          <p:nvPr/>
        </p:nvCxnSpPr>
        <p:spPr>
          <a:xfrm rot="5400000" flipH="1">
            <a:off x="3483438" y="1698165"/>
            <a:ext cx="1299809" cy="4692212"/>
          </a:xfrm>
          <a:prstGeom prst="bentConnector4">
            <a:avLst>
              <a:gd name="adj1" fmla="val -150824"/>
              <a:gd name="adj2" fmla="val 115625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69"/>
          <p:cNvSpPr/>
          <p:nvPr/>
        </p:nvSpPr>
        <p:spPr>
          <a:xfrm flipH="1">
            <a:off x="3727833" y="4778425"/>
            <a:ext cx="796413" cy="1591602"/>
          </a:xfrm>
          <a:custGeom>
            <a:avLst/>
            <a:gdLst>
              <a:gd name="connsiteX0" fmla="*/ 781779 w 870270"/>
              <a:gd name="connsiteY0" fmla="*/ 1431538 h 1591602"/>
              <a:gd name="connsiteX1" fmla="*/ 472063 w 870270"/>
              <a:gd name="connsiteY1" fmla="*/ 1564273 h 1591602"/>
              <a:gd name="connsiteX2" fmla="*/ 115 w 870270"/>
              <a:gd name="connsiteY2" fmla="*/ 959589 h 1591602"/>
              <a:gd name="connsiteX3" fmla="*/ 516308 w 870270"/>
              <a:gd name="connsiteY3" fmla="*/ 30441 h 1591602"/>
              <a:gd name="connsiteX4" fmla="*/ 870270 w 870270"/>
              <a:gd name="connsiteY4" fmla="*/ 207422 h 1591602"/>
              <a:gd name="connsiteX5" fmla="*/ 870270 w 870270"/>
              <a:gd name="connsiteY5" fmla="*/ 207422 h 159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0270" h="1591602">
                <a:moveTo>
                  <a:pt x="781779" y="1431538"/>
                </a:moveTo>
                <a:cubicBezTo>
                  <a:pt x="692059" y="1537234"/>
                  <a:pt x="602340" y="1642931"/>
                  <a:pt x="472063" y="1564273"/>
                </a:cubicBezTo>
                <a:cubicBezTo>
                  <a:pt x="341786" y="1485615"/>
                  <a:pt x="-7259" y="1215228"/>
                  <a:pt x="115" y="959589"/>
                </a:cubicBezTo>
                <a:cubicBezTo>
                  <a:pt x="7489" y="703950"/>
                  <a:pt x="371282" y="155802"/>
                  <a:pt x="516308" y="30441"/>
                </a:cubicBezTo>
                <a:cubicBezTo>
                  <a:pt x="661334" y="-94920"/>
                  <a:pt x="870270" y="207422"/>
                  <a:pt x="870270" y="207422"/>
                </a:cubicBezTo>
                <a:lnTo>
                  <a:pt x="870270" y="207422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71"/>
          <p:cNvSpPr/>
          <p:nvPr/>
        </p:nvSpPr>
        <p:spPr>
          <a:xfrm flipH="1">
            <a:off x="3705867" y="3145376"/>
            <a:ext cx="796413" cy="1591602"/>
          </a:xfrm>
          <a:custGeom>
            <a:avLst/>
            <a:gdLst>
              <a:gd name="connsiteX0" fmla="*/ 781779 w 870270"/>
              <a:gd name="connsiteY0" fmla="*/ 1431538 h 1591602"/>
              <a:gd name="connsiteX1" fmla="*/ 472063 w 870270"/>
              <a:gd name="connsiteY1" fmla="*/ 1564273 h 1591602"/>
              <a:gd name="connsiteX2" fmla="*/ 115 w 870270"/>
              <a:gd name="connsiteY2" fmla="*/ 959589 h 1591602"/>
              <a:gd name="connsiteX3" fmla="*/ 516308 w 870270"/>
              <a:gd name="connsiteY3" fmla="*/ 30441 h 1591602"/>
              <a:gd name="connsiteX4" fmla="*/ 870270 w 870270"/>
              <a:gd name="connsiteY4" fmla="*/ 207422 h 1591602"/>
              <a:gd name="connsiteX5" fmla="*/ 870270 w 870270"/>
              <a:gd name="connsiteY5" fmla="*/ 207422 h 159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0270" h="1591602">
                <a:moveTo>
                  <a:pt x="781779" y="1431538"/>
                </a:moveTo>
                <a:cubicBezTo>
                  <a:pt x="692059" y="1537234"/>
                  <a:pt x="602340" y="1642931"/>
                  <a:pt x="472063" y="1564273"/>
                </a:cubicBezTo>
                <a:cubicBezTo>
                  <a:pt x="341786" y="1485615"/>
                  <a:pt x="-7259" y="1215228"/>
                  <a:pt x="115" y="959589"/>
                </a:cubicBezTo>
                <a:cubicBezTo>
                  <a:pt x="7489" y="703950"/>
                  <a:pt x="371282" y="155802"/>
                  <a:pt x="516308" y="30441"/>
                </a:cubicBezTo>
                <a:cubicBezTo>
                  <a:pt x="661334" y="-94920"/>
                  <a:pt x="870270" y="207422"/>
                  <a:pt x="870270" y="207422"/>
                </a:cubicBezTo>
                <a:lnTo>
                  <a:pt x="870270" y="207422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0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8"/>
            <a:ext cx="10515600" cy="1228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5000" dirty="0">
                <a:solidFill>
                  <a:schemeClr val="tx2">
                    <a:lumMod val="50000"/>
                  </a:schemeClr>
                </a:solidFill>
                <a:latin typeface="Constantia" panose="02030602050306030303" pitchFamily="18" charset="0"/>
              </a:rPr>
              <a:t>Global Common Subexpressions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837218" y="6479020"/>
            <a:ext cx="4114800" cy="365125"/>
          </a:xfrm>
        </p:spPr>
        <p:txBody>
          <a:bodyPr/>
          <a:lstStyle/>
          <a:p>
            <a:r>
              <a:rPr lang="en-US" dirty="0" err="1"/>
              <a:t>Dept</a:t>
            </a:r>
            <a:r>
              <a:rPr lang="en-US" dirty="0"/>
              <a:t> of CSE, BUET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84545" y="1843551"/>
                <a:ext cx="2064774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i="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1=4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i="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545" y="1843551"/>
                <a:ext cx="2064774" cy="1200329"/>
              </a:xfrm>
              <a:prstGeom prst="rect">
                <a:avLst/>
              </a:prstGeom>
              <a:blipFill>
                <a:blip r:embed="rId2" cstate="print"/>
                <a:stretch>
                  <a:fillRect l="-588" b="-351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789464" y="3367554"/>
                <a:ext cx="2059855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2=4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2]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3&lt;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goto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b="0" i="0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464" y="3367554"/>
                <a:ext cx="2059855" cy="1200329"/>
              </a:xfrm>
              <a:prstGeom prst="rect">
                <a:avLst/>
              </a:prstGeom>
              <a:blipFill>
                <a:blip r:embed="rId3" cstate="print"/>
                <a:stretch>
                  <a:fillRect b="-20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94382" y="5009532"/>
                <a:ext cx="2059855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4=4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j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5=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4]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5&gt;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goto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b="0" i="0" baseline="-25000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382" y="5009532"/>
                <a:ext cx="2059855" cy="1200329"/>
              </a:xfrm>
              <a:prstGeom prst="rect">
                <a:avLst/>
              </a:prstGeom>
              <a:blipFill>
                <a:blip r:embed="rId4" cstate="print"/>
                <a:stretch>
                  <a:fillRect l="-294" b="-20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261113" y="1848470"/>
                <a:ext cx="206477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goto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113" y="1848470"/>
                <a:ext cx="2064774" cy="369332"/>
              </a:xfrm>
              <a:prstGeom prst="rect">
                <a:avLst/>
              </a:prstGeom>
              <a:blipFill>
                <a:blip r:embed="rId5" cstate="print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447062" y="2939849"/>
                <a:ext cx="2064774" cy="17543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2]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8=4∗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j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9=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a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]=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8]=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gotoB</m:t>
                      </m:r>
                      <m:r>
                        <a:rPr lang="en-US" baseline="-25000" dirty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062" y="2939849"/>
                <a:ext cx="2064774" cy="1754326"/>
              </a:xfrm>
              <a:prstGeom prst="rect">
                <a:avLst/>
              </a:prstGeom>
              <a:blipFill>
                <a:blip r:embed="rId6" cstate="print"/>
                <a:stretch>
                  <a:fillRect l="-294" b="-103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8519641" y="2915270"/>
                <a:ext cx="2064774" cy="17543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11=4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i="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11]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13=4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14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13]</m:t>
                      </m:r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11]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14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13]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9641" y="2915270"/>
                <a:ext cx="2064774" cy="1754326"/>
              </a:xfrm>
              <a:prstGeom prst="rect">
                <a:avLst/>
              </a:prstGeom>
              <a:blipFill>
                <a:blip r:embed="rId7" cstate="print"/>
                <a:stretch>
                  <a:fillRect b="-20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952557" y="1951713"/>
                <a:ext cx="47801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557" y="1951713"/>
                <a:ext cx="478015" cy="362984"/>
              </a:xfrm>
              <a:prstGeom prst="rect">
                <a:avLst/>
              </a:prstGeom>
              <a:blipFill>
                <a:blip r:embed="rId8" cstate="print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982048" y="3529784"/>
                <a:ext cx="47801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048" y="3529784"/>
                <a:ext cx="478015" cy="362984"/>
              </a:xfrm>
              <a:prstGeom prst="rect">
                <a:avLst/>
              </a:prstGeom>
              <a:blipFill>
                <a:blip r:embed="rId9" cstate="print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973359" y="5107855"/>
                <a:ext cx="47801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359" y="5107855"/>
                <a:ext cx="478015" cy="362984"/>
              </a:xfrm>
              <a:prstGeom prst="rect">
                <a:avLst/>
              </a:prstGeom>
              <a:blipFill>
                <a:blip r:embed="rId10" cstate="print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9384879" y="1843551"/>
                <a:ext cx="47801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4879" y="1843551"/>
                <a:ext cx="478015" cy="362984"/>
              </a:xfrm>
              <a:prstGeom prst="rect">
                <a:avLst/>
              </a:prstGeom>
              <a:blipFill>
                <a:blip r:embed="rId11" cstate="print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7606378" y="2959508"/>
                <a:ext cx="47801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378" y="2959508"/>
                <a:ext cx="478015" cy="362984"/>
              </a:xfrm>
              <a:prstGeom prst="rect">
                <a:avLst/>
              </a:prstGeom>
              <a:blipFill>
                <a:blip r:embed="rId12" cstate="print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0659292" y="3003750"/>
                <a:ext cx="47801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9292" y="3003750"/>
                <a:ext cx="478015" cy="362984"/>
              </a:xfrm>
              <a:prstGeom prst="rect">
                <a:avLst/>
              </a:prstGeom>
              <a:blipFill>
                <a:blip r:embed="rId13" cstate="print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>
            <a:stCxn id="6" idx="2"/>
            <a:endCxn id="10" idx="0"/>
          </p:cNvCxnSpPr>
          <p:nvPr/>
        </p:nvCxnSpPr>
        <p:spPr>
          <a:xfrm>
            <a:off x="2816932" y="3043880"/>
            <a:ext cx="2460" cy="3236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0" idx="2"/>
            <a:endCxn id="11" idx="0"/>
          </p:cNvCxnSpPr>
          <p:nvPr/>
        </p:nvCxnSpPr>
        <p:spPr>
          <a:xfrm>
            <a:off x="2819392" y="4567883"/>
            <a:ext cx="4918" cy="4416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1" idx="2"/>
            <a:endCxn id="42" idx="0"/>
          </p:cNvCxnSpPr>
          <p:nvPr/>
        </p:nvCxnSpPr>
        <p:spPr>
          <a:xfrm flipH="1">
            <a:off x="6479449" y="2217802"/>
            <a:ext cx="1814051" cy="722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1" idx="2"/>
            <a:endCxn id="43" idx="0"/>
          </p:cNvCxnSpPr>
          <p:nvPr/>
        </p:nvCxnSpPr>
        <p:spPr>
          <a:xfrm>
            <a:off x="8293500" y="2217802"/>
            <a:ext cx="1258528" cy="697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hape 26"/>
          <p:cNvCxnSpPr/>
          <p:nvPr/>
        </p:nvCxnSpPr>
        <p:spPr>
          <a:xfrm rot="5400000" flipH="1" flipV="1">
            <a:off x="3378209" y="1294571"/>
            <a:ext cx="4361391" cy="5469190"/>
          </a:xfrm>
          <a:prstGeom prst="bentConnector5">
            <a:avLst>
              <a:gd name="adj1" fmla="val -5241"/>
              <a:gd name="adj2" fmla="val 41112"/>
              <a:gd name="adj3" fmla="val 11318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hape 27"/>
          <p:cNvCxnSpPr>
            <a:stCxn id="42" idx="2"/>
          </p:cNvCxnSpPr>
          <p:nvPr/>
        </p:nvCxnSpPr>
        <p:spPr>
          <a:xfrm rot="5400000" flipH="1">
            <a:off x="3483438" y="1698165"/>
            <a:ext cx="1299809" cy="4692212"/>
          </a:xfrm>
          <a:prstGeom prst="bentConnector4">
            <a:avLst>
              <a:gd name="adj1" fmla="val -150824"/>
              <a:gd name="adj2" fmla="val 113559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: Shape 69"/>
          <p:cNvSpPr/>
          <p:nvPr/>
        </p:nvSpPr>
        <p:spPr>
          <a:xfrm flipH="1">
            <a:off x="3727833" y="4778425"/>
            <a:ext cx="796413" cy="1591602"/>
          </a:xfrm>
          <a:custGeom>
            <a:avLst/>
            <a:gdLst>
              <a:gd name="connsiteX0" fmla="*/ 781779 w 870270"/>
              <a:gd name="connsiteY0" fmla="*/ 1431538 h 1591602"/>
              <a:gd name="connsiteX1" fmla="*/ 472063 w 870270"/>
              <a:gd name="connsiteY1" fmla="*/ 1564273 h 1591602"/>
              <a:gd name="connsiteX2" fmla="*/ 115 w 870270"/>
              <a:gd name="connsiteY2" fmla="*/ 959589 h 1591602"/>
              <a:gd name="connsiteX3" fmla="*/ 516308 w 870270"/>
              <a:gd name="connsiteY3" fmla="*/ 30441 h 1591602"/>
              <a:gd name="connsiteX4" fmla="*/ 870270 w 870270"/>
              <a:gd name="connsiteY4" fmla="*/ 207422 h 1591602"/>
              <a:gd name="connsiteX5" fmla="*/ 870270 w 870270"/>
              <a:gd name="connsiteY5" fmla="*/ 207422 h 159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0270" h="1591602">
                <a:moveTo>
                  <a:pt x="781779" y="1431538"/>
                </a:moveTo>
                <a:cubicBezTo>
                  <a:pt x="692059" y="1537234"/>
                  <a:pt x="602340" y="1642931"/>
                  <a:pt x="472063" y="1564273"/>
                </a:cubicBezTo>
                <a:cubicBezTo>
                  <a:pt x="341786" y="1485615"/>
                  <a:pt x="-7259" y="1215228"/>
                  <a:pt x="115" y="959589"/>
                </a:cubicBezTo>
                <a:cubicBezTo>
                  <a:pt x="7489" y="703950"/>
                  <a:pt x="371282" y="155802"/>
                  <a:pt x="516308" y="30441"/>
                </a:cubicBezTo>
                <a:cubicBezTo>
                  <a:pt x="661334" y="-94920"/>
                  <a:pt x="870270" y="207422"/>
                  <a:pt x="870270" y="207422"/>
                </a:cubicBezTo>
                <a:lnTo>
                  <a:pt x="870270" y="207422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71"/>
          <p:cNvSpPr/>
          <p:nvPr/>
        </p:nvSpPr>
        <p:spPr>
          <a:xfrm flipH="1">
            <a:off x="3705867" y="3145376"/>
            <a:ext cx="796413" cy="1591602"/>
          </a:xfrm>
          <a:custGeom>
            <a:avLst/>
            <a:gdLst>
              <a:gd name="connsiteX0" fmla="*/ 781779 w 870270"/>
              <a:gd name="connsiteY0" fmla="*/ 1431538 h 1591602"/>
              <a:gd name="connsiteX1" fmla="*/ 472063 w 870270"/>
              <a:gd name="connsiteY1" fmla="*/ 1564273 h 1591602"/>
              <a:gd name="connsiteX2" fmla="*/ 115 w 870270"/>
              <a:gd name="connsiteY2" fmla="*/ 959589 h 1591602"/>
              <a:gd name="connsiteX3" fmla="*/ 516308 w 870270"/>
              <a:gd name="connsiteY3" fmla="*/ 30441 h 1591602"/>
              <a:gd name="connsiteX4" fmla="*/ 870270 w 870270"/>
              <a:gd name="connsiteY4" fmla="*/ 207422 h 1591602"/>
              <a:gd name="connsiteX5" fmla="*/ 870270 w 870270"/>
              <a:gd name="connsiteY5" fmla="*/ 207422 h 159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0270" h="1591602">
                <a:moveTo>
                  <a:pt x="781779" y="1431538"/>
                </a:moveTo>
                <a:cubicBezTo>
                  <a:pt x="692059" y="1537234"/>
                  <a:pt x="602340" y="1642931"/>
                  <a:pt x="472063" y="1564273"/>
                </a:cubicBezTo>
                <a:cubicBezTo>
                  <a:pt x="341786" y="1485615"/>
                  <a:pt x="-7259" y="1215228"/>
                  <a:pt x="115" y="959589"/>
                </a:cubicBezTo>
                <a:cubicBezTo>
                  <a:pt x="7489" y="703950"/>
                  <a:pt x="371282" y="155802"/>
                  <a:pt x="516308" y="30441"/>
                </a:cubicBezTo>
                <a:cubicBezTo>
                  <a:pt x="661334" y="-94920"/>
                  <a:pt x="870270" y="207422"/>
                  <a:pt x="870270" y="207422"/>
                </a:cubicBezTo>
                <a:lnTo>
                  <a:pt x="870270" y="207422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5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8"/>
            <a:ext cx="10515600" cy="1228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5000" dirty="0">
                <a:solidFill>
                  <a:schemeClr val="tx2">
                    <a:lumMod val="50000"/>
                  </a:schemeClr>
                </a:solidFill>
                <a:latin typeface="Constantia" panose="02030602050306030303" pitchFamily="18" charset="0"/>
              </a:rPr>
              <a:t>Global Common Subexpressions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24600" y="6314787"/>
            <a:ext cx="4114800" cy="365125"/>
          </a:xfrm>
        </p:spPr>
        <p:txBody>
          <a:bodyPr/>
          <a:lstStyle/>
          <a:p>
            <a:r>
              <a:rPr lang="en-US" dirty="0" err="1"/>
              <a:t>Dept</a:t>
            </a:r>
            <a:r>
              <a:rPr lang="en-US" dirty="0"/>
              <a:t> of CSE, BUET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84545" y="1843551"/>
                <a:ext cx="2064774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i="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1=4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i="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545" y="1843551"/>
                <a:ext cx="2064774" cy="1200329"/>
              </a:xfrm>
              <a:prstGeom prst="rect">
                <a:avLst/>
              </a:prstGeom>
              <a:blipFill>
                <a:blip r:embed="rId2" cstate="print"/>
                <a:stretch>
                  <a:fillRect l="-588" b="-351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789464" y="3367554"/>
                <a:ext cx="2059855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2=4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2]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3&lt;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goto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b="0" i="0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464" y="3367554"/>
                <a:ext cx="2059855" cy="1200329"/>
              </a:xfrm>
              <a:prstGeom prst="rect">
                <a:avLst/>
              </a:prstGeom>
              <a:blipFill>
                <a:blip r:embed="rId3" cstate="print"/>
                <a:stretch>
                  <a:fillRect b="-20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94382" y="5009532"/>
                <a:ext cx="2059855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4=4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j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5=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4]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5&gt;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goto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b="0" i="0" baseline="-25000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382" y="5009532"/>
                <a:ext cx="2059855" cy="1200329"/>
              </a:xfrm>
              <a:prstGeom prst="rect">
                <a:avLst/>
              </a:prstGeom>
              <a:blipFill>
                <a:blip r:embed="rId4" cstate="print"/>
                <a:stretch>
                  <a:fillRect l="-294" b="-20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261113" y="1848470"/>
                <a:ext cx="206477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goto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113" y="1848470"/>
                <a:ext cx="2064774" cy="369332"/>
              </a:xfrm>
              <a:prstGeom prst="rect">
                <a:avLst/>
              </a:prstGeom>
              <a:blipFill>
                <a:blip r:embed="rId5" cstate="print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447062" y="2939849"/>
                <a:ext cx="2064774" cy="17543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8=4∗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j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9=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a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]=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8]=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gotoB</m:t>
                      </m:r>
                      <m:r>
                        <a:rPr lang="en-US" baseline="-25000" dirty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062" y="2939849"/>
                <a:ext cx="2064774" cy="1754326"/>
              </a:xfrm>
              <a:prstGeom prst="rect">
                <a:avLst/>
              </a:prstGeom>
              <a:blipFill>
                <a:blip r:embed="rId6" cstate="print"/>
                <a:stretch>
                  <a:fillRect l="-294" b="-103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8519641" y="2915270"/>
                <a:ext cx="2064774" cy="17543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11=4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i="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11]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13=4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14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13]</m:t>
                      </m:r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11]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14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13]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9641" y="2915270"/>
                <a:ext cx="2064774" cy="1754326"/>
              </a:xfrm>
              <a:prstGeom prst="rect">
                <a:avLst/>
              </a:prstGeom>
              <a:blipFill>
                <a:blip r:embed="rId7" cstate="print"/>
                <a:stretch>
                  <a:fillRect b="-20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952557" y="1951713"/>
                <a:ext cx="47801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557" y="1951713"/>
                <a:ext cx="478015" cy="362984"/>
              </a:xfrm>
              <a:prstGeom prst="rect">
                <a:avLst/>
              </a:prstGeom>
              <a:blipFill>
                <a:blip r:embed="rId8" cstate="print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982048" y="3529784"/>
                <a:ext cx="47801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048" y="3529784"/>
                <a:ext cx="478015" cy="362984"/>
              </a:xfrm>
              <a:prstGeom prst="rect">
                <a:avLst/>
              </a:prstGeom>
              <a:blipFill>
                <a:blip r:embed="rId9" cstate="print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973359" y="5107855"/>
                <a:ext cx="47801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359" y="5107855"/>
                <a:ext cx="478015" cy="362984"/>
              </a:xfrm>
              <a:prstGeom prst="rect">
                <a:avLst/>
              </a:prstGeom>
              <a:blipFill>
                <a:blip r:embed="rId10" cstate="print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9384879" y="1843551"/>
                <a:ext cx="47801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4879" y="1843551"/>
                <a:ext cx="478015" cy="362984"/>
              </a:xfrm>
              <a:prstGeom prst="rect">
                <a:avLst/>
              </a:prstGeom>
              <a:blipFill>
                <a:blip r:embed="rId11" cstate="print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7606378" y="2959508"/>
                <a:ext cx="47801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378" y="2959508"/>
                <a:ext cx="478015" cy="362984"/>
              </a:xfrm>
              <a:prstGeom prst="rect">
                <a:avLst/>
              </a:prstGeom>
              <a:blipFill>
                <a:blip r:embed="rId12" cstate="print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0659292" y="3003750"/>
                <a:ext cx="47801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9292" y="3003750"/>
                <a:ext cx="478015" cy="362984"/>
              </a:xfrm>
              <a:prstGeom prst="rect">
                <a:avLst/>
              </a:prstGeom>
              <a:blipFill>
                <a:blip r:embed="rId13" cstate="print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>
            <a:stCxn id="6" idx="2"/>
            <a:endCxn id="10" idx="0"/>
          </p:cNvCxnSpPr>
          <p:nvPr/>
        </p:nvCxnSpPr>
        <p:spPr>
          <a:xfrm>
            <a:off x="2816932" y="3043880"/>
            <a:ext cx="2460" cy="3236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0" idx="2"/>
            <a:endCxn id="11" idx="0"/>
          </p:cNvCxnSpPr>
          <p:nvPr/>
        </p:nvCxnSpPr>
        <p:spPr>
          <a:xfrm>
            <a:off x="2819392" y="4567883"/>
            <a:ext cx="4918" cy="4416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1" idx="2"/>
            <a:endCxn id="42" idx="0"/>
          </p:cNvCxnSpPr>
          <p:nvPr/>
        </p:nvCxnSpPr>
        <p:spPr>
          <a:xfrm flipH="1">
            <a:off x="6479449" y="2217802"/>
            <a:ext cx="1814051" cy="722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1" idx="2"/>
            <a:endCxn id="43" idx="0"/>
          </p:cNvCxnSpPr>
          <p:nvPr/>
        </p:nvCxnSpPr>
        <p:spPr>
          <a:xfrm>
            <a:off x="8293500" y="2217802"/>
            <a:ext cx="1258528" cy="697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hape 26"/>
          <p:cNvCxnSpPr/>
          <p:nvPr/>
        </p:nvCxnSpPr>
        <p:spPr>
          <a:xfrm rot="5400000" flipH="1" flipV="1">
            <a:off x="3378209" y="1294571"/>
            <a:ext cx="4361391" cy="5469190"/>
          </a:xfrm>
          <a:prstGeom prst="bentConnector5">
            <a:avLst>
              <a:gd name="adj1" fmla="val -5241"/>
              <a:gd name="adj2" fmla="val 41112"/>
              <a:gd name="adj3" fmla="val 11318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hape 27"/>
          <p:cNvCxnSpPr>
            <a:stCxn id="42" idx="2"/>
          </p:cNvCxnSpPr>
          <p:nvPr/>
        </p:nvCxnSpPr>
        <p:spPr>
          <a:xfrm rot="5400000" flipH="1">
            <a:off x="3483438" y="1698165"/>
            <a:ext cx="1299809" cy="4692212"/>
          </a:xfrm>
          <a:prstGeom prst="bentConnector4">
            <a:avLst>
              <a:gd name="adj1" fmla="val -152955"/>
              <a:gd name="adj2" fmla="val 110901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: Shape 69"/>
          <p:cNvSpPr/>
          <p:nvPr/>
        </p:nvSpPr>
        <p:spPr>
          <a:xfrm flipH="1">
            <a:off x="3727833" y="4778425"/>
            <a:ext cx="796413" cy="1591602"/>
          </a:xfrm>
          <a:custGeom>
            <a:avLst/>
            <a:gdLst>
              <a:gd name="connsiteX0" fmla="*/ 781779 w 870270"/>
              <a:gd name="connsiteY0" fmla="*/ 1431538 h 1591602"/>
              <a:gd name="connsiteX1" fmla="*/ 472063 w 870270"/>
              <a:gd name="connsiteY1" fmla="*/ 1564273 h 1591602"/>
              <a:gd name="connsiteX2" fmla="*/ 115 w 870270"/>
              <a:gd name="connsiteY2" fmla="*/ 959589 h 1591602"/>
              <a:gd name="connsiteX3" fmla="*/ 516308 w 870270"/>
              <a:gd name="connsiteY3" fmla="*/ 30441 h 1591602"/>
              <a:gd name="connsiteX4" fmla="*/ 870270 w 870270"/>
              <a:gd name="connsiteY4" fmla="*/ 207422 h 1591602"/>
              <a:gd name="connsiteX5" fmla="*/ 870270 w 870270"/>
              <a:gd name="connsiteY5" fmla="*/ 207422 h 159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0270" h="1591602">
                <a:moveTo>
                  <a:pt x="781779" y="1431538"/>
                </a:moveTo>
                <a:cubicBezTo>
                  <a:pt x="692059" y="1537234"/>
                  <a:pt x="602340" y="1642931"/>
                  <a:pt x="472063" y="1564273"/>
                </a:cubicBezTo>
                <a:cubicBezTo>
                  <a:pt x="341786" y="1485615"/>
                  <a:pt x="-7259" y="1215228"/>
                  <a:pt x="115" y="959589"/>
                </a:cubicBezTo>
                <a:cubicBezTo>
                  <a:pt x="7489" y="703950"/>
                  <a:pt x="371282" y="155802"/>
                  <a:pt x="516308" y="30441"/>
                </a:cubicBezTo>
                <a:cubicBezTo>
                  <a:pt x="661334" y="-94920"/>
                  <a:pt x="870270" y="207422"/>
                  <a:pt x="870270" y="207422"/>
                </a:cubicBezTo>
                <a:lnTo>
                  <a:pt x="870270" y="207422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71"/>
          <p:cNvSpPr/>
          <p:nvPr/>
        </p:nvSpPr>
        <p:spPr>
          <a:xfrm flipH="1">
            <a:off x="3705867" y="3145376"/>
            <a:ext cx="796413" cy="1591602"/>
          </a:xfrm>
          <a:custGeom>
            <a:avLst/>
            <a:gdLst>
              <a:gd name="connsiteX0" fmla="*/ 781779 w 870270"/>
              <a:gd name="connsiteY0" fmla="*/ 1431538 h 1591602"/>
              <a:gd name="connsiteX1" fmla="*/ 472063 w 870270"/>
              <a:gd name="connsiteY1" fmla="*/ 1564273 h 1591602"/>
              <a:gd name="connsiteX2" fmla="*/ 115 w 870270"/>
              <a:gd name="connsiteY2" fmla="*/ 959589 h 1591602"/>
              <a:gd name="connsiteX3" fmla="*/ 516308 w 870270"/>
              <a:gd name="connsiteY3" fmla="*/ 30441 h 1591602"/>
              <a:gd name="connsiteX4" fmla="*/ 870270 w 870270"/>
              <a:gd name="connsiteY4" fmla="*/ 207422 h 1591602"/>
              <a:gd name="connsiteX5" fmla="*/ 870270 w 870270"/>
              <a:gd name="connsiteY5" fmla="*/ 207422 h 159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0270" h="1591602">
                <a:moveTo>
                  <a:pt x="781779" y="1431538"/>
                </a:moveTo>
                <a:cubicBezTo>
                  <a:pt x="692059" y="1537234"/>
                  <a:pt x="602340" y="1642931"/>
                  <a:pt x="472063" y="1564273"/>
                </a:cubicBezTo>
                <a:cubicBezTo>
                  <a:pt x="341786" y="1485615"/>
                  <a:pt x="-7259" y="1215228"/>
                  <a:pt x="115" y="959589"/>
                </a:cubicBezTo>
                <a:cubicBezTo>
                  <a:pt x="7489" y="703950"/>
                  <a:pt x="371282" y="155802"/>
                  <a:pt x="516308" y="30441"/>
                </a:cubicBezTo>
                <a:cubicBezTo>
                  <a:pt x="661334" y="-94920"/>
                  <a:pt x="870270" y="207422"/>
                  <a:pt x="870270" y="207422"/>
                </a:cubicBezTo>
                <a:lnTo>
                  <a:pt x="870270" y="207422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7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8"/>
            <a:ext cx="10515600" cy="1228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5000" dirty="0">
                <a:solidFill>
                  <a:schemeClr val="tx2">
                    <a:lumMod val="50000"/>
                  </a:schemeClr>
                </a:solidFill>
                <a:latin typeface="Constantia" panose="02030602050306030303" pitchFamily="18" charset="0"/>
              </a:rPr>
              <a:t>Global Common Subexpressions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712527" y="6328642"/>
            <a:ext cx="4114800" cy="365125"/>
          </a:xfrm>
        </p:spPr>
        <p:txBody>
          <a:bodyPr/>
          <a:lstStyle/>
          <a:p>
            <a:r>
              <a:rPr lang="en-US" dirty="0" err="1"/>
              <a:t>Dept</a:t>
            </a:r>
            <a:r>
              <a:rPr lang="en-US" dirty="0"/>
              <a:t> of CSE, BUET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84545" y="1843551"/>
                <a:ext cx="2064774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i="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1=4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i="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545" y="1843551"/>
                <a:ext cx="2064774" cy="1200329"/>
              </a:xfrm>
              <a:prstGeom prst="rect">
                <a:avLst/>
              </a:prstGeom>
              <a:blipFill>
                <a:blip r:embed="rId2" cstate="print"/>
                <a:stretch>
                  <a:fillRect l="-588" b="-351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789464" y="3367554"/>
                <a:ext cx="2059855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2=4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2]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3&lt;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goto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b="0" i="0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464" y="3367554"/>
                <a:ext cx="2059855" cy="1200329"/>
              </a:xfrm>
              <a:prstGeom prst="rect">
                <a:avLst/>
              </a:prstGeom>
              <a:blipFill>
                <a:blip r:embed="rId3" cstate="print"/>
                <a:stretch>
                  <a:fillRect b="-20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94382" y="5009532"/>
                <a:ext cx="2059855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4=4</m:t>
                      </m:r>
                      <m:r>
                        <a:rPr 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4]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5&gt;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goto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b="0" i="0" baseline="-25000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382" y="5009532"/>
                <a:ext cx="2059855" cy="1200329"/>
              </a:xfrm>
              <a:prstGeom prst="rect">
                <a:avLst/>
              </a:prstGeom>
              <a:blipFill>
                <a:blip r:embed="rId4" cstate="print"/>
                <a:stretch>
                  <a:fillRect l="-294" b="-20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261113" y="1848470"/>
                <a:ext cx="206477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goto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113" y="1848470"/>
                <a:ext cx="2064774" cy="369332"/>
              </a:xfrm>
              <a:prstGeom prst="rect">
                <a:avLst/>
              </a:prstGeom>
              <a:blipFill>
                <a:blip r:embed="rId5" cstate="print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447062" y="2939849"/>
                <a:ext cx="2064774" cy="17543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8=4∗</m:t>
                      </m:r>
                      <m:r>
                        <m:rPr>
                          <m:sty m:val="p"/>
                        </m:rPr>
                        <a:rPr lang="en-US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9=</m:t>
                      </m:r>
                      <m:r>
                        <m:rPr>
                          <m:sty m:val="p"/>
                        </m:rPr>
                        <a:rPr lang="en-US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]=</m:t>
                      </m:r>
                      <m:r>
                        <m:rPr>
                          <m:sty m:val="p"/>
                        </m:rPr>
                        <a:rPr lang="en-US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8]=</m:t>
                      </m:r>
                      <m:r>
                        <m:rPr>
                          <m:sty m:val="p"/>
                        </m:rPr>
                        <a:rPr lang="en-US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gotoB</m:t>
                      </m:r>
                      <m:r>
                        <a:rPr lang="en-US" baseline="-25000" dirty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062" y="2939849"/>
                <a:ext cx="2064774" cy="1754326"/>
              </a:xfrm>
              <a:prstGeom prst="rect">
                <a:avLst/>
              </a:prstGeom>
              <a:blipFill>
                <a:blip r:embed="rId6" cstate="print"/>
                <a:stretch>
                  <a:fillRect l="-294" b="-103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8519641" y="2915270"/>
                <a:ext cx="2064774" cy="17543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11=4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i="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11]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13=4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14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13]</m:t>
                      </m:r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11]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14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13]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9641" y="2915270"/>
                <a:ext cx="2064774" cy="1754326"/>
              </a:xfrm>
              <a:prstGeom prst="rect">
                <a:avLst/>
              </a:prstGeom>
              <a:blipFill>
                <a:blip r:embed="rId7" cstate="print"/>
                <a:stretch>
                  <a:fillRect b="-20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952557" y="1951713"/>
                <a:ext cx="47801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557" y="1951713"/>
                <a:ext cx="478015" cy="362984"/>
              </a:xfrm>
              <a:prstGeom prst="rect">
                <a:avLst/>
              </a:prstGeom>
              <a:blipFill>
                <a:blip r:embed="rId8" cstate="print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982048" y="3529784"/>
                <a:ext cx="47801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048" y="3529784"/>
                <a:ext cx="478015" cy="362984"/>
              </a:xfrm>
              <a:prstGeom prst="rect">
                <a:avLst/>
              </a:prstGeom>
              <a:blipFill>
                <a:blip r:embed="rId9" cstate="print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973359" y="5107855"/>
                <a:ext cx="47801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359" y="5107855"/>
                <a:ext cx="478015" cy="362984"/>
              </a:xfrm>
              <a:prstGeom prst="rect">
                <a:avLst/>
              </a:prstGeom>
              <a:blipFill>
                <a:blip r:embed="rId10" cstate="print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9384879" y="1843551"/>
                <a:ext cx="47801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4879" y="1843551"/>
                <a:ext cx="478015" cy="362984"/>
              </a:xfrm>
              <a:prstGeom prst="rect">
                <a:avLst/>
              </a:prstGeom>
              <a:blipFill>
                <a:blip r:embed="rId11" cstate="print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7606378" y="2959508"/>
                <a:ext cx="47801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378" y="2959508"/>
                <a:ext cx="478015" cy="362984"/>
              </a:xfrm>
              <a:prstGeom prst="rect">
                <a:avLst/>
              </a:prstGeom>
              <a:blipFill>
                <a:blip r:embed="rId12" cstate="print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0659292" y="3003750"/>
                <a:ext cx="47801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9292" y="3003750"/>
                <a:ext cx="478015" cy="362984"/>
              </a:xfrm>
              <a:prstGeom prst="rect">
                <a:avLst/>
              </a:prstGeom>
              <a:blipFill>
                <a:blip r:embed="rId13" cstate="print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>
            <a:stCxn id="6" idx="2"/>
            <a:endCxn id="10" idx="0"/>
          </p:cNvCxnSpPr>
          <p:nvPr/>
        </p:nvCxnSpPr>
        <p:spPr>
          <a:xfrm>
            <a:off x="2816932" y="3043880"/>
            <a:ext cx="2460" cy="3236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0" idx="2"/>
            <a:endCxn id="11" idx="0"/>
          </p:cNvCxnSpPr>
          <p:nvPr/>
        </p:nvCxnSpPr>
        <p:spPr>
          <a:xfrm>
            <a:off x="2819392" y="4567883"/>
            <a:ext cx="4918" cy="4416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1" idx="2"/>
            <a:endCxn id="42" idx="0"/>
          </p:cNvCxnSpPr>
          <p:nvPr/>
        </p:nvCxnSpPr>
        <p:spPr>
          <a:xfrm flipH="1">
            <a:off x="6479449" y="2217802"/>
            <a:ext cx="1814051" cy="722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1" idx="2"/>
            <a:endCxn id="43" idx="0"/>
          </p:cNvCxnSpPr>
          <p:nvPr/>
        </p:nvCxnSpPr>
        <p:spPr>
          <a:xfrm>
            <a:off x="8293500" y="2217802"/>
            <a:ext cx="1258528" cy="697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hape 26"/>
          <p:cNvCxnSpPr/>
          <p:nvPr/>
        </p:nvCxnSpPr>
        <p:spPr>
          <a:xfrm rot="5400000" flipH="1" flipV="1">
            <a:off x="3378209" y="1294571"/>
            <a:ext cx="4361391" cy="5469190"/>
          </a:xfrm>
          <a:prstGeom prst="bentConnector5">
            <a:avLst>
              <a:gd name="adj1" fmla="val -5241"/>
              <a:gd name="adj2" fmla="val 41112"/>
              <a:gd name="adj3" fmla="val 11318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hape 27"/>
          <p:cNvCxnSpPr>
            <a:stCxn id="42" idx="2"/>
          </p:cNvCxnSpPr>
          <p:nvPr/>
        </p:nvCxnSpPr>
        <p:spPr>
          <a:xfrm rot="5400000" flipH="1">
            <a:off x="3483438" y="1698165"/>
            <a:ext cx="1299809" cy="4692212"/>
          </a:xfrm>
          <a:prstGeom prst="bentConnector4">
            <a:avLst>
              <a:gd name="adj1" fmla="val -156153"/>
              <a:gd name="adj2" fmla="val 114740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: Shape 69"/>
          <p:cNvSpPr/>
          <p:nvPr/>
        </p:nvSpPr>
        <p:spPr>
          <a:xfrm flipH="1">
            <a:off x="3727833" y="4778425"/>
            <a:ext cx="796413" cy="1591602"/>
          </a:xfrm>
          <a:custGeom>
            <a:avLst/>
            <a:gdLst>
              <a:gd name="connsiteX0" fmla="*/ 781779 w 870270"/>
              <a:gd name="connsiteY0" fmla="*/ 1431538 h 1591602"/>
              <a:gd name="connsiteX1" fmla="*/ 472063 w 870270"/>
              <a:gd name="connsiteY1" fmla="*/ 1564273 h 1591602"/>
              <a:gd name="connsiteX2" fmla="*/ 115 w 870270"/>
              <a:gd name="connsiteY2" fmla="*/ 959589 h 1591602"/>
              <a:gd name="connsiteX3" fmla="*/ 516308 w 870270"/>
              <a:gd name="connsiteY3" fmla="*/ 30441 h 1591602"/>
              <a:gd name="connsiteX4" fmla="*/ 870270 w 870270"/>
              <a:gd name="connsiteY4" fmla="*/ 207422 h 1591602"/>
              <a:gd name="connsiteX5" fmla="*/ 870270 w 870270"/>
              <a:gd name="connsiteY5" fmla="*/ 207422 h 159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0270" h="1591602">
                <a:moveTo>
                  <a:pt x="781779" y="1431538"/>
                </a:moveTo>
                <a:cubicBezTo>
                  <a:pt x="692059" y="1537234"/>
                  <a:pt x="602340" y="1642931"/>
                  <a:pt x="472063" y="1564273"/>
                </a:cubicBezTo>
                <a:cubicBezTo>
                  <a:pt x="341786" y="1485615"/>
                  <a:pt x="-7259" y="1215228"/>
                  <a:pt x="115" y="959589"/>
                </a:cubicBezTo>
                <a:cubicBezTo>
                  <a:pt x="7489" y="703950"/>
                  <a:pt x="371282" y="155802"/>
                  <a:pt x="516308" y="30441"/>
                </a:cubicBezTo>
                <a:cubicBezTo>
                  <a:pt x="661334" y="-94920"/>
                  <a:pt x="870270" y="207422"/>
                  <a:pt x="870270" y="207422"/>
                </a:cubicBezTo>
                <a:lnTo>
                  <a:pt x="870270" y="207422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71"/>
          <p:cNvSpPr/>
          <p:nvPr/>
        </p:nvSpPr>
        <p:spPr>
          <a:xfrm flipH="1">
            <a:off x="3705867" y="3145376"/>
            <a:ext cx="796413" cy="1591602"/>
          </a:xfrm>
          <a:custGeom>
            <a:avLst/>
            <a:gdLst>
              <a:gd name="connsiteX0" fmla="*/ 781779 w 870270"/>
              <a:gd name="connsiteY0" fmla="*/ 1431538 h 1591602"/>
              <a:gd name="connsiteX1" fmla="*/ 472063 w 870270"/>
              <a:gd name="connsiteY1" fmla="*/ 1564273 h 1591602"/>
              <a:gd name="connsiteX2" fmla="*/ 115 w 870270"/>
              <a:gd name="connsiteY2" fmla="*/ 959589 h 1591602"/>
              <a:gd name="connsiteX3" fmla="*/ 516308 w 870270"/>
              <a:gd name="connsiteY3" fmla="*/ 30441 h 1591602"/>
              <a:gd name="connsiteX4" fmla="*/ 870270 w 870270"/>
              <a:gd name="connsiteY4" fmla="*/ 207422 h 1591602"/>
              <a:gd name="connsiteX5" fmla="*/ 870270 w 870270"/>
              <a:gd name="connsiteY5" fmla="*/ 207422 h 159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0270" h="1591602">
                <a:moveTo>
                  <a:pt x="781779" y="1431538"/>
                </a:moveTo>
                <a:cubicBezTo>
                  <a:pt x="692059" y="1537234"/>
                  <a:pt x="602340" y="1642931"/>
                  <a:pt x="472063" y="1564273"/>
                </a:cubicBezTo>
                <a:cubicBezTo>
                  <a:pt x="341786" y="1485615"/>
                  <a:pt x="-7259" y="1215228"/>
                  <a:pt x="115" y="959589"/>
                </a:cubicBezTo>
                <a:cubicBezTo>
                  <a:pt x="7489" y="703950"/>
                  <a:pt x="371282" y="155802"/>
                  <a:pt x="516308" y="30441"/>
                </a:cubicBezTo>
                <a:cubicBezTo>
                  <a:pt x="661334" y="-94920"/>
                  <a:pt x="870270" y="207422"/>
                  <a:pt x="870270" y="207422"/>
                </a:cubicBezTo>
                <a:lnTo>
                  <a:pt x="870270" y="207422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2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8"/>
            <a:ext cx="10515600" cy="1228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5000" dirty="0">
                <a:solidFill>
                  <a:schemeClr val="tx2">
                    <a:lumMod val="50000"/>
                  </a:schemeClr>
                </a:solidFill>
                <a:latin typeface="Constantia" panose="02030602050306030303" pitchFamily="18" charset="0"/>
              </a:rPr>
              <a:t>Global Common Subexpressions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643255" y="6370206"/>
            <a:ext cx="4114800" cy="365125"/>
          </a:xfrm>
        </p:spPr>
        <p:txBody>
          <a:bodyPr/>
          <a:lstStyle/>
          <a:p>
            <a:r>
              <a:rPr lang="en-US" dirty="0" err="1"/>
              <a:t>Dept</a:t>
            </a:r>
            <a:r>
              <a:rPr lang="en-US" dirty="0"/>
              <a:t> of CSE, BUET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84545" y="1843551"/>
                <a:ext cx="2064774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i="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1=4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i="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545" y="1843551"/>
                <a:ext cx="2064774" cy="1200329"/>
              </a:xfrm>
              <a:prstGeom prst="rect">
                <a:avLst/>
              </a:prstGeom>
              <a:blipFill>
                <a:blip r:embed="rId2" cstate="print"/>
                <a:stretch>
                  <a:fillRect l="-588" b="-351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789464" y="3367554"/>
                <a:ext cx="2059855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2=4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2]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3&lt;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goto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b="0" i="0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464" y="3367554"/>
                <a:ext cx="2059855" cy="1200329"/>
              </a:xfrm>
              <a:prstGeom prst="rect">
                <a:avLst/>
              </a:prstGeom>
              <a:blipFill>
                <a:blip r:embed="rId3" cstate="print"/>
                <a:stretch>
                  <a:fillRect b="-20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94382" y="5009532"/>
                <a:ext cx="2059855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4=4</m:t>
                      </m:r>
                      <m:r>
                        <a:rPr 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4]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5&gt;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goto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b="0" i="0" baseline="-25000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382" y="5009532"/>
                <a:ext cx="2059855" cy="1200329"/>
              </a:xfrm>
              <a:prstGeom prst="rect">
                <a:avLst/>
              </a:prstGeom>
              <a:blipFill>
                <a:blip r:embed="rId4" cstate="print"/>
                <a:stretch>
                  <a:fillRect l="-294" b="-20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261113" y="1848470"/>
                <a:ext cx="206477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goto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113" y="1848470"/>
                <a:ext cx="2064774" cy="369332"/>
              </a:xfrm>
              <a:prstGeom prst="rect">
                <a:avLst/>
              </a:prstGeom>
              <a:blipFill>
                <a:blip r:embed="rId5" cstate="print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447062" y="2939849"/>
                <a:ext cx="2064774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]=</m:t>
                      </m:r>
                      <m:r>
                        <m:rPr>
                          <m:sty m:val="p"/>
                        </m:rPr>
                        <a:rPr lang="en-US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r>
                        <m:rPr>
                          <m:sty m:val="p"/>
                        </m:rPr>
                        <a:rPr lang="en-US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gotoB</m:t>
                      </m:r>
                      <m:r>
                        <a:rPr lang="en-US" baseline="-25000" dirty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062" y="2939849"/>
                <a:ext cx="2064774" cy="1200329"/>
              </a:xfrm>
              <a:prstGeom prst="rect">
                <a:avLst/>
              </a:prstGeom>
              <a:blipFill>
                <a:blip r:embed="rId6" cstate="print"/>
                <a:stretch>
                  <a:fillRect l="-294" b="-20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8519641" y="2915270"/>
                <a:ext cx="2064774" cy="17543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11=4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i="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11]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13=4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14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13]</m:t>
                      </m:r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11]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14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13]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9641" y="2915270"/>
                <a:ext cx="2064774" cy="1754326"/>
              </a:xfrm>
              <a:prstGeom prst="rect">
                <a:avLst/>
              </a:prstGeom>
              <a:blipFill>
                <a:blip r:embed="rId7" cstate="print"/>
                <a:stretch>
                  <a:fillRect b="-20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952557" y="1951713"/>
                <a:ext cx="47801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557" y="1951713"/>
                <a:ext cx="478015" cy="362984"/>
              </a:xfrm>
              <a:prstGeom prst="rect">
                <a:avLst/>
              </a:prstGeom>
              <a:blipFill>
                <a:blip r:embed="rId8" cstate="print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982048" y="3529784"/>
                <a:ext cx="47801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048" y="3529784"/>
                <a:ext cx="478015" cy="362984"/>
              </a:xfrm>
              <a:prstGeom prst="rect">
                <a:avLst/>
              </a:prstGeom>
              <a:blipFill>
                <a:blip r:embed="rId9" cstate="print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973359" y="5107855"/>
                <a:ext cx="47801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359" y="5107855"/>
                <a:ext cx="478015" cy="362984"/>
              </a:xfrm>
              <a:prstGeom prst="rect">
                <a:avLst/>
              </a:prstGeom>
              <a:blipFill>
                <a:blip r:embed="rId10" cstate="print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9384879" y="1843551"/>
                <a:ext cx="47801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4879" y="1843551"/>
                <a:ext cx="478015" cy="362984"/>
              </a:xfrm>
              <a:prstGeom prst="rect">
                <a:avLst/>
              </a:prstGeom>
              <a:blipFill>
                <a:blip r:embed="rId11" cstate="print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7606378" y="2959508"/>
                <a:ext cx="47801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378" y="2959508"/>
                <a:ext cx="478015" cy="362984"/>
              </a:xfrm>
              <a:prstGeom prst="rect">
                <a:avLst/>
              </a:prstGeom>
              <a:blipFill>
                <a:blip r:embed="rId12" cstate="print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0659292" y="3003750"/>
                <a:ext cx="47801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9292" y="3003750"/>
                <a:ext cx="478015" cy="362984"/>
              </a:xfrm>
              <a:prstGeom prst="rect">
                <a:avLst/>
              </a:prstGeom>
              <a:blipFill>
                <a:blip r:embed="rId13" cstate="print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>
            <a:stCxn id="6" idx="2"/>
            <a:endCxn id="10" idx="0"/>
          </p:cNvCxnSpPr>
          <p:nvPr/>
        </p:nvCxnSpPr>
        <p:spPr>
          <a:xfrm>
            <a:off x="2816932" y="3043880"/>
            <a:ext cx="2460" cy="3236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0" idx="2"/>
            <a:endCxn id="11" idx="0"/>
          </p:cNvCxnSpPr>
          <p:nvPr/>
        </p:nvCxnSpPr>
        <p:spPr>
          <a:xfrm>
            <a:off x="2819392" y="4567883"/>
            <a:ext cx="4918" cy="4416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1" idx="2"/>
            <a:endCxn id="42" idx="0"/>
          </p:cNvCxnSpPr>
          <p:nvPr/>
        </p:nvCxnSpPr>
        <p:spPr>
          <a:xfrm flipH="1">
            <a:off x="6479449" y="2217802"/>
            <a:ext cx="1814051" cy="722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1" idx="2"/>
            <a:endCxn id="43" idx="0"/>
          </p:cNvCxnSpPr>
          <p:nvPr/>
        </p:nvCxnSpPr>
        <p:spPr>
          <a:xfrm>
            <a:off x="8293500" y="2217802"/>
            <a:ext cx="1258528" cy="697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hape 26"/>
          <p:cNvCxnSpPr/>
          <p:nvPr/>
        </p:nvCxnSpPr>
        <p:spPr>
          <a:xfrm rot="5400000" flipH="1" flipV="1">
            <a:off x="3378209" y="1294571"/>
            <a:ext cx="4361391" cy="5469190"/>
          </a:xfrm>
          <a:prstGeom prst="bentConnector5">
            <a:avLst>
              <a:gd name="adj1" fmla="val -5241"/>
              <a:gd name="adj2" fmla="val 41112"/>
              <a:gd name="adj3" fmla="val 11318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hape 27"/>
          <p:cNvCxnSpPr>
            <a:stCxn id="42" idx="2"/>
          </p:cNvCxnSpPr>
          <p:nvPr/>
        </p:nvCxnSpPr>
        <p:spPr>
          <a:xfrm rot="5400000" flipH="1">
            <a:off x="3760437" y="1421166"/>
            <a:ext cx="745812" cy="4692212"/>
          </a:xfrm>
          <a:prstGeom prst="bentConnector4">
            <a:avLst>
              <a:gd name="adj1" fmla="val -339020"/>
              <a:gd name="adj2" fmla="val 112377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: Shape 69"/>
          <p:cNvSpPr/>
          <p:nvPr/>
        </p:nvSpPr>
        <p:spPr>
          <a:xfrm flipH="1">
            <a:off x="3727833" y="4778425"/>
            <a:ext cx="796413" cy="1591602"/>
          </a:xfrm>
          <a:custGeom>
            <a:avLst/>
            <a:gdLst>
              <a:gd name="connsiteX0" fmla="*/ 781779 w 870270"/>
              <a:gd name="connsiteY0" fmla="*/ 1431538 h 1591602"/>
              <a:gd name="connsiteX1" fmla="*/ 472063 w 870270"/>
              <a:gd name="connsiteY1" fmla="*/ 1564273 h 1591602"/>
              <a:gd name="connsiteX2" fmla="*/ 115 w 870270"/>
              <a:gd name="connsiteY2" fmla="*/ 959589 h 1591602"/>
              <a:gd name="connsiteX3" fmla="*/ 516308 w 870270"/>
              <a:gd name="connsiteY3" fmla="*/ 30441 h 1591602"/>
              <a:gd name="connsiteX4" fmla="*/ 870270 w 870270"/>
              <a:gd name="connsiteY4" fmla="*/ 207422 h 1591602"/>
              <a:gd name="connsiteX5" fmla="*/ 870270 w 870270"/>
              <a:gd name="connsiteY5" fmla="*/ 207422 h 159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0270" h="1591602">
                <a:moveTo>
                  <a:pt x="781779" y="1431538"/>
                </a:moveTo>
                <a:cubicBezTo>
                  <a:pt x="692059" y="1537234"/>
                  <a:pt x="602340" y="1642931"/>
                  <a:pt x="472063" y="1564273"/>
                </a:cubicBezTo>
                <a:cubicBezTo>
                  <a:pt x="341786" y="1485615"/>
                  <a:pt x="-7259" y="1215228"/>
                  <a:pt x="115" y="959589"/>
                </a:cubicBezTo>
                <a:cubicBezTo>
                  <a:pt x="7489" y="703950"/>
                  <a:pt x="371282" y="155802"/>
                  <a:pt x="516308" y="30441"/>
                </a:cubicBezTo>
                <a:cubicBezTo>
                  <a:pt x="661334" y="-94920"/>
                  <a:pt x="870270" y="207422"/>
                  <a:pt x="870270" y="207422"/>
                </a:cubicBezTo>
                <a:lnTo>
                  <a:pt x="870270" y="207422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71"/>
          <p:cNvSpPr/>
          <p:nvPr/>
        </p:nvSpPr>
        <p:spPr>
          <a:xfrm flipH="1">
            <a:off x="3705867" y="3145376"/>
            <a:ext cx="796413" cy="1591602"/>
          </a:xfrm>
          <a:custGeom>
            <a:avLst/>
            <a:gdLst>
              <a:gd name="connsiteX0" fmla="*/ 781779 w 870270"/>
              <a:gd name="connsiteY0" fmla="*/ 1431538 h 1591602"/>
              <a:gd name="connsiteX1" fmla="*/ 472063 w 870270"/>
              <a:gd name="connsiteY1" fmla="*/ 1564273 h 1591602"/>
              <a:gd name="connsiteX2" fmla="*/ 115 w 870270"/>
              <a:gd name="connsiteY2" fmla="*/ 959589 h 1591602"/>
              <a:gd name="connsiteX3" fmla="*/ 516308 w 870270"/>
              <a:gd name="connsiteY3" fmla="*/ 30441 h 1591602"/>
              <a:gd name="connsiteX4" fmla="*/ 870270 w 870270"/>
              <a:gd name="connsiteY4" fmla="*/ 207422 h 1591602"/>
              <a:gd name="connsiteX5" fmla="*/ 870270 w 870270"/>
              <a:gd name="connsiteY5" fmla="*/ 207422 h 159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0270" h="1591602">
                <a:moveTo>
                  <a:pt x="781779" y="1431538"/>
                </a:moveTo>
                <a:cubicBezTo>
                  <a:pt x="692059" y="1537234"/>
                  <a:pt x="602340" y="1642931"/>
                  <a:pt x="472063" y="1564273"/>
                </a:cubicBezTo>
                <a:cubicBezTo>
                  <a:pt x="341786" y="1485615"/>
                  <a:pt x="-7259" y="1215228"/>
                  <a:pt x="115" y="959589"/>
                </a:cubicBezTo>
                <a:cubicBezTo>
                  <a:pt x="7489" y="703950"/>
                  <a:pt x="371282" y="155802"/>
                  <a:pt x="516308" y="30441"/>
                </a:cubicBezTo>
                <a:cubicBezTo>
                  <a:pt x="661334" y="-94920"/>
                  <a:pt x="870270" y="207422"/>
                  <a:pt x="870270" y="207422"/>
                </a:cubicBezTo>
                <a:lnTo>
                  <a:pt x="870270" y="207422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2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8"/>
            <a:ext cx="10515600" cy="1228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5000" dirty="0">
                <a:solidFill>
                  <a:schemeClr val="tx2">
                    <a:lumMod val="50000"/>
                  </a:schemeClr>
                </a:solidFill>
                <a:latin typeface="Constantia" panose="02030602050306030303" pitchFamily="18" charset="0"/>
              </a:rPr>
              <a:t>Global Common Subexpressions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643255" y="6370206"/>
            <a:ext cx="4114800" cy="365125"/>
          </a:xfrm>
        </p:spPr>
        <p:txBody>
          <a:bodyPr/>
          <a:lstStyle/>
          <a:p>
            <a:r>
              <a:rPr lang="en-US" dirty="0" err="1"/>
              <a:t>Dept</a:t>
            </a:r>
            <a:r>
              <a:rPr lang="en-US" dirty="0"/>
              <a:t> of CSE, BUET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18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784545" y="1843551"/>
                <a:ext cx="2064774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i="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1=4</m:t>
                      </m:r>
                      <m:r>
                        <a:rPr 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i="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545" y="1843551"/>
                <a:ext cx="2064774" cy="1200329"/>
              </a:xfrm>
              <a:prstGeom prst="rect">
                <a:avLst/>
              </a:prstGeom>
              <a:blipFill rotWithShape="0">
                <a:blip r:embed="rId2"/>
                <a:stretch>
                  <a:fillRect b="-351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789464" y="3367554"/>
                <a:ext cx="2059855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2=4</m:t>
                      </m:r>
                      <m:r>
                        <a:rPr 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2]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3&lt;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goto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b="0" i="0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464" y="3367554"/>
                <a:ext cx="2059855" cy="1200329"/>
              </a:xfrm>
              <a:prstGeom prst="rect">
                <a:avLst/>
              </a:prstGeom>
              <a:blipFill rotWithShape="0">
                <a:blip r:embed="rId3"/>
                <a:stretch>
                  <a:fillRect b="-251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794382" y="5009532"/>
                <a:ext cx="2059855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4=4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4]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5&gt;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goto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b="0" i="0" baseline="-25000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382" y="5009532"/>
                <a:ext cx="2059855" cy="1200329"/>
              </a:xfrm>
              <a:prstGeom prst="rect">
                <a:avLst/>
              </a:prstGeom>
              <a:blipFill rotWithShape="0">
                <a:blip r:embed="rId4"/>
                <a:stretch>
                  <a:fillRect b="-251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261113" y="1848470"/>
                <a:ext cx="206477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goto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113" y="1848470"/>
                <a:ext cx="2064774" cy="369332"/>
              </a:xfrm>
              <a:prstGeom prst="rect">
                <a:avLst/>
              </a:prstGeom>
              <a:blipFill>
                <a:blip r:embed="rId5" cstate="print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5447062" y="2939849"/>
                <a:ext cx="2064774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r>
                        <m:rPr>
                          <m:sty m:val="p"/>
                        </m:rP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r>
                        <m:rPr>
                          <m:sty m:val="p"/>
                        </m:rPr>
                        <a:rPr lang="en-US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gotoB</m:t>
                      </m:r>
                      <m:r>
                        <a:rPr lang="en-US" baseline="-25000" dirty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062" y="2939849"/>
                <a:ext cx="2064774" cy="1200329"/>
              </a:xfrm>
              <a:prstGeom prst="rect">
                <a:avLst/>
              </a:prstGeom>
              <a:blipFill rotWithShape="0">
                <a:blip r:embed="rId6"/>
                <a:stretch>
                  <a:fillRect b="-301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8519641" y="2915270"/>
                <a:ext cx="2064774" cy="17543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11=4</m:t>
                      </m:r>
                      <m:r>
                        <a:rPr 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i="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11]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13=4</m:t>
                      </m:r>
                      <m:r>
                        <a:rPr 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14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13]</m:t>
                      </m:r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11]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14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13]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9641" y="2915270"/>
                <a:ext cx="2064774" cy="1754326"/>
              </a:xfrm>
              <a:prstGeom prst="rect">
                <a:avLst/>
              </a:prstGeom>
              <a:blipFill rotWithShape="0">
                <a:blip r:embed="rId7"/>
                <a:stretch>
                  <a:fillRect b="-20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952557" y="1951713"/>
                <a:ext cx="47801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557" y="1951713"/>
                <a:ext cx="478015" cy="362984"/>
              </a:xfrm>
              <a:prstGeom prst="rect">
                <a:avLst/>
              </a:prstGeom>
              <a:blipFill>
                <a:blip r:embed="rId8" cstate="print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982048" y="3529784"/>
                <a:ext cx="47801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048" y="3529784"/>
                <a:ext cx="478015" cy="362984"/>
              </a:xfrm>
              <a:prstGeom prst="rect">
                <a:avLst/>
              </a:prstGeom>
              <a:blipFill>
                <a:blip r:embed="rId9" cstate="print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973359" y="5107855"/>
                <a:ext cx="47801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359" y="5107855"/>
                <a:ext cx="478015" cy="362984"/>
              </a:xfrm>
              <a:prstGeom prst="rect">
                <a:avLst/>
              </a:prstGeom>
              <a:blipFill>
                <a:blip r:embed="rId10" cstate="print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9384879" y="1843551"/>
                <a:ext cx="47801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4879" y="1843551"/>
                <a:ext cx="478015" cy="362984"/>
              </a:xfrm>
              <a:prstGeom prst="rect">
                <a:avLst/>
              </a:prstGeom>
              <a:blipFill>
                <a:blip r:embed="rId11" cstate="print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7606378" y="2959508"/>
                <a:ext cx="47801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378" y="2959508"/>
                <a:ext cx="478015" cy="362984"/>
              </a:xfrm>
              <a:prstGeom prst="rect">
                <a:avLst/>
              </a:prstGeom>
              <a:blipFill>
                <a:blip r:embed="rId12" cstate="print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0659292" y="3003750"/>
                <a:ext cx="47801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9292" y="3003750"/>
                <a:ext cx="478015" cy="362984"/>
              </a:xfrm>
              <a:prstGeom prst="rect">
                <a:avLst/>
              </a:prstGeom>
              <a:blipFill>
                <a:blip r:embed="rId13" cstate="print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>
            <a:stCxn id="6" idx="2"/>
            <a:endCxn id="10" idx="0"/>
          </p:cNvCxnSpPr>
          <p:nvPr/>
        </p:nvCxnSpPr>
        <p:spPr>
          <a:xfrm>
            <a:off x="2816932" y="3043880"/>
            <a:ext cx="2460" cy="3236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0" idx="2"/>
            <a:endCxn id="11" idx="0"/>
          </p:cNvCxnSpPr>
          <p:nvPr/>
        </p:nvCxnSpPr>
        <p:spPr>
          <a:xfrm>
            <a:off x="2819392" y="4567883"/>
            <a:ext cx="4918" cy="4416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1" idx="2"/>
            <a:endCxn id="42" idx="0"/>
          </p:cNvCxnSpPr>
          <p:nvPr/>
        </p:nvCxnSpPr>
        <p:spPr>
          <a:xfrm flipH="1">
            <a:off x="6479449" y="2217802"/>
            <a:ext cx="1814051" cy="722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1" idx="2"/>
            <a:endCxn id="43" idx="0"/>
          </p:cNvCxnSpPr>
          <p:nvPr/>
        </p:nvCxnSpPr>
        <p:spPr>
          <a:xfrm>
            <a:off x="8293500" y="2217802"/>
            <a:ext cx="1258528" cy="697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hape 26"/>
          <p:cNvCxnSpPr/>
          <p:nvPr/>
        </p:nvCxnSpPr>
        <p:spPr>
          <a:xfrm rot="5400000" flipH="1" flipV="1">
            <a:off x="3378209" y="1294571"/>
            <a:ext cx="4361391" cy="5469190"/>
          </a:xfrm>
          <a:prstGeom prst="bentConnector5">
            <a:avLst>
              <a:gd name="adj1" fmla="val -5241"/>
              <a:gd name="adj2" fmla="val 41112"/>
              <a:gd name="adj3" fmla="val 11318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hape 27"/>
          <p:cNvCxnSpPr>
            <a:stCxn id="42" idx="2"/>
          </p:cNvCxnSpPr>
          <p:nvPr/>
        </p:nvCxnSpPr>
        <p:spPr>
          <a:xfrm rot="5400000" flipH="1">
            <a:off x="3760437" y="1421166"/>
            <a:ext cx="745812" cy="4692212"/>
          </a:xfrm>
          <a:prstGeom prst="bentConnector4">
            <a:avLst>
              <a:gd name="adj1" fmla="val -339020"/>
              <a:gd name="adj2" fmla="val 112377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: Shape 69"/>
          <p:cNvSpPr/>
          <p:nvPr/>
        </p:nvSpPr>
        <p:spPr>
          <a:xfrm flipH="1">
            <a:off x="3727833" y="4778425"/>
            <a:ext cx="796413" cy="1591602"/>
          </a:xfrm>
          <a:custGeom>
            <a:avLst/>
            <a:gdLst>
              <a:gd name="connsiteX0" fmla="*/ 781779 w 870270"/>
              <a:gd name="connsiteY0" fmla="*/ 1431538 h 1591602"/>
              <a:gd name="connsiteX1" fmla="*/ 472063 w 870270"/>
              <a:gd name="connsiteY1" fmla="*/ 1564273 h 1591602"/>
              <a:gd name="connsiteX2" fmla="*/ 115 w 870270"/>
              <a:gd name="connsiteY2" fmla="*/ 959589 h 1591602"/>
              <a:gd name="connsiteX3" fmla="*/ 516308 w 870270"/>
              <a:gd name="connsiteY3" fmla="*/ 30441 h 1591602"/>
              <a:gd name="connsiteX4" fmla="*/ 870270 w 870270"/>
              <a:gd name="connsiteY4" fmla="*/ 207422 h 1591602"/>
              <a:gd name="connsiteX5" fmla="*/ 870270 w 870270"/>
              <a:gd name="connsiteY5" fmla="*/ 207422 h 159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0270" h="1591602">
                <a:moveTo>
                  <a:pt x="781779" y="1431538"/>
                </a:moveTo>
                <a:cubicBezTo>
                  <a:pt x="692059" y="1537234"/>
                  <a:pt x="602340" y="1642931"/>
                  <a:pt x="472063" y="1564273"/>
                </a:cubicBezTo>
                <a:cubicBezTo>
                  <a:pt x="341786" y="1485615"/>
                  <a:pt x="-7259" y="1215228"/>
                  <a:pt x="115" y="959589"/>
                </a:cubicBezTo>
                <a:cubicBezTo>
                  <a:pt x="7489" y="703950"/>
                  <a:pt x="371282" y="155802"/>
                  <a:pt x="516308" y="30441"/>
                </a:cubicBezTo>
                <a:cubicBezTo>
                  <a:pt x="661334" y="-94920"/>
                  <a:pt x="870270" y="207422"/>
                  <a:pt x="870270" y="207422"/>
                </a:cubicBezTo>
                <a:lnTo>
                  <a:pt x="870270" y="207422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71"/>
          <p:cNvSpPr/>
          <p:nvPr/>
        </p:nvSpPr>
        <p:spPr>
          <a:xfrm flipH="1">
            <a:off x="3705867" y="3145376"/>
            <a:ext cx="796413" cy="1591602"/>
          </a:xfrm>
          <a:custGeom>
            <a:avLst/>
            <a:gdLst>
              <a:gd name="connsiteX0" fmla="*/ 781779 w 870270"/>
              <a:gd name="connsiteY0" fmla="*/ 1431538 h 1591602"/>
              <a:gd name="connsiteX1" fmla="*/ 472063 w 870270"/>
              <a:gd name="connsiteY1" fmla="*/ 1564273 h 1591602"/>
              <a:gd name="connsiteX2" fmla="*/ 115 w 870270"/>
              <a:gd name="connsiteY2" fmla="*/ 959589 h 1591602"/>
              <a:gd name="connsiteX3" fmla="*/ 516308 w 870270"/>
              <a:gd name="connsiteY3" fmla="*/ 30441 h 1591602"/>
              <a:gd name="connsiteX4" fmla="*/ 870270 w 870270"/>
              <a:gd name="connsiteY4" fmla="*/ 207422 h 1591602"/>
              <a:gd name="connsiteX5" fmla="*/ 870270 w 870270"/>
              <a:gd name="connsiteY5" fmla="*/ 207422 h 159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0270" h="1591602">
                <a:moveTo>
                  <a:pt x="781779" y="1431538"/>
                </a:moveTo>
                <a:cubicBezTo>
                  <a:pt x="692059" y="1537234"/>
                  <a:pt x="602340" y="1642931"/>
                  <a:pt x="472063" y="1564273"/>
                </a:cubicBezTo>
                <a:cubicBezTo>
                  <a:pt x="341786" y="1485615"/>
                  <a:pt x="-7259" y="1215228"/>
                  <a:pt x="115" y="959589"/>
                </a:cubicBezTo>
                <a:cubicBezTo>
                  <a:pt x="7489" y="703950"/>
                  <a:pt x="371282" y="155802"/>
                  <a:pt x="516308" y="30441"/>
                </a:cubicBezTo>
                <a:cubicBezTo>
                  <a:pt x="661334" y="-94920"/>
                  <a:pt x="870270" y="207422"/>
                  <a:pt x="870270" y="207422"/>
                </a:cubicBezTo>
                <a:lnTo>
                  <a:pt x="870270" y="207422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4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8"/>
            <a:ext cx="10515600" cy="1228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5000" dirty="0">
                <a:solidFill>
                  <a:schemeClr val="tx2">
                    <a:lumMod val="50000"/>
                  </a:schemeClr>
                </a:solidFill>
                <a:latin typeface="Constantia" panose="02030602050306030303" pitchFamily="18" charset="0"/>
              </a:rPr>
              <a:t>Global Common Subexpressions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670963" y="6356352"/>
            <a:ext cx="4114800" cy="365125"/>
          </a:xfrm>
        </p:spPr>
        <p:txBody>
          <a:bodyPr/>
          <a:lstStyle/>
          <a:p>
            <a:r>
              <a:rPr lang="en-US" dirty="0" err="1"/>
              <a:t>Dept</a:t>
            </a:r>
            <a:r>
              <a:rPr lang="en-US" dirty="0"/>
              <a:t> of CSE, BUET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84545" y="1843551"/>
                <a:ext cx="2064774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i="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1=4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i="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545" y="1843551"/>
                <a:ext cx="2064774" cy="1200329"/>
              </a:xfrm>
              <a:prstGeom prst="rect">
                <a:avLst/>
              </a:prstGeom>
              <a:blipFill>
                <a:blip r:embed="rId2" cstate="print"/>
                <a:stretch>
                  <a:fillRect l="-588" b="-351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789464" y="3367554"/>
                <a:ext cx="2059855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2=4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2]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3&lt;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goto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b="0" i="0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464" y="3367554"/>
                <a:ext cx="2059855" cy="1200329"/>
              </a:xfrm>
              <a:prstGeom prst="rect">
                <a:avLst/>
              </a:prstGeom>
              <a:blipFill>
                <a:blip r:embed="rId3" cstate="print"/>
                <a:stretch>
                  <a:fillRect b="-20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94382" y="5009532"/>
                <a:ext cx="2059855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4=4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4]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5&gt;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goto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b="0" i="0" baseline="-25000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382" y="5009532"/>
                <a:ext cx="2059855" cy="1200329"/>
              </a:xfrm>
              <a:prstGeom prst="rect">
                <a:avLst/>
              </a:prstGeom>
              <a:blipFill>
                <a:blip r:embed="rId4" cstate="print"/>
                <a:stretch>
                  <a:fillRect l="-294" b="-20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261113" y="1848470"/>
                <a:ext cx="206477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goto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113" y="1848470"/>
                <a:ext cx="2064774" cy="369332"/>
              </a:xfrm>
              <a:prstGeom prst="rect">
                <a:avLst/>
              </a:prstGeom>
              <a:blipFill>
                <a:blip r:embed="rId5" cstate="print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447062" y="2939849"/>
                <a:ext cx="2064774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r>
                        <m:rPr>
                          <m:sty m:val="p"/>
                        </m:rP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r>
                        <m:rPr>
                          <m:sty m:val="p"/>
                        </m:rPr>
                        <a:rPr lang="en-US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gotoB</m:t>
                      </m:r>
                      <m:r>
                        <a:rPr lang="en-US" baseline="-25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062" y="2939849"/>
                <a:ext cx="2064774" cy="1200329"/>
              </a:xfrm>
              <a:prstGeom prst="rect">
                <a:avLst/>
              </a:prstGeom>
              <a:blipFill>
                <a:blip r:embed="rId6" cstate="print"/>
                <a:stretch>
                  <a:fillRect l="-294" b="-20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8519641" y="2915270"/>
                <a:ext cx="2064774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14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1]</m:t>
                      </m:r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14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9641" y="2915270"/>
                <a:ext cx="2064774" cy="1200329"/>
              </a:xfrm>
              <a:prstGeom prst="rect">
                <a:avLst/>
              </a:prstGeom>
              <a:blipFill>
                <a:blip r:embed="rId7" cstate="print"/>
                <a:stretch>
                  <a:fillRect b="-351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952557" y="1951713"/>
                <a:ext cx="47801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557" y="1951713"/>
                <a:ext cx="478015" cy="362984"/>
              </a:xfrm>
              <a:prstGeom prst="rect">
                <a:avLst/>
              </a:prstGeom>
              <a:blipFill>
                <a:blip r:embed="rId8" cstate="print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982048" y="3529784"/>
                <a:ext cx="47801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048" y="3529784"/>
                <a:ext cx="478015" cy="362984"/>
              </a:xfrm>
              <a:prstGeom prst="rect">
                <a:avLst/>
              </a:prstGeom>
              <a:blipFill>
                <a:blip r:embed="rId9" cstate="print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973359" y="5107855"/>
                <a:ext cx="47801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359" y="5107855"/>
                <a:ext cx="478015" cy="362984"/>
              </a:xfrm>
              <a:prstGeom prst="rect">
                <a:avLst/>
              </a:prstGeom>
              <a:blipFill>
                <a:blip r:embed="rId10" cstate="print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9384879" y="1843551"/>
                <a:ext cx="47801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4879" y="1843551"/>
                <a:ext cx="478015" cy="362984"/>
              </a:xfrm>
              <a:prstGeom prst="rect">
                <a:avLst/>
              </a:prstGeom>
              <a:blipFill>
                <a:blip r:embed="rId11" cstate="print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7606378" y="2959508"/>
                <a:ext cx="47801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378" y="2959508"/>
                <a:ext cx="478015" cy="362984"/>
              </a:xfrm>
              <a:prstGeom prst="rect">
                <a:avLst/>
              </a:prstGeom>
              <a:blipFill>
                <a:blip r:embed="rId12" cstate="print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0659292" y="3003750"/>
                <a:ext cx="47801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9292" y="3003750"/>
                <a:ext cx="478015" cy="362984"/>
              </a:xfrm>
              <a:prstGeom prst="rect">
                <a:avLst/>
              </a:prstGeom>
              <a:blipFill>
                <a:blip r:embed="rId13" cstate="print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>
            <a:stCxn id="6" idx="2"/>
            <a:endCxn id="10" idx="0"/>
          </p:cNvCxnSpPr>
          <p:nvPr/>
        </p:nvCxnSpPr>
        <p:spPr>
          <a:xfrm>
            <a:off x="2816932" y="3043880"/>
            <a:ext cx="2460" cy="3236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0" idx="2"/>
            <a:endCxn id="11" idx="0"/>
          </p:cNvCxnSpPr>
          <p:nvPr/>
        </p:nvCxnSpPr>
        <p:spPr>
          <a:xfrm>
            <a:off x="2819392" y="4567883"/>
            <a:ext cx="4918" cy="4416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1" idx="2"/>
            <a:endCxn id="42" idx="0"/>
          </p:cNvCxnSpPr>
          <p:nvPr/>
        </p:nvCxnSpPr>
        <p:spPr>
          <a:xfrm flipH="1">
            <a:off x="6479449" y="2217802"/>
            <a:ext cx="1814051" cy="722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1" idx="2"/>
            <a:endCxn id="43" idx="0"/>
          </p:cNvCxnSpPr>
          <p:nvPr/>
        </p:nvCxnSpPr>
        <p:spPr>
          <a:xfrm>
            <a:off x="8293500" y="2217802"/>
            <a:ext cx="1258528" cy="697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hape 26"/>
          <p:cNvCxnSpPr/>
          <p:nvPr/>
        </p:nvCxnSpPr>
        <p:spPr>
          <a:xfrm rot="5400000" flipH="1" flipV="1">
            <a:off x="3378209" y="1294571"/>
            <a:ext cx="4361391" cy="5469190"/>
          </a:xfrm>
          <a:prstGeom prst="bentConnector5">
            <a:avLst>
              <a:gd name="adj1" fmla="val -5241"/>
              <a:gd name="adj2" fmla="val 41112"/>
              <a:gd name="adj3" fmla="val 11318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hape 27"/>
          <p:cNvCxnSpPr/>
          <p:nvPr/>
        </p:nvCxnSpPr>
        <p:spPr>
          <a:xfrm rot="5400000" flipH="1">
            <a:off x="3760437" y="1421166"/>
            <a:ext cx="745812" cy="4692212"/>
          </a:xfrm>
          <a:prstGeom prst="bentConnector4">
            <a:avLst>
              <a:gd name="adj1" fmla="val -339020"/>
              <a:gd name="adj2" fmla="val 112377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: Shape 69"/>
          <p:cNvSpPr/>
          <p:nvPr/>
        </p:nvSpPr>
        <p:spPr>
          <a:xfrm flipH="1">
            <a:off x="3727833" y="4778425"/>
            <a:ext cx="796413" cy="1591602"/>
          </a:xfrm>
          <a:custGeom>
            <a:avLst/>
            <a:gdLst>
              <a:gd name="connsiteX0" fmla="*/ 781779 w 870270"/>
              <a:gd name="connsiteY0" fmla="*/ 1431538 h 1591602"/>
              <a:gd name="connsiteX1" fmla="*/ 472063 w 870270"/>
              <a:gd name="connsiteY1" fmla="*/ 1564273 h 1591602"/>
              <a:gd name="connsiteX2" fmla="*/ 115 w 870270"/>
              <a:gd name="connsiteY2" fmla="*/ 959589 h 1591602"/>
              <a:gd name="connsiteX3" fmla="*/ 516308 w 870270"/>
              <a:gd name="connsiteY3" fmla="*/ 30441 h 1591602"/>
              <a:gd name="connsiteX4" fmla="*/ 870270 w 870270"/>
              <a:gd name="connsiteY4" fmla="*/ 207422 h 1591602"/>
              <a:gd name="connsiteX5" fmla="*/ 870270 w 870270"/>
              <a:gd name="connsiteY5" fmla="*/ 207422 h 159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0270" h="1591602">
                <a:moveTo>
                  <a:pt x="781779" y="1431538"/>
                </a:moveTo>
                <a:cubicBezTo>
                  <a:pt x="692059" y="1537234"/>
                  <a:pt x="602340" y="1642931"/>
                  <a:pt x="472063" y="1564273"/>
                </a:cubicBezTo>
                <a:cubicBezTo>
                  <a:pt x="341786" y="1485615"/>
                  <a:pt x="-7259" y="1215228"/>
                  <a:pt x="115" y="959589"/>
                </a:cubicBezTo>
                <a:cubicBezTo>
                  <a:pt x="7489" y="703950"/>
                  <a:pt x="371282" y="155802"/>
                  <a:pt x="516308" y="30441"/>
                </a:cubicBezTo>
                <a:cubicBezTo>
                  <a:pt x="661334" y="-94920"/>
                  <a:pt x="870270" y="207422"/>
                  <a:pt x="870270" y="207422"/>
                </a:cubicBezTo>
                <a:lnTo>
                  <a:pt x="870270" y="207422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71"/>
          <p:cNvSpPr/>
          <p:nvPr/>
        </p:nvSpPr>
        <p:spPr>
          <a:xfrm flipH="1">
            <a:off x="3705867" y="3145376"/>
            <a:ext cx="796413" cy="1591602"/>
          </a:xfrm>
          <a:custGeom>
            <a:avLst/>
            <a:gdLst>
              <a:gd name="connsiteX0" fmla="*/ 781779 w 870270"/>
              <a:gd name="connsiteY0" fmla="*/ 1431538 h 1591602"/>
              <a:gd name="connsiteX1" fmla="*/ 472063 w 870270"/>
              <a:gd name="connsiteY1" fmla="*/ 1564273 h 1591602"/>
              <a:gd name="connsiteX2" fmla="*/ 115 w 870270"/>
              <a:gd name="connsiteY2" fmla="*/ 959589 h 1591602"/>
              <a:gd name="connsiteX3" fmla="*/ 516308 w 870270"/>
              <a:gd name="connsiteY3" fmla="*/ 30441 h 1591602"/>
              <a:gd name="connsiteX4" fmla="*/ 870270 w 870270"/>
              <a:gd name="connsiteY4" fmla="*/ 207422 h 1591602"/>
              <a:gd name="connsiteX5" fmla="*/ 870270 w 870270"/>
              <a:gd name="connsiteY5" fmla="*/ 207422 h 159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0270" h="1591602">
                <a:moveTo>
                  <a:pt x="781779" y="1431538"/>
                </a:moveTo>
                <a:cubicBezTo>
                  <a:pt x="692059" y="1537234"/>
                  <a:pt x="602340" y="1642931"/>
                  <a:pt x="472063" y="1564273"/>
                </a:cubicBezTo>
                <a:cubicBezTo>
                  <a:pt x="341786" y="1485615"/>
                  <a:pt x="-7259" y="1215228"/>
                  <a:pt x="115" y="959589"/>
                </a:cubicBezTo>
                <a:cubicBezTo>
                  <a:pt x="7489" y="703950"/>
                  <a:pt x="371282" y="155802"/>
                  <a:pt x="516308" y="30441"/>
                </a:cubicBezTo>
                <a:cubicBezTo>
                  <a:pt x="661334" y="-94920"/>
                  <a:pt x="870270" y="207422"/>
                  <a:pt x="870270" y="207422"/>
                </a:cubicBezTo>
                <a:lnTo>
                  <a:pt x="870270" y="207422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7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8"/>
            <a:ext cx="10515600" cy="1228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5000" dirty="0">
                <a:solidFill>
                  <a:schemeClr val="tx2">
                    <a:lumMod val="50000"/>
                  </a:schemeClr>
                </a:solidFill>
                <a:latin typeface="Constantia" panose="02030602050306030303" pitchFamily="18" charset="0"/>
              </a:rPr>
              <a:t>Code Optimization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246909"/>
            <a:ext cx="10515600" cy="493005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High-level language constructs can introduce substantial run-time overhead if naively each construct is independently translated into machine code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dirty="0" smtClean="0">
                <a:solidFill>
                  <a:srgbClr val="00B050"/>
                </a:solidFill>
              </a:rPr>
              <a:t>Code optimization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00B0F0"/>
                </a:solidFill>
              </a:rPr>
              <a:t>code improvement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 smtClean="0">
                <a:cs typeface="Calibri" panose="020F0502020204030204" pitchFamily="34" charset="0"/>
              </a:rPr>
              <a:t>Elimination of unnecessary instructions in object code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 smtClean="0">
                <a:cs typeface="Calibri" panose="020F0502020204030204" pitchFamily="34" charset="0"/>
              </a:rPr>
              <a:t>Replacement of one sequence of instructions by a faster sequence of instructions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endParaRPr lang="en-US" dirty="0" smtClean="0"/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96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8"/>
            <a:ext cx="10515600" cy="1228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5000" dirty="0">
                <a:solidFill>
                  <a:schemeClr val="tx2">
                    <a:lumMod val="50000"/>
                  </a:schemeClr>
                </a:solidFill>
                <a:latin typeface="Constantia" panose="02030602050306030303" pitchFamily="18" charset="0"/>
              </a:rPr>
              <a:t>Global Common Subexpressions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670963" y="6356352"/>
            <a:ext cx="4114800" cy="365125"/>
          </a:xfrm>
        </p:spPr>
        <p:txBody>
          <a:bodyPr/>
          <a:lstStyle/>
          <a:p>
            <a:r>
              <a:rPr lang="en-US" dirty="0" err="1"/>
              <a:t>Dept</a:t>
            </a:r>
            <a:r>
              <a:rPr lang="en-US" dirty="0"/>
              <a:t> of CSE, BUET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20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784545" y="1843551"/>
                <a:ext cx="2064774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i="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1=4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545" y="1843551"/>
                <a:ext cx="2064774" cy="1200329"/>
              </a:xfrm>
              <a:prstGeom prst="rect">
                <a:avLst/>
              </a:prstGeom>
              <a:blipFill rotWithShape="0">
                <a:blip r:embed="rId2"/>
                <a:stretch>
                  <a:fillRect b="-351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789464" y="3367554"/>
                <a:ext cx="2059855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2=4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2]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3&lt;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goto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b="0" i="0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464" y="3367554"/>
                <a:ext cx="2059855" cy="1200329"/>
              </a:xfrm>
              <a:prstGeom prst="rect">
                <a:avLst/>
              </a:prstGeom>
              <a:blipFill>
                <a:blip r:embed="rId3" cstate="print"/>
                <a:stretch>
                  <a:fillRect b="-20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94382" y="5009532"/>
                <a:ext cx="2059855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4=4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4]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5&gt;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goto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b="0" i="0" baseline="-25000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382" y="5009532"/>
                <a:ext cx="2059855" cy="1200329"/>
              </a:xfrm>
              <a:prstGeom prst="rect">
                <a:avLst/>
              </a:prstGeom>
              <a:blipFill>
                <a:blip r:embed="rId4" cstate="print"/>
                <a:stretch>
                  <a:fillRect l="-294" b="-20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261113" y="1848470"/>
                <a:ext cx="206477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goto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113" y="1848470"/>
                <a:ext cx="2064774" cy="369332"/>
              </a:xfrm>
              <a:prstGeom prst="rect">
                <a:avLst/>
              </a:prstGeom>
              <a:blipFill>
                <a:blip r:embed="rId5" cstate="print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447062" y="2939849"/>
                <a:ext cx="2064774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r>
                        <m:rPr>
                          <m:sty m:val="p"/>
                        </m:rP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r>
                        <m:rPr>
                          <m:sty m:val="p"/>
                        </m:rPr>
                        <a:rPr lang="en-US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gotoB</m:t>
                      </m:r>
                      <m:r>
                        <a:rPr lang="en-US" baseline="-25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062" y="2939849"/>
                <a:ext cx="2064774" cy="1200329"/>
              </a:xfrm>
              <a:prstGeom prst="rect">
                <a:avLst/>
              </a:prstGeom>
              <a:blipFill>
                <a:blip r:embed="rId6" cstate="print"/>
                <a:stretch>
                  <a:fillRect l="-294" b="-20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8519641" y="2915270"/>
                <a:ext cx="2064774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14</m:t>
                      </m:r>
                      <m:r>
                        <a:rPr lang="en-US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1]</m:t>
                      </m:r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14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9641" y="2915270"/>
                <a:ext cx="2064774" cy="1200329"/>
              </a:xfrm>
              <a:prstGeom prst="rect">
                <a:avLst/>
              </a:prstGeom>
              <a:blipFill rotWithShape="0">
                <a:blip r:embed="rId7"/>
                <a:stretch>
                  <a:fillRect b="-351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952557" y="1951713"/>
                <a:ext cx="47801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557" y="1951713"/>
                <a:ext cx="478015" cy="362984"/>
              </a:xfrm>
              <a:prstGeom prst="rect">
                <a:avLst/>
              </a:prstGeom>
              <a:blipFill>
                <a:blip r:embed="rId8" cstate="print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982048" y="3529784"/>
                <a:ext cx="47801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048" y="3529784"/>
                <a:ext cx="478015" cy="362984"/>
              </a:xfrm>
              <a:prstGeom prst="rect">
                <a:avLst/>
              </a:prstGeom>
              <a:blipFill>
                <a:blip r:embed="rId9" cstate="print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973359" y="5107855"/>
                <a:ext cx="47801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359" y="5107855"/>
                <a:ext cx="478015" cy="362984"/>
              </a:xfrm>
              <a:prstGeom prst="rect">
                <a:avLst/>
              </a:prstGeom>
              <a:blipFill>
                <a:blip r:embed="rId10" cstate="print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9384879" y="1843551"/>
                <a:ext cx="47801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4879" y="1843551"/>
                <a:ext cx="478015" cy="362984"/>
              </a:xfrm>
              <a:prstGeom prst="rect">
                <a:avLst/>
              </a:prstGeom>
              <a:blipFill>
                <a:blip r:embed="rId11" cstate="print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7606378" y="2959508"/>
                <a:ext cx="47801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378" y="2959508"/>
                <a:ext cx="478015" cy="362984"/>
              </a:xfrm>
              <a:prstGeom prst="rect">
                <a:avLst/>
              </a:prstGeom>
              <a:blipFill>
                <a:blip r:embed="rId12" cstate="print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0659292" y="3003750"/>
                <a:ext cx="47801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9292" y="3003750"/>
                <a:ext cx="478015" cy="362984"/>
              </a:xfrm>
              <a:prstGeom prst="rect">
                <a:avLst/>
              </a:prstGeom>
              <a:blipFill>
                <a:blip r:embed="rId13" cstate="print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>
            <a:stCxn id="6" idx="2"/>
            <a:endCxn id="10" idx="0"/>
          </p:cNvCxnSpPr>
          <p:nvPr/>
        </p:nvCxnSpPr>
        <p:spPr>
          <a:xfrm>
            <a:off x="2816932" y="3043880"/>
            <a:ext cx="2460" cy="3236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0" idx="2"/>
            <a:endCxn id="11" idx="0"/>
          </p:cNvCxnSpPr>
          <p:nvPr/>
        </p:nvCxnSpPr>
        <p:spPr>
          <a:xfrm>
            <a:off x="2819392" y="4567883"/>
            <a:ext cx="4918" cy="4416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1" idx="2"/>
            <a:endCxn id="42" idx="0"/>
          </p:cNvCxnSpPr>
          <p:nvPr/>
        </p:nvCxnSpPr>
        <p:spPr>
          <a:xfrm flipH="1">
            <a:off x="6479449" y="2217802"/>
            <a:ext cx="1814051" cy="722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1" idx="2"/>
            <a:endCxn id="43" idx="0"/>
          </p:cNvCxnSpPr>
          <p:nvPr/>
        </p:nvCxnSpPr>
        <p:spPr>
          <a:xfrm>
            <a:off x="8293500" y="2217802"/>
            <a:ext cx="1258528" cy="697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hape 26"/>
          <p:cNvCxnSpPr/>
          <p:nvPr/>
        </p:nvCxnSpPr>
        <p:spPr>
          <a:xfrm rot="5400000" flipH="1" flipV="1">
            <a:off x="3378209" y="1294571"/>
            <a:ext cx="4361391" cy="5469190"/>
          </a:xfrm>
          <a:prstGeom prst="bentConnector5">
            <a:avLst>
              <a:gd name="adj1" fmla="val -5241"/>
              <a:gd name="adj2" fmla="val 41112"/>
              <a:gd name="adj3" fmla="val 11318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hape 27"/>
          <p:cNvCxnSpPr/>
          <p:nvPr/>
        </p:nvCxnSpPr>
        <p:spPr>
          <a:xfrm rot="5400000" flipH="1">
            <a:off x="3760437" y="1421166"/>
            <a:ext cx="745812" cy="4692212"/>
          </a:xfrm>
          <a:prstGeom prst="bentConnector4">
            <a:avLst>
              <a:gd name="adj1" fmla="val -339020"/>
              <a:gd name="adj2" fmla="val 112377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: Shape 69"/>
          <p:cNvSpPr/>
          <p:nvPr/>
        </p:nvSpPr>
        <p:spPr>
          <a:xfrm flipH="1">
            <a:off x="3727833" y="4778425"/>
            <a:ext cx="796413" cy="1591602"/>
          </a:xfrm>
          <a:custGeom>
            <a:avLst/>
            <a:gdLst>
              <a:gd name="connsiteX0" fmla="*/ 781779 w 870270"/>
              <a:gd name="connsiteY0" fmla="*/ 1431538 h 1591602"/>
              <a:gd name="connsiteX1" fmla="*/ 472063 w 870270"/>
              <a:gd name="connsiteY1" fmla="*/ 1564273 h 1591602"/>
              <a:gd name="connsiteX2" fmla="*/ 115 w 870270"/>
              <a:gd name="connsiteY2" fmla="*/ 959589 h 1591602"/>
              <a:gd name="connsiteX3" fmla="*/ 516308 w 870270"/>
              <a:gd name="connsiteY3" fmla="*/ 30441 h 1591602"/>
              <a:gd name="connsiteX4" fmla="*/ 870270 w 870270"/>
              <a:gd name="connsiteY4" fmla="*/ 207422 h 1591602"/>
              <a:gd name="connsiteX5" fmla="*/ 870270 w 870270"/>
              <a:gd name="connsiteY5" fmla="*/ 207422 h 159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0270" h="1591602">
                <a:moveTo>
                  <a:pt x="781779" y="1431538"/>
                </a:moveTo>
                <a:cubicBezTo>
                  <a:pt x="692059" y="1537234"/>
                  <a:pt x="602340" y="1642931"/>
                  <a:pt x="472063" y="1564273"/>
                </a:cubicBezTo>
                <a:cubicBezTo>
                  <a:pt x="341786" y="1485615"/>
                  <a:pt x="-7259" y="1215228"/>
                  <a:pt x="115" y="959589"/>
                </a:cubicBezTo>
                <a:cubicBezTo>
                  <a:pt x="7489" y="703950"/>
                  <a:pt x="371282" y="155802"/>
                  <a:pt x="516308" y="30441"/>
                </a:cubicBezTo>
                <a:cubicBezTo>
                  <a:pt x="661334" y="-94920"/>
                  <a:pt x="870270" y="207422"/>
                  <a:pt x="870270" y="207422"/>
                </a:cubicBezTo>
                <a:lnTo>
                  <a:pt x="870270" y="207422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71"/>
          <p:cNvSpPr/>
          <p:nvPr/>
        </p:nvSpPr>
        <p:spPr>
          <a:xfrm flipH="1">
            <a:off x="3705867" y="3145376"/>
            <a:ext cx="796413" cy="1591602"/>
          </a:xfrm>
          <a:custGeom>
            <a:avLst/>
            <a:gdLst>
              <a:gd name="connsiteX0" fmla="*/ 781779 w 870270"/>
              <a:gd name="connsiteY0" fmla="*/ 1431538 h 1591602"/>
              <a:gd name="connsiteX1" fmla="*/ 472063 w 870270"/>
              <a:gd name="connsiteY1" fmla="*/ 1564273 h 1591602"/>
              <a:gd name="connsiteX2" fmla="*/ 115 w 870270"/>
              <a:gd name="connsiteY2" fmla="*/ 959589 h 1591602"/>
              <a:gd name="connsiteX3" fmla="*/ 516308 w 870270"/>
              <a:gd name="connsiteY3" fmla="*/ 30441 h 1591602"/>
              <a:gd name="connsiteX4" fmla="*/ 870270 w 870270"/>
              <a:gd name="connsiteY4" fmla="*/ 207422 h 1591602"/>
              <a:gd name="connsiteX5" fmla="*/ 870270 w 870270"/>
              <a:gd name="connsiteY5" fmla="*/ 207422 h 159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0270" h="1591602">
                <a:moveTo>
                  <a:pt x="781779" y="1431538"/>
                </a:moveTo>
                <a:cubicBezTo>
                  <a:pt x="692059" y="1537234"/>
                  <a:pt x="602340" y="1642931"/>
                  <a:pt x="472063" y="1564273"/>
                </a:cubicBezTo>
                <a:cubicBezTo>
                  <a:pt x="341786" y="1485615"/>
                  <a:pt x="-7259" y="1215228"/>
                  <a:pt x="115" y="959589"/>
                </a:cubicBezTo>
                <a:cubicBezTo>
                  <a:pt x="7489" y="703950"/>
                  <a:pt x="371282" y="155802"/>
                  <a:pt x="516308" y="30441"/>
                </a:cubicBezTo>
                <a:cubicBezTo>
                  <a:pt x="661334" y="-94920"/>
                  <a:pt x="870270" y="207422"/>
                  <a:pt x="870270" y="207422"/>
                </a:cubicBezTo>
                <a:lnTo>
                  <a:pt x="870270" y="207422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081150" y="2312939"/>
            <a:ext cx="300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70C0"/>
                </a:solidFill>
              </a:rPr>
              <a:t>Can v be substituted for a[t1]?</a:t>
            </a:r>
            <a:endParaRPr lang="en-US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57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8"/>
            <a:ext cx="10515600" cy="1228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5000" dirty="0">
                <a:solidFill>
                  <a:schemeClr val="tx2">
                    <a:lumMod val="50000"/>
                  </a:schemeClr>
                </a:solidFill>
                <a:latin typeface="Constantia" panose="02030602050306030303" pitchFamily="18" charset="0"/>
              </a:rPr>
              <a:t>Copy Propagation</a:t>
            </a:r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240" b="25423"/>
          <a:stretch/>
        </p:blipFill>
        <p:spPr>
          <a:xfrm>
            <a:off x="1892231" y="2127924"/>
            <a:ext cx="3289370" cy="1789539"/>
          </a:xfrm>
          <a:ln w="12700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838200" y="1246910"/>
            <a:ext cx="10515600" cy="712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onstantia" panose="02030602050306030303" pitchFamily="18" charset="0"/>
              </a:rPr>
              <a:t>Copies are introduced during common subexpression elimination</a:t>
            </a:r>
          </a:p>
        </p:txBody>
      </p:sp>
      <p:pic>
        <p:nvPicPr>
          <p:cNvPr id="8" name="Content Placeholder 5" descr="Screen Clippi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02" r="4031" b="25423"/>
          <a:stretch/>
        </p:blipFill>
        <p:spPr>
          <a:xfrm>
            <a:off x="7809264" y="2102861"/>
            <a:ext cx="3135086" cy="1789539"/>
          </a:xfrm>
          <a:prstGeom prst="rect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</p:pic>
      <p:sp>
        <p:nvSpPr>
          <p:cNvPr id="9" name="Right Arrow 8"/>
          <p:cNvSpPr/>
          <p:nvPr/>
        </p:nvSpPr>
        <p:spPr>
          <a:xfrm>
            <a:off x="6096000" y="2688864"/>
            <a:ext cx="949545" cy="667658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6"/>
          <p:cNvSpPr txBox="1">
            <a:spLocks/>
          </p:cNvSpPr>
          <p:nvPr/>
        </p:nvSpPr>
        <p:spPr>
          <a:xfrm>
            <a:off x="838200" y="4436183"/>
            <a:ext cx="10515600" cy="1207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onstantia" panose="02030602050306030303" pitchFamily="18" charset="0"/>
              </a:rPr>
              <a:t>The idea behind </a:t>
            </a:r>
            <a:r>
              <a:rPr lang="en-US" dirty="0" smtClean="0">
                <a:solidFill>
                  <a:srgbClr val="FF0000"/>
                </a:solidFill>
                <a:latin typeface="Constantia" panose="02030602050306030303" pitchFamily="18" charset="0"/>
              </a:rPr>
              <a:t>copy-propagation</a:t>
            </a:r>
            <a:r>
              <a:rPr lang="en-US" dirty="0" smtClean="0">
                <a:latin typeface="Constantia" panose="02030602050306030303" pitchFamily="18" charset="0"/>
              </a:rPr>
              <a:t> transformation is to use </a:t>
            </a:r>
            <a:r>
              <a:rPr lang="en-US" i="1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t</a:t>
            </a:r>
            <a:r>
              <a:rPr lang="en-US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 for </a:t>
            </a:r>
            <a:r>
              <a:rPr lang="en-US" i="1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c</a:t>
            </a:r>
            <a:r>
              <a:rPr lang="en-US" i="1" dirty="0" smtClean="0">
                <a:latin typeface="Constantia" panose="02030602050306030303" pitchFamily="18" charset="0"/>
              </a:rPr>
              <a:t> </a:t>
            </a:r>
            <a:r>
              <a:rPr lang="en-US" dirty="0" smtClean="0">
                <a:latin typeface="Constantia" panose="02030602050306030303" pitchFamily="18" charset="0"/>
              </a:rPr>
              <a:t>whenever possible after the copy statement </a:t>
            </a:r>
            <a:r>
              <a:rPr lang="en-US" i="1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c=t</a:t>
            </a:r>
          </a:p>
        </p:txBody>
      </p:sp>
    </p:spTree>
    <p:extLst>
      <p:ext uri="{BB962C8B-B14F-4D97-AF65-F5344CB8AC3E}">
        <p14:creationId xmlns:p14="http://schemas.microsoft.com/office/powerpoint/2010/main" val="3615439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8"/>
            <a:ext cx="10515600" cy="1228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5000" dirty="0">
                <a:solidFill>
                  <a:schemeClr val="tx2">
                    <a:lumMod val="50000"/>
                  </a:schemeClr>
                </a:solidFill>
                <a:latin typeface="Constantia" panose="02030602050306030303" pitchFamily="18" charset="0"/>
              </a:rPr>
              <a:t>Copy Propagation</a:t>
            </a:r>
            <a:endParaRPr lang="en-US" sz="5000" dirty="0">
              <a:solidFill>
                <a:schemeClr val="tx2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670963" y="6356352"/>
            <a:ext cx="4114800" cy="365125"/>
          </a:xfrm>
        </p:spPr>
        <p:txBody>
          <a:bodyPr/>
          <a:lstStyle/>
          <a:p>
            <a:r>
              <a:rPr lang="en-US" dirty="0" err="1"/>
              <a:t>Dept</a:t>
            </a:r>
            <a:r>
              <a:rPr lang="en-US" dirty="0"/>
              <a:t> of CSE, BUET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84545" y="1843551"/>
                <a:ext cx="2064774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i="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1=4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i="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545" y="1843551"/>
                <a:ext cx="2064774" cy="1200329"/>
              </a:xfrm>
              <a:prstGeom prst="rect">
                <a:avLst/>
              </a:prstGeom>
              <a:blipFill>
                <a:blip r:embed="rId2" cstate="print"/>
                <a:stretch>
                  <a:fillRect l="-588" b="-351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789464" y="3367554"/>
                <a:ext cx="2059855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2=4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2]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3&lt;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goto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b="0" i="0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464" y="3367554"/>
                <a:ext cx="2059855" cy="1200329"/>
              </a:xfrm>
              <a:prstGeom prst="rect">
                <a:avLst/>
              </a:prstGeom>
              <a:blipFill>
                <a:blip r:embed="rId3" cstate="print"/>
                <a:stretch>
                  <a:fillRect b="-20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94382" y="5009532"/>
                <a:ext cx="2059855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4=4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4]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5&gt;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goto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b="0" i="0" baseline="-25000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382" y="5009532"/>
                <a:ext cx="2059855" cy="1200329"/>
              </a:xfrm>
              <a:prstGeom prst="rect">
                <a:avLst/>
              </a:prstGeom>
              <a:blipFill>
                <a:blip r:embed="rId4" cstate="print"/>
                <a:stretch>
                  <a:fillRect l="-294" b="-20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261113" y="1848470"/>
                <a:ext cx="206477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goto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113" y="1848470"/>
                <a:ext cx="2064774" cy="369332"/>
              </a:xfrm>
              <a:prstGeom prst="rect">
                <a:avLst/>
              </a:prstGeom>
              <a:blipFill>
                <a:blip r:embed="rId5" cstate="print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5447062" y="2939849"/>
                <a:ext cx="2064774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r>
                        <m:rPr>
                          <m:sty m:val="p"/>
                        </m:rP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r>
                        <m:rPr>
                          <m:sty m:val="p"/>
                        </m:rPr>
                        <a:rPr lang="en-US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gotoB</m:t>
                      </m:r>
                      <m:r>
                        <a:rPr lang="en-US" baseline="-25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062" y="2939849"/>
                <a:ext cx="2064774" cy="1200329"/>
              </a:xfrm>
              <a:prstGeom prst="rect">
                <a:avLst/>
              </a:prstGeom>
              <a:blipFill rotWithShape="0">
                <a:blip r:embed="rId6"/>
                <a:stretch>
                  <a:fillRect b="-301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8519641" y="2915270"/>
                <a:ext cx="2064774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14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1]</m:t>
                      </m:r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14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1]</m:t>
                      </m:r>
                      <m:r>
                        <a:rPr lang="en-US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9641" y="2915270"/>
                <a:ext cx="2064774" cy="1200329"/>
              </a:xfrm>
              <a:prstGeom prst="rect">
                <a:avLst/>
              </a:prstGeom>
              <a:blipFill rotWithShape="0">
                <a:blip r:embed="rId7"/>
                <a:stretch>
                  <a:fillRect b="-351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952557" y="1951713"/>
                <a:ext cx="47801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557" y="1951713"/>
                <a:ext cx="478015" cy="362984"/>
              </a:xfrm>
              <a:prstGeom prst="rect">
                <a:avLst/>
              </a:prstGeom>
              <a:blipFill>
                <a:blip r:embed="rId8" cstate="print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982048" y="3529784"/>
                <a:ext cx="47801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048" y="3529784"/>
                <a:ext cx="478015" cy="362984"/>
              </a:xfrm>
              <a:prstGeom prst="rect">
                <a:avLst/>
              </a:prstGeom>
              <a:blipFill>
                <a:blip r:embed="rId9" cstate="print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973359" y="5107855"/>
                <a:ext cx="47801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359" y="5107855"/>
                <a:ext cx="478015" cy="362984"/>
              </a:xfrm>
              <a:prstGeom prst="rect">
                <a:avLst/>
              </a:prstGeom>
              <a:blipFill>
                <a:blip r:embed="rId10" cstate="print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9384879" y="1843551"/>
                <a:ext cx="47801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4879" y="1843551"/>
                <a:ext cx="478015" cy="362984"/>
              </a:xfrm>
              <a:prstGeom prst="rect">
                <a:avLst/>
              </a:prstGeom>
              <a:blipFill>
                <a:blip r:embed="rId11" cstate="print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7606378" y="2959508"/>
                <a:ext cx="47801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378" y="2959508"/>
                <a:ext cx="478015" cy="362984"/>
              </a:xfrm>
              <a:prstGeom prst="rect">
                <a:avLst/>
              </a:prstGeom>
              <a:blipFill>
                <a:blip r:embed="rId12" cstate="print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0659292" y="3003750"/>
                <a:ext cx="47801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9292" y="3003750"/>
                <a:ext cx="478015" cy="362984"/>
              </a:xfrm>
              <a:prstGeom prst="rect">
                <a:avLst/>
              </a:prstGeom>
              <a:blipFill>
                <a:blip r:embed="rId13" cstate="print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>
            <a:stCxn id="6" idx="2"/>
            <a:endCxn id="10" idx="0"/>
          </p:cNvCxnSpPr>
          <p:nvPr/>
        </p:nvCxnSpPr>
        <p:spPr>
          <a:xfrm>
            <a:off x="2816932" y="3043880"/>
            <a:ext cx="2460" cy="3236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0" idx="2"/>
            <a:endCxn id="11" idx="0"/>
          </p:cNvCxnSpPr>
          <p:nvPr/>
        </p:nvCxnSpPr>
        <p:spPr>
          <a:xfrm>
            <a:off x="2819392" y="4567883"/>
            <a:ext cx="4918" cy="4416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1" idx="2"/>
            <a:endCxn id="42" idx="0"/>
          </p:cNvCxnSpPr>
          <p:nvPr/>
        </p:nvCxnSpPr>
        <p:spPr>
          <a:xfrm flipH="1">
            <a:off x="6479449" y="2217802"/>
            <a:ext cx="1814051" cy="722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1" idx="2"/>
            <a:endCxn id="43" idx="0"/>
          </p:cNvCxnSpPr>
          <p:nvPr/>
        </p:nvCxnSpPr>
        <p:spPr>
          <a:xfrm>
            <a:off x="8293500" y="2217802"/>
            <a:ext cx="1258528" cy="697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hape 26"/>
          <p:cNvCxnSpPr/>
          <p:nvPr/>
        </p:nvCxnSpPr>
        <p:spPr>
          <a:xfrm rot="5400000" flipH="1" flipV="1">
            <a:off x="3378209" y="1294571"/>
            <a:ext cx="4361391" cy="5469190"/>
          </a:xfrm>
          <a:prstGeom prst="bentConnector5">
            <a:avLst>
              <a:gd name="adj1" fmla="val -5241"/>
              <a:gd name="adj2" fmla="val 41112"/>
              <a:gd name="adj3" fmla="val 11318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hape 27"/>
          <p:cNvCxnSpPr/>
          <p:nvPr/>
        </p:nvCxnSpPr>
        <p:spPr>
          <a:xfrm rot="5400000" flipH="1">
            <a:off x="3760437" y="1421166"/>
            <a:ext cx="745812" cy="4692212"/>
          </a:xfrm>
          <a:prstGeom prst="bentConnector4">
            <a:avLst>
              <a:gd name="adj1" fmla="val -339020"/>
              <a:gd name="adj2" fmla="val 112377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: Shape 69"/>
          <p:cNvSpPr/>
          <p:nvPr/>
        </p:nvSpPr>
        <p:spPr>
          <a:xfrm flipH="1">
            <a:off x="3727833" y="4778425"/>
            <a:ext cx="796413" cy="1591602"/>
          </a:xfrm>
          <a:custGeom>
            <a:avLst/>
            <a:gdLst>
              <a:gd name="connsiteX0" fmla="*/ 781779 w 870270"/>
              <a:gd name="connsiteY0" fmla="*/ 1431538 h 1591602"/>
              <a:gd name="connsiteX1" fmla="*/ 472063 w 870270"/>
              <a:gd name="connsiteY1" fmla="*/ 1564273 h 1591602"/>
              <a:gd name="connsiteX2" fmla="*/ 115 w 870270"/>
              <a:gd name="connsiteY2" fmla="*/ 959589 h 1591602"/>
              <a:gd name="connsiteX3" fmla="*/ 516308 w 870270"/>
              <a:gd name="connsiteY3" fmla="*/ 30441 h 1591602"/>
              <a:gd name="connsiteX4" fmla="*/ 870270 w 870270"/>
              <a:gd name="connsiteY4" fmla="*/ 207422 h 1591602"/>
              <a:gd name="connsiteX5" fmla="*/ 870270 w 870270"/>
              <a:gd name="connsiteY5" fmla="*/ 207422 h 159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0270" h="1591602">
                <a:moveTo>
                  <a:pt x="781779" y="1431538"/>
                </a:moveTo>
                <a:cubicBezTo>
                  <a:pt x="692059" y="1537234"/>
                  <a:pt x="602340" y="1642931"/>
                  <a:pt x="472063" y="1564273"/>
                </a:cubicBezTo>
                <a:cubicBezTo>
                  <a:pt x="341786" y="1485615"/>
                  <a:pt x="-7259" y="1215228"/>
                  <a:pt x="115" y="959589"/>
                </a:cubicBezTo>
                <a:cubicBezTo>
                  <a:pt x="7489" y="703950"/>
                  <a:pt x="371282" y="155802"/>
                  <a:pt x="516308" y="30441"/>
                </a:cubicBezTo>
                <a:cubicBezTo>
                  <a:pt x="661334" y="-94920"/>
                  <a:pt x="870270" y="207422"/>
                  <a:pt x="870270" y="207422"/>
                </a:cubicBezTo>
                <a:lnTo>
                  <a:pt x="870270" y="207422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71"/>
          <p:cNvSpPr/>
          <p:nvPr/>
        </p:nvSpPr>
        <p:spPr>
          <a:xfrm flipH="1">
            <a:off x="3705867" y="3145376"/>
            <a:ext cx="796413" cy="1591602"/>
          </a:xfrm>
          <a:custGeom>
            <a:avLst/>
            <a:gdLst>
              <a:gd name="connsiteX0" fmla="*/ 781779 w 870270"/>
              <a:gd name="connsiteY0" fmla="*/ 1431538 h 1591602"/>
              <a:gd name="connsiteX1" fmla="*/ 472063 w 870270"/>
              <a:gd name="connsiteY1" fmla="*/ 1564273 h 1591602"/>
              <a:gd name="connsiteX2" fmla="*/ 115 w 870270"/>
              <a:gd name="connsiteY2" fmla="*/ 959589 h 1591602"/>
              <a:gd name="connsiteX3" fmla="*/ 516308 w 870270"/>
              <a:gd name="connsiteY3" fmla="*/ 30441 h 1591602"/>
              <a:gd name="connsiteX4" fmla="*/ 870270 w 870270"/>
              <a:gd name="connsiteY4" fmla="*/ 207422 h 1591602"/>
              <a:gd name="connsiteX5" fmla="*/ 870270 w 870270"/>
              <a:gd name="connsiteY5" fmla="*/ 207422 h 159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0270" h="1591602">
                <a:moveTo>
                  <a:pt x="781779" y="1431538"/>
                </a:moveTo>
                <a:cubicBezTo>
                  <a:pt x="692059" y="1537234"/>
                  <a:pt x="602340" y="1642931"/>
                  <a:pt x="472063" y="1564273"/>
                </a:cubicBezTo>
                <a:cubicBezTo>
                  <a:pt x="341786" y="1485615"/>
                  <a:pt x="-7259" y="1215228"/>
                  <a:pt x="115" y="959589"/>
                </a:cubicBezTo>
                <a:cubicBezTo>
                  <a:pt x="7489" y="703950"/>
                  <a:pt x="371282" y="155802"/>
                  <a:pt x="516308" y="30441"/>
                </a:cubicBezTo>
                <a:cubicBezTo>
                  <a:pt x="661334" y="-94920"/>
                  <a:pt x="870270" y="207422"/>
                  <a:pt x="870270" y="207422"/>
                </a:cubicBezTo>
                <a:lnTo>
                  <a:pt x="870270" y="207422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6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8"/>
            <a:ext cx="10515600" cy="1228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5000" dirty="0" smtClean="0">
                <a:solidFill>
                  <a:schemeClr val="tx2">
                    <a:lumMod val="50000"/>
                  </a:schemeClr>
                </a:solidFill>
                <a:latin typeface="Constantia" panose="02030602050306030303" pitchFamily="18" charset="0"/>
              </a:rPr>
              <a:t>Copy Propagation</a:t>
            </a:r>
            <a:endParaRPr lang="en-US" sz="5000" dirty="0">
              <a:solidFill>
                <a:schemeClr val="tx2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781809" y="6356351"/>
            <a:ext cx="4114800" cy="365125"/>
          </a:xfrm>
        </p:spPr>
        <p:txBody>
          <a:bodyPr/>
          <a:lstStyle/>
          <a:p>
            <a:r>
              <a:rPr lang="en-US" dirty="0" err="1"/>
              <a:t>Dept</a:t>
            </a:r>
            <a:r>
              <a:rPr lang="en-US" dirty="0"/>
              <a:t> of CSE, BUET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84545" y="1843551"/>
                <a:ext cx="2064774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i="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1=4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i="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545" y="1843551"/>
                <a:ext cx="2064774" cy="1200329"/>
              </a:xfrm>
              <a:prstGeom prst="rect">
                <a:avLst/>
              </a:prstGeom>
              <a:blipFill>
                <a:blip r:embed="rId2" cstate="print"/>
                <a:stretch>
                  <a:fillRect l="-588" b="-351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789464" y="3367554"/>
                <a:ext cx="2059855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2=4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2]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3&lt;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goto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b="0" i="0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464" y="3367554"/>
                <a:ext cx="2059855" cy="1200329"/>
              </a:xfrm>
              <a:prstGeom prst="rect">
                <a:avLst/>
              </a:prstGeom>
              <a:blipFill>
                <a:blip r:embed="rId3" cstate="print"/>
                <a:stretch>
                  <a:fillRect b="-20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94382" y="5009532"/>
                <a:ext cx="2059855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4=4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4]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5&gt;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goto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b="0" i="0" baseline="-25000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382" y="5009532"/>
                <a:ext cx="2059855" cy="1200329"/>
              </a:xfrm>
              <a:prstGeom prst="rect">
                <a:avLst/>
              </a:prstGeom>
              <a:blipFill>
                <a:blip r:embed="rId4" cstate="print"/>
                <a:stretch>
                  <a:fillRect l="-294" b="-20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261113" y="1848470"/>
                <a:ext cx="206477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goto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113" y="1848470"/>
                <a:ext cx="2064774" cy="369332"/>
              </a:xfrm>
              <a:prstGeom prst="rect">
                <a:avLst/>
              </a:prstGeom>
              <a:blipFill>
                <a:blip r:embed="rId5" cstate="print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5447062" y="2939849"/>
                <a:ext cx="2064774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r>
                        <m:rPr>
                          <m:sty m:val="p"/>
                        </m:rP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gotoB</m:t>
                      </m:r>
                      <m:r>
                        <a:rPr lang="en-US" baseline="-25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062" y="2939849"/>
                <a:ext cx="2064774" cy="1200329"/>
              </a:xfrm>
              <a:prstGeom prst="rect">
                <a:avLst/>
              </a:prstGeom>
              <a:blipFill rotWithShape="0">
                <a:blip r:embed="rId6"/>
                <a:stretch>
                  <a:fillRect b="-301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8519641" y="2915270"/>
                <a:ext cx="2064774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14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1]</m:t>
                      </m:r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14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1]</m:t>
                      </m:r>
                      <m:r>
                        <a:rPr lang="en-US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9641" y="2915270"/>
                <a:ext cx="2064774" cy="1200329"/>
              </a:xfrm>
              <a:prstGeom prst="rect">
                <a:avLst/>
              </a:prstGeom>
              <a:blipFill rotWithShape="0">
                <a:blip r:embed="rId7"/>
                <a:stretch>
                  <a:fillRect b="-351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952557" y="1951713"/>
                <a:ext cx="47801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557" y="1951713"/>
                <a:ext cx="478015" cy="362984"/>
              </a:xfrm>
              <a:prstGeom prst="rect">
                <a:avLst/>
              </a:prstGeom>
              <a:blipFill>
                <a:blip r:embed="rId8" cstate="print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982048" y="3529784"/>
                <a:ext cx="47801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048" y="3529784"/>
                <a:ext cx="478015" cy="362984"/>
              </a:xfrm>
              <a:prstGeom prst="rect">
                <a:avLst/>
              </a:prstGeom>
              <a:blipFill>
                <a:blip r:embed="rId9" cstate="print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973359" y="5107855"/>
                <a:ext cx="47801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359" y="5107855"/>
                <a:ext cx="478015" cy="362984"/>
              </a:xfrm>
              <a:prstGeom prst="rect">
                <a:avLst/>
              </a:prstGeom>
              <a:blipFill>
                <a:blip r:embed="rId10" cstate="print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9384879" y="1843551"/>
                <a:ext cx="47801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4879" y="1843551"/>
                <a:ext cx="478015" cy="362984"/>
              </a:xfrm>
              <a:prstGeom prst="rect">
                <a:avLst/>
              </a:prstGeom>
              <a:blipFill>
                <a:blip r:embed="rId11" cstate="print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7606378" y="2959508"/>
                <a:ext cx="47801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378" y="2959508"/>
                <a:ext cx="478015" cy="362984"/>
              </a:xfrm>
              <a:prstGeom prst="rect">
                <a:avLst/>
              </a:prstGeom>
              <a:blipFill>
                <a:blip r:embed="rId12" cstate="print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0659292" y="3003750"/>
                <a:ext cx="47801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9292" y="3003750"/>
                <a:ext cx="478015" cy="362984"/>
              </a:xfrm>
              <a:prstGeom prst="rect">
                <a:avLst/>
              </a:prstGeom>
              <a:blipFill>
                <a:blip r:embed="rId13" cstate="print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>
            <a:stCxn id="6" idx="2"/>
            <a:endCxn id="10" idx="0"/>
          </p:cNvCxnSpPr>
          <p:nvPr/>
        </p:nvCxnSpPr>
        <p:spPr>
          <a:xfrm>
            <a:off x="2816932" y="3043880"/>
            <a:ext cx="2460" cy="3236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0" idx="2"/>
            <a:endCxn id="11" idx="0"/>
          </p:cNvCxnSpPr>
          <p:nvPr/>
        </p:nvCxnSpPr>
        <p:spPr>
          <a:xfrm>
            <a:off x="2819392" y="4567883"/>
            <a:ext cx="4918" cy="4416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1" idx="2"/>
            <a:endCxn id="42" idx="0"/>
          </p:cNvCxnSpPr>
          <p:nvPr/>
        </p:nvCxnSpPr>
        <p:spPr>
          <a:xfrm flipH="1">
            <a:off x="6479449" y="2217802"/>
            <a:ext cx="1814051" cy="722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1" idx="2"/>
            <a:endCxn id="43" idx="0"/>
          </p:cNvCxnSpPr>
          <p:nvPr/>
        </p:nvCxnSpPr>
        <p:spPr>
          <a:xfrm>
            <a:off x="8293500" y="2217802"/>
            <a:ext cx="1258528" cy="697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hape 28"/>
          <p:cNvCxnSpPr/>
          <p:nvPr/>
        </p:nvCxnSpPr>
        <p:spPr>
          <a:xfrm rot="5400000" flipH="1" flipV="1">
            <a:off x="3378209" y="1294571"/>
            <a:ext cx="4361391" cy="5469190"/>
          </a:xfrm>
          <a:prstGeom prst="bentConnector5">
            <a:avLst>
              <a:gd name="adj1" fmla="val -5241"/>
              <a:gd name="adj2" fmla="val 41112"/>
              <a:gd name="adj3" fmla="val 11318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hape 29"/>
          <p:cNvCxnSpPr/>
          <p:nvPr/>
        </p:nvCxnSpPr>
        <p:spPr>
          <a:xfrm rot="5400000" flipH="1">
            <a:off x="3760437" y="1421166"/>
            <a:ext cx="745812" cy="4692212"/>
          </a:xfrm>
          <a:prstGeom prst="bentConnector4">
            <a:avLst>
              <a:gd name="adj1" fmla="val -339020"/>
              <a:gd name="adj2" fmla="val 112377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: Shape 69"/>
          <p:cNvSpPr/>
          <p:nvPr/>
        </p:nvSpPr>
        <p:spPr>
          <a:xfrm flipH="1">
            <a:off x="3727833" y="4778425"/>
            <a:ext cx="796413" cy="1591602"/>
          </a:xfrm>
          <a:custGeom>
            <a:avLst/>
            <a:gdLst>
              <a:gd name="connsiteX0" fmla="*/ 781779 w 870270"/>
              <a:gd name="connsiteY0" fmla="*/ 1431538 h 1591602"/>
              <a:gd name="connsiteX1" fmla="*/ 472063 w 870270"/>
              <a:gd name="connsiteY1" fmla="*/ 1564273 h 1591602"/>
              <a:gd name="connsiteX2" fmla="*/ 115 w 870270"/>
              <a:gd name="connsiteY2" fmla="*/ 959589 h 1591602"/>
              <a:gd name="connsiteX3" fmla="*/ 516308 w 870270"/>
              <a:gd name="connsiteY3" fmla="*/ 30441 h 1591602"/>
              <a:gd name="connsiteX4" fmla="*/ 870270 w 870270"/>
              <a:gd name="connsiteY4" fmla="*/ 207422 h 1591602"/>
              <a:gd name="connsiteX5" fmla="*/ 870270 w 870270"/>
              <a:gd name="connsiteY5" fmla="*/ 207422 h 159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0270" h="1591602">
                <a:moveTo>
                  <a:pt x="781779" y="1431538"/>
                </a:moveTo>
                <a:cubicBezTo>
                  <a:pt x="692059" y="1537234"/>
                  <a:pt x="602340" y="1642931"/>
                  <a:pt x="472063" y="1564273"/>
                </a:cubicBezTo>
                <a:cubicBezTo>
                  <a:pt x="341786" y="1485615"/>
                  <a:pt x="-7259" y="1215228"/>
                  <a:pt x="115" y="959589"/>
                </a:cubicBezTo>
                <a:cubicBezTo>
                  <a:pt x="7489" y="703950"/>
                  <a:pt x="371282" y="155802"/>
                  <a:pt x="516308" y="30441"/>
                </a:cubicBezTo>
                <a:cubicBezTo>
                  <a:pt x="661334" y="-94920"/>
                  <a:pt x="870270" y="207422"/>
                  <a:pt x="870270" y="207422"/>
                </a:cubicBezTo>
                <a:lnTo>
                  <a:pt x="870270" y="207422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71"/>
          <p:cNvSpPr/>
          <p:nvPr/>
        </p:nvSpPr>
        <p:spPr>
          <a:xfrm flipH="1">
            <a:off x="3705867" y="3145376"/>
            <a:ext cx="796413" cy="1591602"/>
          </a:xfrm>
          <a:custGeom>
            <a:avLst/>
            <a:gdLst>
              <a:gd name="connsiteX0" fmla="*/ 781779 w 870270"/>
              <a:gd name="connsiteY0" fmla="*/ 1431538 h 1591602"/>
              <a:gd name="connsiteX1" fmla="*/ 472063 w 870270"/>
              <a:gd name="connsiteY1" fmla="*/ 1564273 h 1591602"/>
              <a:gd name="connsiteX2" fmla="*/ 115 w 870270"/>
              <a:gd name="connsiteY2" fmla="*/ 959589 h 1591602"/>
              <a:gd name="connsiteX3" fmla="*/ 516308 w 870270"/>
              <a:gd name="connsiteY3" fmla="*/ 30441 h 1591602"/>
              <a:gd name="connsiteX4" fmla="*/ 870270 w 870270"/>
              <a:gd name="connsiteY4" fmla="*/ 207422 h 1591602"/>
              <a:gd name="connsiteX5" fmla="*/ 870270 w 870270"/>
              <a:gd name="connsiteY5" fmla="*/ 207422 h 159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0270" h="1591602">
                <a:moveTo>
                  <a:pt x="781779" y="1431538"/>
                </a:moveTo>
                <a:cubicBezTo>
                  <a:pt x="692059" y="1537234"/>
                  <a:pt x="602340" y="1642931"/>
                  <a:pt x="472063" y="1564273"/>
                </a:cubicBezTo>
                <a:cubicBezTo>
                  <a:pt x="341786" y="1485615"/>
                  <a:pt x="-7259" y="1215228"/>
                  <a:pt x="115" y="959589"/>
                </a:cubicBezTo>
                <a:cubicBezTo>
                  <a:pt x="7489" y="703950"/>
                  <a:pt x="371282" y="155802"/>
                  <a:pt x="516308" y="30441"/>
                </a:cubicBezTo>
                <a:cubicBezTo>
                  <a:pt x="661334" y="-94920"/>
                  <a:pt x="870270" y="207422"/>
                  <a:pt x="870270" y="207422"/>
                </a:cubicBezTo>
                <a:lnTo>
                  <a:pt x="870270" y="207422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7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8"/>
            <a:ext cx="10515600" cy="1228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5000" dirty="0">
                <a:solidFill>
                  <a:schemeClr val="tx2">
                    <a:lumMod val="50000"/>
                  </a:schemeClr>
                </a:solidFill>
                <a:latin typeface="Constantia" panose="02030602050306030303" pitchFamily="18" charset="0"/>
              </a:rPr>
              <a:t>Dead Code Elimination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203367"/>
            <a:ext cx="10515600" cy="3063950"/>
          </a:xfrm>
        </p:spPr>
        <p:txBody>
          <a:bodyPr>
            <a:noAutofit/>
          </a:bodyPr>
          <a:lstStyle/>
          <a:p>
            <a:pPr>
              <a:lnSpc>
                <a:spcPct val="114000"/>
              </a:lnSpc>
            </a:pPr>
            <a:r>
              <a:rPr lang="en-US" i="1" dirty="0">
                <a:solidFill>
                  <a:srgbClr val="FF0000"/>
                </a:solidFill>
                <a:latin typeface="Constantia" panose="02030602050306030303" pitchFamily="18" charset="0"/>
              </a:rPr>
              <a:t>Dead Code</a:t>
            </a:r>
            <a:r>
              <a:rPr lang="en-US" dirty="0">
                <a:latin typeface="Constantia" panose="02030602050306030303" pitchFamily="18" charset="0"/>
              </a:rPr>
              <a:t>: Statements that computes values that never get </a:t>
            </a:r>
            <a:r>
              <a:rPr lang="en-US" dirty="0" smtClean="0">
                <a:latin typeface="Constantia" panose="02030602050306030303" pitchFamily="18" charset="0"/>
              </a:rPr>
              <a:t>used</a:t>
            </a:r>
          </a:p>
          <a:p>
            <a:pPr>
              <a:lnSpc>
                <a:spcPct val="114000"/>
              </a:lnSpc>
            </a:pPr>
            <a:r>
              <a:rPr lang="en-US" dirty="0" smtClean="0">
                <a:latin typeface="Constantia" panose="02030602050306030303" pitchFamily="18" charset="0"/>
                <a:cs typeface="Consolas" panose="020B0609020204030204" pitchFamily="49" charset="0"/>
              </a:rPr>
              <a:t>May result from various transformations, such as-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3">
              <a:lnSpc>
                <a:spcPct val="114000"/>
              </a:lnSpc>
            </a:pPr>
            <a:r>
              <a:rPr lang="en-US" sz="2600" dirty="0" smtClean="0">
                <a:solidFill>
                  <a:srgbClr val="0070C0"/>
                </a:solidFill>
                <a:latin typeface="Constantia" panose="02030602050306030303" pitchFamily="18" charset="0"/>
                <a:cs typeface="Consolas" panose="020B0609020204030204" pitchFamily="49" charset="0"/>
              </a:rPr>
              <a:t>Constant folding</a:t>
            </a:r>
            <a:r>
              <a:rPr lang="en-US" sz="2600" dirty="0" smtClean="0">
                <a:latin typeface="Constantia" panose="02030602050306030303" pitchFamily="18" charset="0"/>
                <a:cs typeface="Consolas" panose="020B0609020204030204" pitchFamily="49" charset="0"/>
              </a:rPr>
              <a:t>:  d</a:t>
            </a:r>
            <a:r>
              <a:rPr lang="en-US" sz="2600" dirty="0" smtClean="0">
                <a:latin typeface="Constantia" panose="02030602050306030303" pitchFamily="18" charset="0"/>
              </a:rPr>
              <a:t>educing </a:t>
            </a:r>
            <a:r>
              <a:rPr lang="en-US" sz="2600" dirty="0">
                <a:latin typeface="Constantia" panose="02030602050306030303" pitchFamily="18" charset="0"/>
              </a:rPr>
              <a:t>at compile time that the value of an expression is a constant and using the constant </a:t>
            </a:r>
            <a:r>
              <a:rPr lang="en-US" sz="2600" dirty="0" smtClean="0">
                <a:latin typeface="Constantia" panose="02030602050306030303" pitchFamily="18" charset="0"/>
              </a:rPr>
              <a:t>instead</a:t>
            </a:r>
          </a:p>
          <a:p>
            <a:pPr lvl="3">
              <a:lnSpc>
                <a:spcPct val="114000"/>
              </a:lnSpc>
            </a:pPr>
            <a:r>
              <a:rPr lang="en-US" sz="2600" dirty="0" smtClean="0">
                <a:solidFill>
                  <a:srgbClr val="00B050"/>
                </a:solidFill>
                <a:latin typeface="Constantia" panose="02030602050306030303" pitchFamily="18" charset="0"/>
              </a:rPr>
              <a:t>Copy propagation</a:t>
            </a:r>
            <a:r>
              <a:rPr lang="en-US" sz="2600" dirty="0" smtClean="0">
                <a:latin typeface="Constantia" panose="02030602050306030303" pitchFamily="18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114000"/>
              </a:lnSpc>
            </a:pPr>
            <a:r>
              <a:rPr lang="en-US" dirty="0" smtClean="0">
                <a:latin typeface="Constantia" panose="02030602050306030303" pitchFamily="18" charset="0"/>
                <a:cs typeface="Consolas" panose="020B0609020204030204" pitchFamily="49" charset="0"/>
              </a:rPr>
              <a:t>Example:</a:t>
            </a:r>
            <a:endParaRPr lang="en-US" dirty="0">
              <a:latin typeface="Constantia" panose="02030602050306030303" pitchFamily="18" charset="0"/>
              <a:cs typeface="Consolas" panose="020B0609020204030204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68714" y="4714342"/>
            <a:ext cx="3062514" cy="1323439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lvl="1"/>
            <a:r>
              <a:rPr lang="en-US" sz="2000" dirty="0" smtClean="0">
                <a:latin typeface="Constantia" panose="02030602050306030303" pitchFamily="18" charset="0"/>
                <a:cs typeface="Consolas" panose="020B0609020204030204" pitchFamily="49" charset="0"/>
              </a:rPr>
              <a:t>debug = false</a:t>
            </a:r>
          </a:p>
          <a:p>
            <a:pPr lvl="1"/>
            <a:r>
              <a:rPr lang="en-US" sz="2000" dirty="0">
                <a:latin typeface="Constantia" panose="02030602050306030303" pitchFamily="18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tantia" panose="02030602050306030303" pitchFamily="18" charset="0"/>
                <a:cs typeface="Consolas" panose="020B0609020204030204" pitchFamily="49" charset="0"/>
              </a:rPr>
              <a:t>… … …</a:t>
            </a:r>
            <a:endParaRPr lang="en-US" sz="2000" dirty="0">
              <a:latin typeface="Constantia" panose="02030602050306030303" pitchFamily="18" charset="0"/>
              <a:cs typeface="Consolas" panose="020B0609020204030204" pitchFamily="49" charset="0"/>
            </a:endParaRPr>
          </a:p>
          <a:p>
            <a:pPr lvl="1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if(debug) print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…;</a:t>
            </a:r>
          </a:p>
          <a:p>
            <a:pPr lvl="1"/>
            <a:r>
              <a:rPr lang="en-US" sz="2000" dirty="0">
                <a:latin typeface="Constantia" panose="02030602050306030303" pitchFamily="18" charset="0"/>
                <a:cs typeface="Consolas" panose="020B0609020204030204" pitchFamily="49" charset="0"/>
              </a:rPr>
              <a:t> … … </a:t>
            </a:r>
            <a:r>
              <a:rPr lang="en-US" sz="2000" dirty="0" smtClean="0">
                <a:latin typeface="Constantia" panose="02030602050306030303" pitchFamily="18" charset="0"/>
                <a:cs typeface="Consolas" panose="020B0609020204030204" pitchFamily="49" charset="0"/>
              </a:rPr>
              <a:t>…</a:t>
            </a:r>
            <a:endParaRPr lang="en-US" sz="2000" dirty="0">
              <a:latin typeface="Constantia" panose="02030602050306030303" pitchFamily="18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77630" y="4728854"/>
            <a:ext cx="3062514" cy="1323439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lvl="1"/>
            <a:r>
              <a:rPr lang="en-US" sz="2000" dirty="0" smtClean="0">
                <a:latin typeface="Constantia" panose="02030602050306030303" pitchFamily="18" charset="0"/>
                <a:cs typeface="Consolas" panose="020B0609020204030204" pitchFamily="49" charset="0"/>
              </a:rPr>
              <a:t>debug = false</a:t>
            </a:r>
          </a:p>
          <a:p>
            <a:pPr lvl="1"/>
            <a:r>
              <a:rPr lang="en-US" sz="2000" dirty="0">
                <a:latin typeface="Constantia" panose="02030602050306030303" pitchFamily="18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tantia" panose="02030602050306030303" pitchFamily="18" charset="0"/>
                <a:cs typeface="Consolas" panose="020B0609020204030204" pitchFamily="49" charset="0"/>
              </a:rPr>
              <a:t>… … …</a:t>
            </a:r>
            <a:endParaRPr lang="en-US" sz="2000" dirty="0">
              <a:latin typeface="Constantia" panose="02030602050306030303" pitchFamily="18" charset="0"/>
              <a:cs typeface="Consolas" panose="020B0609020204030204" pitchFamily="49" charset="0"/>
            </a:endParaRPr>
          </a:p>
          <a:p>
            <a:pPr lvl="1"/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if(false)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…;</a:t>
            </a:r>
          </a:p>
          <a:p>
            <a:pPr lvl="1"/>
            <a:r>
              <a:rPr lang="en-US" sz="2000" dirty="0">
                <a:latin typeface="Constantia" panose="02030602050306030303" pitchFamily="18" charset="0"/>
                <a:cs typeface="Consolas" panose="020B0609020204030204" pitchFamily="49" charset="0"/>
              </a:rPr>
              <a:t> … … </a:t>
            </a:r>
            <a:r>
              <a:rPr lang="en-US" sz="2000" dirty="0" smtClean="0">
                <a:latin typeface="Constantia" panose="02030602050306030303" pitchFamily="18" charset="0"/>
                <a:cs typeface="Consolas" panose="020B0609020204030204" pitchFamily="49" charset="0"/>
              </a:rPr>
              <a:t>…</a:t>
            </a:r>
            <a:endParaRPr lang="en-US" sz="2000" dirty="0">
              <a:latin typeface="Constantia" panose="02030602050306030303" pitchFamily="18" charset="0"/>
              <a:cs typeface="Consolas" panose="020B06090202040302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510315" y="4202115"/>
            <a:ext cx="3439885" cy="1314401"/>
            <a:chOff x="4187371" y="4247083"/>
            <a:chExt cx="3439885" cy="1314401"/>
          </a:xfrm>
        </p:grpSpPr>
        <p:sp>
          <p:nvSpPr>
            <p:cNvPr id="8" name="TextBox 7"/>
            <p:cNvSpPr txBox="1"/>
            <p:nvPr/>
          </p:nvSpPr>
          <p:spPr>
            <a:xfrm>
              <a:off x="4187371" y="4247083"/>
              <a:ext cx="3439885" cy="707886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lvl="1" algn="ctr"/>
              <a:r>
                <a:rPr lang="en-US" sz="2000" i="1" dirty="0" smtClean="0">
                  <a:solidFill>
                    <a:srgbClr val="0070C0"/>
                  </a:solidFill>
                  <a:latin typeface="Constantia" panose="02030602050306030303" pitchFamily="18" charset="0"/>
                  <a:cs typeface="Consolas" panose="020B0609020204030204" pitchFamily="49" charset="0"/>
                </a:rPr>
                <a:t>constant folding</a:t>
              </a:r>
            </a:p>
            <a:p>
              <a:pPr lvl="1"/>
              <a:r>
                <a:rPr lang="en-US" sz="2000" i="1" dirty="0" smtClean="0">
                  <a:solidFill>
                    <a:srgbClr val="0070C0"/>
                  </a:solidFill>
                  <a:latin typeface="Constantia" panose="02030602050306030303" pitchFamily="18" charset="0"/>
                  <a:cs typeface="Consolas" panose="020B0609020204030204" pitchFamily="49" charset="0"/>
                </a:rPr>
                <a:t>replaces </a:t>
              </a:r>
              <a:r>
                <a:rPr lang="en-US" sz="2000" i="1" dirty="0">
                  <a:solidFill>
                    <a:srgbClr val="0070C0"/>
                  </a:solidFill>
                  <a:latin typeface="Constantia" panose="02030602050306030303" pitchFamily="18" charset="0"/>
                  <a:cs typeface="Consolas" panose="020B0609020204030204" pitchFamily="49" charset="0"/>
                </a:rPr>
                <a:t>debug with false</a:t>
              </a:r>
              <a:endParaRPr lang="en-US" sz="20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5468256" y="5053652"/>
              <a:ext cx="1255486" cy="507832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884888" y="4736114"/>
            <a:ext cx="3062514" cy="1323439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lvl="1"/>
            <a:r>
              <a:rPr lang="en-US" sz="2000" dirty="0" smtClean="0">
                <a:latin typeface="Constantia" panose="02030602050306030303" pitchFamily="18" charset="0"/>
                <a:cs typeface="Consolas" panose="020B0609020204030204" pitchFamily="49" charset="0"/>
              </a:rPr>
              <a:t>debug = false</a:t>
            </a:r>
          </a:p>
          <a:p>
            <a:pPr lvl="1"/>
            <a:r>
              <a:rPr lang="en-US" sz="2000" dirty="0">
                <a:latin typeface="Constantia" panose="02030602050306030303" pitchFamily="18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tantia" panose="02030602050306030303" pitchFamily="18" charset="0"/>
                <a:cs typeface="Consolas" panose="020B0609020204030204" pitchFamily="49" charset="0"/>
              </a:rPr>
              <a:t>… … …</a:t>
            </a:r>
            <a:endParaRPr lang="en-US" sz="2000" dirty="0">
              <a:latin typeface="Constantia" panose="02030602050306030303" pitchFamily="18" charset="0"/>
              <a:cs typeface="Consolas" panose="020B0609020204030204" pitchFamily="49" charset="0"/>
            </a:endParaRPr>
          </a:p>
          <a:p>
            <a:pPr lvl="1"/>
            <a:r>
              <a:rPr lang="en-US" sz="2000" strike="sngStrike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if(false) </a:t>
            </a:r>
            <a:r>
              <a:rPr lang="en-US" sz="2000" strike="sngStrike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2000" strike="sngStrike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…;</a:t>
            </a:r>
          </a:p>
          <a:p>
            <a:pPr lvl="1"/>
            <a:r>
              <a:rPr lang="en-US" sz="2000" dirty="0">
                <a:latin typeface="Constantia" panose="02030602050306030303" pitchFamily="18" charset="0"/>
                <a:cs typeface="Consolas" panose="020B0609020204030204" pitchFamily="49" charset="0"/>
              </a:rPr>
              <a:t> … … </a:t>
            </a:r>
            <a:r>
              <a:rPr lang="en-US" sz="2000" dirty="0" smtClean="0">
                <a:latin typeface="Constantia" panose="02030602050306030303" pitchFamily="18" charset="0"/>
                <a:cs typeface="Consolas" panose="020B0609020204030204" pitchFamily="49" charset="0"/>
              </a:rPr>
              <a:t>…</a:t>
            </a:r>
            <a:endParaRPr lang="en-US" sz="2000" dirty="0">
              <a:latin typeface="Constantia" panose="02030602050306030303" pitchFamily="18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71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9" grpId="1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8"/>
            <a:ext cx="10515600" cy="1228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5000" dirty="0">
                <a:solidFill>
                  <a:schemeClr val="tx2">
                    <a:lumMod val="50000"/>
                  </a:schemeClr>
                </a:solidFill>
                <a:latin typeface="Constantia" panose="02030602050306030303" pitchFamily="18" charset="0"/>
              </a:rPr>
              <a:t>Dead Code Elimination</a:t>
            </a:r>
            <a:endParaRPr lang="en-US" sz="5000" dirty="0">
              <a:solidFill>
                <a:schemeClr val="tx2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781809" y="6356351"/>
            <a:ext cx="4114800" cy="365125"/>
          </a:xfrm>
        </p:spPr>
        <p:txBody>
          <a:bodyPr/>
          <a:lstStyle/>
          <a:p>
            <a:r>
              <a:rPr lang="en-US" dirty="0" err="1"/>
              <a:t>Dept</a:t>
            </a:r>
            <a:r>
              <a:rPr lang="en-US" dirty="0"/>
              <a:t> of CSE, BUET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84545" y="1843551"/>
                <a:ext cx="2064774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i="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1=4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i="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545" y="1843551"/>
                <a:ext cx="2064774" cy="1200329"/>
              </a:xfrm>
              <a:prstGeom prst="rect">
                <a:avLst/>
              </a:prstGeom>
              <a:blipFill>
                <a:blip r:embed="rId2" cstate="print"/>
                <a:stretch>
                  <a:fillRect l="-588" b="-351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789464" y="3367554"/>
                <a:ext cx="2059855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2=4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2]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3&lt;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goto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b="0" i="0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464" y="3367554"/>
                <a:ext cx="2059855" cy="1200329"/>
              </a:xfrm>
              <a:prstGeom prst="rect">
                <a:avLst/>
              </a:prstGeom>
              <a:blipFill>
                <a:blip r:embed="rId3" cstate="print"/>
                <a:stretch>
                  <a:fillRect b="-20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94382" y="5009532"/>
                <a:ext cx="2059855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4=4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4]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5&gt;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goto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b="0" i="0" baseline="-25000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382" y="5009532"/>
                <a:ext cx="2059855" cy="1200329"/>
              </a:xfrm>
              <a:prstGeom prst="rect">
                <a:avLst/>
              </a:prstGeom>
              <a:blipFill>
                <a:blip r:embed="rId4" cstate="print"/>
                <a:stretch>
                  <a:fillRect l="-294" b="-20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261113" y="1848470"/>
                <a:ext cx="206477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goto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113" y="1848470"/>
                <a:ext cx="2064774" cy="369332"/>
              </a:xfrm>
              <a:prstGeom prst="rect">
                <a:avLst/>
              </a:prstGeom>
              <a:blipFill>
                <a:blip r:embed="rId5" cstate="print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5447062" y="2939849"/>
                <a:ext cx="2064774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r>
                        <m:rPr>
                          <m:sty m:val="p"/>
                        </m:rP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gotoB</m:t>
                      </m:r>
                      <m:r>
                        <a:rPr lang="en-US" baseline="-25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062" y="2939849"/>
                <a:ext cx="2064774" cy="1200329"/>
              </a:xfrm>
              <a:prstGeom prst="rect">
                <a:avLst/>
              </a:prstGeom>
              <a:blipFill rotWithShape="0">
                <a:blip r:embed="rId6"/>
                <a:stretch>
                  <a:fillRect b="-301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8519641" y="2915270"/>
                <a:ext cx="2064774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14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1]</m:t>
                      </m:r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14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1]</m:t>
                      </m:r>
                      <m:r>
                        <a:rPr lang="en-US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9641" y="2915270"/>
                <a:ext cx="2064774" cy="1200329"/>
              </a:xfrm>
              <a:prstGeom prst="rect">
                <a:avLst/>
              </a:prstGeom>
              <a:blipFill rotWithShape="0">
                <a:blip r:embed="rId7"/>
                <a:stretch>
                  <a:fillRect b="-351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952557" y="1951713"/>
                <a:ext cx="47801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557" y="1951713"/>
                <a:ext cx="478015" cy="362984"/>
              </a:xfrm>
              <a:prstGeom prst="rect">
                <a:avLst/>
              </a:prstGeom>
              <a:blipFill>
                <a:blip r:embed="rId8" cstate="print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982048" y="3529784"/>
                <a:ext cx="47801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048" y="3529784"/>
                <a:ext cx="478015" cy="362984"/>
              </a:xfrm>
              <a:prstGeom prst="rect">
                <a:avLst/>
              </a:prstGeom>
              <a:blipFill>
                <a:blip r:embed="rId9" cstate="print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973359" y="5107855"/>
                <a:ext cx="47801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359" y="5107855"/>
                <a:ext cx="478015" cy="362984"/>
              </a:xfrm>
              <a:prstGeom prst="rect">
                <a:avLst/>
              </a:prstGeom>
              <a:blipFill>
                <a:blip r:embed="rId10" cstate="print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9384879" y="1843551"/>
                <a:ext cx="47801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4879" y="1843551"/>
                <a:ext cx="478015" cy="362984"/>
              </a:xfrm>
              <a:prstGeom prst="rect">
                <a:avLst/>
              </a:prstGeom>
              <a:blipFill>
                <a:blip r:embed="rId11" cstate="print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7606378" y="2959508"/>
                <a:ext cx="47801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378" y="2959508"/>
                <a:ext cx="478015" cy="362984"/>
              </a:xfrm>
              <a:prstGeom prst="rect">
                <a:avLst/>
              </a:prstGeom>
              <a:blipFill>
                <a:blip r:embed="rId12" cstate="print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0659292" y="3003750"/>
                <a:ext cx="47801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9292" y="3003750"/>
                <a:ext cx="478015" cy="362984"/>
              </a:xfrm>
              <a:prstGeom prst="rect">
                <a:avLst/>
              </a:prstGeom>
              <a:blipFill>
                <a:blip r:embed="rId13" cstate="print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>
            <a:stCxn id="6" idx="2"/>
            <a:endCxn id="10" idx="0"/>
          </p:cNvCxnSpPr>
          <p:nvPr/>
        </p:nvCxnSpPr>
        <p:spPr>
          <a:xfrm>
            <a:off x="2816932" y="3043880"/>
            <a:ext cx="2460" cy="3236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0" idx="2"/>
            <a:endCxn id="11" idx="0"/>
          </p:cNvCxnSpPr>
          <p:nvPr/>
        </p:nvCxnSpPr>
        <p:spPr>
          <a:xfrm>
            <a:off x="2819392" y="4567883"/>
            <a:ext cx="4918" cy="4416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1" idx="2"/>
            <a:endCxn id="42" idx="0"/>
          </p:cNvCxnSpPr>
          <p:nvPr/>
        </p:nvCxnSpPr>
        <p:spPr>
          <a:xfrm flipH="1">
            <a:off x="6479449" y="2217802"/>
            <a:ext cx="1814051" cy="722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1" idx="2"/>
            <a:endCxn id="43" idx="0"/>
          </p:cNvCxnSpPr>
          <p:nvPr/>
        </p:nvCxnSpPr>
        <p:spPr>
          <a:xfrm>
            <a:off x="8293500" y="2217802"/>
            <a:ext cx="1258528" cy="697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hape 28"/>
          <p:cNvCxnSpPr/>
          <p:nvPr/>
        </p:nvCxnSpPr>
        <p:spPr>
          <a:xfrm rot="5400000" flipH="1" flipV="1">
            <a:off x="3378209" y="1294571"/>
            <a:ext cx="4361391" cy="5469190"/>
          </a:xfrm>
          <a:prstGeom prst="bentConnector5">
            <a:avLst>
              <a:gd name="adj1" fmla="val -5241"/>
              <a:gd name="adj2" fmla="val 41112"/>
              <a:gd name="adj3" fmla="val 11318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hape 29"/>
          <p:cNvCxnSpPr/>
          <p:nvPr/>
        </p:nvCxnSpPr>
        <p:spPr>
          <a:xfrm rot="5400000" flipH="1">
            <a:off x="3760437" y="1421166"/>
            <a:ext cx="745812" cy="4692212"/>
          </a:xfrm>
          <a:prstGeom prst="bentConnector4">
            <a:avLst>
              <a:gd name="adj1" fmla="val -339020"/>
              <a:gd name="adj2" fmla="val 112377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: Shape 69"/>
          <p:cNvSpPr/>
          <p:nvPr/>
        </p:nvSpPr>
        <p:spPr>
          <a:xfrm flipH="1">
            <a:off x="3727833" y="4778425"/>
            <a:ext cx="796413" cy="1591602"/>
          </a:xfrm>
          <a:custGeom>
            <a:avLst/>
            <a:gdLst>
              <a:gd name="connsiteX0" fmla="*/ 781779 w 870270"/>
              <a:gd name="connsiteY0" fmla="*/ 1431538 h 1591602"/>
              <a:gd name="connsiteX1" fmla="*/ 472063 w 870270"/>
              <a:gd name="connsiteY1" fmla="*/ 1564273 h 1591602"/>
              <a:gd name="connsiteX2" fmla="*/ 115 w 870270"/>
              <a:gd name="connsiteY2" fmla="*/ 959589 h 1591602"/>
              <a:gd name="connsiteX3" fmla="*/ 516308 w 870270"/>
              <a:gd name="connsiteY3" fmla="*/ 30441 h 1591602"/>
              <a:gd name="connsiteX4" fmla="*/ 870270 w 870270"/>
              <a:gd name="connsiteY4" fmla="*/ 207422 h 1591602"/>
              <a:gd name="connsiteX5" fmla="*/ 870270 w 870270"/>
              <a:gd name="connsiteY5" fmla="*/ 207422 h 159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0270" h="1591602">
                <a:moveTo>
                  <a:pt x="781779" y="1431538"/>
                </a:moveTo>
                <a:cubicBezTo>
                  <a:pt x="692059" y="1537234"/>
                  <a:pt x="602340" y="1642931"/>
                  <a:pt x="472063" y="1564273"/>
                </a:cubicBezTo>
                <a:cubicBezTo>
                  <a:pt x="341786" y="1485615"/>
                  <a:pt x="-7259" y="1215228"/>
                  <a:pt x="115" y="959589"/>
                </a:cubicBezTo>
                <a:cubicBezTo>
                  <a:pt x="7489" y="703950"/>
                  <a:pt x="371282" y="155802"/>
                  <a:pt x="516308" y="30441"/>
                </a:cubicBezTo>
                <a:cubicBezTo>
                  <a:pt x="661334" y="-94920"/>
                  <a:pt x="870270" y="207422"/>
                  <a:pt x="870270" y="207422"/>
                </a:cubicBezTo>
                <a:lnTo>
                  <a:pt x="870270" y="207422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71"/>
          <p:cNvSpPr/>
          <p:nvPr/>
        </p:nvSpPr>
        <p:spPr>
          <a:xfrm flipH="1">
            <a:off x="3705867" y="3145376"/>
            <a:ext cx="796413" cy="1591602"/>
          </a:xfrm>
          <a:custGeom>
            <a:avLst/>
            <a:gdLst>
              <a:gd name="connsiteX0" fmla="*/ 781779 w 870270"/>
              <a:gd name="connsiteY0" fmla="*/ 1431538 h 1591602"/>
              <a:gd name="connsiteX1" fmla="*/ 472063 w 870270"/>
              <a:gd name="connsiteY1" fmla="*/ 1564273 h 1591602"/>
              <a:gd name="connsiteX2" fmla="*/ 115 w 870270"/>
              <a:gd name="connsiteY2" fmla="*/ 959589 h 1591602"/>
              <a:gd name="connsiteX3" fmla="*/ 516308 w 870270"/>
              <a:gd name="connsiteY3" fmla="*/ 30441 h 1591602"/>
              <a:gd name="connsiteX4" fmla="*/ 870270 w 870270"/>
              <a:gd name="connsiteY4" fmla="*/ 207422 h 1591602"/>
              <a:gd name="connsiteX5" fmla="*/ 870270 w 870270"/>
              <a:gd name="connsiteY5" fmla="*/ 207422 h 159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0270" h="1591602">
                <a:moveTo>
                  <a:pt x="781779" y="1431538"/>
                </a:moveTo>
                <a:cubicBezTo>
                  <a:pt x="692059" y="1537234"/>
                  <a:pt x="602340" y="1642931"/>
                  <a:pt x="472063" y="1564273"/>
                </a:cubicBezTo>
                <a:cubicBezTo>
                  <a:pt x="341786" y="1485615"/>
                  <a:pt x="-7259" y="1215228"/>
                  <a:pt x="115" y="959589"/>
                </a:cubicBezTo>
                <a:cubicBezTo>
                  <a:pt x="7489" y="703950"/>
                  <a:pt x="371282" y="155802"/>
                  <a:pt x="516308" y="30441"/>
                </a:cubicBezTo>
                <a:cubicBezTo>
                  <a:pt x="661334" y="-94920"/>
                  <a:pt x="870270" y="207422"/>
                  <a:pt x="870270" y="207422"/>
                </a:cubicBezTo>
                <a:lnTo>
                  <a:pt x="870270" y="207422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7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8"/>
            <a:ext cx="10515600" cy="1228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5000" dirty="0" smtClean="0">
                <a:solidFill>
                  <a:schemeClr val="tx2">
                    <a:lumMod val="50000"/>
                  </a:schemeClr>
                </a:solidFill>
                <a:latin typeface="Constantia" panose="02030602050306030303" pitchFamily="18" charset="0"/>
              </a:rPr>
              <a:t>Dead Code Elimination</a:t>
            </a:r>
            <a:endParaRPr lang="en-US" sz="5000" dirty="0">
              <a:solidFill>
                <a:schemeClr val="tx2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698674" y="6437455"/>
            <a:ext cx="4114800" cy="365125"/>
          </a:xfrm>
        </p:spPr>
        <p:txBody>
          <a:bodyPr/>
          <a:lstStyle/>
          <a:p>
            <a:r>
              <a:rPr lang="en-US" dirty="0" err="1"/>
              <a:t>Dept</a:t>
            </a:r>
            <a:r>
              <a:rPr lang="en-US" dirty="0"/>
              <a:t> of CSE, BUET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84545" y="1843551"/>
                <a:ext cx="2064774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i="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1=4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i="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545" y="1843551"/>
                <a:ext cx="2064774" cy="1200329"/>
              </a:xfrm>
              <a:prstGeom prst="rect">
                <a:avLst/>
              </a:prstGeom>
              <a:blipFill>
                <a:blip r:embed="rId2" cstate="print"/>
                <a:stretch>
                  <a:fillRect l="-588" b="-351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789464" y="3367554"/>
                <a:ext cx="2059855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2=4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2]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3&lt;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goto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b="0" i="0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464" y="3367554"/>
                <a:ext cx="2059855" cy="1200329"/>
              </a:xfrm>
              <a:prstGeom prst="rect">
                <a:avLst/>
              </a:prstGeom>
              <a:blipFill>
                <a:blip r:embed="rId3" cstate="print"/>
                <a:stretch>
                  <a:fillRect b="-20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94382" y="5009532"/>
                <a:ext cx="2059855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4=4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4]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5&gt;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goto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b="0" i="0" baseline="-25000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382" y="5009532"/>
                <a:ext cx="2059855" cy="1200329"/>
              </a:xfrm>
              <a:prstGeom prst="rect">
                <a:avLst/>
              </a:prstGeom>
              <a:blipFill>
                <a:blip r:embed="rId4" cstate="print"/>
                <a:stretch>
                  <a:fillRect l="-294" b="-20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261113" y="1848470"/>
                <a:ext cx="206477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goto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113" y="1848470"/>
                <a:ext cx="2064774" cy="369332"/>
              </a:xfrm>
              <a:prstGeom prst="rect">
                <a:avLst/>
              </a:prstGeom>
              <a:blipFill>
                <a:blip r:embed="rId5" cstate="print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5447062" y="2939849"/>
                <a:ext cx="2064774" cy="9169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r>
                        <m:rPr>
                          <m:sty m:val="p"/>
                        </m:rP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gotoB</m:t>
                      </m:r>
                      <m:r>
                        <a:rPr lang="en-US" baseline="-25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062" y="2939849"/>
                <a:ext cx="2064774" cy="916982"/>
              </a:xfrm>
              <a:prstGeom prst="rect">
                <a:avLst/>
              </a:prstGeom>
              <a:blipFill rotWithShape="0">
                <a:blip r:embed="rId6"/>
                <a:stretch>
                  <a:fillRect b="-45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8519641" y="2915270"/>
                <a:ext cx="2064774" cy="9233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14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1]</m:t>
                      </m:r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14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9641" y="2915270"/>
                <a:ext cx="2064774" cy="923330"/>
              </a:xfrm>
              <a:prstGeom prst="rect">
                <a:avLst/>
              </a:prstGeom>
              <a:blipFill rotWithShape="0">
                <a:blip r:embed="rId7"/>
                <a:stretch>
                  <a:fillRect b="-454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952557" y="1951713"/>
                <a:ext cx="47801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557" y="1951713"/>
                <a:ext cx="478015" cy="362984"/>
              </a:xfrm>
              <a:prstGeom prst="rect">
                <a:avLst/>
              </a:prstGeom>
              <a:blipFill>
                <a:blip r:embed="rId8" cstate="print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982048" y="3529784"/>
                <a:ext cx="47801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048" y="3529784"/>
                <a:ext cx="478015" cy="362984"/>
              </a:xfrm>
              <a:prstGeom prst="rect">
                <a:avLst/>
              </a:prstGeom>
              <a:blipFill>
                <a:blip r:embed="rId9" cstate="print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973359" y="5107855"/>
                <a:ext cx="47801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359" y="5107855"/>
                <a:ext cx="478015" cy="362984"/>
              </a:xfrm>
              <a:prstGeom prst="rect">
                <a:avLst/>
              </a:prstGeom>
              <a:blipFill>
                <a:blip r:embed="rId10" cstate="print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9384879" y="1843551"/>
                <a:ext cx="47801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4879" y="1843551"/>
                <a:ext cx="478015" cy="362984"/>
              </a:xfrm>
              <a:prstGeom prst="rect">
                <a:avLst/>
              </a:prstGeom>
              <a:blipFill>
                <a:blip r:embed="rId11" cstate="print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7606378" y="2959508"/>
                <a:ext cx="47801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378" y="2959508"/>
                <a:ext cx="478015" cy="362984"/>
              </a:xfrm>
              <a:prstGeom prst="rect">
                <a:avLst/>
              </a:prstGeom>
              <a:blipFill>
                <a:blip r:embed="rId12" cstate="print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0659292" y="3003750"/>
                <a:ext cx="47801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9292" y="3003750"/>
                <a:ext cx="478015" cy="362984"/>
              </a:xfrm>
              <a:prstGeom prst="rect">
                <a:avLst/>
              </a:prstGeom>
              <a:blipFill>
                <a:blip r:embed="rId13" cstate="print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>
            <a:stCxn id="6" idx="2"/>
            <a:endCxn id="10" idx="0"/>
          </p:cNvCxnSpPr>
          <p:nvPr/>
        </p:nvCxnSpPr>
        <p:spPr>
          <a:xfrm>
            <a:off x="2816932" y="3043880"/>
            <a:ext cx="2460" cy="3236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0" idx="2"/>
            <a:endCxn id="11" idx="0"/>
          </p:cNvCxnSpPr>
          <p:nvPr/>
        </p:nvCxnSpPr>
        <p:spPr>
          <a:xfrm>
            <a:off x="2819392" y="4567883"/>
            <a:ext cx="4918" cy="4416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1" idx="2"/>
            <a:endCxn id="42" idx="0"/>
          </p:cNvCxnSpPr>
          <p:nvPr/>
        </p:nvCxnSpPr>
        <p:spPr>
          <a:xfrm flipH="1">
            <a:off x="6479449" y="2217802"/>
            <a:ext cx="1814051" cy="722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1" idx="2"/>
            <a:endCxn id="43" idx="0"/>
          </p:cNvCxnSpPr>
          <p:nvPr/>
        </p:nvCxnSpPr>
        <p:spPr>
          <a:xfrm>
            <a:off x="8293500" y="2217802"/>
            <a:ext cx="1258528" cy="697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hape 27"/>
          <p:cNvCxnSpPr/>
          <p:nvPr/>
        </p:nvCxnSpPr>
        <p:spPr>
          <a:xfrm rot="5400000" flipH="1" flipV="1">
            <a:off x="3378209" y="1294571"/>
            <a:ext cx="4361391" cy="5469190"/>
          </a:xfrm>
          <a:prstGeom prst="bentConnector5">
            <a:avLst>
              <a:gd name="adj1" fmla="val -5241"/>
              <a:gd name="adj2" fmla="val 41112"/>
              <a:gd name="adj3" fmla="val 11318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hape 28"/>
          <p:cNvCxnSpPr>
            <a:stCxn id="42" idx="2"/>
          </p:cNvCxnSpPr>
          <p:nvPr/>
        </p:nvCxnSpPr>
        <p:spPr>
          <a:xfrm rot="5400000" flipH="1">
            <a:off x="3902110" y="1279493"/>
            <a:ext cx="462465" cy="4692212"/>
          </a:xfrm>
          <a:prstGeom prst="bentConnector4">
            <a:avLst>
              <a:gd name="adj1" fmla="val -626908"/>
              <a:gd name="adj2" fmla="val 111731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69"/>
          <p:cNvSpPr/>
          <p:nvPr/>
        </p:nvSpPr>
        <p:spPr>
          <a:xfrm flipH="1">
            <a:off x="3727833" y="4778425"/>
            <a:ext cx="796413" cy="1591602"/>
          </a:xfrm>
          <a:custGeom>
            <a:avLst/>
            <a:gdLst>
              <a:gd name="connsiteX0" fmla="*/ 781779 w 870270"/>
              <a:gd name="connsiteY0" fmla="*/ 1431538 h 1591602"/>
              <a:gd name="connsiteX1" fmla="*/ 472063 w 870270"/>
              <a:gd name="connsiteY1" fmla="*/ 1564273 h 1591602"/>
              <a:gd name="connsiteX2" fmla="*/ 115 w 870270"/>
              <a:gd name="connsiteY2" fmla="*/ 959589 h 1591602"/>
              <a:gd name="connsiteX3" fmla="*/ 516308 w 870270"/>
              <a:gd name="connsiteY3" fmla="*/ 30441 h 1591602"/>
              <a:gd name="connsiteX4" fmla="*/ 870270 w 870270"/>
              <a:gd name="connsiteY4" fmla="*/ 207422 h 1591602"/>
              <a:gd name="connsiteX5" fmla="*/ 870270 w 870270"/>
              <a:gd name="connsiteY5" fmla="*/ 207422 h 159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0270" h="1591602">
                <a:moveTo>
                  <a:pt x="781779" y="1431538"/>
                </a:moveTo>
                <a:cubicBezTo>
                  <a:pt x="692059" y="1537234"/>
                  <a:pt x="602340" y="1642931"/>
                  <a:pt x="472063" y="1564273"/>
                </a:cubicBezTo>
                <a:cubicBezTo>
                  <a:pt x="341786" y="1485615"/>
                  <a:pt x="-7259" y="1215228"/>
                  <a:pt x="115" y="959589"/>
                </a:cubicBezTo>
                <a:cubicBezTo>
                  <a:pt x="7489" y="703950"/>
                  <a:pt x="371282" y="155802"/>
                  <a:pt x="516308" y="30441"/>
                </a:cubicBezTo>
                <a:cubicBezTo>
                  <a:pt x="661334" y="-94920"/>
                  <a:pt x="870270" y="207422"/>
                  <a:pt x="870270" y="207422"/>
                </a:cubicBezTo>
                <a:lnTo>
                  <a:pt x="870270" y="207422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71"/>
          <p:cNvSpPr/>
          <p:nvPr/>
        </p:nvSpPr>
        <p:spPr>
          <a:xfrm flipH="1">
            <a:off x="3705867" y="3145376"/>
            <a:ext cx="796413" cy="1591602"/>
          </a:xfrm>
          <a:custGeom>
            <a:avLst/>
            <a:gdLst>
              <a:gd name="connsiteX0" fmla="*/ 781779 w 870270"/>
              <a:gd name="connsiteY0" fmla="*/ 1431538 h 1591602"/>
              <a:gd name="connsiteX1" fmla="*/ 472063 w 870270"/>
              <a:gd name="connsiteY1" fmla="*/ 1564273 h 1591602"/>
              <a:gd name="connsiteX2" fmla="*/ 115 w 870270"/>
              <a:gd name="connsiteY2" fmla="*/ 959589 h 1591602"/>
              <a:gd name="connsiteX3" fmla="*/ 516308 w 870270"/>
              <a:gd name="connsiteY3" fmla="*/ 30441 h 1591602"/>
              <a:gd name="connsiteX4" fmla="*/ 870270 w 870270"/>
              <a:gd name="connsiteY4" fmla="*/ 207422 h 1591602"/>
              <a:gd name="connsiteX5" fmla="*/ 870270 w 870270"/>
              <a:gd name="connsiteY5" fmla="*/ 207422 h 159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0270" h="1591602">
                <a:moveTo>
                  <a:pt x="781779" y="1431538"/>
                </a:moveTo>
                <a:cubicBezTo>
                  <a:pt x="692059" y="1537234"/>
                  <a:pt x="602340" y="1642931"/>
                  <a:pt x="472063" y="1564273"/>
                </a:cubicBezTo>
                <a:cubicBezTo>
                  <a:pt x="341786" y="1485615"/>
                  <a:pt x="-7259" y="1215228"/>
                  <a:pt x="115" y="959589"/>
                </a:cubicBezTo>
                <a:cubicBezTo>
                  <a:pt x="7489" y="703950"/>
                  <a:pt x="371282" y="155802"/>
                  <a:pt x="516308" y="30441"/>
                </a:cubicBezTo>
                <a:cubicBezTo>
                  <a:pt x="661334" y="-94920"/>
                  <a:pt x="870270" y="207422"/>
                  <a:pt x="870270" y="207422"/>
                </a:cubicBezTo>
                <a:lnTo>
                  <a:pt x="870270" y="207422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7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8"/>
            <a:ext cx="10515600" cy="1228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5000" dirty="0">
                <a:solidFill>
                  <a:schemeClr val="tx2">
                    <a:lumMod val="50000"/>
                  </a:schemeClr>
                </a:solidFill>
                <a:latin typeface="Constantia" panose="02030602050306030303" pitchFamily="18" charset="0"/>
              </a:rPr>
              <a:t>Code Motion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076269"/>
            <a:ext cx="10515600" cy="324898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onstantia" panose="02030602050306030303" pitchFamily="18" charset="0"/>
                <a:cs typeface="Courier New" panose="02070309020205020404" pitchFamily="49" charset="0"/>
              </a:rPr>
              <a:t>Reducing the amount of code in a </a:t>
            </a:r>
            <a:r>
              <a:rPr lang="en-US" dirty="0">
                <a:solidFill>
                  <a:srgbClr val="C00000"/>
                </a:solidFill>
                <a:latin typeface="Constantia" panose="02030602050306030303" pitchFamily="18" charset="0"/>
                <a:cs typeface="Courier New" panose="02070309020205020404" pitchFamily="49" charset="0"/>
              </a:rPr>
              <a:t>loop</a:t>
            </a:r>
            <a:r>
              <a:rPr lang="en-US" dirty="0">
                <a:latin typeface="Constantia" panose="02030602050306030303" pitchFamily="18" charset="0"/>
                <a:cs typeface="Courier New" panose="02070309020205020404" pitchFamily="49" charset="0"/>
              </a:rPr>
              <a:t> may improve running time of a program significantly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Constantia" panose="02030602050306030303" pitchFamily="18" charset="0"/>
                <a:cs typeface="Courier New" panose="02070309020205020404" pitchFamily="49" charset="0"/>
              </a:rPr>
              <a:t>Specially inner loops</a:t>
            </a:r>
          </a:p>
          <a:p>
            <a:pPr>
              <a:lnSpc>
                <a:spcPct val="100000"/>
              </a:lnSpc>
            </a:pPr>
            <a:r>
              <a:rPr lang="en-US" i="1" dirty="0" smtClean="0">
                <a:solidFill>
                  <a:srgbClr val="FF0000"/>
                </a:solidFill>
                <a:latin typeface="Constantia" panose="02030602050306030303" pitchFamily="18" charset="0"/>
                <a:cs typeface="Courier New" panose="02070309020205020404" pitchFamily="49" charset="0"/>
              </a:rPr>
              <a:t>Code </a:t>
            </a:r>
            <a:r>
              <a:rPr lang="en-US" i="1" dirty="0">
                <a:solidFill>
                  <a:srgbClr val="FF0000"/>
                </a:solidFill>
                <a:latin typeface="Constantia" panose="02030602050306030303" pitchFamily="18" charset="0"/>
                <a:cs typeface="Courier New" panose="02070309020205020404" pitchFamily="49" charset="0"/>
              </a:rPr>
              <a:t>Motion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latin typeface="Constantia" panose="02030602050306030303" pitchFamily="18" charset="0"/>
                <a:cs typeface="Courier New" panose="02070309020205020404" pitchFamily="49" charset="0"/>
              </a:rPr>
              <a:t>Moves </a:t>
            </a:r>
            <a:r>
              <a:rPr lang="en-US" dirty="0" smtClean="0">
                <a:solidFill>
                  <a:srgbClr val="0070C0"/>
                </a:solidFill>
                <a:latin typeface="Constantia" panose="02030602050306030303" pitchFamily="18" charset="0"/>
                <a:cs typeface="Courier New" panose="02070309020205020404" pitchFamily="49" charset="0"/>
              </a:rPr>
              <a:t>loop-invariant computations</a:t>
            </a:r>
            <a:r>
              <a:rPr lang="en-US" dirty="0" smtClean="0">
                <a:latin typeface="Constantia" panose="02030602050306030303" pitchFamily="18" charset="0"/>
                <a:cs typeface="Courier New" panose="02070309020205020404" pitchFamily="49" charset="0"/>
              </a:rPr>
              <a:t> out the loop and evaluates before the loop.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onstantia" panose="02030602050306030303" pitchFamily="18" charset="0"/>
                <a:cs typeface="Consolas" panose="020B0609020204030204" pitchFamily="49" charset="0"/>
              </a:rPr>
              <a:t>Example:</a:t>
            </a:r>
            <a:endParaRPr lang="en-US" sz="2400" dirty="0">
              <a:solidFill>
                <a:srgbClr val="0070C0"/>
              </a:solidFill>
              <a:latin typeface="Constantia" panose="02030602050306030303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562" y="3874741"/>
            <a:ext cx="7840744" cy="570456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  <a:prstDash val="dash"/>
          </a:ln>
        </p:spPr>
      </p:pic>
      <p:pic>
        <p:nvPicPr>
          <p:cNvPr id="13" name="Picture 12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742" y="5149532"/>
            <a:ext cx="7778816" cy="737329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  <a:prstDash val="dash"/>
          </a:ln>
        </p:spPr>
      </p:pic>
      <p:sp>
        <p:nvSpPr>
          <p:cNvPr id="14" name="Arrow: Down 13"/>
          <p:cNvSpPr/>
          <p:nvPr/>
        </p:nvSpPr>
        <p:spPr>
          <a:xfrm>
            <a:off x="6609853" y="4607726"/>
            <a:ext cx="398206" cy="469541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20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8"/>
            <a:ext cx="10515600" cy="1228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en-US" sz="5000" dirty="0">
                <a:solidFill>
                  <a:schemeClr val="tx2">
                    <a:lumMod val="50000"/>
                  </a:schemeClr>
                </a:solidFill>
                <a:latin typeface="Constantia" panose="02030602050306030303" pitchFamily="18" charset="0"/>
              </a:rPr>
              <a:t>Induction Variables &amp; Strength Reduction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46909"/>
                <a:ext cx="10515600" cy="4930054"/>
              </a:xfrm>
            </p:spPr>
            <p:txBody>
              <a:bodyPr>
                <a:normAutofit/>
              </a:bodyPr>
              <a:lstStyle/>
              <a:p>
                <a:r>
                  <a:rPr lang="en-US" altLang="en-US" dirty="0" smtClean="0">
                    <a:solidFill>
                      <a:srgbClr val="0070C0"/>
                    </a:solidFill>
                    <a:latin typeface="Constantia" panose="02030602050306030303" pitchFamily="18" charset="0"/>
                    <a:cs typeface="Times New Roman" panose="02020603050405020304" pitchFamily="18" charset="0"/>
                  </a:rPr>
                  <a:t>Induction </a:t>
                </a:r>
                <a:r>
                  <a:rPr lang="en-US" altLang="en-US" dirty="0">
                    <a:solidFill>
                      <a:srgbClr val="0070C0"/>
                    </a:solidFill>
                    <a:latin typeface="Constantia" panose="02030602050306030303" pitchFamily="18" charset="0"/>
                    <a:cs typeface="Times New Roman" panose="02020603050405020304" pitchFamily="18" charset="0"/>
                  </a:rPr>
                  <a:t>Variables</a:t>
                </a:r>
              </a:p>
              <a:p>
                <a:endParaRPr lang="en-US" altLang="en-US" sz="600" dirty="0">
                  <a:latin typeface="Constantia" panose="02030602050306030303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en-US" dirty="0">
                    <a:latin typeface="Constantia" panose="02030602050306030303" pitchFamily="18" charset="0"/>
                    <a:cs typeface="Times New Roman" panose="02020603050405020304" pitchFamily="18" charset="0"/>
                  </a:rPr>
                  <a:t>A variable which is increased by a constant(+</a:t>
                </a:r>
                <a:r>
                  <a:rPr lang="en-US" altLang="en-US" dirty="0" err="1">
                    <a:latin typeface="Constantia" panose="02030602050306030303" pitchFamily="18" charset="0"/>
                    <a:cs typeface="Times New Roman" panose="02020603050405020304" pitchFamily="18" charset="0"/>
                  </a:rPr>
                  <a:t>ve</a:t>
                </a:r>
                <a:r>
                  <a:rPr lang="en-US" altLang="en-US" dirty="0">
                    <a:latin typeface="Constantia" panose="02030602050306030303" pitchFamily="18" charset="0"/>
                    <a:cs typeface="Times New Roman" panose="02020603050405020304" pitchFamily="18" charset="0"/>
                  </a:rPr>
                  <a:t> or –</a:t>
                </a:r>
                <a:r>
                  <a:rPr lang="en-US" altLang="en-US" dirty="0" err="1">
                    <a:latin typeface="Constantia" panose="02030602050306030303" pitchFamily="18" charset="0"/>
                    <a:cs typeface="Times New Roman" panose="02020603050405020304" pitchFamily="18" charset="0"/>
                  </a:rPr>
                  <a:t>ve</a:t>
                </a:r>
                <a:r>
                  <a:rPr lang="en-US" altLang="en-US" dirty="0">
                    <a:latin typeface="Constantia" panose="02030602050306030303" pitchFamily="18" charset="0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en-US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en-US" dirty="0">
                    <a:latin typeface="Constantia" panose="02030602050306030303" pitchFamily="18" charset="0"/>
                    <a:cs typeface="Times New Roman" panose="02020603050405020304" pitchFamily="18" charset="0"/>
                  </a:rPr>
                  <a:t> every time the variable is assigned</a:t>
                </a:r>
              </a:p>
              <a:p>
                <a:pPr marL="0" indent="0">
                  <a:buNone/>
                </a:pPr>
                <a:endParaRPr lang="en-US" altLang="en-US" dirty="0">
                  <a:latin typeface="Constantia" panose="02030602050306030303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en-US" dirty="0">
                    <a:solidFill>
                      <a:srgbClr val="00B050"/>
                    </a:solidFill>
                    <a:latin typeface="Constantia" panose="02030602050306030303" pitchFamily="18" charset="0"/>
                    <a:cs typeface="Times New Roman" panose="02020603050405020304" pitchFamily="18" charset="0"/>
                  </a:rPr>
                  <a:t>Strength Reduction</a:t>
                </a:r>
              </a:p>
              <a:p>
                <a:endParaRPr lang="en-US" altLang="en-US" sz="600" dirty="0">
                  <a:latin typeface="Constantia" panose="02030602050306030303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en-US" dirty="0">
                    <a:latin typeface="Constantia" panose="02030602050306030303" pitchFamily="18" charset="0"/>
                    <a:cs typeface="Times New Roman" panose="02020603050405020304" pitchFamily="18" charset="0"/>
                  </a:rPr>
                  <a:t>Replacing an expensive operation by a cheaper one</a:t>
                </a:r>
              </a:p>
              <a:p>
                <a:pPr lvl="1"/>
                <a:endParaRPr lang="en-US" altLang="en-US" sz="400" dirty="0">
                  <a:latin typeface="Constantia" panose="02030602050306030303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en-US" dirty="0">
                    <a:latin typeface="Constantia" panose="02030602050306030303" pitchFamily="18" charset="0"/>
                    <a:cs typeface="Times New Roman" panose="02020603050405020304" pitchFamily="18" charset="0"/>
                  </a:rPr>
                  <a:t>Multiplication by addition</a:t>
                </a:r>
              </a:p>
              <a:p>
                <a:endParaRPr lang="en-US" altLang="en-US" dirty="0">
                  <a:latin typeface="Constantia" panose="02030602050306030303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46909"/>
                <a:ext cx="10515600" cy="4930054"/>
              </a:xfrm>
              <a:blipFill rotWithShape="0">
                <a:blip r:embed="rId2"/>
                <a:stretch>
                  <a:fillRect l="-1043" t="-2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0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8"/>
            <a:ext cx="10515600" cy="1228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en-US" sz="5000" dirty="0">
                <a:solidFill>
                  <a:schemeClr val="tx2">
                    <a:lumMod val="50000"/>
                  </a:schemeClr>
                </a:solidFill>
                <a:latin typeface="Constantia" panose="02030602050306030303" pitchFamily="18" charset="0"/>
              </a:rPr>
              <a:t>Induction Variables &amp; Strength Reduction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927272" y="6356350"/>
            <a:ext cx="2909455" cy="365125"/>
          </a:xfrm>
        </p:spPr>
        <p:txBody>
          <a:bodyPr/>
          <a:lstStyle/>
          <a:p>
            <a:r>
              <a:rPr lang="en-US" dirty="0" err="1"/>
              <a:t>Dept</a:t>
            </a:r>
            <a:r>
              <a:rPr lang="en-US" dirty="0"/>
              <a:t> of CSE, BUET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84545" y="1843551"/>
                <a:ext cx="2064774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i="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1=4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i="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545" y="1843551"/>
                <a:ext cx="2064774" cy="1200329"/>
              </a:xfrm>
              <a:prstGeom prst="rect">
                <a:avLst/>
              </a:prstGeom>
              <a:blipFill>
                <a:blip r:embed="rId2" cstate="print"/>
                <a:stretch>
                  <a:fillRect l="-588" b="-351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789464" y="3367554"/>
                <a:ext cx="2059855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2=4</m:t>
                      </m:r>
                      <m:r>
                        <a:rPr 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2]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3&lt;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goto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b="0" i="0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464" y="3367554"/>
                <a:ext cx="2059855" cy="1200329"/>
              </a:xfrm>
              <a:prstGeom prst="rect">
                <a:avLst/>
              </a:prstGeom>
              <a:blipFill>
                <a:blip r:embed="rId3" cstate="print"/>
                <a:stretch>
                  <a:fillRect b="-20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94382" y="5009532"/>
                <a:ext cx="2059855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4=4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4]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5&gt;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goto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b="0" i="0" baseline="-25000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382" y="5009532"/>
                <a:ext cx="2059855" cy="1200329"/>
              </a:xfrm>
              <a:prstGeom prst="rect">
                <a:avLst/>
              </a:prstGeom>
              <a:blipFill>
                <a:blip r:embed="rId4" cstate="print"/>
                <a:stretch>
                  <a:fillRect l="-294" b="-20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261113" y="1848470"/>
                <a:ext cx="206477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goto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113" y="1848470"/>
                <a:ext cx="2064774" cy="369332"/>
              </a:xfrm>
              <a:prstGeom prst="rect">
                <a:avLst/>
              </a:prstGeom>
              <a:blipFill>
                <a:blip r:embed="rId5" cstate="print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5447062" y="2939849"/>
                <a:ext cx="2064774" cy="9169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2]=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]=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gotoB</m:t>
                      </m:r>
                      <m:r>
                        <a:rPr lang="en-US" baseline="-25000" dirty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062" y="2939849"/>
                <a:ext cx="2064774" cy="916982"/>
              </a:xfrm>
              <a:prstGeom prst="rect">
                <a:avLst/>
              </a:prstGeom>
              <a:blipFill rotWithShape="0">
                <a:blip r:embed="rId6"/>
                <a:stretch>
                  <a:fillRect b="-45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8519641" y="2915270"/>
                <a:ext cx="2064774" cy="9233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14=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1]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2]=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14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1]=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9641" y="2915270"/>
                <a:ext cx="2064774" cy="923330"/>
              </a:xfrm>
              <a:prstGeom prst="rect">
                <a:avLst/>
              </a:prstGeom>
              <a:blipFill rotWithShape="0">
                <a:blip r:embed="rId7"/>
                <a:stretch>
                  <a:fillRect b="-454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952557" y="1951713"/>
                <a:ext cx="47801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557" y="1951713"/>
                <a:ext cx="478015" cy="362984"/>
              </a:xfrm>
              <a:prstGeom prst="rect">
                <a:avLst/>
              </a:prstGeom>
              <a:blipFill>
                <a:blip r:embed="rId8" cstate="print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982048" y="3529784"/>
                <a:ext cx="47801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048" y="3529784"/>
                <a:ext cx="478015" cy="362984"/>
              </a:xfrm>
              <a:prstGeom prst="rect">
                <a:avLst/>
              </a:prstGeom>
              <a:blipFill>
                <a:blip r:embed="rId9" cstate="print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973359" y="5107855"/>
                <a:ext cx="47801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359" y="5107855"/>
                <a:ext cx="478015" cy="362984"/>
              </a:xfrm>
              <a:prstGeom prst="rect">
                <a:avLst/>
              </a:prstGeom>
              <a:blipFill>
                <a:blip r:embed="rId10" cstate="print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9384879" y="1843551"/>
                <a:ext cx="47801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4879" y="1843551"/>
                <a:ext cx="478015" cy="362984"/>
              </a:xfrm>
              <a:prstGeom prst="rect">
                <a:avLst/>
              </a:prstGeom>
              <a:blipFill>
                <a:blip r:embed="rId11" cstate="print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7606378" y="2959508"/>
                <a:ext cx="47801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378" y="2959508"/>
                <a:ext cx="478015" cy="362984"/>
              </a:xfrm>
              <a:prstGeom prst="rect">
                <a:avLst/>
              </a:prstGeom>
              <a:blipFill>
                <a:blip r:embed="rId12" cstate="print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0659292" y="3003750"/>
                <a:ext cx="47801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9292" y="3003750"/>
                <a:ext cx="478015" cy="362984"/>
              </a:xfrm>
              <a:prstGeom prst="rect">
                <a:avLst/>
              </a:prstGeom>
              <a:blipFill>
                <a:blip r:embed="rId13" cstate="print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>
            <a:stCxn id="6" idx="2"/>
            <a:endCxn id="10" idx="0"/>
          </p:cNvCxnSpPr>
          <p:nvPr/>
        </p:nvCxnSpPr>
        <p:spPr>
          <a:xfrm>
            <a:off x="2816932" y="3043880"/>
            <a:ext cx="2460" cy="3236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0" idx="2"/>
            <a:endCxn id="11" idx="0"/>
          </p:cNvCxnSpPr>
          <p:nvPr/>
        </p:nvCxnSpPr>
        <p:spPr>
          <a:xfrm>
            <a:off x="2819392" y="4567883"/>
            <a:ext cx="4918" cy="4416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1" idx="2"/>
            <a:endCxn id="42" idx="0"/>
          </p:cNvCxnSpPr>
          <p:nvPr/>
        </p:nvCxnSpPr>
        <p:spPr>
          <a:xfrm flipH="1">
            <a:off x="6479449" y="2217802"/>
            <a:ext cx="1814051" cy="722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1" idx="2"/>
            <a:endCxn id="43" idx="0"/>
          </p:cNvCxnSpPr>
          <p:nvPr/>
        </p:nvCxnSpPr>
        <p:spPr>
          <a:xfrm>
            <a:off x="8293500" y="2217802"/>
            <a:ext cx="1258528" cy="697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hape 26"/>
          <p:cNvCxnSpPr/>
          <p:nvPr/>
        </p:nvCxnSpPr>
        <p:spPr>
          <a:xfrm rot="5400000" flipH="1" flipV="1">
            <a:off x="3378209" y="1294571"/>
            <a:ext cx="4361391" cy="5469190"/>
          </a:xfrm>
          <a:prstGeom prst="bentConnector5">
            <a:avLst>
              <a:gd name="adj1" fmla="val -5241"/>
              <a:gd name="adj2" fmla="val 41112"/>
              <a:gd name="adj3" fmla="val 11318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hape 27"/>
          <p:cNvCxnSpPr>
            <a:stCxn id="42" idx="2"/>
          </p:cNvCxnSpPr>
          <p:nvPr/>
        </p:nvCxnSpPr>
        <p:spPr>
          <a:xfrm rot="5400000" flipH="1">
            <a:off x="3902110" y="1279493"/>
            <a:ext cx="462465" cy="4692212"/>
          </a:xfrm>
          <a:prstGeom prst="bentConnector4">
            <a:avLst>
              <a:gd name="adj1" fmla="val -617493"/>
              <a:gd name="adj2" fmla="val 113277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: Shape 69"/>
          <p:cNvSpPr/>
          <p:nvPr/>
        </p:nvSpPr>
        <p:spPr>
          <a:xfrm flipH="1">
            <a:off x="3727833" y="4778425"/>
            <a:ext cx="796413" cy="1591602"/>
          </a:xfrm>
          <a:custGeom>
            <a:avLst/>
            <a:gdLst>
              <a:gd name="connsiteX0" fmla="*/ 781779 w 870270"/>
              <a:gd name="connsiteY0" fmla="*/ 1431538 h 1591602"/>
              <a:gd name="connsiteX1" fmla="*/ 472063 w 870270"/>
              <a:gd name="connsiteY1" fmla="*/ 1564273 h 1591602"/>
              <a:gd name="connsiteX2" fmla="*/ 115 w 870270"/>
              <a:gd name="connsiteY2" fmla="*/ 959589 h 1591602"/>
              <a:gd name="connsiteX3" fmla="*/ 516308 w 870270"/>
              <a:gd name="connsiteY3" fmla="*/ 30441 h 1591602"/>
              <a:gd name="connsiteX4" fmla="*/ 870270 w 870270"/>
              <a:gd name="connsiteY4" fmla="*/ 207422 h 1591602"/>
              <a:gd name="connsiteX5" fmla="*/ 870270 w 870270"/>
              <a:gd name="connsiteY5" fmla="*/ 207422 h 159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0270" h="1591602">
                <a:moveTo>
                  <a:pt x="781779" y="1431538"/>
                </a:moveTo>
                <a:cubicBezTo>
                  <a:pt x="692059" y="1537234"/>
                  <a:pt x="602340" y="1642931"/>
                  <a:pt x="472063" y="1564273"/>
                </a:cubicBezTo>
                <a:cubicBezTo>
                  <a:pt x="341786" y="1485615"/>
                  <a:pt x="-7259" y="1215228"/>
                  <a:pt x="115" y="959589"/>
                </a:cubicBezTo>
                <a:cubicBezTo>
                  <a:pt x="7489" y="703950"/>
                  <a:pt x="371282" y="155802"/>
                  <a:pt x="516308" y="30441"/>
                </a:cubicBezTo>
                <a:cubicBezTo>
                  <a:pt x="661334" y="-94920"/>
                  <a:pt x="870270" y="207422"/>
                  <a:pt x="870270" y="207422"/>
                </a:cubicBezTo>
                <a:lnTo>
                  <a:pt x="870270" y="207422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71"/>
          <p:cNvSpPr/>
          <p:nvPr/>
        </p:nvSpPr>
        <p:spPr>
          <a:xfrm flipH="1">
            <a:off x="3705867" y="3145376"/>
            <a:ext cx="796413" cy="1591602"/>
          </a:xfrm>
          <a:custGeom>
            <a:avLst/>
            <a:gdLst>
              <a:gd name="connsiteX0" fmla="*/ 781779 w 870270"/>
              <a:gd name="connsiteY0" fmla="*/ 1431538 h 1591602"/>
              <a:gd name="connsiteX1" fmla="*/ 472063 w 870270"/>
              <a:gd name="connsiteY1" fmla="*/ 1564273 h 1591602"/>
              <a:gd name="connsiteX2" fmla="*/ 115 w 870270"/>
              <a:gd name="connsiteY2" fmla="*/ 959589 h 1591602"/>
              <a:gd name="connsiteX3" fmla="*/ 516308 w 870270"/>
              <a:gd name="connsiteY3" fmla="*/ 30441 h 1591602"/>
              <a:gd name="connsiteX4" fmla="*/ 870270 w 870270"/>
              <a:gd name="connsiteY4" fmla="*/ 207422 h 1591602"/>
              <a:gd name="connsiteX5" fmla="*/ 870270 w 870270"/>
              <a:gd name="connsiteY5" fmla="*/ 207422 h 159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0270" h="1591602">
                <a:moveTo>
                  <a:pt x="781779" y="1431538"/>
                </a:moveTo>
                <a:cubicBezTo>
                  <a:pt x="692059" y="1537234"/>
                  <a:pt x="602340" y="1642931"/>
                  <a:pt x="472063" y="1564273"/>
                </a:cubicBezTo>
                <a:cubicBezTo>
                  <a:pt x="341786" y="1485615"/>
                  <a:pt x="-7259" y="1215228"/>
                  <a:pt x="115" y="959589"/>
                </a:cubicBezTo>
                <a:cubicBezTo>
                  <a:pt x="7489" y="703950"/>
                  <a:pt x="371282" y="155802"/>
                  <a:pt x="516308" y="30441"/>
                </a:cubicBezTo>
                <a:cubicBezTo>
                  <a:pt x="661334" y="-94920"/>
                  <a:pt x="870270" y="207422"/>
                  <a:pt x="870270" y="207422"/>
                </a:cubicBezTo>
                <a:lnTo>
                  <a:pt x="870270" y="207422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" name="Ink 8"/>
              <p14:cNvContentPartPr/>
              <p14:nvPr/>
            </p14:nvContentPartPr>
            <p14:xfrm>
              <a:off x="1937160" y="2183040"/>
              <a:ext cx="2325240" cy="346140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28160" y="2175120"/>
                <a:ext cx="2343240" cy="347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094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8"/>
            <a:ext cx="10515600" cy="1228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5000" dirty="0">
                <a:solidFill>
                  <a:schemeClr val="tx2">
                    <a:lumMod val="50000"/>
                  </a:schemeClr>
                </a:solidFill>
                <a:latin typeface="Constantia" panose="02030602050306030303" pitchFamily="18" charset="0"/>
              </a:rPr>
              <a:t>Code Optimization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246909"/>
            <a:ext cx="10515600" cy="493005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Local </a:t>
            </a: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Optimization</a:t>
            </a:r>
          </a:p>
          <a:p>
            <a:pPr lvl="1"/>
            <a:endParaRPr 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Code improvement w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ithin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basic block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Covered in chapter 8</a:t>
            </a:r>
          </a:p>
          <a:p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Global Optimization</a:t>
            </a:r>
          </a:p>
          <a:p>
            <a:endParaRPr 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Code improvement across basic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blocks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Focus of this chapter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81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8"/>
            <a:ext cx="10515600" cy="1228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en-US" sz="5000" dirty="0">
                <a:solidFill>
                  <a:schemeClr val="tx2">
                    <a:lumMod val="50000"/>
                  </a:schemeClr>
                </a:solidFill>
                <a:latin typeface="Constantia" panose="02030602050306030303" pitchFamily="18" charset="0"/>
              </a:rPr>
              <a:t>Induction Variables &amp; Strength Reduction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90854" y="6370207"/>
            <a:ext cx="4114800" cy="365125"/>
          </a:xfrm>
        </p:spPr>
        <p:txBody>
          <a:bodyPr/>
          <a:lstStyle/>
          <a:p>
            <a:r>
              <a:rPr lang="en-US" dirty="0" err="1"/>
              <a:t>Dept</a:t>
            </a:r>
            <a:r>
              <a:rPr lang="en-US" dirty="0"/>
              <a:t> of CSE, BUET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84545" y="1563335"/>
                <a:ext cx="2064774" cy="14773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i="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1=4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i="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1]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=4∗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545" y="1563335"/>
                <a:ext cx="2064774" cy="1477328"/>
              </a:xfrm>
              <a:prstGeom prst="rect">
                <a:avLst/>
              </a:prstGeom>
              <a:blipFill>
                <a:blip r:embed="rId2" cstate="print"/>
                <a:stretch>
                  <a:fillRect l="-58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789464" y="3367554"/>
                <a:ext cx="2059855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2+4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2]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3&lt;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goto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b="0" i="0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464" y="3367554"/>
                <a:ext cx="2059855" cy="1200329"/>
              </a:xfrm>
              <a:prstGeom prst="rect">
                <a:avLst/>
              </a:prstGeom>
              <a:blipFill>
                <a:blip r:embed="rId3" cstate="print"/>
                <a:stretch>
                  <a:fillRect b="-20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94382" y="5009532"/>
                <a:ext cx="2059855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4=4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4]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5&gt;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goto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b="0" i="0" baseline="-25000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382" y="5009532"/>
                <a:ext cx="2059855" cy="1200329"/>
              </a:xfrm>
              <a:prstGeom prst="rect">
                <a:avLst/>
              </a:prstGeom>
              <a:blipFill>
                <a:blip r:embed="rId4" cstate="print"/>
                <a:stretch>
                  <a:fillRect l="-294" b="-20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261113" y="1848470"/>
                <a:ext cx="206477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goto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113" y="1848470"/>
                <a:ext cx="2064774" cy="369332"/>
              </a:xfrm>
              <a:prstGeom prst="rect">
                <a:avLst/>
              </a:prstGeom>
              <a:blipFill>
                <a:blip r:embed="rId5" cstate="print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5447062" y="2939849"/>
                <a:ext cx="2064774" cy="9169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2]=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]=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gotoB</m:t>
                      </m:r>
                      <m:r>
                        <a:rPr lang="en-US" baseline="-25000" dirty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062" y="2939849"/>
                <a:ext cx="2064774" cy="916982"/>
              </a:xfrm>
              <a:prstGeom prst="rect">
                <a:avLst/>
              </a:prstGeom>
              <a:blipFill rotWithShape="0">
                <a:blip r:embed="rId6"/>
                <a:stretch>
                  <a:fillRect b="-45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8519641" y="2915270"/>
                <a:ext cx="2064774" cy="9233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14=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1]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2]=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14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1]=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9641" y="2915270"/>
                <a:ext cx="2064774" cy="923330"/>
              </a:xfrm>
              <a:prstGeom prst="rect">
                <a:avLst/>
              </a:prstGeom>
              <a:blipFill rotWithShape="0">
                <a:blip r:embed="rId7"/>
                <a:stretch>
                  <a:fillRect b="-454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952557" y="1951713"/>
                <a:ext cx="47801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557" y="1951713"/>
                <a:ext cx="478015" cy="362984"/>
              </a:xfrm>
              <a:prstGeom prst="rect">
                <a:avLst/>
              </a:prstGeom>
              <a:blipFill>
                <a:blip r:embed="rId8" cstate="print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982048" y="3529784"/>
                <a:ext cx="47801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048" y="3529784"/>
                <a:ext cx="478015" cy="362984"/>
              </a:xfrm>
              <a:prstGeom prst="rect">
                <a:avLst/>
              </a:prstGeom>
              <a:blipFill>
                <a:blip r:embed="rId9" cstate="print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973359" y="5107855"/>
                <a:ext cx="47801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359" y="5107855"/>
                <a:ext cx="478015" cy="362984"/>
              </a:xfrm>
              <a:prstGeom prst="rect">
                <a:avLst/>
              </a:prstGeom>
              <a:blipFill>
                <a:blip r:embed="rId10" cstate="print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9384879" y="1843551"/>
                <a:ext cx="47801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4879" y="1843551"/>
                <a:ext cx="478015" cy="362984"/>
              </a:xfrm>
              <a:prstGeom prst="rect">
                <a:avLst/>
              </a:prstGeom>
              <a:blipFill>
                <a:blip r:embed="rId11" cstate="print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7606378" y="2959508"/>
                <a:ext cx="47801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378" y="2959508"/>
                <a:ext cx="478015" cy="362984"/>
              </a:xfrm>
              <a:prstGeom prst="rect">
                <a:avLst/>
              </a:prstGeom>
              <a:blipFill>
                <a:blip r:embed="rId12" cstate="print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0659292" y="3003750"/>
                <a:ext cx="47801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9292" y="3003750"/>
                <a:ext cx="478015" cy="362984"/>
              </a:xfrm>
              <a:prstGeom prst="rect">
                <a:avLst/>
              </a:prstGeom>
              <a:blipFill>
                <a:blip r:embed="rId13" cstate="print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>
            <a:stCxn id="6" idx="2"/>
            <a:endCxn id="10" idx="0"/>
          </p:cNvCxnSpPr>
          <p:nvPr/>
        </p:nvCxnSpPr>
        <p:spPr>
          <a:xfrm>
            <a:off x="2816932" y="3040663"/>
            <a:ext cx="2460" cy="326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0" idx="2"/>
            <a:endCxn id="11" idx="0"/>
          </p:cNvCxnSpPr>
          <p:nvPr/>
        </p:nvCxnSpPr>
        <p:spPr>
          <a:xfrm>
            <a:off x="2819392" y="4567883"/>
            <a:ext cx="4918" cy="4416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1" idx="2"/>
            <a:endCxn id="42" idx="0"/>
          </p:cNvCxnSpPr>
          <p:nvPr/>
        </p:nvCxnSpPr>
        <p:spPr>
          <a:xfrm flipH="1">
            <a:off x="6479449" y="2217802"/>
            <a:ext cx="1814051" cy="722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1" idx="2"/>
            <a:endCxn id="43" idx="0"/>
          </p:cNvCxnSpPr>
          <p:nvPr/>
        </p:nvCxnSpPr>
        <p:spPr>
          <a:xfrm>
            <a:off x="8293500" y="2217802"/>
            <a:ext cx="1258528" cy="697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cxnSpLocks/>
          </p:cNvCxnSpPr>
          <p:nvPr/>
        </p:nvCxnSpPr>
        <p:spPr>
          <a:xfrm flipH="1">
            <a:off x="3642843" y="3220063"/>
            <a:ext cx="147484" cy="1466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hape 26"/>
          <p:cNvCxnSpPr/>
          <p:nvPr/>
        </p:nvCxnSpPr>
        <p:spPr>
          <a:xfrm rot="5400000" flipH="1" flipV="1">
            <a:off x="3378209" y="1294571"/>
            <a:ext cx="4361391" cy="5469190"/>
          </a:xfrm>
          <a:prstGeom prst="bentConnector5">
            <a:avLst>
              <a:gd name="adj1" fmla="val -5241"/>
              <a:gd name="adj2" fmla="val 41112"/>
              <a:gd name="adj3" fmla="val 11318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hape 27"/>
          <p:cNvCxnSpPr>
            <a:stCxn id="42" idx="2"/>
          </p:cNvCxnSpPr>
          <p:nvPr/>
        </p:nvCxnSpPr>
        <p:spPr>
          <a:xfrm rot="5400000" flipH="1">
            <a:off x="3902110" y="1279493"/>
            <a:ext cx="462465" cy="4692212"/>
          </a:xfrm>
          <a:prstGeom prst="bentConnector4">
            <a:avLst>
              <a:gd name="adj1" fmla="val -611216"/>
              <a:gd name="adj2" fmla="val 117608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: Shape 69"/>
          <p:cNvSpPr/>
          <p:nvPr/>
        </p:nvSpPr>
        <p:spPr>
          <a:xfrm flipH="1">
            <a:off x="3727833" y="4778425"/>
            <a:ext cx="796413" cy="1591602"/>
          </a:xfrm>
          <a:custGeom>
            <a:avLst/>
            <a:gdLst>
              <a:gd name="connsiteX0" fmla="*/ 781779 w 870270"/>
              <a:gd name="connsiteY0" fmla="*/ 1431538 h 1591602"/>
              <a:gd name="connsiteX1" fmla="*/ 472063 w 870270"/>
              <a:gd name="connsiteY1" fmla="*/ 1564273 h 1591602"/>
              <a:gd name="connsiteX2" fmla="*/ 115 w 870270"/>
              <a:gd name="connsiteY2" fmla="*/ 959589 h 1591602"/>
              <a:gd name="connsiteX3" fmla="*/ 516308 w 870270"/>
              <a:gd name="connsiteY3" fmla="*/ 30441 h 1591602"/>
              <a:gd name="connsiteX4" fmla="*/ 870270 w 870270"/>
              <a:gd name="connsiteY4" fmla="*/ 207422 h 1591602"/>
              <a:gd name="connsiteX5" fmla="*/ 870270 w 870270"/>
              <a:gd name="connsiteY5" fmla="*/ 207422 h 159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0270" h="1591602">
                <a:moveTo>
                  <a:pt x="781779" y="1431538"/>
                </a:moveTo>
                <a:cubicBezTo>
                  <a:pt x="692059" y="1537234"/>
                  <a:pt x="602340" y="1642931"/>
                  <a:pt x="472063" y="1564273"/>
                </a:cubicBezTo>
                <a:cubicBezTo>
                  <a:pt x="341786" y="1485615"/>
                  <a:pt x="-7259" y="1215228"/>
                  <a:pt x="115" y="959589"/>
                </a:cubicBezTo>
                <a:cubicBezTo>
                  <a:pt x="7489" y="703950"/>
                  <a:pt x="371282" y="155802"/>
                  <a:pt x="516308" y="30441"/>
                </a:cubicBezTo>
                <a:cubicBezTo>
                  <a:pt x="661334" y="-94920"/>
                  <a:pt x="870270" y="207422"/>
                  <a:pt x="870270" y="207422"/>
                </a:cubicBezTo>
                <a:lnTo>
                  <a:pt x="870270" y="207422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71"/>
          <p:cNvSpPr/>
          <p:nvPr/>
        </p:nvSpPr>
        <p:spPr>
          <a:xfrm flipH="1">
            <a:off x="3705867" y="3145376"/>
            <a:ext cx="796413" cy="1591602"/>
          </a:xfrm>
          <a:custGeom>
            <a:avLst/>
            <a:gdLst>
              <a:gd name="connsiteX0" fmla="*/ 781779 w 870270"/>
              <a:gd name="connsiteY0" fmla="*/ 1431538 h 1591602"/>
              <a:gd name="connsiteX1" fmla="*/ 472063 w 870270"/>
              <a:gd name="connsiteY1" fmla="*/ 1564273 h 1591602"/>
              <a:gd name="connsiteX2" fmla="*/ 115 w 870270"/>
              <a:gd name="connsiteY2" fmla="*/ 959589 h 1591602"/>
              <a:gd name="connsiteX3" fmla="*/ 516308 w 870270"/>
              <a:gd name="connsiteY3" fmla="*/ 30441 h 1591602"/>
              <a:gd name="connsiteX4" fmla="*/ 870270 w 870270"/>
              <a:gd name="connsiteY4" fmla="*/ 207422 h 1591602"/>
              <a:gd name="connsiteX5" fmla="*/ 870270 w 870270"/>
              <a:gd name="connsiteY5" fmla="*/ 207422 h 159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0270" h="1591602">
                <a:moveTo>
                  <a:pt x="781779" y="1431538"/>
                </a:moveTo>
                <a:cubicBezTo>
                  <a:pt x="692059" y="1537234"/>
                  <a:pt x="602340" y="1642931"/>
                  <a:pt x="472063" y="1564273"/>
                </a:cubicBezTo>
                <a:cubicBezTo>
                  <a:pt x="341786" y="1485615"/>
                  <a:pt x="-7259" y="1215228"/>
                  <a:pt x="115" y="959589"/>
                </a:cubicBezTo>
                <a:cubicBezTo>
                  <a:pt x="7489" y="703950"/>
                  <a:pt x="371282" y="155802"/>
                  <a:pt x="516308" y="30441"/>
                </a:cubicBezTo>
                <a:cubicBezTo>
                  <a:pt x="661334" y="-94920"/>
                  <a:pt x="870270" y="207422"/>
                  <a:pt x="870270" y="207422"/>
                </a:cubicBezTo>
                <a:lnTo>
                  <a:pt x="870270" y="207422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2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8"/>
            <a:ext cx="10515600" cy="1228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en-US" sz="5000" dirty="0">
                <a:solidFill>
                  <a:schemeClr val="tx2">
                    <a:lumMod val="50000"/>
                  </a:schemeClr>
                </a:solidFill>
                <a:latin typeface="Constantia" panose="02030602050306030303" pitchFamily="18" charset="0"/>
              </a:rPr>
              <a:t>Induction Variables &amp; Strength Reduction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46273" y="6411772"/>
            <a:ext cx="4114800" cy="365125"/>
          </a:xfrm>
        </p:spPr>
        <p:txBody>
          <a:bodyPr/>
          <a:lstStyle/>
          <a:p>
            <a:r>
              <a:rPr lang="en-US" dirty="0" err="1"/>
              <a:t>Dept</a:t>
            </a:r>
            <a:r>
              <a:rPr lang="en-US" dirty="0"/>
              <a:t> of CSE, BUET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789464" y="3367554"/>
                <a:ext cx="2059855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2+4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2]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3&lt;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goto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b="0" i="0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464" y="3367554"/>
                <a:ext cx="2059855" cy="1200329"/>
              </a:xfrm>
              <a:prstGeom prst="rect">
                <a:avLst/>
              </a:prstGeom>
              <a:blipFill>
                <a:blip r:embed="rId2" cstate="print"/>
                <a:stretch>
                  <a:fillRect b="-20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94382" y="5009532"/>
                <a:ext cx="2059855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4=4</m:t>
                      </m:r>
                      <m:r>
                        <a:rPr 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4]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5&gt;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goto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b="0" i="0" baseline="-25000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382" y="5009532"/>
                <a:ext cx="2059855" cy="1200329"/>
              </a:xfrm>
              <a:prstGeom prst="rect">
                <a:avLst/>
              </a:prstGeom>
              <a:blipFill>
                <a:blip r:embed="rId3" cstate="print"/>
                <a:stretch>
                  <a:fillRect l="-294" b="-20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261113" y="1848470"/>
                <a:ext cx="206477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goto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113" y="1848470"/>
                <a:ext cx="2064774" cy="369332"/>
              </a:xfrm>
              <a:prstGeom prst="rect">
                <a:avLst/>
              </a:prstGeom>
              <a:blipFill>
                <a:blip r:embed="rId4" cstate="print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5447062" y="2939849"/>
                <a:ext cx="2064774" cy="9169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2]=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4]=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gotoB</m:t>
                      </m:r>
                      <m:r>
                        <a:rPr lang="en-US" baseline="-25000" dirty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062" y="2939849"/>
                <a:ext cx="2064774" cy="916982"/>
              </a:xfrm>
              <a:prstGeom prst="rect">
                <a:avLst/>
              </a:prstGeom>
              <a:blipFill rotWithShape="0">
                <a:blip r:embed="rId5"/>
                <a:stretch>
                  <a:fillRect b="-45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8519641" y="2915270"/>
                <a:ext cx="2064774" cy="9233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14=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1]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2]=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14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1]=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9641" y="2915270"/>
                <a:ext cx="2064774" cy="923330"/>
              </a:xfrm>
              <a:prstGeom prst="rect">
                <a:avLst/>
              </a:prstGeom>
              <a:blipFill rotWithShape="0">
                <a:blip r:embed="rId6"/>
                <a:stretch>
                  <a:fillRect b="-454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952557" y="1951713"/>
                <a:ext cx="47801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557" y="1951713"/>
                <a:ext cx="478015" cy="362984"/>
              </a:xfrm>
              <a:prstGeom prst="rect">
                <a:avLst/>
              </a:prstGeom>
              <a:blipFill>
                <a:blip r:embed="rId7" cstate="print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982048" y="3529784"/>
                <a:ext cx="47801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048" y="3529784"/>
                <a:ext cx="478015" cy="362984"/>
              </a:xfrm>
              <a:prstGeom prst="rect">
                <a:avLst/>
              </a:prstGeom>
              <a:blipFill>
                <a:blip r:embed="rId8" cstate="print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973359" y="5107855"/>
                <a:ext cx="47801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359" y="5107855"/>
                <a:ext cx="478015" cy="362984"/>
              </a:xfrm>
              <a:prstGeom prst="rect">
                <a:avLst/>
              </a:prstGeom>
              <a:blipFill>
                <a:blip r:embed="rId9" cstate="print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9384879" y="1843551"/>
                <a:ext cx="47801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4879" y="1843551"/>
                <a:ext cx="478015" cy="362984"/>
              </a:xfrm>
              <a:prstGeom prst="rect">
                <a:avLst/>
              </a:prstGeom>
              <a:blipFill>
                <a:blip r:embed="rId10" cstate="print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7606378" y="2959508"/>
                <a:ext cx="47801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378" y="2959508"/>
                <a:ext cx="478015" cy="362984"/>
              </a:xfrm>
              <a:prstGeom prst="rect">
                <a:avLst/>
              </a:prstGeom>
              <a:blipFill>
                <a:blip r:embed="rId11" cstate="print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0659292" y="3003750"/>
                <a:ext cx="47801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9292" y="3003750"/>
                <a:ext cx="478015" cy="362984"/>
              </a:xfrm>
              <a:prstGeom prst="rect">
                <a:avLst/>
              </a:prstGeom>
              <a:blipFill>
                <a:blip r:embed="rId12" cstate="print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>
            <a:cxnSpLocks/>
            <a:endCxn id="10" idx="0"/>
          </p:cNvCxnSpPr>
          <p:nvPr/>
        </p:nvCxnSpPr>
        <p:spPr>
          <a:xfrm>
            <a:off x="2816932" y="3043880"/>
            <a:ext cx="2460" cy="3236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0" idx="2"/>
            <a:endCxn id="11" idx="0"/>
          </p:cNvCxnSpPr>
          <p:nvPr/>
        </p:nvCxnSpPr>
        <p:spPr>
          <a:xfrm>
            <a:off x="2819392" y="4567883"/>
            <a:ext cx="4918" cy="4416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1" idx="2"/>
            <a:endCxn id="42" idx="0"/>
          </p:cNvCxnSpPr>
          <p:nvPr/>
        </p:nvCxnSpPr>
        <p:spPr>
          <a:xfrm flipH="1">
            <a:off x="6479449" y="2217802"/>
            <a:ext cx="1814051" cy="722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1" idx="2"/>
            <a:endCxn id="43" idx="0"/>
          </p:cNvCxnSpPr>
          <p:nvPr/>
        </p:nvCxnSpPr>
        <p:spPr>
          <a:xfrm>
            <a:off x="8293500" y="2217802"/>
            <a:ext cx="1258528" cy="697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784545" y="1563335"/>
                <a:ext cx="2064774" cy="14773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1=4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1]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=4∗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545" y="1563335"/>
                <a:ext cx="2064774" cy="1477328"/>
              </a:xfrm>
              <a:prstGeom prst="rect">
                <a:avLst/>
              </a:prstGeom>
              <a:blipFill>
                <a:blip r:embed="rId13" cstate="print"/>
                <a:stretch>
                  <a:fillRect l="-58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hape 27"/>
          <p:cNvCxnSpPr/>
          <p:nvPr/>
        </p:nvCxnSpPr>
        <p:spPr>
          <a:xfrm rot="5400000" flipH="1" flipV="1">
            <a:off x="3378209" y="1294571"/>
            <a:ext cx="4361391" cy="5469190"/>
          </a:xfrm>
          <a:prstGeom prst="bentConnector5">
            <a:avLst>
              <a:gd name="adj1" fmla="val -5241"/>
              <a:gd name="adj2" fmla="val 41112"/>
              <a:gd name="adj3" fmla="val 11318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hape 28"/>
          <p:cNvCxnSpPr>
            <a:stCxn id="42" idx="2"/>
          </p:cNvCxnSpPr>
          <p:nvPr/>
        </p:nvCxnSpPr>
        <p:spPr>
          <a:xfrm rot="5400000" flipH="1">
            <a:off x="3902110" y="1279493"/>
            <a:ext cx="462465" cy="4692212"/>
          </a:xfrm>
          <a:prstGeom prst="bentConnector4">
            <a:avLst>
              <a:gd name="adj1" fmla="val -620631"/>
              <a:gd name="adj2" fmla="val 114205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69"/>
          <p:cNvSpPr/>
          <p:nvPr/>
        </p:nvSpPr>
        <p:spPr>
          <a:xfrm flipH="1">
            <a:off x="3727833" y="4778425"/>
            <a:ext cx="796413" cy="1591602"/>
          </a:xfrm>
          <a:custGeom>
            <a:avLst/>
            <a:gdLst>
              <a:gd name="connsiteX0" fmla="*/ 781779 w 870270"/>
              <a:gd name="connsiteY0" fmla="*/ 1431538 h 1591602"/>
              <a:gd name="connsiteX1" fmla="*/ 472063 w 870270"/>
              <a:gd name="connsiteY1" fmla="*/ 1564273 h 1591602"/>
              <a:gd name="connsiteX2" fmla="*/ 115 w 870270"/>
              <a:gd name="connsiteY2" fmla="*/ 959589 h 1591602"/>
              <a:gd name="connsiteX3" fmla="*/ 516308 w 870270"/>
              <a:gd name="connsiteY3" fmla="*/ 30441 h 1591602"/>
              <a:gd name="connsiteX4" fmla="*/ 870270 w 870270"/>
              <a:gd name="connsiteY4" fmla="*/ 207422 h 1591602"/>
              <a:gd name="connsiteX5" fmla="*/ 870270 w 870270"/>
              <a:gd name="connsiteY5" fmla="*/ 207422 h 159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0270" h="1591602">
                <a:moveTo>
                  <a:pt x="781779" y="1431538"/>
                </a:moveTo>
                <a:cubicBezTo>
                  <a:pt x="692059" y="1537234"/>
                  <a:pt x="602340" y="1642931"/>
                  <a:pt x="472063" y="1564273"/>
                </a:cubicBezTo>
                <a:cubicBezTo>
                  <a:pt x="341786" y="1485615"/>
                  <a:pt x="-7259" y="1215228"/>
                  <a:pt x="115" y="959589"/>
                </a:cubicBezTo>
                <a:cubicBezTo>
                  <a:pt x="7489" y="703950"/>
                  <a:pt x="371282" y="155802"/>
                  <a:pt x="516308" y="30441"/>
                </a:cubicBezTo>
                <a:cubicBezTo>
                  <a:pt x="661334" y="-94920"/>
                  <a:pt x="870270" y="207422"/>
                  <a:pt x="870270" y="207422"/>
                </a:cubicBezTo>
                <a:lnTo>
                  <a:pt x="870270" y="207422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71"/>
          <p:cNvSpPr/>
          <p:nvPr/>
        </p:nvSpPr>
        <p:spPr>
          <a:xfrm flipH="1">
            <a:off x="3705867" y="3145376"/>
            <a:ext cx="796413" cy="1591602"/>
          </a:xfrm>
          <a:custGeom>
            <a:avLst/>
            <a:gdLst>
              <a:gd name="connsiteX0" fmla="*/ 781779 w 870270"/>
              <a:gd name="connsiteY0" fmla="*/ 1431538 h 1591602"/>
              <a:gd name="connsiteX1" fmla="*/ 472063 w 870270"/>
              <a:gd name="connsiteY1" fmla="*/ 1564273 h 1591602"/>
              <a:gd name="connsiteX2" fmla="*/ 115 w 870270"/>
              <a:gd name="connsiteY2" fmla="*/ 959589 h 1591602"/>
              <a:gd name="connsiteX3" fmla="*/ 516308 w 870270"/>
              <a:gd name="connsiteY3" fmla="*/ 30441 h 1591602"/>
              <a:gd name="connsiteX4" fmla="*/ 870270 w 870270"/>
              <a:gd name="connsiteY4" fmla="*/ 207422 h 1591602"/>
              <a:gd name="connsiteX5" fmla="*/ 870270 w 870270"/>
              <a:gd name="connsiteY5" fmla="*/ 207422 h 159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0270" h="1591602">
                <a:moveTo>
                  <a:pt x="781779" y="1431538"/>
                </a:moveTo>
                <a:cubicBezTo>
                  <a:pt x="692059" y="1537234"/>
                  <a:pt x="602340" y="1642931"/>
                  <a:pt x="472063" y="1564273"/>
                </a:cubicBezTo>
                <a:cubicBezTo>
                  <a:pt x="341786" y="1485615"/>
                  <a:pt x="-7259" y="1215228"/>
                  <a:pt x="115" y="959589"/>
                </a:cubicBezTo>
                <a:cubicBezTo>
                  <a:pt x="7489" y="703950"/>
                  <a:pt x="371282" y="155802"/>
                  <a:pt x="516308" y="30441"/>
                </a:cubicBezTo>
                <a:cubicBezTo>
                  <a:pt x="661334" y="-94920"/>
                  <a:pt x="870270" y="207422"/>
                  <a:pt x="870270" y="207422"/>
                </a:cubicBezTo>
                <a:lnTo>
                  <a:pt x="870270" y="207422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9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8"/>
            <a:ext cx="10515600" cy="1228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en-US" sz="5000" dirty="0">
                <a:solidFill>
                  <a:schemeClr val="tx2">
                    <a:lumMod val="50000"/>
                  </a:schemeClr>
                </a:solidFill>
                <a:latin typeface="Constantia" panose="02030602050306030303" pitchFamily="18" charset="0"/>
              </a:rPr>
              <a:t>Induction Variables &amp; Strength Reduction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80019" y="6395890"/>
            <a:ext cx="4114800" cy="365125"/>
          </a:xfrm>
        </p:spPr>
        <p:txBody>
          <a:bodyPr/>
          <a:lstStyle/>
          <a:p>
            <a:r>
              <a:rPr lang="en-US" dirty="0" err="1"/>
              <a:t>Dept</a:t>
            </a:r>
            <a:r>
              <a:rPr lang="en-US" dirty="0"/>
              <a:t> of CSE, BUET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84545" y="1330127"/>
                <a:ext cx="2064774" cy="17543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i="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1=4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i="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1]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=4∗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4=4</m:t>
                      </m:r>
                      <m:r>
                        <a:rPr 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545" y="1330127"/>
                <a:ext cx="2064774" cy="1754326"/>
              </a:xfrm>
              <a:prstGeom prst="rect">
                <a:avLst/>
              </a:prstGeom>
              <a:blipFill>
                <a:blip r:embed="rId2" cstate="print"/>
                <a:stretch>
                  <a:fillRect l="-588" b="-13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789464" y="3367554"/>
                <a:ext cx="2059855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2+4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2]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3&lt;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goto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b="0" i="0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464" y="3367554"/>
                <a:ext cx="2059855" cy="1200329"/>
              </a:xfrm>
              <a:prstGeom prst="rect">
                <a:avLst/>
              </a:prstGeom>
              <a:blipFill>
                <a:blip r:embed="rId3" cstate="print"/>
                <a:stretch>
                  <a:fillRect b="-20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94382" y="5009532"/>
                <a:ext cx="2059855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4−4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4]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5&gt;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goto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b="0" i="0" baseline="-25000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382" y="5009532"/>
                <a:ext cx="2059855" cy="1200329"/>
              </a:xfrm>
              <a:prstGeom prst="rect">
                <a:avLst/>
              </a:prstGeom>
              <a:blipFill>
                <a:blip r:embed="rId4" cstate="print"/>
                <a:stretch>
                  <a:fillRect l="-294" b="-20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261113" y="1848470"/>
                <a:ext cx="206477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goto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113" y="1848470"/>
                <a:ext cx="2064774" cy="369332"/>
              </a:xfrm>
              <a:prstGeom prst="rect">
                <a:avLst/>
              </a:prstGeom>
              <a:blipFill>
                <a:blip r:embed="rId5" cstate="print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5447062" y="2939849"/>
                <a:ext cx="2064774" cy="9169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2]=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]=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gotoB</m:t>
                      </m:r>
                      <m:r>
                        <a:rPr lang="en-US" baseline="-25000" dirty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062" y="2939849"/>
                <a:ext cx="2064774" cy="916982"/>
              </a:xfrm>
              <a:prstGeom prst="rect">
                <a:avLst/>
              </a:prstGeom>
              <a:blipFill rotWithShape="0">
                <a:blip r:embed="rId6"/>
                <a:stretch>
                  <a:fillRect b="-45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8519641" y="2915270"/>
                <a:ext cx="2064774" cy="9233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14=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1]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2]=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14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1]=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9641" y="2915270"/>
                <a:ext cx="2064774" cy="923330"/>
              </a:xfrm>
              <a:prstGeom prst="rect">
                <a:avLst/>
              </a:prstGeom>
              <a:blipFill rotWithShape="0">
                <a:blip r:embed="rId2"/>
                <a:stretch>
                  <a:fillRect b="-454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952557" y="1951713"/>
                <a:ext cx="47801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557" y="1951713"/>
                <a:ext cx="478015" cy="362984"/>
              </a:xfrm>
              <a:prstGeom prst="rect">
                <a:avLst/>
              </a:prstGeom>
              <a:blipFill>
                <a:blip r:embed="rId8" cstate="print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982048" y="3529784"/>
                <a:ext cx="47801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048" y="3529784"/>
                <a:ext cx="478015" cy="362984"/>
              </a:xfrm>
              <a:prstGeom prst="rect">
                <a:avLst/>
              </a:prstGeom>
              <a:blipFill>
                <a:blip r:embed="rId9" cstate="print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973359" y="5107855"/>
                <a:ext cx="47801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359" y="5107855"/>
                <a:ext cx="478015" cy="362984"/>
              </a:xfrm>
              <a:prstGeom prst="rect">
                <a:avLst/>
              </a:prstGeom>
              <a:blipFill>
                <a:blip r:embed="rId10" cstate="print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9384879" y="1843551"/>
                <a:ext cx="47801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4879" y="1843551"/>
                <a:ext cx="478015" cy="362984"/>
              </a:xfrm>
              <a:prstGeom prst="rect">
                <a:avLst/>
              </a:prstGeom>
              <a:blipFill>
                <a:blip r:embed="rId11" cstate="print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7606378" y="2959508"/>
                <a:ext cx="47801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378" y="2959508"/>
                <a:ext cx="478015" cy="362984"/>
              </a:xfrm>
              <a:prstGeom prst="rect">
                <a:avLst/>
              </a:prstGeom>
              <a:blipFill>
                <a:blip r:embed="rId12" cstate="print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0659292" y="3003750"/>
                <a:ext cx="47801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9292" y="3003750"/>
                <a:ext cx="478015" cy="362984"/>
              </a:xfrm>
              <a:prstGeom prst="rect">
                <a:avLst/>
              </a:prstGeom>
              <a:blipFill>
                <a:blip r:embed="rId13" cstate="print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>
            <a:stCxn id="6" idx="2"/>
            <a:endCxn id="10" idx="0"/>
          </p:cNvCxnSpPr>
          <p:nvPr/>
        </p:nvCxnSpPr>
        <p:spPr>
          <a:xfrm>
            <a:off x="2816932" y="3084453"/>
            <a:ext cx="2460" cy="2831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0" idx="2"/>
            <a:endCxn id="11" idx="0"/>
          </p:cNvCxnSpPr>
          <p:nvPr/>
        </p:nvCxnSpPr>
        <p:spPr>
          <a:xfrm>
            <a:off x="2819392" y="4567883"/>
            <a:ext cx="4918" cy="4416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1" idx="2"/>
            <a:endCxn id="42" idx="0"/>
          </p:cNvCxnSpPr>
          <p:nvPr/>
        </p:nvCxnSpPr>
        <p:spPr>
          <a:xfrm flipH="1">
            <a:off x="6479449" y="2217802"/>
            <a:ext cx="1814051" cy="722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1" idx="2"/>
            <a:endCxn id="43" idx="0"/>
          </p:cNvCxnSpPr>
          <p:nvPr/>
        </p:nvCxnSpPr>
        <p:spPr>
          <a:xfrm>
            <a:off x="8293500" y="2217802"/>
            <a:ext cx="1258528" cy="697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hape 26"/>
          <p:cNvCxnSpPr/>
          <p:nvPr/>
        </p:nvCxnSpPr>
        <p:spPr>
          <a:xfrm rot="5400000" flipH="1" flipV="1">
            <a:off x="3378209" y="1294571"/>
            <a:ext cx="4361391" cy="5469190"/>
          </a:xfrm>
          <a:prstGeom prst="bentConnector5">
            <a:avLst>
              <a:gd name="adj1" fmla="val -5241"/>
              <a:gd name="adj2" fmla="val 41112"/>
              <a:gd name="adj3" fmla="val 11318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hape 27"/>
          <p:cNvCxnSpPr>
            <a:stCxn id="42" idx="2"/>
          </p:cNvCxnSpPr>
          <p:nvPr/>
        </p:nvCxnSpPr>
        <p:spPr>
          <a:xfrm rot="5400000" flipH="1">
            <a:off x="3902110" y="1279493"/>
            <a:ext cx="462465" cy="4692212"/>
          </a:xfrm>
          <a:prstGeom prst="bentConnector4">
            <a:avLst>
              <a:gd name="adj1" fmla="val -620631"/>
              <a:gd name="adj2" fmla="val 112349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: Shape 69"/>
          <p:cNvSpPr/>
          <p:nvPr/>
        </p:nvSpPr>
        <p:spPr>
          <a:xfrm flipH="1">
            <a:off x="3727833" y="4778425"/>
            <a:ext cx="796413" cy="1591602"/>
          </a:xfrm>
          <a:custGeom>
            <a:avLst/>
            <a:gdLst>
              <a:gd name="connsiteX0" fmla="*/ 781779 w 870270"/>
              <a:gd name="connsiteY0" fmla="*/ 1431538 h 1591602"/>
              <a:gd name="connsiteX1" fmla="*/ 472063 w 870270"/>
              <a:gd name="connsiteY1" fmla="*/ 1564273 h 1591602"/>
              <a:gd name="connsiteX2" fmla="*/ 115 w 870270"/>
              <a:gd name="connsiteY2" fmla="*/ 959589 h 1591602"/>
              <a:gd name="connsiteX3" fmla="*/ 516308 w 870270"/>
              <a:gd name="connsiteY3" fmla="*/ 30441 h 1591602"/>
              <a:gd name="connsiteX4" fmla="*/ 870270 w 870270"/>
              <a:gd name="connsiteY4" fmla="*/ 207422 h 1591602"/>
              <a:gd name="connsiteX5" fmla="*/ 870270 w 870270"/>
              <a:gd name="connsiteY5" fmla="*/ 207422 h 159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0270" h="1591602">
                <a:moveTo>
                  <a:pt x="781779" y="1431538"/>
                </a:moveTo>
                <a:cubicBezTo>
                  <a:pt x="692059" y="1537234"/>
                  <a:pt x="602340" y="1642931"/>
                  <a:pt x="472063" y="1564273"/>
                </a:cubicBezTo>
                <a:cubicBezTo>
                  <a:pt x="341786" y="1485615"/>
                  <a:pt x="-7259" y="1215228"/>
                  <a:pt x="115" y="959589"/>
                </a:cubicBezTo>
                <a:cubicBezTo>
                  <a:pt x="7489" y="703950"/>
                  <a:pt x="371282" y="155802"/>
                  <a:pt x="516308" y="30441"/>
                </a:cubicBezTo>
                <a:cubicBezTo>
                  <a:pt x="661334" y="-94920"/>
                  <a:pt x="870270" y="207422"/>
                  <a:pt x="870270" y="207422"/>
                </a:cubicBezTo>
                <a:lnTo>
                  <a:pt x="870270" y="207422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71"/>
          <p:cNvSpPr/>
          <p:nvPr/>
        </p:nvSpPr>
        <p:spPr>
          <a:xfrm flipH="1">
            <a:off x="3705867" y="3145376"/>
            <a:ext cx="796413" cy="1591602"/>
          </a:xfrm>
          <a:custGeom>
            <a:avLst/>
            <a:gdLst>
              <a:gd name="connsiteX0" fmla="*/ 781779 w 870270"/>
              <a:gd name="connsiteY0" fmla="*/ 1431538 h 1591602"/>
              <a:gd name="connsiteX1" fmla="*/ 472063 w 870270"/>
              <a:gd name="connsiteY1" fmla="*/ 1564273 h 1591602"/>
              <a:gd name="connsiteX2" fmla="*/ 115 w 870270"/>
              <a:gd name="connsiteY2" fmla="*/ 959589 h 1591602"/>
              <a:gd name="connsiteX3" fmla="*/ 516308 w 870270"/>
              <a:gd name="connsiteY3" fmla="*/ 30441 h 1591602"/>
              <a:gd name="connsiteX4" fmla="*/ 870270 w 870270"/>
              <a:gd name="connsiteY4" fmla="*/ 207422 h 1591602"/>
              <a:gd name="connsiteX5" fmla="*/ 870270 w 870270"/>
              <a:gd name="connsiteY5" fmla="*/ 207422 h 159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0270" h="1591602">
                <a:moveTo>
                  <a:pt x="781779" y="1431538"/>
                </a:moveTo>
                <a:cubicBezTo>
                  <a:pt x="692059" y="1537234"/>
                  <a:pt x="602340" y="1642931"/>
                  <a:pt x="472063" y="1564273"/>
                </a:cubicBezTo>
                <a:cubicBezTo>
                  <a:pt x="341786" y="1485615"/>
                  <a:pt x="-7259" y="1215228"/>
                  <a:pt x="115" y="959589"/>
                </a:cubicBezTo>
                <a:cubicBezTo>
                  <a:pt x="7489" y="703950"/>
                  <a:pt x="371282" y="155802"/>
                  <a:pt x="516308" y="30441"/>
                </a:cubicBezTo>
                <a:cubicBezTo>
                  <a:pt x="661334" y="-94920"/>
                  <a:pt x="870270" y="207422"/>
                  <a:pt x="870270" y="207422"/>
                </a:cubicBezTo>
                <a:lnTo>
                  <a:pt x="870270" y="207422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67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8"/>
            <a:ext cx="10515600" cy="1228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en-US" sz="5000" dirty="0">
                <a:solidFill>
                  <a:schemeClr val="tx2">
                    <a:lumMod val="50000"/>
                  </a:schemeClr>
                </a:solidFill>
                <a:latin typeface="Constantia" panose="02030602050306030303" pitchFamily="18" charset="0"/>
              </a:rPr>
              <a:t>Induction Variables &amp; Strength Reduction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670964" y="6356352"/>
            <a:ext cx="4114800" cy="365125"/>
          </a:xfrm>
        </p:spPr>
        <p:txBody>
          <a:bodyPr/>
          <a:lstStyle/>
          <a:p>
            <a:r>
              <a:rPr lang="en-US" dirty="0" err="1"/>
              <a:t>Dept</a:t>
            </a:r>
            <a:r>
              <a:rPr lang="en-US" dirty="0"/>
              <a:t> of CSE, BUET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84545" y="1330127"/>
                <a:ext cx="2064774" cy="17543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1=4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1]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=4∗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4=4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545" y="1330127"/>
                <a:ext cx="2064774" cy="1754326"/>
              </a:xfrm>
              <a:prstGeom prst="rect">
                <a:avLst/>
              </a:prstGeom>
              <a:blipFill>
                <a:blip r:embed="rId2" cstate="print"/>
                <a:stretch>
                  <a:fillRect l="-588" b="-13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789464" y="3367554"/>
                <a:ext cx="2059855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2+4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2]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3&lt;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goto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b="0" i="0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464" y="3367554"/>
                <a:ext cx="2059855" cy="1200329"/>
              </a:xfrm>
              <a:prstGeom prst="rect">
                <a:avLst/>
              </a:prstGeom>
              <a:blipFill>
                <a:blip r:embed="rId3" cstate="print"/>
                <a:stretch>
                  <a:fillRect b="-20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94382" y="5009532"/>
                <a:ext cx="2059855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4−4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4]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5&gt;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goto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b="0" i="0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382" y="5009532"/>
                <a:ext cx="2059855" cy="1200329"/>
              </a:xfrm>
              <a:prstGeom prst="rect">
                <a:avLst/>
              </a:prstGeom>
              <a:blipFill>
                <a:blip r:embed="rId4" cstate="print"/>
                <a:stretch>
                  <a:fillRect l="-294" b="-20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261113" y="1848470"/>
                <a:ext cx="206477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goto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113" y="1848470"/>
                <a:ext cx="2064774" cy="369332"/>
              </a:xfrm>
              <a:prstGeom prst="rect">
                <a:avLst/>
              </a:prstGeom>
              <a:blipFill>
                <a:blip r:embed="rId5" cstate="print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5447062" y="2939849"/>
                <a:ext cx="2064774" cy="9169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2]=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]=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gotoB</m:t>
                      </m:r>
                      <m:r>
                        <a:rPr lang="en-US" baseline="-25000" dirty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062" y="2939849"/>
                <a:ext cx="2064774" cy="916982"/>
              </a:xfrm>
              <a:prstGeom prst="rect">
                <a:avLst/>
              </a:prstGeom>
              <a:blipFill rotWithShape="0">
                <a:blip r:embed="rId6"/>
                <a:stretch>
                  <a:fillRect b="-45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8519641" y="2915270"/>
                <a:ext cx="2064774" cy="9233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14=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1]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2]=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14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1]=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9641" y="2915270"/>
                <a:ext cx="2064774" cy="923330"/>
              </a:xfrm>
              <a:prstGeom prst="rect">
                <a:avLst/>
              </a:prstGeom>
              <a:blipFill rotWithShape="0">
                <a:blip r:embed="rId7"/>
                <a:stretch>
                  <a:fillRect b="-454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952557" y="1951713"/>
                <a:ext cx="47801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557" y="1951713"/>
                <a:ext cx="478015" cy="362984"/>
              </a:xfrm>
              <a:prstGeom prst="rect">
                <a:avLst/>
              </a:prstGeom>
              <a:blipFill>
                <a:blip r:embed="rId8" cstate="print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982048" y="3529784"/>
                <a:ext cx="47801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048" y="3529784"/>
                <a:ext cx="478015" cy="362984"/>
              </a:xfrm>
              <a:prstGeom prst="rect">
                <a:avLst/>
              </a:prstGeom>
              <a:blipFill>
                <a:blip r:embed="rId9" cstate="print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973359" y="5107855"/>
                <a:ext cx="47801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359" y="5107855"/>
                <a:ext cx="478015" cy="362984"/>
              </a:xfrm>
              <a:prstGeom prst="rect">
                <a:avLst/>
              </a:prstGeom>
              <a:blipFill>
                <a:blip r:embed="rId10" cstate="print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9384879" y="1843551"/>
                <a:ext cx="47801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4879" y="1843551"/>
                <a:ext cx="478015" cy="362984"/>
              </a:xfrm>
              <a:prstGeom prst="rect">
                <a:avLst/>
              </a:prstGeom>
              <a:blipFill>
                <a:blip r:embed="rId11" cstate="print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7606378" y="2959508"/>
                <a:ext cx="47801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378" y="2959508"/>
                <a:ext cx="478015" cy="362984"/>
              </a:xfrm>
              <a:prstGeom prst="rect">
                <a:avLst/>
              </a:prstGeom>
              <a:blipFill>
                <a:blip r:embed="rId12" cstate="print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0659292" y="3003750"/>
                <a:ext cx="47801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9292" y="3003750"/>
                <a:ext cx="478015" cy="362984"/>
              </a:xfrm>
              <a:prstGeom prst="rect">
                <a:avLst/>
              </a:prstGeom>
              <a:blipFill>
                <a:blip r:embed="rId13" cstate="print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>
            <a:stCxn id="6" idx="2"/>
            <a:endCxn id="10" idx="0"/>
          </p:cNvCxnSpPr>
          <p:nvPr/>
        </p:nvCxnSpPr>
        <p:spPr>
          <a:xfrm>
            <a:off x="2816932" y="3084453"/>
            <a:ext cx="2460" cy="2831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0" idx="2"/>
            <a:endCxn id="11" idx="0"/>
          </p:cNvCxnSpPr>
          <p:nvPr/>
        </p:nvCxnSpPr>
        <p:spPr>
          <a:xfrm>
            <a:off x="2819392" y="4567883"/>
            <a:ext cx="4918" cy="4416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1" idx="2"/>
            <a:endCxn id="42" idx="0"/>
          </p:cNvCxnSpPr>
          <p:nvPr/>
        </p:nvCxnSpPr>
        <p:spPr>
          <a:xfrm flipH="1">
            <a:off x="6479449" y="2217802"/>
            <a:ext cx="1814051" cy="722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1" idx="2"/>
            <a:endCxn id="43" idx="0"/>
          </p:cNvCxnSpPr>
          <p:nvPr/>
        </p:nvCxnSpPr>
        <p:spPr>
          <a:xfrm>
            <a:off x="8293500" y="2217802"/>
            <a:ext cx="1258528" cy="697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hape 26"/>
          <p:cNvCxnSpPr/>
          <p:nvPr/>
        </p:nvCxnSpPr>
        <p:spPr>
          <a:xfrm rot="5400000" flipH="1" flipV="1">
            <a:off x="3378209" y="1294571"/>
            <a:ext cx="4361391" cy="5469190"/>
          </a:xfrm>
          <a:prstGeom prst="bentConnector5">
            <a:avLst>
              <a:gd name="adj1" fmla="val -5241"/>
              <a:gd name="adj2" fmla="val 41112"/>
              <a:gd name="adj3" fmla="val 11318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hape 27"/>
          <p:cNvCxnSpPr>
            <a:stCxn id="42" idx="2"/>
          </p:cNvCxnSpPr>
          <p:nvPr/>
        </p:nvCxnSpPr>
        <p:spPr>
          <a:xfrm rot="5400000" flipH="1">
            <a:off x="3902110" y="1279493"/>
            <a:ext cx="462465" cy="4692212"/>
          </a:xfrm>
          <a:prstGeom prst="bentConnector4">
            <a:avLst>
              <a:gd name="adj1" fmla="val -592385"/>
              <a:gd name="adj2" fmla="val 112349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: Shape 69"/>
          <p:cNvSpPr/>
          <p:nvPr/>
        </p:nvSpPr>
        <p:spPr>
          <a:xfrm flipH="1">
            <a:off x="3727833" y="4778425"/>
            <a:ext cx="796413" cy="1591602"/>
          </a:xfrm>
          <a:custGeom>
            <a:avLst/>
            <a:gdLst>
              <a:gd name="connsiteX0" fmla="*/ 781779 w 870270"/>
              <a:gd name="connsiteY0" fmla="*/ 1431538 h 1591602"/>
              <a:gd name="connsiteX1" fmla="*/ 472063 w 870270"/>
              <a:gd name="connsiteY1" fmla="*/ 1564273 h 1591602"/>
              <a:gd name="connsiteX2" fmla="*/ 115 w 870270"/>
              <a:gd name="connsiteY2" fmla="*/ 959589 h 1591602"/>
              <a:gd name="connsiteX3" fmla="*/ 516308 w 870270"/>
              <a:gd name="connsiteY3" fmla="*/ 30441 h 1591602"/>
              <a:gd name="connsiteX4" fmla="*/ 870270 w 870270"/>
              <a:gd name="connsiteY4" fmla="*/ 207422 h 1591602"/>
              <a:gd name="connsiteX5" fmla="*/ 870270 w 870270"/>
              <a:gd name="connsiteY5" fmla="*/ 207422 h 159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0270" h="1591602">
                <a:moveTo>
                  <a:pt x="781779" y="1431538"/>
                </a:moveTo>
                <a:cubicBezTo>
                  <a:pt x="692059" y="1537234"/>
                  <a:pt x="602340" y="1642931"/>
                  <a:pt x="472063" y="1564273"/>
                </a:cubicBezTo>
                <a:cubicBezTo>
                  <a:pt x="341786" y="1485615"/>
                  <a:pt x="-7259" y="1215228"/>
                  <a:pt x="115" y="959589"/>
                </a:cubicBezTo>
                <a:cubicBezTo>
                  <a:pt x="7489" y="703950"/>
                  <a:pt x="371282" y="155802"/>
                  <a:pt x="516308" y="30441"/>
                </a:cubicBezTo>
                <a:cubicBezTo>
                  <a:pt x="661334" y="-94920"/>
                  <a:pt x="870270" y="207422"/>
                  <a:pt x="870270" y="207422"/>
                </a:cubicBezTo>
                <a:lnTo>
                  <a:pt x="870270" y="207422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71"/>
          <p:cNvSpPr/>
          <p:nvPr/>
        </p:nvSpPr>
        <p:spPr>
          <a:xfrm flipH="1">
            <a:off x="3705867" y="3145376"/>
            <a:ext cx="796413" cy="1591602"/>
          </a:xfrm>
          <a:custGeom>
            <a:avLst/>
            <a:gdLst>
              <a:gd name="connsiteX0" fmla="*/ 781779 w 870270"/>
              <a:gd name="connsiteY0" fmla="*/ 1431538 h 1591602"/>
              <a:gd name="connsiteX1" fmla="*/ 472063 w 870270"/>
              <a:gd name="connsiteY1" fmla="*/ 1564273 h 1591602"/>
              <a:gd name="connsiteX2" fmla="*/ 115 w 870270"/>
              <a:gd name="connsiteY2" fmla="*/ 959589 h 1591602"/>
              <a:gd name="connsiteX3" fmla="*/ 516308 w 870270"/>
              <a:gd name="connsiteY3" fmla="*/ 30441 h 1591602"/>
              <a:gd name="connsiteX4" fmla="*/ 870270 w 870270"/>
              <a:gd name="connsiteY4" fmla="*/ 207422 h 1591602"/>
              <a:gd name="connsiteX5" fmla="*/ 870270 w 870270"/>
              <a:gd name="connsiteY5" fmla="*/ 207422 h 159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0270" h="1591602">
                <a:moveTo>
                  <a:pt x="781779" y="1431538"/>
                </a:moveTo>
                <a:cubicBezTo>
                  <a:pt x="692059" y="1537234"/>
                  <a:pt x="602340" y="1642931"/>
                  <a:pt x="472063" y="1564273"/>
                </a:cubicBezTo>
                <a:cubicBezTo>
                  <a:pt x="341786" y="1485615"/>
                  <a:pt x="-7259" y="1215228"/>
                  <a:pt x="115" y="959589"/>
                </a:cubicBezTo>
                <a:cubicBezTo>
                  <a:pt x="7489" y="703950"/>
                  <a:pt x="371282" y="155802"/>
                  <a:pt x="516308" y="30441"/>
                </a:cubicBezTo>
                <a:cubicBezTo>
                  <a:pt x="661334" y="-94920"/>
                  <a:pt x="870270" y="207422"/>
                  <a:pt x="870270" y="207422"/>
                </a:cubicBezTo>
                <a:lnTo>
                  <a:pt x="870270" y="207422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0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8"/>
            <a:ext cx="10515600" cy="1228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en-US" sz="5000" dirty="0">
                <a:solidFill>
                  <a:schemeClr val="tx2">
                    <a:lumMod val="50000"/>
                  </a:schemeClr>
                </a:solidFill>
                <a:latin typeface="Constantia" panose="02030602050306030303" pitchFamily="18" charset="0"/>
              </a:rPr>
              <a:t>Induction Variables &amp; Strength Reduction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245926" y="6314787"/>
            <a:ext cx="3415145" cy="365125"/>
          </a:xfrm>
        </p:spPr>
        <p:txBody>
          <a:bodyPr/>
          <a:lstStyle/>
          <a:p>
            <a:r>
              <a:rPr lang="en-US" dirty="0" err="1"/>
              <a:t>Dept</a:t>
            </a:r>
            <a:r>
              <a:rPr lang="en-US" dirty="0"/>
              <a:t> of CSE, BUET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84545" y="1330127"/>
                <a:ext cx="2064774" cy="17543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1=4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1]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=4∗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4=4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545" y="1330127"/>
                <a:ext cx="2064774" cy="1754326"/>
              </a:xfrm>
              <a:prstGeom prst="rect">
                <a:avLst/>
              </a:prstGeom>
              <a:blipFill>
                <a:blip r:embed="rId2" cstate="print"/>
                <a:stretch>
                  <a:fillRect l="-588" b="-13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789464" y="3426545"/>
                <a:ext cx="2059855" cy="9233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2+4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2]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3&lt;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goto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b="0" i="0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464" y="3426545"/>
                <a:ext cx="2059855" cy="923330"/>
              </a:xfrm>
              <a:prstGeom prst="rect">
                <a:avLst/>
              </a:prstGeom>
              <a:blipFill>
                <a:blip r:embed="rId3" cstate="print"/>
                <a:stretch>
                  <a:fillRect b="-259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94382" y="5009532"/>
                <a:ext cx="2059855" cy="9233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4−4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4]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5&gt;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goto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b="0" i="0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382" y="5009532"/>
                <a:ext cx="2059855" cy="923330"/>
              </a:xfrm>
              <a:prstGeom prst="rect">
                <a:avLst/>
              </a:prstGeom>
              <a:blipFill>
                <a:blip r:embed="rId4" cstate="print"/>
                <a:stretch>
                  <a:fillRect b="-326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261113" y="1848470"/>
                <a:ext cx="206477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4 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goto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113" y="1848470"/>
                <a:ext cx="2064774" cy="369332"/>
              </a:xfrm>
              <a:prstGeom prst="rect">
                <a:avLst/>
              </a:prstGeom>
              <a:blipFill>
                <a:blip r:embed="rId5" cstate="print"/>
                <a:stretch>
                  <a:fillRect b="-793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5447062" y="2939849"/>
                <a:ext cx="2064774" cy="9169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2]=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]=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gotoB</m:t>
                      </m:r>
                      <m:r>
                        <a:rPr lang="en-US" baseline="-25000" dirty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062" y="2939849"/>
                <a:ext cx="2064774" cy="916982"/>
              </a:xfrm>
              <a:prstGeom prst="rect">
                <a:avLst/>
              </a:prstGeom>
              <a:blipFill rotWithShape="0">
                <a:blip r:embed="rId6"/>
                <a:stretch>
                  <a:fillRect b="-45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8519641" y="2915270"/>
                <a:ext cx="2064774" cy="9233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14=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1]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2]=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14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1]=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9641" y="2915270"/>
                <a:ext cx="2064774" cy="923330"/>
              </a:xfrm>
              <a:prstGeom prst="rect">
                <a:avLst/>
              </a:prstGeom>
              <a:blipFill rotWithShape="0">
                <a:blip r:embed="rId7"/>
                <a:stretch>
                  <a:fillRect b="-454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952557" y="1951713"/>
                <a:ext cx="47801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557" y="1951713"/>
                <a:ext cx="478015" cy="362984"/>
              </a:xfrm>
              <a:prstGeom prst="rect">
                <a:avLst/>
              </a:prstGeom>
              <a:blipFill>
                <a:blip r:embed="rId8" cstate="print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982048" y="3529784"/>
                <a:ext cx="47801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048" y="3529784"/>
                <a:ext cx="478015" cy="362984"/>
              </a:xfrm>
              <a:prstGeom prst="rect">
                <a:avLst/>
              </a:prstGeom>
              <a:blipFill>
                <a:blip r:embed="rId9" cstate="print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973359" y="5107855"/>
                <a:ext cx="47801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359" y="5107855"/>
                <a:ext cx="478015" cy="362984"/>
              </a:xfrm>
              <a:prstGeom prst="rect">
                <a:avLst/>
              </a:prstGeom>
              <a:blipFill>
                <a:blip r:embed="rId10" cstate="print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9384879" y="1843551"/>
                <a:ext cx="47801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4879" y="1843551"/>
                <a:ext cx="478015" cy="362984"/>
              </a:xfrm>
              <a:prstGeom prst="rect">
                <a:avLst/>
              </a:prstGeom>
              <a:blipFill>
                <a:blip r:embed="rId11" cstate="print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7606378" y="2959508"/>
                <a:ext cx="47801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378" y="2959508"/>
                <a:ext cx="478015" cy="362984"/>
              </a:xfrm>
              <a:prstGeom prst="rect">
                <a:avLst/>
              </a:prstGeom>
              <a:blipFill>
                <a:blip r:embed="rId12" cstate="print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0659292" y="3003750"/>
                <a:ext cx="47801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9292" y="3003750"/>
                <a:ext cx="478015" cy="362984"/>
              </a:xfrm>
              <a:prstGeom prst="rect">
                <a:avLst/>
              </a:prstGeom>
              <a:blipFill>
                <a:blip r:embed="rId13" cstate="print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>
            <a:stCxn id="6" idx="2"/>
            <a:endCxn id="10" idx="0"/>
          </p:cNvCxnSpPr>
          <p:nvPr/>
        </p:nvCxnSpPr>
        <p:spPr>
          <a:xfrm>
            <a:off x="2816932" y="3084453"/>
            <a:ext cx="2460" cy="342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0" idx="2"/>
            <a:endCxn id="11" idx="0"/>
          </p:cNvCxnSpPr>
          <p:nvPr/>
        </p:nvCxnSpPr>
        <p:spPr>
          <a:xfrm>
            <a:off x="2819392" y="4349875"/>
            <a:ext cx="4918" cy="6596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1" idx="2"/>
            <a:endCxn id="42" idx="0"/>
          </p:cNvCxnSpPr>
          <p:nvPr/>
        </p:nvCxnSpPr>
        <p:spPr>
          <a:xfrm flipH="1">
            <a:off x="6479449" y="2217802"/>
            <a:ext cx="1814051" cy="722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1" idx="2"/>
            <a:endCxn id="43" idx="0"/>
          </p:cNvCxnSpPr>
          <p:nvPr/>
        </p:nvCxnSpPr>
        <p:spPr>
          <a:xfrm>
            <a:off x="8293500" y="2217802"/>
            <a:ext cx="1258528" cy="697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hape 26"/>
          <p:cNvCxnSpPr>
            <a:stCxn id="11" idx="2"/>
            <a:endCxn id="41" idx="1"/>
          </p:cNvCxnSpPr>
          <p:nvPr/>
        </p:nvCxnSpPr>
        <p:spPr>
          <a:xfrm rot="5400000" flipH="1" flipV="1">
            <a:off x="3092848" y="1764597"/>
            <a:ext cx="3899726" cy="4436803"/>
          </a:xfrm>
          <a:prstGeom prst="bentConnector4">
            <a:avLst>
              <a:gd name="adj1" fmla="val -11902"/>
              <a:gd name="adj2" fmla="val 5036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hape 27"/>
          <p:cNvCxnSpPr>
            <a:stCxn id="42" idx="2"/>
          </p:cNvCxnSpPr>
          <p:nvPr/>
        </p:nvCxnSpPr>
        <p:spPr>
          <a:xfrm rot="5400000" flipH="1">
            <a:off x="3936748" y="1314131"/>
            <a:ext cx="393189" cy="4692212"/>
          </a:xfrm>
          <a:prstGeom prst="bentConnector4">
            <a:avLst>
              <a:gd name="adj1" fmla="val -704140"/>
              <a:gd name="adj2" fmla="val 112659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: Shape 69"/>
          <p:cNvSpPr/>
          <p:nvPr/>
        </p:nvSpPr>
        <p:spPr>
          <a:xfrm flipH="1">
            <a:off x="3588327" y="4835235"/>
            <a:ext cx="935918" cy="1233055"/>
          </a:xfrm>
          <a:custGeom>
            <a:avLst/>
            <a:gdLst>
              <a:gd name="connsiteX0" fmla="*/ 781779 w 870270"/>
              <a:gd name="connsiteY0" fmla="*/ 1431538 h 1591602"/>
              <a:gd name="connsiteX1" fmla="*/ 472063 w 870270"/>
              <a:gd name="connsiteY1" fmla="*/ 1564273 h 1591602"/>
              <a:gd name="connsiteX2" fmla="*/ 115 w 870270"/>
              <a:gd name="connsiteY2" fmla="*/ 959589 h 1591602"/>
              <a:gd name="connsiteX3" fmla="*/ 516308 w 870270"/>
              <a:gd name="connsiteY3" fmla="*/ 30441 h 1591602"/>
              <a:gd name="connsiteX4" fmla="*/ 870270 w 870270"/>
              <a:gd name="connsiteY4" fmla="*/ 207422 h 1591602"/>
              <a:gd name="connsiteX5" fmla="*/ 870270 w 870270"/>
              <a:gd name="connsiteY5" fmla="*/ 207422 h 159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0270" h="1591602">
                <a:moveTo>
                  <a:pt x="781779" y="1431538"/>
                </a:moveTo>
                <a:cubicBezTo>
                  <a:pt x="692059" y="1537234"/>
                  <a:pt x="602340" y="1642931"/>
                  <a:pt x="472063" y="1564273"/>
                </a:cubicBezTo>
                <a:cubicBezTo>
                  <a:pt x="341786" y="1485615"/>
                  <a:pt x="-7259" y="1215228"/>
                  <a:pt x="115" y="959589"/>
                </a:cubicBezTo>
                <a:cubicBezTo>
                  <a:pt x="7489" y="703950"/>
                  <a:pt x="371282" y="155802"/>
                  <a:pt x="516308" y="30441"/>
                </a:cubicBezTo>
                <a:cubicBezTo>
                  <a:pt x="661334" y="-94920"/>
                  <a:pt x="870270" y="207422"/>
                  <a:pt x="870270" y="207422"/>
                </a:cubicBezTo>
                <a:lnTo>
                  <a:pt x="870270" y="207422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71"/>
          <p:cNvSpPr/>
          <p:nvPr/>
        </p:nvSpPr>
        <p:spPr>
          <a:xfrm flipH="1">
            <a:off x="3505200" y="3228108"/>
            <a:ext cx="997080" cy="1260765"/>
          </a:xfrm>
          <a:custGeom>
            <a:avLst/>
            <a:gdLst>
              <a:gd name="connsiteX0" fmla="*/ 781779 w 870270"/>
              <a:gd name="connsiteY0" fmla="*/ 1431538 h 1591602"/>
              <a:gd name="connsiteX1" fmla="*/ 472063 w 870270"/>
              <a:gd name="connsiteY1" fmla="*/ 1564273 h 1591602"/>
              <a:gd name="connsiteX2" fmla="*/ 115 w 870270"/>
              <a:gd name="connsiteY2" fmla="*/ 959589 h 1591602"/>
              <a:gd name="connsiteX3" fmla="*/ 516308 w 870270"/>
              <a:gd name="connsiteY3" fmla="*/ 30441 h 1591602"/>
              <a:gd name="connsiteX4" fmla="*/ 870270 w 870270"/>
              <a:gd name="connsiteY4" fmla="*/ 207422 h 1591602"/>
              <a:gd name="connsiteX5" fmla="*/ 870270 w 870270"/>
              <a:gd name="connsiteY5" fmla="*/ 207422 h 159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0270" h="1591602">
                <a:moveTo>
                  <a:pt x="781779" y="1431538"/>
                </a:moveTo>
                <a:cubicBezTo>
                  <a:pt x="692059" y="1537234"/>
                  <a:pt x="602340" y="1642931"/>
                  <a:pt x="472063" y="1564273"/>
                </a:cubicBezTo>
                <a:cubicBezTo>
                  <a:pt x="341786" y="1485615"/>
                  <a:pt x="-7259" y="1215228"/>
                  <a:pt x="115" y="959589"/>
                </a:cubicBezTo>
                <a:cubicBezTo>
                  <a:pt x="7489" y="703950"/>
                  <a:pt x="371282" y="155802"/>
                  <a:pt x="516308" y="30441"/>
                </a:cubicBezTo>
                <a:cubicBezTo>
                  <a:pt x="661334" y="-94920"/>
                  <a:pt x="870270" y="207422"/>
                  <a:pt x="870270" y="207422"/>
                </a:cubicBezTo>
                <a:lnTo>
                  <a:pt x="870270" y="207422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7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r="13297"/>
          <a:stretch>
            <a:fillRect/>
          </a:stretch>
        </p:blipFill>
        <p:spPr bwMode="auto">
          <a:xfrm>
            <a:off x="6968896" y="41565"/>
            <a:ext cx="5084554" cy="66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260" y="1117871"/>
            <a:ext cx="6638925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364" y="18758"/>
            <a:ext cx="5223163" cy="1228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000" dirty="0" smtClean="0">
                <a:solidFill>
                  <a:schemeClr val="tx2">
                    <a:lumMod val="50000"/>
                  </a:schemeClr>
                </a:solidFill>
                <a:latin typeface="Constantia" panose="02030602050306030303" pitchFamily="18" charset="0"/>
              </a:rPr>
              <a:t>Exercise</a:t>
            </a:r>
            <a:endParaRPr lang="en-US" sz="5000" dirty="0">
              <a:solidFill>
                <a:schemeClr val="tx2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Dept</a:t>
            </a:r>
            <a:r>
              <a:rPr lang="en-US" dirty="0"/>
              <a:t> of CSE, BUET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17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8"/>
            <a:ext cx="10515600" cy="1228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5000" dirty="0">
                <a:solidFill>
                  <a:schemeClr val="tx2">
                    <a:lumMod val="50000"/>
                  </a:schemeClr>
                </a:solidFill>
                <a:latin typeface="Constantia" panose="02030602050306030303" pitchFamily="18" charset="0"/>
              </a:rPr>
              <a:t>Reference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386348"/>
            <a:ext cx="10515600" cy="4790615"/>
          </a:xfrm>
        </p:spPr>
        <p:txBody>
          <a:bodyPr>
            <a:normAutofit/>
          </a:bodyPr>
          <a:lstStyle/>
          <a:p>
            <a:r>
              <a:rPr lang="en-US" dirty="0">
                <a:latin typeface="Constantia" panose="02030602050306030303" pitchFamily="18" charset="0"/>
              </a:rPr>
              <a:t>Compilers: Principles, Techniques, &amp; Tools, by</a:t>
            </a:r>
          </a:p>
          <a:p>
            <a:pPr marL="457200" lvl="1" indent="0">
              <a:buNone/>
            </a:pPr>
            <a:r>
              <a:rPr lang="en-US" dirty="0">
                <a:latin typeface="Constantia" panose="02030602050306030303" pitchFamily="18" charset="0"/>
              </a:rPr>
              <a:t>Alfred B. </a:t>
            </a:r>
            <a:r>
              <a:rPr lang="en-US" dirty="0" err="1">
                <a:latin typeface="Constantia" panose="02030602050306030303" pitchFamily="18" charset="0"/>
              </a:rPr>
              <a:t>Aho</a:t>
            </a:r>
            <a:r>
              <a:rPr lang="en-US" dirty="0">
                <a:latin typeface="Constantia" panose="02030602050306030303" pitchFamily="18" charset="0"/>
              </a:rPr>
              <a:t>, Monica S. Lam, Ravi </a:t>
            </a:r>
            <a:r>
              <a:rPr lang="en-US" dirty="0" err="1">
                <a:latin typeface="Constantia" panose="02030602050306030303" pitchFamily="18" charset="0"/>
              </a:rPr>
              <a:t>Sethi</a:t>
            </a:r>
            <a:r>
              <a:rPr lang="en-US" dirty="0">
                <a:latin typeface="Constantia" panose="02030602050306030303" pitchFamily="18" charset="0"/>
              </a:rPr>
              <a:t>, Jeffrey D. Ullman</a:t>
            </a:r>
          </a:p>
          <a:p>
            <a:pPr lvl="1"/>
            <a:endParaRPr lang="en-US" dirty="0">
              <a:latin typeface="Constantia" panose="02030602050306030303" pitchFamily="18" charset="0"/>
              <a:cs typeface="Andalus" panose="02020603050405020304" pitchFamily="18" charset="-78"/>
            </a:endParaRPr>
          </a:p>
          <a:p>
            <a:pPr lvl="1"/>
            <a:r>
              <a:rPr lang="en-US" dirty="0">
                <a:latin typeface="Constantia" panose="02030602050306030303" pitchFamily="18" charset="0"/>
                <a:cs typeface="Andalus" panose="02020603050405020304" pitchFamily="18" charset="-78"/>
              </a:rPr>
              <a:t>Chapter 9</a:t>
            </a:r>
          </a:p>
          <a:p>
            <a:pPr lvl="2"/>
            <a:r>
              <a:rPr lang="en-US">
                <a:latin typeface="Constantia" panose="02030602050306030303" pitchFamily="18" charset="0"/>
                <a:cs typeface="Andalus" panose="02020603050405020304" pitchFamily="18" charset="-78"/>
              </a:rPr>
              <a:t>9.1</a:t>
            </a:r>
            <a:endParaRPr lang="en-US" dirty="0">
              <a:latin typeface="Constantia" panose="02030602050306030303" pitchFamily="18" charset="0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6943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tx2">
                    <a:lumMod val="50000"/>
                  </a:schemeClr>
                </a:solidFill>
                <a:latin typeface="Constantia" panose="02030602050306030303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30156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8"/>
            <a:ext cx="10515600" cy="1228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5000" dirty="0" smtClean="0">
                <a:solidFill>
                  <a:schemeClr val="tx2">
                    <a:lumMod val="50000"/>
                  </a:schemeClr>
                </a:solidFill>
                <a:latin typeface="Constantia" panose="02030602050306030303" pitchFamily="18" charset="0"/>
              </a:rPr>
              <a:t>Global Optimizations</a:t>
            </a:r>
            <a:endParaRPr lang="en-US" sz="5000" dirty="0">
              <a:solidFill>
                <a:schemeClr val="tx2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246909"/>
            <a:ext cx="10515600" cy="522646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Most global optimizations are based on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data-flow analysis (DFA)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DFA are algorithms that gather information about a program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For each instruction in program, specifies some property that must hold every time that instruction is executed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</a:p>
          <a:p>
            <a:pPr lvl="1">
              <a:spcAft>
                <a:spcPts val="600"/>
              </a:spcAft>
            </a:pPr>
            <a:r>
              <a:rPr lang="en-US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Constant-propagation analysis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: checks if for each point in the program and for each variable used by the program, whether the variable has a unique constant value at that point</a:t>
            </a:r>
          </a:p>
          <a:p>
            <a:pPr lvl="1">
              <a:spcAft>
                <a:spcPts val="600"/>
              </a:spcAft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Liveliness analysis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: checks for each point in the program, whether the value hold by a particular variable at that point is sure to be overwritten before it is read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33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8"/>
            <a:ext cx="10515600" cy="1228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5000" dirty="0" smtClean="0">
                <a:solidFill>
                  <a:schemeClr val="tx2">
                    <a:lumMod val="50000"/>
                  </a:schemeClr>
                </a:solidFill>
                <a:latin typeface="Constantia" panose="02030602050306030303" pitchFamily="18" charset="0"/>
              </a:rPr>
              <a:t>Principle Sources of Optimization</a:t>
            </a:r>
            <a:endParaRPr lang="en-US" sz="5000" dirty="0">
              <a:solidFill>
                <a:schemeClr val="tx2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246909"/>
            <a:ext cx="10515600" cy="5226462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Compiler must preserve the </a:t>
            </a:r>
            <a:r>
              <a:rPr lang="en-US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semantics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of the original program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 compiler cannot understand enough about a program to replace with an efficient algorithm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 compiler knows only how to apply relatively </a:t>
            </a:r>
            <a:r>
              <a:rPr lang="en-US" dirty="0" smtClean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low-level semantic transformations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such that performing the same operation on the same values yields the same result. </a:t>
            </a:r>
          </a:p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Examples -</a:t>
            </a:r>
          </a:p>
          <a:p>
            <a:pPr lvl="1">
              <a:spcAft>
                <a:spcPts val="600"/>
              </a:spcAft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Use algebraic identities such as replacing </a:t>
            </a:r>
            <a:r>
              <a:rPr lang="en-US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i+0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with </a:t>
            </a:r>
            <a:r>
              <a:rPr lang="en-US" i="1" dirty="0" err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endParaRPr lang="en-US" i="1" dirty="0" smtClean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600"/>
              </a:spcAft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Remove redundant operations and codes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5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8"/>
            <a:ext cx="10515600" cy="1228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5000">
                <a:solidFill>
                  <a:schemeClr val="tx2">
                    <a:lumMod val="50000"/>
                  </a:schemeClr>
                </a:solidFill>
                <a:latin typeface="Constantia" panose="02030602050306030303" pitchFamily="18" charset="0"/>
              </a:rPr>
              <a:t>Causes </a:t>
            </a:r>
            <a:r>
              <a:rPr lang="en-US" sz="5000" dirty="0">
                <a:solidFill>
                  <a:schemeClr val="tx2">
                    <a:lumMod val="50000"/>
                  </a:schemeClr>
                </a:solidFill>
                <a:latin typeface="Constantia" panose="02030602050306030303" pitchFamily="18" charset="0"/>
              </a:rPr>
              <a:t>of Redundancy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117600"/>
            <a:ext cx="10515600" cy="5059363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There are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many redundant operations in a typical program. </a:t>
            </a:r>
          </a:p>
          <a:p>
            <a:pPr>
              <a:lnSpc>
                <a:spcPct val="114000"/>
              </a:lnSpc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Sometime redundancies are introduced at the source level by the programmer for convenience</a:t>
            </a:r>
            <a:endParaRPr 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lnSpc>
                <a:spcPct val="114000"/>
              </a:lnSpc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 Cut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&amp;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paste</a:t>
            </a:r>
            <a:endParaRPr lang="en-US" sz="120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4000"/>
              </a:lnSpc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More often the redundancy is a side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effect of writing code in high level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language such as an </a:t>
            </a:r>
            <a:r>
              <a:rPr lang="en-US" dirty="0" smtClean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array access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A[</a:t>
            </a:r>
            <a:r>
              <a:rPr lang="en-US" i="1" dirty="0" err="1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i="1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][j]</a:t>
            </a:r>
          </a:p>
          <a:p>
            <a:pPr marL="457200" lvl="1" indent="0">
              <a:lnSpc>
                <a:spcPct val="114000"/>
              </a:lnSpc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-  During compilation, such high-level data-structure accesses expands into a number of low-level arithmetic operations, such as the computation of the location of the </a:t>
            </a:r>
            <a:r>
              <a:rPr lang="en-U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, j)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element of a matrix </a:t>
            </a:r>
            <a:r>
              <a:rPr lang="en-U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55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2932"/>
            <a:ext cx="10515600" cy="69259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en-US" sz="5000" dirty="0">
                <a:solidFill>
                  <a:schemeClr val="tx2">
                    <a:lumMod val="50000"/>
                  </a:schemeClr>
                </a:solidFill>
                <a:latin typeface="Constantia" panose="02030602050306030303" pitchFamily="18" charset="0"/>
              </a:rPr>
              <a:t>Example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948130" y="1085831"/>
            <a:ext cx="3163530" cy="448056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 algn="ctr">
              <a:buNone/>
            </a:pPr>
            <a:r>
              <a:rPr lang="en-US" altLang="en-US" dirty="0">
                <a:solidFill>
                  <a:srgbClr val="FF0000"/>
                </a:solidFill>
                <a:latin typeface="Constantia" panose="02030602050306030303" pitchFamily="18" charset="0"/>
              </a:rPr>
              <a:t>Quick Sort(TAC</a:t>
            </a:r>
            <a:r>
              <a:rPr lang="en-US" altLang="en-US" dirty="0">
                <a:solidFill>
                  <a:srgbClr val="FF0000"/>
                </a:solidFill>
                <a:latin typeface="Constantia" panose="02030602050306030303" pitchFamily="18" charset="0"/>
              </a:rPr>
              <a:t>)</a:t>
            </a:r>
            <a:endParaRPr lang="en-US" altLang="en-US" dirty="0">
              <a:solidFill>
                <a:srgbClr val="FF0000"/>
              </a:solidFill>
              <a:latin typeface="Constantia" panose="02030602050306030303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660" y="1657352"/>
            <a:ext cx="6828462" cy="4640006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  <a:prstDash val="dash"/>
          </a:ln>
        </p:spPr>
      </p:pic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6178872" y="1747686"/>
            <a:ext cx="2458064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Rectangle 20"/>
          <p:cNvSpPr>
            <a:spLocks noChangeArrowheads="1"/>
          </p:cNvSpPr>
          <p:nvPr/>
        </p:nvSpPr>
        <p:spPr bwMode="auto">
          <a:xfrm>
            <a:off x="6169044" y="2932476"/>
            <a:ext cx="2458064" cy="10790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endParaRPr lang="en-US" altLang="en-US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" name="Rectangle 20"/>
          <p:cNvSpPr>
            <a:spLocks noChangeArrowheads="1"/>
          </p:cNvSpPr>
          <p:nvPr/>
        </p:nvSpPr>
        <p:spPr bwMode="auto">
          <a:xfrm>
            <a:off x="6159213" y="4073014"/>
            <a:ext cx="2458064" cy="10790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Rectangle 20"/>
          <p:cNvSpPr>
            <a:spLocks noChangeArrowheads="1"/>
          </p:cNvSpPr>
          <p:nvPr/>
        </p:nvSpPr>
        <p:spPr bwMode="auto">
          <a:xfrm>
            <a:off x="6164131" y="5228303"/>
            <a:ext cx="2458064" cy="243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Rectangle 20"/>
          <p:cNvSpPr>
            <a:spLocks noChangeArrowheads="1"/>
          </p:cNvSpPr>
          <p:nvPr/>
        </p:nvSpPr>
        <p:spPr bwMode="auto">
          <a:xfrm>
            <a:off x="6169051" y="5528183"/>
            <a:ext cx="2458064" cy="5334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9177706" y="1737857"/>
            <a:ext cx="2894415" cy="20229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" name="Rectangle 20"/>
          <p:cNvSpPr>
            <a:spLocks noChangeArrowheads="1"/>
          </p:cNvSpPr>
          <p:nvPr/>
        </p:nvSpPr>
        <p:spPr bwMode="auto">
          <a:xfrm>
            <a:off x="9182626" y="3807547"/>
            <a:ext cx="2894415" cy="22540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0572237" y="795573"/>
            <a:ext cx="15547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Constantia" panose="02030602050306030303" pitchFamily="18" charset="0"/>
              </a:rPr>
              <a:t>Basic Block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10755086" y="1226460"/>
            <a:ext cx="594544" cy="521226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6"/>
          <p:cNvSpPr txBox="1">
            <a:spLocks/>
          </p:cNvSpPr>
          <p:nvPr/>
        </p:nvSpPr>
        <p:spPr>
          <a:xfrm>
            <a:off x="954314" y="1056803"/>
            <a:ext cx="2804886" cy="451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 dirty="0" smtClean="0">
                <a:solidFill>
                  <a:srgbClr val="FF0000"/>
                </a:solidFill>
                <a:latin typeface="Constantia" panose="02030602050306030303" pitchFamily="18" charset="0"/>
              </a:rPr>
              <a:t>Quick Sort(C)</a:t>
            </a:r>
            <a:endParaRPr lang="en-US" sz="2600" dirty="0">
              <a:solidFill>
                <a:srgbClr val="FF0000"/>
              </a:solidFill>
              <a:latin typeface="Constantia" panose="02030602050306030303" pitchFamily="18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13894" y="1594826"/>
            <a:ext cx="4748106" cy="4732028"/>
            <a:chOff x="113894" y="1594826"/>
            <a:chExt cx="4748106" cy="4732028"/>
          </a:xfrm>
        </p:grpSpPr>
        <p:pic>
          <p:nvPicPr>
            <p:cNvPr id="18" name="Picture 17" descr="Screen Clippi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3206"/>
            <a:stretch/>
          </p:blipFill>
          <p:spPr>
            <a:xfrm>
              <a:off x="113894" y="1594826"/>
              <a:ext cx="4748106" cy="4732028"/>
            </a:xfrm>
            <a:prstGeom prst="rect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dash"/>
            </a:ln>
          </p:spPr>
        </p:pic>
        <p:sp>
          <p:nvSpPr>
            <p:cNvPr id="16" name="Rectangle 15"/>
            <p:cNvSpPr/>
            <p:nvPr/>
          </p:nvSpPr>
          <p:spPr>
            <a:xfrm>
              <a:off x="4310742" y="5228303"/>
              <a:ext cx="551257" cy="2433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58797" y="4715886"/>
              <a:ext cx="203202" cy="2334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1952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18759"/>
            <a:ext cx="10515600" cy="77443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en-US" sz="5000" dirty="0">
                <a:solidFill>
                  <a:schemeClr val="tx2">
                    <a:lumMod val="50000"/>
                  </a:schemeClr>
                </a:solidFill>
                <a:latin typeface="Constantia" panose="02030602050306030303" pitchFamily="18" charset="0"/>
              </a:rPr>
              <a:t>Example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27384" y="830120"/>
            <a:ext cx="4239161" cy="49868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altLang="en-US" sz="2600" dirty="0">
                <a:solidFill>
                  <a:srgbClr val="FF0000"/>
                </a:solidFill>
                <a:latin typeface="Constantia" panose="02030602050306030303" pitchFamily="18" charset="0"/>
              </a:rPr>
              <a:t>Quick Sort(Flow Graph</a:t>
            </a:r>
            <a:r>
              <a:rPr lang="en-US" altLang="en-US" sz="2600" dirty="0" smtClean="0">
                <a:solidFill>
                  <a:srgbClr val="FF0000"/>
                </a:solidFill>
                <a:latin typeface="Constantia" panose="02030602050306030303" pitchFamily="18" charset="0"/>
              </a:rPr>
              <a:t>)</a:t>
            </a:r>
            <a:endParaRPr lang="en-US" altLang="en-US" sz="2600" dirty="0">
              <a:solidFill>
                <a:srgbClr val="FF0000"/>
              </a:solidFill>
              <a:latin typeface="Constantia" panose="02030602050306030303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144491" y="6565445"/>
            <a:ext cx="4114800" cy="365125"/>
          </a:xfrm>
        </p:spPr>
        <p:txBody>
          <a:bodyPr/>
          <a:lstStyle/>
          <a:p>
            <a:r>
              <a:rPr lang="en-US" dirty="0"/>
              <a:t>Dept of CSE, BUET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94945" y="6555869"/>
            <a:ext cx="2743200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5535209" y="1706033"/>
            <a:ext cx="2280538" cy="1200329"/>
            <a:chOff x="3532238" y="1706033"/>
            <a:chExt cx="2280538" cy="120032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/>
                <p:cNvSpPr txBox="1"/>
                <p:nvPr/>
              </p:nvSpPr>
              <p:spPr>
                <a:xfrm>
                  <a:off x="3532238" y="1706033"/>
                  <a:ext cx="1816999" cy="1200329"/>
                </a:xfrm>
                <a:prstGeom prst="rect">
                  <a:avLst/>
                </a:prstGeom>
                <a:solidFill>
                  <a:srgbClr val="99FF99">
                    <a:alpha val="27059"/>
                  </a:srgb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US" dirty="0"/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n</m:t>
                        </m:r>
                      </m:oMath>
                    </m:oMathPara>
                  </a14:m>
                  <a:endParaRPr lang="en-US" dirty="0"/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1=4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n</m:t>
                        </m:r>
                      </m:oMath>
                    </m:oMathPara>
                  </a14:m>
                  <a:endParaRPr lang="en-US" dirty="0"/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1]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2238" y="1706033"/>
                  <a:ext cx="1816999" cy="120032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351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336364" y="1727111"/>
                  <a:ext cx="476412" cy="3629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b="1" i="1">
                      <a:solidFill>
                        <a:srgbClr val="0070C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dirty="0"/>
                          <m:t>𝑩</m:t>
                        </m:r>
                        <m:r>
                          <a:rPr lang="en-US" baseline="-25000" dirty="0"/>
                          <m:t>𝟏</m:t>
                        </m:r>
                      </m:oMath>
                    </m:oMathPara>
                  </a14:m>
                  <a:endParaRPr lang="en-US" baseline="-25000" dirty="0"/>
                </a:p>
              </p:txBody>
            </p:sp>
          </mc:Choice>
          <mc:Fallback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6364" y="1727111"/>
                  <a:ext cx="476412" cy="36298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9443205" y="1343049"/>
            <a:ext cx="2064774" cy="737235"/>
            <a:chOff x="9051318" y="1343049"/>
            <a:chExt cx="2064774" cy="73723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9051318" y="1710952"/>
                  <a:ext cx="2064774" cy="369332"/>
                </a:xfrm>
                <a:prstGeom prst="rect">
                  <a:avLst/>
                </a:prstGeom>
                <a:solidFill>
                  <a:srgbClr val="99FF99">
                    <a:alpha val="27059"/>
                  </a:srgb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i="0">
                      <a:latin typeface="Cambria Math" panose="02040503050406030204" pitchFamily="18" charset="0"/>
                    </a:defRPr>
                  </a:lvl1pPr>
                </a:lstStyle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dirty="0"/>
                          <m:t>if</m:t>
                        </m:r>
                        <m:r>
                          <a:rPr lang="en-US" dirty="0"/>
                          <m:t>  </m:t>
                        </m:r>
                        <m:r>
                          <m:rPr>
                            <m:sty m:val="p"/>
                          </m:rPr>
                          <a:rPr lang="en-US" dirty="0"/>
                          <m:t>i</m:t>
                        </m:r>
                        <m:r>
                          <a:rPr lang="en-US" dirty="0"/>
                          <m:t>≥</m:t>
                        </m:r>
                        <m:r>
                          <m:rPr>
                            <m:sty m:val="p"/>
                          </m:rPr>
                          <a:rPr lang="en-US" dirty="0"/>
                          <m:t>j</m:t>
                        </m:r>
                        <m:r>
                          <a:rPr lang="en-US" dirty="0"/>
                          <m:t> </m:t>
                        </m:r>
                        <m:r>
                          <m:rPr>
                            <m:sty m:val="p"/>
                          </m:rPr>
                          <a:rPr lang="en-US" dirty="0"/>
                          <m:t>goto</m:t>
                        </m:r>
                        <m:r>
                          <a:rPr lang="en-US" dirty="0"/>
                          <m:t> </m:t>
                        </m:r>
                        <m:r>
                          <m:rPr>
                            <m:sty m:val="p"/>
                          </m:rPr>
                          <a:rPr lang="en-US" dirty="0"/>
                          <m:t>B</m:t>
                        </m:r>
                        <m:r>
                          <a:rPr lang="en-US" dirty="0"/>
                          <m:t>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1318" y="1710952"/>
                  <a:ext cx="2064774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290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10606898" y="1343049"/>
                  <a:ext cx="478015" cy="3629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b="1" i="1" baseline="-25000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oMath>
                    </m:oMathPara>
                  </a14:m>
                  <a:endParaRPr lang="en-US" b="1" baseline="-25000" dirty="0"/>
                </a:p>
              </p:txBody>
            </p:sp>
          </mc:Choice>
          <mc:Fallback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06898" y="1343049"/>
                  <a:ext cx="478015" cy="36298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8736909" y="2415186"/>
            <a:ext cx="1522382" cy="2928926"/>
            <a:chOff x="8287657" y="2458728"/>
            <a:chExt cx="1522382" cy="292892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8287657" y="2802331"/>
                  <a:ext cx="1522382" cy="2585323"/>
                </a:xfrm>
                <a:prstGeom prst="rect">
                  <a:avLst/>
                </a:prstGeom>
                <a:solidFill>
                  <a:srgbClr val="99FF99">
                    <a:alpha val="27059"/>
                  </a:srgb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i="0">
                      <a:latin typeface="Cambria Math" panose="02040503050406030204" pitchFamily="18" charset="0"/>
                    </a:defRPr>
                  </a:lvl1pPr>
                </a:lstStyle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dirty="0"/>
                          <m:t>t</m:t>
                        </m:r>
                        <m:r>
                          <a:rPr lang="en-US" dirty="0"/>
                          <m:t>6=4</m:t>
                        </m:r>
                        <m:r>
                          <a:rPr lang="en-US" dirty="0"/>
                          <m:t>∗</m:t>
                        </m:r>
                        <m:r>
                          <m:rPr>
                            <m:sty m:val="p"/>
                          </m:rPr>
                          <a:rPr lang="en-US" dirty="0"/>
                          <m:t>i</m:t>
                        </m:r>
                      </m:oMath>
                    </m:oMathPara>
                  </a14:m>
                  <a:endParaRPr lang="en-US" dirty="0"/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dirty="0"/>
                          <m:t>x</m:t>
                        </m:r>
                        <m:r>
                          <a:rPr lang="en-US" dirty="0"/>
                          <m:t>=</m:t>
                        </m:r>
                        <m:r>
                          <m:rPr>
                            <m:sty m:val="p"/>
                          </m:rPr>
                          <a:rPr lang="en-US" dirty="0"/>
                          <m:t>a</m:t>
                        </m:r>
                        <m:r>
                          <a:rPr lang="en-US" dirty="0"/>
                          <m:t>[</m:t>
                        </m:r>
                        <m:r>
                          <m:rPr>
                            <m:sty m:val="p"/>
                          </m:rPr>
                          <a:rPr lang="en-US" dirty="0"/>
                          <m:t>t</m:t>
                        </m:r>
                        <m:r>
                          <a:rPr lang="en-US" dirty="0"/>
                          <m:t>6]</m:t>
                        </m:r>
                      </m:oMath>
                    </m:oMathPara>
                  </a14:m>
                  <a:endParaRPr lang="en-US" dirty="0"/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dirty="0"/>
                          <m:t>t</m:t>
                        </m:r>
                        <m:r>
                          <a:rPr lang="en-US" dirty="0"/>
                          <m:t>7=4∗</m:t>
                        </m:r>
                        <m:r>
                          <m:rPr>
                            <m:sty m:val="p"/>
                          </m:rPr>
                          <a:rPr lang="en-US" dirty="0"/>
                          <m:t>i</m:t>
                        </m:r>
                      </m:oMath>
                    </m:oMathPara>
                  </a14:m>
                  <a:endParaRPr lang="en-US" dirty="0"/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dirty="0"/>
                          <m:t>t</m:t>
                        </m:r>
                        <m:r>
                          <a:rPr lang="en-US" dirty="0"/>
                          <m:t>8=4∗</m:t>
                        </m:r>
                        <m:r>
                          <m:rPr>
                            <m:sty m:val="p"/>
                          </m:rPr>
                          <a:rPr lang="en-US" dirty="0"/>
                          <m:t>j</m:t>
                        </m:r>
                      </m:oMath>
                    </m:oMathPara>
                  </a14:m>
                  <a:endParaRPr lang="en-US" dirty="0"/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dirty="0"/>
                          <m:t>t</m:t>
                        </m:r>
                        <m:r>
                          <a:rPr lang="en-US" dirty="0"/>
                          <m:t>9=</m:t>
                        </m:r>
                        <m:r>
                          <m:rPr>
                            <m:sty m:val="p"/>
                          </m:rPr>
                          <a:rPr lang="en-US" dirty="0"/>
                          <m:t>a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dirty="0"/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dirty="0"/>
                              <m:t>t</m:t>
                            </m:r>
                            <m:r>
                              <a:rPr lang="en-US" dirty="0"/>
                              <m:t>8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dirty="0"/>
                          <m:t>a</m:t>
                        </m:r>
                        <m:r>
                          <a:rPr lang="en-US" dirty="0"/>
                          <m:t>[</m:t>
                        </m:r>
                        <m:r>
                          <m:rPr>
                            <m:sty m:val="p"/>
                          </m:rPr>
                          <a:rPr lang="en-US" dirty="0"/>
                          <m:t>t</m:t>
                        </m:r>
                        <m:r>
                          <a:rPr lang="en-US" dirty="0"/>
                          <m:t>7]=</m:t>
                        </m:r>
                        <m:r>
                          <m:rPr>
                            <m:sty m:val="p"/>
                          </m:rPr>
                          <a:rPr lang="en-US" dirty="0"/>
                          <m:t>t</m:t>
                        </m:r>
                        <m:r>
                          <a:rPr lang="en-US" dirty="0"/>
                          <m:t>9</m:t>
                        </m:r>
                      </m:oMath>
                    </m:oMathPara>
                  </a14:m>
                  <a:endParaRPr lang="en-US" dirty="0"/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dirty="0"/>
                          <m:t>t</m:t>
                        </m:r>
                        <m:r>
                          <a:rPr lang="en-US" dirty="0"/>
                          <m:t>10=4∗</m:t>
                        </m:r>
                        <m:r>
                          <m:rPr>
                            <m:sty m:val="p"/>
                          </m:rPr>
                          <a:rPr lang="en-US" dirty="0"/>
                          <m:t>j</m:t>
                        </m:r>
                      </m:oMath>
                    </m:oMathPara>
                  </a14:m>
                  <a:endParaRPr lang="en-US" dirty="0"/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dirty="0"/>
                          <m:t>a</m:t>
                        </m:r>
                        <m:r>
                          <a:rPr lang="en-US" dirty="0"/>
                          <m:t>[</m:t>
                        </m:r>
                        <m:r>
                          <m:rPr>
                            <m:sty m:val="p"/>
                          </m:rPr>
                          <a:rPr lang="en-US" dirty="0"/>
                          <m:t>t</m:t>
                        </m:r>
                        <m:r>
                          <a:rPr lang="en-US" dirty="0"/>
                          <m:t>10]=</m:t>
                        </m:r>
                        <m:r>
                          <m:rPr>
                            <m:sty m:val="p"/>
                          </m:rPr>
                          <a:rPr lang="en-US" dirty="0"/>
                          <m:t>x</m:t>
                        </m:r>
                      </m:oMath>
                    </m:oMathPara>
                  </a14:m>
                  <a:endParaRPr lang="en-US" dirty="0"/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dirty="0"/>
                          <m:t>gotoB</m:t>
                        </m:r>
                        <m:r>
                          <a:rPr lang="en-US" dirty="0"/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7657" y="2802331"/>
                  <a:ext cx="1522382" cy="258532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93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8381787" y="2458728"/>
                  <a:ext cx="476412" cy="3629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b="1" i="1" baseline="-2500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en-US" b="1" i="1" baseline="-25000" dirty="0">
                    <a:solidFill>
                      <a:srgbClr val="0070C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1787" y="2458728"/>
                  <a:ext cx="476412" cy="36298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/>
          <p:cNvGrpSpPr/>
          <p:nvPr/>
        </p:nvGrpSpPr>
        <p:grpSpPr>
          <a:xfrm>
            <a:off x="10585057" y="2441307"/>
            <a:ext cx="1513104" cy="2644769"/>
            <a:chOff x="10571230" y="2441307"/>
            <a:chExt cx="1513104" cy="264476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10571230" y="2777752"/>
                  <a:ext cx="1513104" cy="2308324"/>
                </a:xfrm>
                <a:prstGeom prst="rect">
                  <a:avLst/>
                </a:prstGeom>
                <a:solidFill>
                  <a:srgbClr val="99FF99">
                    <a:alpha val="27059"/>
                  </a:srgb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i="0">
                      <a:latin typeface="Cambria Math" panose="02040503050406030204" pitchFamily="18" charset="0"/>
                    </a:defRPr>
                  </a:lvl1pPr>
                </a:lstStyle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dirty="0"/>
                          <m:t>t</m:t>
                        </m:r>
                        <m:r>
                          <a:rPr lang="en-US" dirty="0"/>
                          <m:t>11=4∗</m:t>
                        </m:r>
                        <m:r>
                          <m:rPr>
                            <m:sty m:val="p"/>
                          </m:rPr>
                          <a:rPr lang="en-US" dirty="0"/>
                          <m:t>i</m:t>
                        </m:r>
                      </m:oMath>
                    </m:oMathPara>
                  </a14:m>
                  <a:endParaRPr lang="en-US" dirty="0"/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dirty="0"/>
                          <m:t>x</m:t>
                        </m:r>
                        <m:r>
                          <a:rPr lang="en-US" dirty="0"/>
                          <m:t>=</m:t>
                        </m:r>
                        <m:r>
                          <m:rPr>
                            <m:sty m:val="p"/>
                          </m:rPr>
                          <a:rPr lang="en-US" dirty="0"/>
                          <m:t>a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dirty="0"/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dirty="0"/>
                              <m:t>t</m:t>
                            </m:r>
                            <m:r>
                              <a:rPr lang="en-US" dirty="0"/>
                              <m:t>11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dirty="0"/>
                          <m:t>t</m:t>
                        </m:r>
                        <m:r>
                          <a:rPr lang="en-US" dirty="0"/>
                          <m:t>12=4∗</m:t>
                        </m:r>
                        <m:r>
                          <m:rPr>
                            <m:sty m:val="p"/>
                          </m:rPr>
                          <a:rPr lang="en-US" dirty="0"/>
                          <m:t>i</m:t>
                        </m:r>
                      </m:oMath>
                    </m:oMathPara>
                  </a14:m>
                  <a:endParaRPr lang="en-US" dirty="0"/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dirty="0"/>
                          <m:t>t</m:t>
                        </m:r>
                        <m:r>
                          <a:rPr lang="en-US" dirty="0"/>
                          <m:t>13=4</m:t>
                        </m:r>
                        <m:r>
                          <a:rPr lang="en-US" dirty="0"/>
                          <m:t>∗</m:t>
                        </m:r>
                        <m:r>
                          <m:rPr>
                            <m:sty m:val="p"/>
                          </m:rPr>
                          <a:rPr lang="en-US" dirty="0"/>
                          <m:t>n</m:t>
                        </m:r>
                      </m:oMath>
                    </m:oMathPara>
                  </a14:m>
                  <a:endParaRPr lang="en-US" dirty="0"/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dirty="0"/>
                          <m:t>t</m:t>
                        </m:r>
                        <m:r>
                          <a:rPr lang="en-US" dirty="0"/>
                          <m:t>14</m:t>
                        </m:r>
                        <m:r>
                          <a:rPr lang="en-US" dirty="0"/>
                          <m:t>=</m:t>
                        </m:r>
                        <m:r>
                          <m:rPr>
                            <m:sty m:val="p"/>
                          </m:rPr>
                          <a:rPr lang="en-US" dirty="0"/>
                          <m:t>a</m:t>
                        </m:r>
                        <m:r>
                          <a:rPr lang="en-US" dirty="0"/>
                          <m:t>[</m:t>
                        </m:r>
                        <m:r>
                          <m:rPr>
                            <m:sty m:val="p"/>
                          </m:rPr>
                          <a:rPr lang="en-US" dirty="0"/>
                          <m:t>t</m:t>
                        </m:r>
                        <m:r>
                          <a:rPr lang="en-US" dirty="0"/>
                          <m:t>13]</m:t>
                        </m:r>
                      </m:oMath>
                    </m:oMathPara>
                  </a14:m>
                  <a:endParaRPr lang="en-US" dirty="0"/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dirty="0"/>
                          <m:t>a</m:t>
                        </m:r>
                        <m:r>
                          <a:rPr lang="en-US" dirty="0"/>
                          <m:t>[</m:t>
                        </m:r>
                        <m:r>
                          <m:rPr>
                            <m:sty m:val="p"/>
                          </m:rPr>
                          <a:rPr lang="en-US" dirty="0"/>
                          <m:t>t</m:t>
                        </m:r>
                        <m:r>
                          <a:rPr lang="en-US" dirty="0"/>
                          <m:t>12]</m:t>
                        </m:r>
                        <m:r>
                          <a:rPr lang="en-US" dirty="0"/>
                          <m:t>=</m:t>
                        </m:r>
                        <m:r>
                          <m:rPr>
                            <m:sty m:val="p"/>
                          </m:rPr>
                          <a:rPr lang="en-US" dirty="0"/>
                          <m:t>t</m:t>
                        </m:r>
                        <m:r>
                          <a:rPr lang="en-US" dirty="0"/>
                          <m:t>14</m:t>
                        </m:r>
                      </m:oMath>
                    </m:oMathPara>
                  </a14:m>
                  <a:endParaRPr lang="en-US" dirty="0"/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dirty="0"/>
                          <m:t>t</m:t>
                        </m:r>
                        <m:r>
                          <a:rPr lang="en-US" dirty="0"/>
                          <m:t>15=4∗</m:t>
                        </m:r>
                        <m:r>
                          <m:rPr>
                            <m:sty m:val="p"/>
                          </m:rPr>
                          <a:rPr lang="en-US" dirty="0"/>
                          <m:t>n</m:t>
                        </m:r>
                      </m:oMath>
                    </m:oMathPara>
                  </a14:m>
                  <a:endParaRPr lang="en-US" dirty="0"/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dirty="0"/>
                          <m:t>a</m:t>
                        </m:r>
                        <m:r>
                          <a:rPr lang="en-US" dirty="0"/>
                          <m:t>[</m:t>
                        </m:r>
                        <m:r>
                          <m:rPr>
                            <m:sty m:val="p"/>
                          </m:rPr>
                          <a:rPr lang="en-US" dirty="0"/>
                          <m:t>t</m:t>
                        </m:r>
                        <m:r>
                          <a:rPr lang="en-US" dirty="0"/>
                          <m:t>15]</m:t>
                        </m:r>
                        <m:r>
                          <a:rPr lang="en-US" dirty="0"/>
                          <m:t>=</m:t>
                        </m:r>
                        <m:r>
                          <m:rPr>
                            <m:sty m:val="p"/>
                          </m:rPr>
                          <a:rPr lang="en-US" dirty="0"/>
                          <m:t>x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71230" y="2777752"/>
                  <a:ext cx="1513104" cy="230832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84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11594338" y="2441307"/>
                  <a:ext cx="476412" cy="3629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b="1" i="1" baseline="-2500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oMath>
                    </m:oMathPara>
                  </a14:m>
                  <a:endParaRPr lang="en-US" b="1" i="1" baseline="-25000" dirty="0">
                    <a:solidFill>
                      <a:srgbClr val="0070C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94338" y="2441307"/>
                  <a:ext cx="476412" cy="36298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5" name="Straight Arrow Connector 24"/>
          <p:cNvCxnSpPr>
            <a:stCxn id="8" idx="2"/>
            <a:endCxn id="10" idx="0"/>
          </p:cNvCxnSpPr>
          <p:nvPr/>
        </p:nvCxnSpPr>
        <p:spPr>
          <a:xfrm flipH="1">
            <a:off x="6442723" y="2906362"/>
            <a:ext cx="986" cy="3236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2"/>
            <a:endCxn id="11" idx="0"/>
          </p:cNvCxnSpPr>
          <p:nvPr/>
        </p:nvCxnSpPr>
        <p:spPr>
          <a:xfrm flipH="1">
            <a:off x="6435071" y="4430365"/>
            <a:ext cx="7652" cy="4416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  <a:stCxn id="16" idx="2"/>
            <a:endCxn id="17" idx="0"/>
          </p:cNvCxnSpPr>
          <p:nvPr/>
        </p:nvCxnSpPr>
        <p:spPr>
          <a:xfrm flipH="1">
            <a:off x="9498100" y="2080284"/>
            <a:ext cx="977492" cy="678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6" idx="2"/>
            <a:endCxn id="18" idx="0"/>
          </p:cNvCxnSpPr>
          <p:nvPr/>
        </p:nvCxnSpPr>
        <p:spPr>
          <a:xfrm>
            <a:off x="10475592" y="2080284"/>
            <a:ext cx="866017" cy="697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hape 34"/>
          <p:cNvCxnSpPr>
            <a:stCxn id="11" idx="2"/>
            <a:endCxn id="16" idx="0"/>
          </p:cNvCxnSpPr>
          <p:nvPr/>
        </p:nvCxnSpPr>
        <p:spPr>
          <a:xfrm rot="5400000" flipH="1" flipV="1">
            <a:off x="6274635" y="1871387"/>
            <a:ext cx="4361391" cy="4040521"/>
          </a:xfrm>
          <a:prstGeom prst="bentConnector5">
            <a:avLst>
              <a:gd name="adj1" fmla="val -5241"/>
              <a:gd name="adj2" fmla="val 49174"/>
              <a:gd name="adj3" fmla="val 10524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hape 39"/>
          <p:cNvCxnSpPr>
            <a:stCxn id="17" idx="2"/>
          </p:cNvCxnSpPr>
          <p:nvPr/>
        </p:nvCxnSpPr>
        <p:spPr>
          <a:xfrm rot="5400000" flipH="1">
            <a:off x="6436861" y="2282873"/>
            <a:ext cx="2114074" cy="4008404"/>
          </a:xfrm>
          <a:prstGeom prst="bentConnector4">
            <a:avLst>
              <a:gd name="adj1" fmla="val -55439"/>
              <a:gd name="adj2" fmla="val 107654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5469473" y="4640907"/>
            <a:ext cx="2412520" cy="1591602"/>
            <a:chOff x="3611645" y="4640907"/>
            <a:chExt cx="2412520" cy="1591602"/>
          </a:xfrm>
        </p:grpSpPr>
        <p:grpSp>
          <p:nvGrpSpPr>
            <p:cNvPr id="33" name="Group 32"/>
            <p:cNvGrpSpPr/>
            <p:nvPr/>
          </p:nvGrpSpPr>
          <p:grpSpPr>
            <a:xfrm>
              <a:off x="3611645" y="4872014"/>
              <a:ext cx="2352560" cy="1200329"/>
              <a:chOff x="3422960" y="4872014"/>
              <a:chExt cx="2352560" cy="1200329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3422960" y="4872014"/>
                    <a:ext cx="1931196" cy="1200329"/>
                  </a:xfrm>
                  <a:prstGeom prst="rect">
                    <a:avLst/>
                  </a:prstGeom>
                  <a:solidFill>
                    <a:srgbClr val="99FF99">
                      <a:alpha val="27059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>
                      <a:defRPr i="0">
                        <a:latin typeface="Cambria Math" panose="02040503050406030204" pitchFamily="18" charset="0"/>
                      </a:defRPr>
                    </a:lvl1pPr>
                  </a:lstStyle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dirty="0"/>
                            <m:t>j</m:t>
                          </m:r>
                          <m:r>
                            <a:rPr lang="en-US" dirty="0"/>
                            <m:t>=</m:t>
                          </m:r>
                          <m:r>
                            <m:rPr>
                              <m:sty m:val="p"/>
                            </m:rPr>
                            <a:rPr lang="en-US" dirty="0"/>
                            <m:t>j</m:t>
                          </m:r>
                          <m:r>
                            <a:rPr lang="en-US" dirty="0"/>
                            <m:t>−1</m:t>
                          </m:r>
                        </m:oMath>
                      </m:oMathPara>
                    </a14:m>
                    <a:endParaRPr lang="en-US" dirty="0"/>
                  </a:p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dirty="0"/>
                            <m:t>t</m:t>
                          </m:r>
                          <m:r>
                            <a:rPr lang="en-US" dirty="0"/>
                            <m:t>4=4</m:t>
                          </m:r>
                          <m:r>
                            <a:rPr lang="en-US" dirty="0"/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dirty="0"/>
                            <m:t>j</m:t>
                          </m:r>
                        </m:oMath>
                      </m:oMathPara>
                    </a14:m>
                    <a:endParaRPr lang="en-US" dirty="0"/>
                  </a:p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dirty="0"/>
                            <m:t>t</m:t>
                          </m:r>
                          <m:r>
                            <a:rPr lang="en-US" dirty="0"/>
                            <m:t>5=</m:t>
                          </m:r>
                          <m:r>
                            <m:rPr>
                              <m:sty m:val="p"/>
                            </m:rPr>
                            <a:rPr lang="en-US" dirty="0"/>
                            <m:t>a</m:t>
                          </m:r>
                          <m:r>
                            <a:rPr lang="en-US" dirty="0"/>
                            <m:t>[</m:t>
                          </m:r>
                          <m:r>
                            <m:rPr>
                              <m:sty m:val="p"/>
                            </m:rPr>
                            <a:rPr lang="en-US" dirty="0"/>
                            <m:t>t</m:t>
                          </m:r>
                          <m:r>
                            <a:rPr lang="en-US" dirty="0"/>
                            <m:t>4]</m:t>
                          </m:r>
                        </m:oMath>
                      </m:oMathPara>
                    </a14:m>
                    <a:endParaRPr lang="en-US" dirty="0"/>
                  </a:p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dirty="0"/>
                            <m:t>if</m:t>
                          </m:r>
                          <m:r>
                            <a:rPr lang="en-US" dirty="0"/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dirty="0"/>
                            <m:t>t</m:t>
                          </m:r>
                          <m:r>
                            <a:rPr lang="en-US" dirty="0"/>
                            <m:t>5&gt;</m:t>
                          </m:r>
                          <m:r>
                            <m:rPr>
                              <m:sty m:val="p"/>
                            </m:rPr>
                            <a:rPr lang="en-US" dirty="0"/>
                            <m:t>v</m:t>
                          </m:r>
                          <m:r>
                            <a:rPr lang="en-US" dirty="0"/>
                            <m:t> </m:t>
                          </m:r>
                          <m:r>
                            <m:rPr>
                              <m:sty m:val="p"/>
                            </m:rPr>
                            <a:rPr lang="en-US" dirty="0"/>
                            <m:t>goto</m:t>
                          </m:r>
                          <m:r>
                            <a:rPr lang="en-US" dirty="0"/>
                            <m:t> </m:t>
                          </m:r>
                          <m:r>
                            <m:rPr>
                              <m:sty m:val="p"/>
                            </m:rPr>
                            <a:rPr lang="en-US" dirty="0"/>
                            <m:t>B</m:t>
                          </m:r>
                          <m:r>
                            <a:rPr lang="en-US" dirty="0"/>
                            <m:t>3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2960" y="4872014"/>
                    <a:ext cx="1931196" cy="1200329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b="-2513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5299108" y="4970337"/>
                    <a:ext cx="476412" cy="36298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b="1" i="1" baseline="-25000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oMath>
                      </m:oMathPara>
                    </a14:m>
                    <a:endParaRPr lang="en-US" b="1" i="1" baseline="-25000" dirty="0">
                      <a:solidFill>
                        <a:srgbClr val="0070C0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99108" y="4970337"/>
                    <a:ext cx="476412" cy="362984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b="-1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1" name="Freeform: Shape 69"/>
            <p:cNvSpPr/>
            <p:nvPr/>
          </p:nvSpPr>
          <p:spPr>
            <a:xfrm flipH="1">
              <a:off x="5227752" y="4640907"/>
              <a:ext cx="796413" cy="1591602"/>
            </a:xfrm>
            <a:custGeom>
              <a:avLst/>
              <a:gdLst>
                <a:gd name="connsiteX0" fmla="*/ 781779 w 870270"/>
                <a:gd name="connsiteY0" fmla="*/ 1431538 h 1591602"/>
                <a:gd name="connsiteX1" fmla="*/ 472063 w 870270"/>
                <a:gd name="connsiteY1" fmla="*/ 1564273 h 1591602"/>
                <a:gd name="connsiteX2" fmla="*/ 115 w 870270"/>
                <a:gd name="connsiteY2" fmla="*/ 959589 h 1591602"/>
                <a:gd name="connsiteX3" fmla="*/ 516308 w 870270"/>
                <a:gd name="connsiteY3" fmla="*/ 30441 h 1591602"/>
                <a:gd name="connsiteX4" fmla="*/ 870270 w 870270"/>
                <a:gd name="connsiteY4" fmla="*/ 207422 h 1591602"/>
                <a:gd name="connsiteX5" fmla="*/ 870270 w 870270"/>
                <a:gd name="connsiteY5" fmla="*/ 207422 h 159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70270" h="1591602">
                  <a:moveTo>
                    <a:pt x="781779" y="1431538"/>
                  </a:moveTo>
                  <a:cubicBezTo>
                    <a:pt x="692059" y="1537234"/>
                    <a:pt x="602340" y="1642931"/>
                    <a:pt x="472063" y="1564273"/>
                  </a:cubicBezTo>
                  <a:cubicBezTo>
                    <a:pt x="341786" y="1485615"/>
                    <a:pt x="-7259" y="1215228"/>
                    <a:pt x="115" y="959589"/>
                  </a:cubicBezTo>
                  <a:cubicBezTo>
                    <a:pt x="7489" y="703950"/>
                    <a:pt x="371282" y="155802"/>
                    <a:pt x="516308" y="30441"/>
                  </a:cubicBezTo>
                  <a:cubicBezTo>
                    <a:pt x="661334" y="-94920"/>
                    <a:pt x="870270" y="207422"/>
                    <a:pt x="870270" y="207422"/>
                  </a:cubicBezTo>
                  <a:lnTo>
                    <a:pt x="870270" y="207422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489695" y="3007858"/>
            <a:ext cx="2370332" cy="1591602"/>
            <a:chOff x="3631867" y="3007858"/>
            <a:chExt cx="2370332" cy="1591602"/>
          </a:xfrm>
        </p:grpSpPr>
        <p:grpSp>
          <p:nvGrpSpPr>
            <p:cNvPr id="32" name="Group 31"/>
            <p:cNvGrpSpPr/>
            <p:nvPr/>
          </p:nvGrpSpPr>
          <p:grpSpPr>
            <a:xfrm>
              <a:off x="3631867" y="3230036"/>
              <a:ext cx="2313601" cy="1200329"/>
              <a:chOff x="3443182" y="3230036"/>
              <a:chExt cx="2313601" cy="1200329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3443182" y="3230036"/>
                    <a:ext cx="1906056" cy="1200329"/>
                  </a:xfrm>
                  <a:prstGeom prst="rect">
                    <a:avLst/>
                  </a:prstGeom>
                  <a:solidFill>
                    <a:srgbClr val="99FF99">
                      <a:alpha val="27059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>
                      <a:defRPr i="0">
                        <a:latin typeface="Cambria Math" panose="02040503050406030204" pitchFamily="18" charset="0"/>
                      </a:defRPr>
                    </a:lvl1pPr>
                  </a:lstStyle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dirty="0"/>
                            <m:t>i</m:t>
                          </m:r>
                          <m:r>
                            <a:rPr lang="en-US" dirty="0"/>
                            <m:t>=</m:t>
                          </m:r>
                          <m:r>
                            <m:rPr>
                              <m:sty m:val="p"/>
                            </m:rPr>
                            <a:rPr lang="en-US" dirty="0"/>
                            <m:t>i</m:t>
                          </m:r>
                          <m:r>
                            <a:rPr lang="en-US" dirty="0"/>
                            <m:t>+1</m:t>
                          </m:r>
                        </m:oMath>
                      </m:oMathPara>
                    </a14:m>
                    <a:endParaRPr lang="en-US" dirty="0"/>
                  </a:p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dirty="0"/>
                            <m:t>t</m:t>
                          </m:r>
                          <m:r>
                            <a:rPr lang="en-US" dirty="0"/>
                            <m:t>2=4</m:t>
                          </m:r>
                          <m:r>
                            <a:rPr lang="en-US" dirty="0"/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dirty="0"/>
                            <m:t>i</m:t>
                          </m:r>
                        </m:oMath>
                      </m:oMathPara>
                    </a14:m>
                    <a:endParaRPr lang="en-US" dirty="0"/>
                  </a:p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dirty="0"/>
                            <m:t>t</m:t>
                          </m:r>
                          <m:r>
                            <a:rPr lang="en-US" dirty="0"/>
                            <m:t>3=</m:t>
                          </m:r>
                          <m:r>
                            <m:rPr>
                              <m:sty m:val="p"/>
                            </m:rPr>
                            <a:rPr lang="en-US" dirty="0"/>
                            <m:t>a</m:t>
                          </m:r>
                          <m:r>
                            <a:rPr lang="en-US" dirty="0"/>
                            <m:t>[</m:t>
                          </m:r>
                          <m:r>
                            <m:rPr>
                              <m:sty m:val="p"/>
                            </m:rPr>
                            <a:rPr lang="en-US" dirty="0"/>
                            <m:t>t</m:t>
                          </m:r>
                          <m:r>
                            <a:rPr lang="en-US" dirty="0"/>
                            <m:t>2]</m:t>
                          </m:r>
                        </m:oMath>
                      </m:oMathPara>
                    </a14:m>
                    <a:endParaRPr lang="en-US" dirty="0"/>
                  </a:p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dirty="0"/>
                            <m:t>if</m:t>
                          </m:r>
                          <m:r>
                            <a:rPr lang="en-US" dirty="0"/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dirty="0"/>
                            <m:t>t</m:t>
                          </m:r>
                          <m:r>
                            <a:rPr lang="en-US" dirty="0"/>
                            <m:t>3&lt;</m:t>
                          </m:r>
                          <m:r>
                            <m:rPr>
                              <m:sty m:val="p"/>
                            </m:rPr>
                            <a:rPr lang="en-US" dirty="0"/>
                            <m:t>v</m:t>
                          </m:r>
                          <m:r>
                            <a:rPr lang="en-US" dirty="0"/>
                            <m:t> </m:t>
                          </m:r>
                          <m:r>
                            <m:rPr>
                              <m:sty m:val="p"/>
                            </m:rPr>
                            <a:rPr lang="en-US" dirty="0"/>
                            <m:t>goto</m:t>
                          </m:r>
                          <m:r>
                            <a:rPr lang="en-US" dirty="0"/>
                            <m:t> </m:t>
                          </m:r>
                          <m:r>
                            <m:rPr>
                              <m:sty m:val="p"/>
                            </m:rPr>
                            <a:rPr lang="en-US" dirty="0"/>
                            <m:t>B</m:t>
                          </m:r>
                          <m:r>
                            <a:rPr lang="en-US" dirty="0"/>
                            <m:t>2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3182" y="3230036"/>
                    <a:ext cx="1906056" cy="1200329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b="-2513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5278768" y="3348724"/>
                    <a:ext cx="478015" cy="36298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b="1" i="1" baseline="-2500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oMath>
                      </m:oMathPara>
                    </a14:m>
                    <a:endParaRPr lang="en-US" b="1" baseline="-25000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78768" y="3348724"/>
                    <a:ext cx="478015" cy="362984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b="-1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2" name="Freeform: Shape 71"/>
            <p:cNvSpPr/>
            <p:nvPr/>
          </p:nvSpPr>
          <p:spPr>
            <a:xfrm flipH="1">
              <a:off x="5205786" y="3007858"/>
              <a:ext cx="796413" cy="1591602"/>
            </a:xfrm>
            <a:custGeom>
              <a:avLst/>
              <a:gdLst>
                <a:gd name="connsiteX0" fmla="*/ 781779 w 870270"/>
                <a:gd name="connsiteY0" fmla="*/ 1431538 h 1591602"/>
                <a:gd name="connsiteX1" fmla="*/ 472063 w 870270"/>
                <a:gd name="connsiteY1" fmla="*/ 1564273 h 1591602"/>
                <a:gd name="connsiteX2" fmla="*/ 115 w 870270"/>
                <a:gd name="connsiteY2" fmla="*/ 959589 h 1591602"/>
                <a:gd name="connsiteX3" fmla="*/ 516308 w 870270"/>
                <a:gd name="connsiteY3" fmla="*/ 30441 h 1591602"/>
                <a:gd name="connsiteX4" fmla="*/ 870270 w 870270"/>
                <a:gd name="connsiteY4" fmla="*/ 207422 h 1591602"/>
                <a:gd name="connsiteX5" fmla="*/ 870270 w 870270"/>
                <a:gd name="connsiteY5" fmla="*/ 207422 h 159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70270" h="1591602">
                  <a:moveTo>
                    <a:pt x="781779" y="1431538"/>
                  </a:moveTo>
                  <a:cubicBezTo>
                    <a:pt x="692059" y="1537234"/>
                    <a:pt x="602340" y="1642931"/>
                    <a:pt x="472063" y="1564273"/>
                  </a:cubicBezTo>
                  <a:cubicBezTo>
                    <a:pt x="341786" y="1485615"/>
                    <a:pt x="-7259" y="1215228"/>
                    <a:pt x="115" y="959589"/>
                  </a:cubicBezTo>
                  <a:cubicBezTo>
                    <a:pt x="7489" y="703950"/>
                    <a:pt x="371282" y="155802"/>
                    <a:pt x="516308" y="30441"/>
                  </a:cubicBezTo>
                  <a:cubicBezTo>
                    <a:pt x="661334" y="-94920"/>
                    <a:pt x="870270" y="207422"/>
                    <a:pt x="870270" y="207422"/>
                  </a:cubicBezTo>
                  <a:lnTo>
                    <a:pt x="870270" y="207422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Content Placeholder 6"/>
          <p:cNvSpPr txBox="1">
            <a:spLocks/>
          </p:cNvSpPr>
          <p:nvPr/>
        </p:nvSpPr>
        <p:spPr>
          <a:xfrm>
            <a:off x="925286" y="830120"/>
            <a:ext cx="2804886" cy="538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 dirty="0" smtClean="0">
                <a:solidFill>
                  <a:srgbClr val="FF0000"/>
                </a:solidFill>
                <a:latin typeface="Constantia" panose="02030602050306030303" pitchFamily="18" charset="0"/>
              </a:rPr>
              <a:t>Quick Sort(C)</a:t>
            </a:r>
            <a:endParaRPr lang="en-US" sz="2600" dirty="0">
              <a:solidFill>
                <a:srgbClr val="FF0000"/>
              </a:solidFill>
              <a:latin typeface="Constantia" panose="02030602050306030303" pitchFamily="18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84866" y="1362597"/>
            <a:ext cx="4748106" cy="4732028"/>
            <a:chOff x="113894" y="1594826"/>
            <a:chExt cx="4748106" cy="4732028"/>
          </a:xfrm>
        </p:grpSpPr>
        <p:pic>
          <p:nvPicPr>
            <p:cNvPr id="47" name="Picture 46" descr="Screen Clipping"/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3206"/>
            <a:stretch/>
          </p:blipFill>
          <p:spPr>
            <a:xfrm>
              <a:off x="113894" y="1594826"/>
              <a:ext cx="4748106" cy="4732028"/>
            </a:xfrm>
            <a:prstGeom prst="rect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dash"/>
            </a:ln>
          </p:spPr>
        </p:pic>
        <p:sp>
          <p:nvSpPr>
            <p:cNvPr id="48" name="Rectangle 47"/>
            <p:cNvSpPr/>
            <p:nvPr/>
          </p:nvSpPr>
          <p:spPr>
            <a:xfrm>
              <a:off x="4310742" y="5228303"/>
              <a:ext cx="551257" cy="2433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658797" y="4715886"/>
              <a:ext cx="203202" cy="2334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</p:grpSp>
      <p:sp>
        <p:nvSpPr>
          <p:cNvPr id="44" name="Rectangle 43"/>
          <p:cNvSpPr/>
          <p:nvPr/>
        </p:nvSpPr>
        <p:spPr>
          <a:xfrm>
            <a:off x="4978401" y="1343049"/>
            <a:ext cx="7184571" cy="5260951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8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8"/>
            <a:ext cx="10515600" cy="1228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en-US" sz="5000" dirty="0">
                <a:solidFill>
                  <a:schemeClr val="tx2">
                    <a:lumMod val="50000"/>
                  </a:schemeClr>
                </a:solidFill>
                <a:latin typeface="Constantia" panose="02030602050306030303" pitchFamily="18" charset="0"/>
              </a:rPr>
              <a:t>Semantic-Preserving </a:t>
            </a:r>
            <a:r>
              <a:rPr lang="en-US" sz="5000" dirty="0" smtClean="0">
                <a:solidFill>
                  <a:schemeClr val="tx2">
                    <a:lumMod val="50000"/>
                  </a:schemeClr>
                </a:solidFill>
                <a:latin typeface="Constantia" panose="02030602050306030303" pitchFamily="18" charset="0"/>
              </a:rPr>
              <a:t>Transformations</a:t>
            </a:r>
            <a:endParaRPr lang="en-US" sz="5000" dirty="0">
              <a:solidFill>
                <a:schemeClr val="tx2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246909"/>
            <a:ext cx="10515600" cy="493005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onstantia" panose="02030602050306030303" pitchFamily="18" charset="0"/>
              </a:rPr>
              <a:t>Improve </a:t>
            </a:r>
            <a:r>
              <a:rPr lang="en-US" dirty="0">
                <a:latin typeface="Constantia" panose="02030602050306030303" pitchFamily="18" charset="0"/>
              </a:rPr>
              <a:t>code preserving its semantics</a:t>
            </a:r>
          </a:p>
          <a:p>
            <a:endParaRPr lang="en-US" sz="1000" dirty="0">
              <a:latin typeface="Constantia" panose="02030602050306030303" pitchFamily="18" charset="0"/>
            </a:endParaRPr>
          </a:p>
          <a:p>
            <a:r>
              <a:rPr lang="en-US" dirty="0">
                <a:latin typeface="Constantia" panose="02030602050306030303" pitchFamily="18" charset="0"/>
              </a:rPr>
              <a:t>Common Examples: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800" dirty="0">
              <a:latin typeface="Constantia" panose="02030602050306030303" pitchFamily="18" charset="0"/>
            </a:endParaRPr>
          </a:p>
          <a:p>
            <a:pPr lvl="1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  <a:latin typeface="Constantia" panose="02030602050306030303" pitchFamily="18" charset="0"/>
              </a:rPr>
              <a:t>Common </a:t>
            </a:r>
            <a:r>
              <a:rPr lang="en-US" dirty="0">
                <a:solidFill>
                  <a:srgbClr val="0070C0"/>
                </a:solidFill>
                <a:latin typeface="Constantia" panose="02030602050306030303" pitchFamily="18" charset="0"/>
              </a:rPr>
              <a:t>s</a:t>
            </a:r>
            <a:r>
              <a:rPr lang="en-US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ubexpression elimination</a:t>
            </a:r>
            <a:endParaRPr lang="en-US" sz="800" dirty="0">
              <a:solidFill>
                <a:srgbClr val="0070C0"/>
              </a:solidFill>
              <a:latin typeface="Constantia" panose="02030602050306030303" pitchFamily="18" charset="0"/>
            </a:endParaRPr>
          </a:p>
          <a:p>
            <a:pPr lvl="1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tantia" panose="02030602050306030303" pitchFamily="18" charset="0"/>
              </a:rPr>
              <a:t>Copy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tantia" panose="02030602050306030303" pitchFamily="18" charset="0"/>
              </a:rPr>
              <a:t>p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tantia" panose="02030602050306030303" pitchFamily="18" charset="0"/>
              </a:rPr>
              <a:t>ropagation</a:t>
            </a:r>
          </a:p>
          <a:p>
            <a:pPr lvl="1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  <a:latin typeface="Constantia" panose="02030602050306030303" pitchFamily="18" charset="0"/>
              </a:rPr>
              <a:t>Constant f</a:t>
            </a:r>
            <a:r>
              <a:rPr lang="en-US" dirty="0">
                <a:solidFill>
                  <a:srgbClr val="0070C0"/>
                </a:solidFill>
                <a:latin typeface="Constantia" panose="02030602050306030303" pitchFamily="18" charset="0"/>
              </a:rPr>
              <a:t>olding</a:t>
            </a:r>
          </a:p>
          <a:p>
            <a:pPr lvl="1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tantia" panose="02030602050306030303" pitchFamily="18" charset="0"/>
              </a:rPr>
              <a:t>Dead-code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tantia" panose="02030602050306030303" pitchFamily="18" charset="0"/>
              </a:rPr>
              <a:t>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tantia" panose="02030602050306030303" pitchFamily="18" charset="0"/>
              </a:rPr>
              <a:t>limination</a:t>
            </a:r>
          </a:p>
          <a:p>
            <a:pPr lvl="1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  <a:latin typeface="Constantia" panose="02030602050306030303" pitchFamily="18" charset="0"/>
              </a:rPr>
              <a:t>Code motion</a:t>
            </a:r>
          </a:p>
          <a:p>
            <a:pPr lvl="1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tantia" panose="02030602050306030303" pitchFamily="18" charset="0"/>
              </a:rPr>
              <a:t>Induction variables and reduction in strength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800" dirty="0">
              <a:latin typeface="Constantia" panose="02030602050306030303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503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7624</TotalTime>
  <Words>2301</Words>
  <Application>Microsoft Office PowerPoint</Application>
  <PresentationFormat>Widescreen</PresentationFormat>
  <Paragraphs>816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Andalus</vt:lpstr>
      <vt:lpstr>Arial</vt:lpstr>
      <vt:lpstr>Calibri</vt:lpstr>
      <vt:lpstr>Calibri Light</vt:lpstr>
      <vt:lpstr>Cambria Math</vt:lpstr>
      <vt:lpstr>Consolas</vt:lpstr>
      <vt:lpstr>Constantia</vt:lpstr>
      <vt:lpstr>Courier New</vt:lpstr>
      <vt:lpstr>Times New Roman</vt:lpstr>
      <vt:lpstr>Wingdings</vt:lpstr>
      <vt:lpstr>Office Theme</vt:lpstr>
      <vt:lpstr>Machine-independent Optimizations</vt:lpstr>
      <vt:lpstr>Code Optimization</vt:lpstr>
      <vt:lpstr>Code Optimization</vt:lpstr>
      <vt:lpstr>Global Optimizations</vt:lpstr>
      <vt:lpstr>Principle Sources of Optimization</vt:lpstr>
      <vt:lpstr>Causes of Redundancy</vt:lpstr>
      <vt:lpstr>Example</vt:lpstr>
      <vt:lpstr>Example</vt:lpstr>
      <vt:lpstr>Semantic-Preserving Transformations</vt:lpstr>
      <vt:lpstr>Common-Subexpression Elimination</vt:lpstr>
      <vt:lpstr>Global Common Subexpressions</vt:lpstr>
      <vt:lpstr>Global Common Subexpressions</vt:lpstr>
      <vt:lpstr>Global Common Subexpressions</vt:lpstr>
      <vt:lpstr>Global Common Subexpressions</vt:lpstr>
      <vt:lpstr>Global Common Subexpressions</vt:lpstr>
      <vt:lpstr>Global Common Subexpressions</vt:lpstr>
      <vt:lpstr>Global Common Subexpressions</vt:lpstr>
      <vt:lpstr>Global Common Subexpressions</vt:lpstr>
      <vt:lpstr>Global Common Subexpressions</vt:lpstr>
      <vt:lpstr>Global Common Subexpressions</vt:lpstr>
      <vt:lpstr>Copy Propagation</vt:lpstr>
      <vt:lpstr>Copy Propagation</vt:lpstr>
      <vt:lpstr>Copy Propagation</vt:lpstr>
      <vt:lpstr>Dead Code Elimination</vt:lpstr>
      <vt:lpstr>Dead Code Elimination</vt:lpstr>
      <vt:lpstr>Dead Code Elimination</vt:lpstr>
      <vt:lpstr>Code Motion</vt:lpstr>
      <vt:lpstr>Induction Variables &amp; Strength Reduction</vt:lpstr>
      <vt:lpstr>Induction Variables &amp; Strength Reduction</vt:lpstr>
      <vt:lpstr>Induction Variables &amp; Strength Reduction</vt:lpstr>
      <vt:lpstr>Induction Variables &amp; Strength Reduction</vt:lpstr>
      <vt:lpstr>Induction Variables &amp; Strength Reduction</vt:lpstr>
      <vt:lpstr>Induction Variables &amp; Strength Reduction</vt:lpstr>
      <vt:lpstr>Induction Variables &amp; Strength Reduction</vt:lpstr>
      <vt:lpstr>Exercise</vt:lpstr>
      <vt:lpstr>Reference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Code Generation</dc:title>
  <dc:creator>TAMAL</dc:creator>
  <cp:lastModifiedBy>Microsoft account</cp:lastModifiedBy>
  <cp:revision>447</cp:revision>
  <dcterms:created xsi:type="dcterms:W3CDTF">2017-05-18T11:01:34Z</dcterms:created>
  <dcterms:modified xsi:type="dcterms:W3CDTF">2021-07-11T16:17:05Z</dcterms:modified>
</cp:coreProperties>
</file>