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79001-B318-492B-AFA7-11C633004AD5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52C2C-DFE9-463D-B707-3519942ED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ABC62E-6757-4381-A32B-5D4E6B3D26A9}" type="slidenum">
              <a:rPr lang="en-US" smtClean="0">
                <a:latin typeface="Arial" charset="0"/>
                <a:cs typeface="Arial" charset="0"/>
              </a:rPr>
              <a:pPr/>
              <a:t>10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23888"/>
            <a:ext cx="4156075" cy="3116262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3948113"/>
            <a:ext cx="4841875" cy="37433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23888"/>
            <a:ext cx="4156075" cy="3116262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3948113"/>
            <a:ext cx="4841875" cy="3743325"/>
          </a:xfrm>
          <a:noFill/>
          <a:ln/>
        </p:spPr>
        <p:txBody>
          <a:bodyPr wrap="none" anchor="ctr"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Microprocessors, Microcontrollers, and Embedded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19200"/>
            <a:ext cx="6400800" cy="762000"/>
          </a:xfrm>
        </p:spPr>
        <p:txBody>
          <a:bodyPr/>
          <a:lstStyle/>
          <a:p>
            <a:r>
              <a:rPr lang="en-US" dirty="0" smtClean="0"/>
              <a:t>CSE 315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2413"/>
            <a:ext cx="9144000" cy="755650"/>
          </a:xfrm>
        </p:spPr>
        <p:txBody>
          <a:bodyPr lIns="81639" tIns="42452" rIns="81639" bIns="42452" anchor="t">
            <a:spAutoFit/>
          </a:bodyPr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dirty="0" smtClean="0"/>
              <a:t>Microprocessor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81000" y="1122363"/>
            <a:ext cx="7831138" cy="630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2452" rIns="81639" bIns="42452"/>
          <a:lstStyle/>
          <a:p>
            <a:pPr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</a:pPr>
            <a:r>
              <a:rPr lang="en-GB" sz="2800" b="1" dirty="0">
                <a:solidFill>
                  <a:srgbClr val="FF0000"/>
                </a:solidFill>
              </a:rPr>
              <a:t>Microprocessor, by-itself, is completely useless</a:t>
            </a:r>
            <a:endParaRPr lang="en-GB" sz="2800" dirty="0">
              <a:solidFill>
                <a:srgbClr val="000000"/>
              </a:solidFill>
            </a:endParaRPr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2743200" y="5805488"/>
            <a:ext cx="6124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sz="3200" dirty="0">
                <a:ea typeface="PMingLiU" pitchFamily="18" charset="-120"/>
              </a:rPr>
              <a:t>Many chips on mother board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303463" y="2620963"/>
            <a:ext cx="966787" cy="2587625"/>
            <a:chOff x="1307" y="1651"/>
            <a:chExt cx="609" cy="1630"/>
          </a:xfrm>
        </p:grpSpPr>
        <p:sp>
          <p:nvSpPr>
            <p:cNvPr id="18470" name="Rectangle 6"/>
            <p:cNvSpPr>
              <a:spLocks noChangeArrowheads="1"/>
            </p:cNvSpPr>
            <p:nvPr/>
          </p:nvSpPr>
          <p:spPr bwMode="auto">
            <a:xfrm>
              <a:off x="1307" y="2139"/>
              <a:ext cx="609" cy="864"/>
            </a:xfrm>
            <a:prstGeom prst="rect">
              <a:avLst/>
            </a:prstGeom>
            <a:solidFill>
              <a:srgbClr val="CC9900"/>
            </a:solidFill>
            <a:ln w="9398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81639" tIns="42452" rIns="81639" bIns="42452" anchor="ctr"/>
            <a:lstStyle/>
            <a:p>
              <a:pPr algn="ctr" defTabSz="414338" hangingPunct="0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657225" algn="l"/>
                </a:tabLst>
              </a:pPr>
              <a:r>
                <a:rPr lang="en-GB" sz="1600">
                  <a:solidFill>
                    <a:srgbClr val="000000"/>
                  </a:solidFill>
                  <a:latin typeface="Luxi Sans" pitchFamily="16" charset="0"/>
                </a:rPr>
                <a:t>BOOT</a:t>
              </a:r>
              <a:br>
                <a:rPr lang="en-GB" sz="1600">
                  <a:solidFill>
                    <a:srgbClr val="000000"/>
                  </a:solidFill>
                  <a:latin typeface="Luxi Sans" pitchFamily="16" charset="0"/>
                </a:rPr>
              </a:br>
              <a:r>
                <a:rPr lang="en-GB" sz="1600">
                  <a:solidFill>
                    <a:srgbClr val="000000"/>
                  </a:solidFill>
                  <a:latin typeface="Luxi Sans" pitchFamily="16" charset="0"/>
                </a:rPr>
                <a:t>ROM</a:t>
              </a:r>
            </a:p>
            <a:p>
              <a:pPr algn="ctr" defTabSz="414338" hangingPunct="0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657225" algn="l"/>
                </a:tabLst>
              </a:pPr>
              <a:endParaRPr lang="en-GB" sz="1600">
                <a:solidFill>
                  <a:srgbClr val="000000"/>
                </a:solidFill>
                <a:latin typeface="Luxi Sans" pitchFamily="16" charset="0"/>
              </a:endParaRPr>
            </a:p>
            <a:p>
              <a:pPr algn="ctr" defTabSz="414338" hangingPunct="0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657225" algn="l"/>
                </a:tabLst>
              </a:pPr>
              <a:r>
                <a:rPr lang="en-GB" sz="1600">
                  <a:solidFill>
                    <a:srgbClr val="000000"/>
                  </a:solidFill>
                  <a:latin typeface="Luxi Sans" pitchFamily="16" charset="0"/>
                </a:rPr>
                <a:t>Used at </a:t>
              </a:r>
              <a:br>
                <a:rPr lang="en-GB" sz="1600">
                  <a:solidFill>
                    <a:srgbClr val="000000"/>
                  </a:solidFill>
                  <a:latin typeface="Luxi Sans" pitchFamily="16" charset="0"/>
                </a:rPr>
              </a:br>
              <a:r>
                <a:rPr lang="en-GB" sz="1600">
                  <a:solidFill>
                    <a:srgbClr val="000000"/>
                  </a:solidFill>
                  <a:latin typeface="Luxi Sans" pitchFamily="16" charset="0"/>
                </a:rPr>
                <a:t>startup</a:t>
              </a:r>
            </a:p>
          </p:txBody>
        </p:sp>
        <p:sp>
          <p:nvSpPr>
            <p:cNvPr id="18471" name="Line 7"/>
            <p:cNvSpPr>
              <a:spLocks noChangeShapeType="1"/>
            </p:cNvSpPr>
            <p:nvPr/>
          </p:nvSpPr>
          <p:spPr bwMode="auto">
            <a:xfrm>
              <a:off x="1661" y="1855"/>
              <a:ext cx="1" cy="304"/>
            </a:xfrm>
            <a:prstGeom prst="line">
              <a:avLst/>
            </a:prstGeom>
            <a:noFill/>
            <a:ln w="5724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Line 8"/>
            <p:cNvSpPr>
              <a:spLocks noChangeShapeType="1"/>
            </p:cNvSpPr>
            <p:nvPr/>
          </p:nvSpPr>
          <p:spPr bwMode="auto">
            <a:xfrm>
              <a:off x="1781" y="1651"/>
              <a:ext cx="1" cy="523"/>
            </a:xfrm>
            <a:prstGeom prst="line">
              <a:avLst/>
            </a:prstGeom>
            <a:noFill/>
            <a:ln w="57240">
              <a:solidFill>
                <a:srgbClr val="FF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" name="Line 9"/>
            <p:cNvSpPr>
              <a:spLocks noChangeShapeType="1"/>
            </p:cNvSpPr>
            <p:nvPr/>
          </p:nvSpPr>
          <p:spPr bwMode="auto">
            <a:xfrm>
              <a:off x="1611" y="3020"/>
              <a:ext cx="1" cy="261"/>
            </a:xfrm>
            <a:prstGeom prst="line">
              <a:avLst/>
            </a:prstGeom>
            <a:noFill/>
            <a:ln w="57240">
              <a:solidFill>
                <a:srgbClr val="00FF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408363" y="2620963"/>
            <a:ext cx="968375" cy="2590800"/>
            <a:chOff x="2003" y="1651"/>
            <a:chExt cx="610" cy="1632"/>
          </a:xfrm>
        </p:grpSpPr>
        <p:sp>
          <p:nvSpPr>
            <p:cNvPr id="18466" name="Rectangle 11"/>
            <p:cNvSpPr>
              <a:spLocks noChangeArrowheads="1"/>
            </p:cNvSpPr>
            <p:nvPr/>
          </p:nvSpPr>
          <p:spPr bwMode="auto">
            <a:xfrm>
              <a:off x="2003" y="2139"/>
              <a:ext cx="610" cy="864"/>
            </a:xfrm>
            <a:prstGeom prst="rect">
              <a:avLst/>
            </a:prstGeom>
            <a:solidFill>
              <a:srgbClr val="CC9900"/>
            </a:solidFill>
            <a:ln w="9398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81639" tIns="42452" rIns="81639" bIns="42452" anchor="ctr"/>
            <a:lstStyle/>
            <a:p>
              <a:pPr algn="ctr" defTabSz="414338" hangingPunct="0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657225" algn="l"/>
                </a:tabLst>
              </a:pPr>
              <a:r>
                <a:rPr lang="en-GB" sz="1600">
                  <a:solidFill>
                    <a:srgbClr val="000000"/>
                  </a:solidFill>
                  <a:latin typeface="Luxi Sans" pitchFamily="16" charset="0"/>
                </a:rPr>
                <a:t>Instruction</a:t>
              </a:r>
              <a:br>
                <a:rPr lang="en-GB" sz="1600">
                  <a:solidFill>
                    <a:srgbClr val="000000"/>
                  </a:solidFill>
                  <a:latin typeface="Luxi Sans" pitchFamily="16" charset="0"/>
                </a:rPr>
              </a:br>
              <a:r>
                <a:rPr lang="en-GB" sz="1600">
                  <a:solidFill>
                    <a:srgbClr val="000000"/>
                  </a:solidFill>
                  <a:latin typeface="Luxi Sans" pitchFamily="16" charset="0"/>
                </a:rPr>
                <a:t>(program)</a:t>
              </a:r>
              <a:br>
                <a:rPr lang="en-GB" sz="1600">
                  <a:solidFill>
                    <a:srgbClr val="000000"/>
                  </a:solidFill>
                  <a:latin typeface="Luxi Sans" pitchFamily="16" charset="0"/>
                </a:rPr>
              </a:br>
              <a:r>
                <a:rPr lang="en-GB" sz="1600">
                  <a:solidFill>
                    <a:srgbClr val="000000"/>
                  </a:solidFill>
                  <a:latin typeface="Luxi Sans" pitchFamily="16" charset="0"/>
                </a:rPr>
                <a:t>ROM</a:t>
              </a:r>
            </a:p>
          </p:txBody>
        </p:sp>
        <p:sp>
          <p:nvSpPr>
            <p:cNvPr id="18467" name="Line 12"/>
            <p:cNvSpPr>
              <a:spLocks noChangeShapeType="1"/>
            </p:cNvSpPr>
            <p:nvPr/>
          </p:nvSpPr>
          <p:spPr bwMode="auto">
            <a:xfrm>
              <a:off x="2308" y="1875"/>
              <a:ext cx="1" cy="304"/>
            </a:xfrm>
            <a:prstGeom prst="line">
              <a:avLst/>
            </a:prstGeom>
            <a:noFill/>
            <a:ln w="5724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13"/>
            <p:cNvSpPr>
              <a:spLocks noChangeShapeType="1"/>
            </p:cNvSpPr>
            <p:nvPr/>
          </p:nvSpPr>
          <p:spPr bwMode="auto">
            <a:xfrm>
              <a:off x="2308" y="3022"/>
              <a:ext cx="1" cy="261"/>
            </a:xfrm>
            <a:prstGeom prst="line">
              <a:avLst/>
            </a:prstGeom>
            <a:noFill/>
            <a:ln w="57240">
              <a:solidFill>
                <a:srgbClr val="00FF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14"/>
            <p:cNvSpPr>
              <a:spLocks noChangeShapeType="1"/>
            </p:cNvSpPr>
            <p:nvPr/>
          </p:nvSpPr>
          <p:spPr bwMode="auto">
            <a:xfrm>
              <a:off x="2480" y="1651"/>
              <a:ext cx="1" cy="523"/>
            </a:xfrm>
            <a:prstGeom prst="line">
              <a:avLst/>
            </a:prstGeom>
            <a:noFill/>
            <a:ln w="57240">
              <a:solidFill>
                <a:srgbClr val="FF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7013575" y="2620963"/>
            <a:ext cx="966788" cy="2619375"/>
            <a:chOff x="4274" y="1651"/>
            <a:chExt cx="609" cy="1650"/>
          </a:xfrm>
        </p:grpSpPr>
        <p:sp>
          <p:nvSpPr>
            <p:cNvPr id="18462" name="Rectangle 16"/>
            <p:cNvSpPr>
              <a:spLocks noChangeArrowheads="1"/>
            </p:cNvSpPr>
            <p:nvPr/>
          </p:nvSpPr>
          <p:spPr bwMode="auto">
            <a:xfrm>
              <a:off x="4274" y="2180"/>
              <a:ext cx="609" cy="864"/>
            </a:xfrm>
            <a:prstGeom prst="rect">
              <a:avLst/>
            </a:prstGeom>
            <a:solidFill>
              <a:srgbClr val="CC9900"/>
            </a:solidFill>
            <a:ln w="9398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81639" tIns="42452" rIns="81639" bIns="42452" anchor="ctr"/>
            <a:lstStyle/>
            <a:p>
              <a:pPr algn="ctr" defTabSz="414338" hangingPunct="0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657225" algn="l"/>
                </a:tabLst>
              </a:pPr>
              <a:r>
                <a:rPr lang="en-GB" sz="1600">
                  <a:solidFill>
                    <a:srgbClr val="000000"/>
                  </a:solidFill>
                  <a:latin typeface="Luxi Sans" pitchFamily="16" charset="0"/>
                </a:rPr>
                <a:t>Keyboard</a:t>
              </a:r>
              <a:br>
                <a:rPr lang="en-GB" sz="1600">
                  <a:solidFill>
                    <a:srgbClr val="000000"/>
                  </a:solidFill>
                  <a:latin typeface="Luxi Sans" pitchFamily="16" charset="0"/>
                </a:rPr>
              </a:br>
              <a:r>
                <a:rPr lang="en-GB" sz="1600">
                  <a:solidFill>
                    <a:srgbClr val="000000"/>
                  </a:solidFill>
                  <a:latin typeface="Luxi Sans" pitchFamily="16" charset="0"/>
                </a:rPr>
                <a:t>Screen</a:t>
              </a:r>
              <a:br>
                <a:rPr lang="en-GB" sz="1600">
                  <a:solidFill>
                    <a:srgbClr val="000000"/>
                  </a:solidFill>
                  <a:latin typeface="Luxi Sans" pitchFamily="16" charset="0"/>
                </a:rPr>
              </a:br>
              <a:r>
                <a:rPr lang="en-GB" sz="1600">
                  <a:solidFill>
                    <a:srgbClr val="000000"/>
                  </a:solidFill>
                  <a:latin typeface="Luxi Sans" pitchFamily="16" charset="0"/>
                </a:rPr>
                <a:t>UART</a:t>
              </a:r>
              <a:br>
                <a:rPr lang="en-GB" sz="1600">
                  <a:solidFill>
                    <a:srgbClr val="000000"/>
                  </a:solidFill>
                  <a:latin typeface="Luxi Sans" pitchFamily="16" charset="0"/>
                </a:rPr>
              </a:br>
              <a:r>
                <a:rPr lang="en-GB" sz="1600">
                  <a:solidFill>
                    <a:srgbClr val="000000"/>
                  </a:solidFill>
                  <a:latin typeface="Luxi Sans" pitchFamily="16" charset="0"/>
                </a:rPr>
                <a:t>Parallel</a:t>
              </a:r>
              <a:br>
                <a:rPr lang="en-GB" sz="1600">
                  <a:solidFill>
                    <a:srgbClr val="000000"/>
                  </a:solidFill>
                  <a:latin typeface="Luxi Sans" pitchFamily="16" charset="0"/>
                </a:rPr>
              </a:br>
              <a:r>
                <a:rPr lang="en-GB" sz="1600">
                  <a:solidFill>
                    <a:srgbClr val="000000"/>
                  </a:solidFill>
                  <a:latin typeface="Luxi Sans" pitchFamily="16" charset="0"/>
                </a:rPr>
                <a:t>interface</a:t>
              </a:r>
            </a:p>
            <a:p>
              <a:pPr algn="ctr" defTabSz="414338" hangingPunct="0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657225" algn="l"/>
                </a:tabLst>
              </a:pPr>
              <a:r>
                <a:rPr lang="en-GB" sz="1600">
                  <a:solidFill>
                    <a:srgbClr val="000000"/>
                  </a:solidFill>
                  <a:latin typeface="Luxi Sans" pitchFamily="16" charset="0"/>
                </a:rPr>
                <a:t>etc</a:t>
              </a:r>
            </a:p>
          </p:txBody>
        </p:sp>
        <p:sp>
          <p:nvSpPr>
            <p:cNvPr id="18463" name="Line 17"/>
            <p:cNvSpPr>
              <a:spLocks noChangeShapeType="1"/>
            </p:cNvSpPr>
            <p:nvPr/>
          </p:nvSpPr>
          <p:spPr bwMode="auto">
            <a:xfrm>
              <a:off x="4448" y="1875"/>
              <a:ext cx="1" cy="304"/>
            </a:xfrm>
            <a:prstGeom prst="line">
              <a:avLst/>
            </a:prstGeom>
            <a:noFill/>
            <a:ln w="5724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4" name="Line 18"/>
            <p:cNvSpPr>
              <a:spLocks noChangeShapeType="1"/>
            </p:cNvSpPr>
            <p:nvPr/>
          </p:nvSpPr>
          <p:spPr bwMode="auto">
            <a:xfrm>
              <a:off x="4607" y="3040"/>
              <a:ext cx="1" cy="261"/>
            </a:xfrm>
            <a:prstGeom prst="line">
              <a:avLst/>
            </a:prstGeom>
            <a:noFill/>
            <a:ln w="57240">
              <a:solidFill>
                <a:srgbClr val="00FF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5" name="Line 19"/>
            <p:cNvSpPr>
              <a:spLocks noChangeShapeType="1"/>
            </p:cNvSpPr>
            <p:nvPr/>
          </p:nvSpPr>
          <p:spPr bwMode="auto">
            <a:xfrm>
              <a:off x="4666" y="1651"/>
              <a:ext cx="0" cy="523"/>
            </a:xfrm>
            <a:prstGeom prst="line">
              <a:avLst/>
            </a:prstGeom>
            <a:noFill/>
            <a:ln w="57240">
              <a:solidFill>
                <a:srgbClr val="FF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2228" name="Text Box 20"/>
          <p:cNvSpPr txBox="1">
            <a:spLocks noChangeArrowheads="1"/>
          </p:cNvSpPr>
          <p:nvPr/>
        </p:nvSpPr>
        <p:spPr bwMode="auto">
          <a:xfrm>
            <a:off x="395288" y="1503363"/>
            <a:ext cx="8672512" cy="554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2452" rIns="81639" bIns="42452"/>
          <a:lstStyle/>
          <a:p>
            <a:pPr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</a:pPr>
            <a:r>
              <a:rPr lang="en-GB" sz="2800" dirty="0">
                <a:solidFill>
                  <a:srgbClr val="00AE00"/>
                </a:solidFill>
              </a:rPr>
              <a:t>must have external peripherals to interact with outside </a:t>
            </a:r>
          </a:p>
          <a:p>
            <a:pPr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</a:pPr>
            <a:r>
              <a:rPr lang="en-GB" sz="2800" dirty="0">
                <a:solidFill>
                  <a:srgbClr val="00AE00"/>
                </a:solidFill>
              </a:rPr>
              <a:t>world</a:t>
            </a:r>
            <a:endParaRPr lang="en-GB" sz="2800" dirty="0">
              <a:solidFill>
                <a:srgbClr val="000000"/>
              </a:solidFill>
            </a:endParaRP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04800" y="2271713"/>
            <a:ext cx="7915275" cy="3494087"/>
            <a:chOff x="48" y="1438"/>
            <a:chExt cx="4986" cy="2201"/>
          </a:xfrm>
        </p:grpSpPr>
        <p:sp>
          <p:nvSpPr>
            <p:cNvPr id="18455" name="Rectangle 22"/>
            <p:cNvSpPr>
              <a:spLocks noChangeArrowheads="1"/>
            </p:cNvSpPr>
            <p:nvPr/>
          </p:nvSpPr>
          <p:spPr bwMode="auto">
            <a:xfrm>
              <a:off x="48" y="1601"/>
              <a:ext cx="893" cy="2038"/>
            </a:xfrm>
            <a:prstGeom prst="rect">
              <a:avLst/>
            </a:prstGeom>
            <a:solidFill>
              <a:schemeClr val="accent1"/>
            </a:solidFill>
            <a:ln w="9398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81639" tIns="42452" rIns="81639" bIns="42452" anchor="ctr"/>
            <a:lstStyle/>
            <a:p>
              <a:pPr algn="ctr" defTabSz="414338" hangingPunct="0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657225" algn="l"/>
                </a:tabLst>
              </a:pPr>
              <a:r>
                <a:rPr lang="en-US" sz="3200">
                  <a:solidFill>
                    <a:srgbClr val="000000"/>
                  </a:solidFill>
                  <a:latin typeface="Microsoft Sans Serif" pitchFamily="34" charset="0"/>
                  <a:cs typeface="Microsoft Sans Serif" pitchFamily="34" charset="0"/>
                </a:rPr>
                <a:t>µ</a:t>
              </a:r>
              <a:r>
                <a:rPr lang="en-GB" sz="3200">
                  <a:solidFill>
                    <a:srgbClr val="000000"/>
                  </a:solidFill>
                  <a:latin typeface="Luxi Sans" pitchFamily="16" charset="0"/>
                </a:rPr>
                <a:t>P</a:t>
              </a:r>
            </a:p>
          </p:txBody>
        </p:sp>
        <p:sp>
          <p:nvSpPr>
            <p:cNvPr id="18456" name="Line 23"/>
            <p:cNvSpPr>
              <a:spLocks noChangeShapeType="1"/>
            </p:cNvSpPr>
            <p:nvPr/>
          </p:nvSpPr>
          <p:spPr bwMode="auto">
            <a:xfrm>
              <a:off x="941" y="1855"/>
              <a:ext cx="4093" cy="0"/>
            </a:xfrm>
            <a:prstGeom prst="line">
              <a:avLst/>
            </a:prstGeom>
            <a:noFill/>
            <a:ln w="5724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7" name="Line 24"/>
            <p:cNvSpPr>
              <a:spLocks noChangeShapeType="1"/>
            </p:cNvSpPr>
            <p:nvPr/>
          </p:nvSpPr>
          <p:spPr bwMode="auto">
            <a:xfrm>
              <a:off x="941" y="1664"/>
              <a:ext cx="4005" cy="1"/>
            </a:xfrm>
            <a:prstGeom prst="line">
              <a:avLst/>
            </a:prstGeom>
            <a:noFill/>
            <a:ln w="57240">
              <a:solidFill>
                <a:srgbClr val="FF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8" name="Text Box 25"/>
            <p:cNvSpPr txBox="1">
              <a:spLocks noChangeArrowheads="1"/>
            </p:cNvSpPr>
            <p:nvPr/>
          </p:nvSpPr>
          <p:spPr bwMode="auto">
            <a:xfrm>
              <a:off x="960" y="1438"/>
              <a:ext cx="747" cy="20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81639" tIns="42452" rIns="81639" bIns="42452">
              <a:spAutoFit/>
            </a:bodyPr>
            <a:lstStyle/>
            <a:p>
              <a:pPr defTabSz="414338" hangingPunct="0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657225" algn="l"/>
                  <a:tab pos="1312863" algn="l"/>
                </a:tabLst>
              </a:pPr>
              <a:r>
                <a:rPr lang="en-GB" sz="1600">
                  <a:solidFill>
                    <a:srgbClr val="FF0000"/>
                  </a:solidFill>
                  <a:latin typeface="Luxi Sans" pitchFamily="16" charset="0"/>
                </a:rPr>
                <a:t>CONTROL</a:t>
              </a:r>
              <a:endParaRPr lang="en-GB" sz="1600">
                <a:solidFill>
                  <a:srgbClr val="000000"/>
                </a:solidFill>
                <a:latin typeface="Luxi Sans" pitchFamily="16" charset="0"/>
              </a:endParaRPr>
            </a:p>
          </p:txBody>
        </p:sp>
        <p:sp>
          <p:nvSpPr>
            <p:cNvPr id="18459" name="Line 26"/>
            <p:cNvSpPr>
              <a:spLocks noChangeShapeType="1"/>
            </p:cNvSpPr>
            <p:nvPr/>
          </p:nvSpPr>
          <p:spPr bwMode="auto">
            <a:xfrm>
              <a:off x="941" y="3299"/>
              <a:ext cx="4049" cy="43"/>
            </a:xfrm>
            <a:prstGeom prst="line">
              <a:avLst/>
            </a:prstGeom>
            <a:noFill/>
            <a:ln w="57240">
              <a:solidFill>
                <a:srgbClr val="00FF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0" name="Text Box 27"/>
            <p:cNvSpPr txBox="1">
              <a:spLocks noChangeArrowheads="1"/>
            </p:cNvSpPr>
            <p:nvPr/>
          </p:nvSpPr>
          <p:spPr bwMode="auto">
            <a:xfrm>
              <a:off x="903" y="1641"/>
              <a:ext cx="720" cy="20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81639" tIns="42452" rIns="81639" bIns="42452">
              <a:spAutoFit/>
            </a:bodyPr>
            <a:lstStyle/>
            <a:p>
              <a:pPr defTabSz="414338" hangingPunct="0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657225" algn="l"/>
                  <a:tab pos="1312863" algn="l"/>
                </a:tabLst>
              </a:pPr>
              <a:r>
                <a:rPr lang="en-GB" sz="1600">
                  <a:solidFill>
                    <a:srgbClr val="000000"/>
                  </a:solidFill>
                  <a:latin typeface="Luxi Sans" pitchFamily="16" charset="0"/>
                </a:rPr>
                <a:t>ADDRESS</a:t>
              </a:r>
            </a:p>
          </p:txBody>
        </p:sp>
        <p:sp>
          <p:nvSpPr>
            <p:cNvPr id="18461" name="Text Box 28"/>
            <p:cNvSpPr txBox="1">
              <a:spLocks noChangeArrowheads="1"/>
            </p:cNvSpPr>
            <p:nvPr/>
          </p:nvSpPr>
          <p:spPr bwMode="auto">
            <a:xfrm>
              <a:off x="912" y="3072"/>
              <a:ext cx="480" cy="20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81639" tIns="42452" rIns="81639" bIns="42452">
              <a:spAutoFit/>
            </a:bodyPr>
            <a:lstStyle/>
            <a:p>
              <a:pPr defTabSz="414338" hangingPunct="0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657225" algn="l"/>
                  <a:tab pos="1312863" algn="l"/>
                </a:tabLst>
              </a:pPr>
              <a:r>
                <a:rPr lang="en-GB" sz="1600">
                  <a:solidFill>
                    <a:srgbClr val="000000"/>
                  </a:solidFill>
                  <a:latin typeface="Luxi Sans" pitchFamily="16" charset="0"/>
                </a:rPr>
                <a:t>DATA</a:t>
              </a: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4514850" y="2620963"/>
            <a:ext cx="2360613" cy="2601912"/>
            <a:chOff x="2700" y="1651"/>
            <a:chExt cx="1487" cy="1639"/>
          </a:xfrm>
        </p:grpSpPr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2700" y="1651"/>
              <a:ext cx="1487" cy="1639"/>
              <a:chOff x="2700" y="1651"/>
              <a:chExt cx="1487" cy="1639"/>
            </a:xfrm>
          </p:grpSpPr>
          <p:sp>
            <p:nvSpPr>
              <p:cNvPr id="18446" name="Rectangle 31"/>
              <p:cNvSpPr>
                <a:spLocks noChangeArrowheads="1"/>
              </p:cNvSpPr>
              <p:nvPr/>
            </p:nvSpPr>
            <p:spPr bwMode="auto">
              <a:xfrm>
                <a:off x="3397" y="2159"/>
                <a:ext cx="790" cy="864"/>
              </a:xfrm>
              <a:prstGeom prst="rect">
                <a:avLst/>
              </a:prstGeom>
              <a:solidFill>
                <a:srgbClr val="CC9900"/>
              </a:solidFill>
              <a:ln w="939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81639" tIns="42452" rIns="81639" bIns="42452" anchor="ctr"/>
              <a:lstStyle/>
              <a:p>
                <a:pPr algn="ctr" defTabSz="414338" hangingPunct="0">
                  <a:buClr>
                    <a:srgbClr val="000000"/>
                  </a:buClr>
                  <a:buSzPct val="100000"/>
                  <a:buFont typeface="Arial" charset="0"/>
                  <a:buNone/>
                  <a:tabLst>
                    <a:tab pos="657225" algn="l"/>
                  </a:tabLst>
                </a:pPr>
                <a:r>
                  <a:rPr lang="en-GB" sz="1600">
                    <a:solidFill>
                      <a:srgbClr val="000000"/>
                    </a:solidFill>
                    <a:latin typeface="Luxi Sans" pitchFamily="16" charset="0"/>
                  </a:rPr>
                  <a:t>Transducers</a:t>
                </a:r>
              </a:p>
            </p:txBody>
          </p:sp>
          <p:sp>
            <p:nvSpPr>
              <p:cNvPr id="18447" name="Line 32"/>
              <p:cNvSpPr>
                <a:spLocks noChangeShapeType="1"/>
              </p:cNvSpPr>
              <p:nvPr/>
            </p:nvSpPr>
            <p:spPr bwMode="auto">
              <a:xfrm>
                <a:off x="3701" y="1855"/>
                <a:ext cx="1" cy="304"/>
              </a:xfrm>
              <a:prstGeom prst="line">
                <a:avLst/>
              </a:prstGeom>
              <a:noFill/>
              <a:ln w="57240">
                <a:solidFill>
                  <a:srgbClr val="000000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8" name="Line 33"/>
              <p:cNvSpPr>
                <a:spLocks noChangeShapeType="1"/>
              </p:cNvSpPr>
              <p:nvPr/>
            </p:nvSpPr>
            <p:spPr bwMode="auto">
              <a:xfrm>
                <a:off x="3701" y="3020"/>
                <a:ext cx="1" cy="261"/>
              </a:xfrm>
              <a:prstGeom prst="line">
                <a:avLst/>
              </a:prstGeom>
              <a:noFill/>
              <a:ln w="57240">
                <a:solidFill>
                  <a:srgbClr val="00FF00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" name="Group 34"/>
              <p:cNvGrpSpPr>
                <a:grpSpLocks/>
              </p:cNvGrpSpPr>
              <p:nvPr/>
            </p:nvGrpSpPr>
            <p:grpSpPr bwMode="auto">
              <a:xfrm>
                <a:off x="2700" y="1651"/>
                <a:ext cx="609" cy="1639"/>
                <a:chOff x="2700" y="1651"/>
                <a:chExt cx="609" cy="1639"/>
              </a:xfrm>
            </p:grpSpPr>
            <p:sp>
              <p:nvSpPr>
                <p:cNvPr id="18451" name="Rectangle 35"/>
                <p:cNvSpPr>
                  <a:spLocks noChangeArrowheads="1"/>
                </p:cNvSpPr>
                <p:nvPr/>
              </p:nvSpPr>
              <p:spPr bwMode="auto">
                <a:xfrm>
                  <a:off x="2700" y="2151"/>
                  <a:ext cx="609" cy="864"/>
                </a:xfrm>
                <a:prstGeom prst="rect">
                  <a:avLst/>
                </a:prstGeom>
                <a:solidFill>
                  <a:srgbClr val="CC9900"/>
                </a:solidFill>
                <a:ln w="939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52" name="Line 36"/>
                <p:cNvSpPr>
                  <a:spLocks noChangeShapeType="1"/>
                </p:cNvSpPr>
                <p:nvPr/>
              </p:nvSpPr>
              <p:spPr bwMode="auto">
                <a:xfrm>
                  <a:off x="3005" y="1855"/>
                  <a:ext cx="1" cy="304"/>
                </a:xfrm>
                <a:prstGeom prst="line">
                  <a:avLst/>
                </a:prstGeom>
                <a:noFill/>
                <a:ln w="5724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53" name="Line 37"/>
                <p:cNvSpPr>
                  <a:spLocks noChangeShapeType="1"/>
                </p:cNvSpPr>
                <p:nvPr/>
              </p:nvSpPr>
              <p:spPr bwMode="auto">
                <a:xfrm>
                  <a:off x="3005" y="3029"/>
                  <a:ext cx="1" cy="261"/>
                </a:xfrm>
                <a:prstGeom prst="line">
                  <a:avLst/>
                </a:prstGeom>
                <a:noFill/>
                <a:ln w="57240">
                  <a:solidFill>
                    <a:srgbClr val="00FF00"/>
                  </a:solidFill>
                  <a:miter lim="800000"/>
                  <a:headEnd type="triangle" w="med" len="med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54" name="Line 38"/>
                <p:cNvSpPr>
                  <a:spLocks noChangeShapeType="1"/>
                </p:cNvSpPr>
                <p:nvPr/>
              </p:nvSpPr>
              <p:spPr bwMode="auto">
                <a:xfrm>
                  <a:off x="3180" y="1651"/>
                  <a:ext cx="1" cy="523"/>
                </a:xfrm>
                <a:prstGeom prst="line">
                  <a:avLst/>
                </a:prstGeom>
                <a:noFill/>
                <a:ln w="57240">
                  <a:solidFill>
                    <a:srgbClr val="FF0000"/>
                  </a:solidFill>
                  <a:miter lim="800000"/>
                  <a:headEnd type="triangle" w="med" len="med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450" name="Line 39"/>
              <p:cNvSpPr>
                <a:spLocks noChangeShapeType="1"/>
              </p:cNvSpPr>
              <p:nvPr/>
            </p:nvSpPr>
            <p:spPr bwMode="auto">
              <a:xfrm>
                <a:off x="3920" y="1651"/>
                <a:ext cx="1" cy="523"/>
              </a:xfrm>
              <a:prstGeom prst="line">
                <a:avLst/>
              </a:prstGeom>
              <a:noFill/>
              <a:ln w="57240">
                <a:solidFill>
                  <a:srgbClr val="FF0000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45" name="Text Box 40"/>
            <p:cNvSpPr txBox="1">
              <a:spLocks noChangeArrowheads="1"/>
            </p:cNvSpPr>
            <p:nvPr/>
          </p:nvSpPr>
          <p:spPr bwMode="auto">
            <a:xfrm>
              <a:off x="2784" y="2422"/>
              <a:ext cx="393" cy="3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81639" tIns="42452" rIns="81639" bIns="42452">
              <a:spAutoFit/>
            </a:bodyPr>
            <a:lstStyle/>
            <a:p>
              <a:pPr defTabSz="414338" hangingPunct="0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657225" algn="l"/>
                </a:tabLst>
              </a:pPr>
              <a:r>
                <a:rPr lang="en-GB" sz="1600">
                  <a:solidFill>
                    <a:srgbClr val="000000"/>
                  </a:solidFill>
                  <a:latin typeface="Luxi Sans" pitchFamily="16" charset="0"/>
                </a:rPr>
                <a:t>Data</a:t>
              </a:r>
              <a:br>
                <a:rPr lang="en-GB" sz="1600">
                  <a:solidFill>
                    <a:srgbClr val="000000"/>
                  </a:solidFill>
                  <a:latin typeface="Luxi Sans" pitchFamily="16" charset="0"/>
                </a:rPr>
              </a:br>
              <a:r>
                <a:rPr lang="en-GB" sz="1600">
                  <a:solidFill>
                    <a:srgbClr val="000000"/>
                  </a:solidFill>
                  <a:latin typeface="Luxi Sans" pitchFamily="16" charset="0"/>
                </a:rPr>
                <a:t>RAM</a:t>
              </a:r>
            </a:p>
          </p:txBody>
        </p:sp>
      </p:grpSp>
      <p:sp>
        <p:nvSpPr>
          <p:cNvPr id="18443" name="Slide Number Placeholder 4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ED1F51-ED51-4A56-BBC7-F131AFFF71AB}" type="slidenum">
              <a:rPr lang="en-US" smtClean="0">
                <a:latin typeface="Arial" charset="0"/>
                <a:cs typeface="Arial" charset="0"/>
              </a:rPr>
              <a:pPr/>
              <a:t>10</a:t>
            </a:fld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2" grpId="0"/>
      <p:bldP spid="222228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304800" y="1457325"/>
            <a:ext cx="1312863" cy="3562350"/>
          </a:xfrm>
          <a:prstGeom prst="rect">
            <a:avLst/>
          </a:prstGeom>
          <a:solidFill>
            <a:schemeClr val="accent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1639" tIns="42452" rIns="81639" bIns="42452" anchor="ctr"/>
          <a:lstStyle/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US" sz="3200">
              <a:solidFill>
                <a:srgbClr val="000000"/>
              </a:solidFill>
              <a:latin typeface="Microsoft Sans Serif" pitchFamily="34" charset="0"/>
              <a:cs typeface="Microsoft Sans Serif" pitchFamily="34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r>
              <a:rPr lang="en-US" sz="3200">
                <a:solidFill>
                  <a:srgbClr val="000000"/>
                </a:solidFill>
                <a:latin typeface="Microsoft Sans Serif" pitchFamily="34" charset="0"/>
                <a:cs typeface="Microsoft Sans Serif" pitchFamily="34" charset="0"/>
              </a:rPr>
              <a:t>µ</a:t>
            </a:r>
            <a:r>
              <a:rPr lang="en-GB" sz="3200">
                <a:solidFill>
                  <a:srgbClr val="000000"/>
                </a:solidFill>
                <a:latin typeface="Luxi Sans" pitchFamily="16" charset="0"/>
              </a:rPr>
              <a:t>P</a:t>
            </a:r>
          </a:p>
        </p:txBody>
      </p:sp>
      <p:sp>
        <p:nvSpPr>
          <p:cNvPr id="19459" name="Line 4"/>
          <p:cNvSpPr>
            <a:spLocks noChangeShapeType="1"/>
          </p:cNvSpPr>
          <p:nvPr/>
        </p:nvSpPr>
        <p:spPr bwMode="auto">
          <a:xfrm>
            <a:off x="1584325" y="1827213"/>
            <a:ext cx="6497638" cy="1587"/>
          </a:xfrm>
          <a:prstGeom prst="line">
            <a:avLst/>
          </a:prstGeom>
          <a:noFill/>
          <a:ln w="572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0" name="Line 5"/>
          <p:cNvSpPr>
            <a:spLocks noChangeShapeType="1"/>
          </p:cNvSpPr>
          <p:nvPr/>
        </p:nvSpPr>
        <p:spPr bwMode="auto">
          <a:xfrm>
            <a:off x="1617663" y="1527175"/>
            <a:ext cx="6359525" cy="1588"/>
          </a:xfrm>
          <a:prstGeom prst="line">
            <a:avLst/>
          </a:prstGeom>
          <a:noFill/>
          <a:ln w="57240">
            <a:solidFill>
              <a:srgbClr val="FF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1" name="Line 6"/>
          <p:cNvSpPr>
            <a:spLocks noChangeShapeType="1"/>
          </p:cNvSpPr>
          <p:nvPr/>
        </p:nvSpPr>
        <p:spPr bwMode="auto">
          <a:xfrm>
            <a:off x="1687513" y="4938713"/>
            <a:ext cx="6427787" cy="68262"/>
          </a:xfrm>
          <a:prstGeom prst="line">
            <a:avLst/>
          </a:prstGeom>
          <a:noFill/>
          <a:ln w="57240">
            <a:solidFill>
              <a:srgbClr val="00FF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1617663" y="1192213"/>
            <a:ext cx="1466850" cy="4067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2452" rIns="81639" bIns="42452">
            <a:spAutoFit/>
          </a:bodyPr>
          <a:lstStyle/>
          <a:p>
            <a:pPr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  <a:tab pos="1312863" algn="l"/>
              </a:tabLst>
            </a:pPr>
            <a:r>
              <a:rPr lang="en-GB" sz="1600">
                <a:solidFill>
                  <a:srgbClr val="FF0000"/>
                </a:solidFill>
                <a:latin typeface="Luxi Sans" pitchFamily="16" charset="0"/>
              </a:rPr>
              <a:t>CONTROL</a:t>
            </a:r>
          </a:p>
          <a:p>
            <a:pPr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  <a:tab pos="1312863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  <a:tab pos="1312863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  <a:tab pos="1312863" algn="l"/>
              </a:tabLst>
            </a:pPr>
            <a:r>
              <a:rPr lang="en-GB" sz="1600">
                <a:solidFill>
                  <a:srgbClr val="000000"/>
                </a:solidFill>
                <a:latin typeface="Luxi Sans" pitchFamily="16" charset="0"/>
              </a:rPr>
              <a:t>ADDRESS</a:t>
            </a:r>
          </a:p>
          <a:p>
            <a:pPr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  <a:tab pos="1312863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  <a:tab pos="1312863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  <a:tab pos="1312863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  <a:tab pos="1312863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  <a:tab pos="1312863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  <a:tab pos="1312863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  <a:tab pos="1312863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  <a:tab pos="1312863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  <a:tab pos="1312863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  <a:tab pos="1312863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  <a:tab pos="1312863" algn="l"/>
              </a:tabLst>
            </a:pPr>
            <a:r>
              <a:rPr lang="en-GB" sz="1600">
                <a:solidFill>
                  <a:srgbClr val="000000"/>
                </a:solidFill>
                <a:latin typeface="Luxi Sans" pitchFamily="16" charset="0"/>
              </a:rPr>
              <a:t>DATA</a:t>
            </a:r>
          </a:p>
          <a:p>
            <a:pPr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  <a:tab pos="1312863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</p:txBody>
      </p:sp>
      <p:sp>
        <p:nvSpPr>
          <p:cNvPr id="200712" name="Text Box 8"/>
          <p:cNvSpPr txBox="1">
            <a:spLocks noChangeArrowheads="1"/>
          </p:cNvSpPr>
          <p:nvPr/>
        </p:nvSpPr>
        <p:spPr bwMode="auto">
          <a:xfrm>
            <a:off x="76200" y="5257800"/>
            <a:ext cx="8915400" cy="1228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>
            <a:spAutoFit/>
          </a:bodyPr>
          <a:lstStyle/>
          <a:p>
            <a:pPr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</a:pPr>
            <a:r>
              <a:rPr lang="en-GB" sz="2500" dirty="0">
                <a:solidFill>
                  <a:srgbClr val="000000"/>
                </a:solidFill>
              </a:rPr>
              <a:t>Microcontroller – put a limited amount of most commonly used resources “inside” the chip – </a:t>
            </a:r>
            <a:r>
              <a:rPr lang="en-GB" sz="2500" dirty="0">
                <a:solidFill>
                  <a:srgbClr val="009900"/>
                </a:solidFill>
              </a:rPr>
              <a:t>a “limited” amount is often “enough” for many applications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2171700" y="2286000"/>
            <a:ext cx="966788" cy="1371600"/>
          </a:xfrm>
          <a:prstGeom prst="rect">
            <a:avLst/>
          </a:prstGeom>
          <a:solidFill>
            <a:srgbClr val="CC9900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81639" tIns="42452" rIns="81639" bIns="42452" anchor="ctr"/>
          <a:lstStyle/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r>
              <a:rPr lang="en-GB" sz="1600">
                <a:solidFill>
                  <a:srgbClr val="000000"/>
                </a:solidFill>
                <a:latin typeface="Luxi Sans" pitchFamily="16" charset="0"/>
              </a:rPr>
              <a:t>BOOT</a:t>
            </a:r>
            <a:br>
              <a:rPr lang="en-GB" sz="1600">
                <a:solidFill>
                  <a:srgbClr val="000000"/>
                </a:solidFill>
                <a:latin typeface="Luxi Sans" pitchFamily="16" charset="0"/>
              </a:rPr>
            </a:br>
            <a:r>
              <a:rPr lang="en-GB" sz="1600">
                <a:solidFill>
                  <a:srgbClr val="000000"/>
                </a:solidFill>
                <a:latin typeface="Luxi Sans" pitchFamily="16" charset="0"/>
              </a:rPr>
              <a:t>ROM</a:t>
            </a: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r>
              <a:rPr lang="en-GB" sz="1600">
                <a:solidFill>
                  <a:srgbClr val="000000"/>
                </a:solidFill>
                <a:latin typeface="Luxi Sans" pitchFamily="16" charset="0"/>
              </a:rPr>
              <a:t>Used at </a:t>
            </a:r>
            <a:br>
              <a:rPr lang="en-GB" sz="1600">
                <a:solidFill>
                  <a:srgbClr val="000000"/>
                </a:solidFill>
                <a:latin typeface="Luxi Sans" pitchFamily="16" charset="0"/>
              </a:rPr>
            </a:br>
            <a:r>
              <a:rPr lang="en-GB" sz="1600">
                <a:solidFill>
                  <a:srgbClr val="000000"/>
                </a:solidFill>
                <a:latin typeface="Luxi Sans" pitchFamily="16" charset="0"/>
              </a:rPr>
              <a:t>startup</a:t>
            </a: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</p:txBody>
      </p:sp>
      <p:sp>
        <p:nvSpPr>
          <p:cNvPr id="19465" name="Line 10"/>
          <p:cNvSpPr>
            <a:spLocks noChangeShapeType="1"/>
          </p:cNvSpPr>
          <p:nvPr/>
        </p:nvSpPr>
        <p:spPr bwMode="auto">
          <a:xfrm>
            <a:off x="2752725" y="1795463"/>
            <a:ext cx="1588" cy="484187"/>
          </a:xfrm>
          <a:prstGeom prst="line">
            <a:avLst/>
          </a:prstGeom>
          <a:noFill/>
          <a:ln w="572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6" name="Line 11"/>
          <p:cNvSpPr>
            <a:spLocks noChangeShapeType="1"/>
          </p:cNvSpPr>
          <p:nvPr/>
        </p:nvSpPr>
        <p:spPr bwMode="auto">
          <a:xfrm>
            <a:off x="2654300" y="4527550"/>
            <a:ext cx="1588" cy="414338"/>
          </a:xfrm>
          <a:prstGeom prst="line">
            <a:avLst/>
          </a:prstGeom>
          <a:noFill/>
          <a:ln w="57240">
            <a:solidFill>
              <a:srgbClr val="00FF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7" name="Line 12"/>
          <p:cNvSpPr>
            <a:spLocks noChangeShapeType="1"/>
          </p:cNvSpPr>
          <p:nvPr/>
        </p:nvSpPr>
        <p:spPr bwMode="auto">
          <a:xfrm>
            <a:off x="3000375" y="1450975"/>
            <a:ext cx="23813" cy="795338"/>
          </a:xfrm>
          <a:prstGeom prst="line">
            <a:avLst/>
          </a:prstGeom>
          <a:noFill/>
          <a:ln w="57240">
            <a:solidFill>
              <a:srgbClr val="FF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8" name="Rectangle 13"/>
          <p:cNvSpPr>
            <a:spLocks noChangeArrowheads="1"/>
          </p:cNvSpPr>
          <p:nvPr/>
        </p:nvSpPr>
        <p:spPr bwMode="auto">
          <a:xfrm>
            <a:off x="3276600" y="2279650"/>
            <a:ext cx="968375" cy="1371600"/>
          </a:xfrm>
          <a:prstGeom prst="rect">
            <a:avLst/>
          </a:prstGeom>
          <a:solidFill>
            <a:srgbClr val="CC9900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81639" tIns="42452" rIns="81639" bIns="42452" anchor="ctr"/>
          <a:lstStyle/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r>
              <a:rPr lang="en-GB" sz="1600">
                <a:solidFill>
                  <a:srgbClr val="000000"/>
                </a:solidFill>
                <a:latin typeface="Luxi Sans" pitchFamily="16" charset="0"/>
              </a:rPr>
              <a:t>Instruction</a:t>
            </a:r>
            <a:br>
              <a:rPr lang="en-GB" sz="1600">
                <a:solidFill>
                  <a:srgbClr val="000000"/>
                </a:solidFill>
                <a:latin typeface="Luxi Sans" pitchFamily="16" charset="0"/>
              </a:rPr>
            </a:br>
            <a:r>
              <a:rPr lang="en-GB" sz="1600">
                <a:solidFill>
                  <a:srgbClr val="000000"/>
                </a:solidFill>
                <a:latin typeface="Luxi Sans" pitchFamily="16" charset="0"/>
              </a:rPr>
              <a:t>(program)</a:t>
            </a:r>
            <a:br>
              <a:rPr lang="en-GB" sz="1600">
                <a:solidFill>
                  <a:srgbClr val="000000"/>
                </a:solidFill>
                <a:latin typeface="Luxi Sans" pitchFamily="16" charset="0"/>
              </a:rPr>
            </a:br>
            <a:r>
              <a:rPr lang="en-GB" sz="1600">
                <a:solidFill>
                  <a:srgbClr val="000000"/>
                </a:solidFill>
                <a:latin typeface="Luxi Sans" pitchFamily="16" charset="0"/>
              </a:rPr>
              <a:t>ROM</a:t>
            </a: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</p:txBody>
      </p:sp>
      <p:sp>
        <p:nvSpPr>
          <p:cNvPr id="19469" name="Line 14"/>
          <p:cNvSpPr>
            <a:spLocks noChangeShapeType="1"/>
          </p:cNvSpPr>
          <p:nvPr/>
        </p:nvSpPr>
        <p:spPr bwMode="auto">
          <a:xfrm>
            <a:off x="3760788" y="1827213"/>
            <a:ext cx="1587" cy="484187"/>
          </a:xfrm>
          <a:prstGeom prst="line">
            <a:avLst/>
          </a:prstGeom>
          <a:noFill/>
          <a:ln w="572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0" name="Line 15"/>
          <p:cNvSpPr>
            <a:spLocks noChangeShapeType="1"/>
          </p:cNvSpPr>
          <p:nvPr/>
        </p:nvSpPr>
        <p:spPr bwMode="auto">
          <a:xfrm>
            <a:off x="3760788" y="4560888"/>
            <a:ext cx="1587" cy="414337"/>
          </a:xfrm>
          <a:prstGeom prst="line">
            <a:avLst/>
          </a:prstGeom>
          <a:noFill/>
          <a:ln w="57240">
            <a:solidFill>
              <a:srgbClr val="00FF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Rectangle 16"/>
          <p:cNvSpPr>
            <a:spLocks noChangeArrowheads="1"/>
          </p:cNvSpPr>
          <p:nvPr/>
        </p:nvSpPr>
        <p:spPr bwMode="auto">
          <a:xfrm>
            <a:off x="4383088" y="2246313"/>
            <a:ext cx="966787" cy="1371600"/>
          </a:xfrm>
          <a:prstGeom prst="rect">
            <a:avLst/>
          </a:prstGeom>
          <a:solidFill>
            <a:srgbClr val="CC9900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Line 17"/>
          <p:cNvSpPr>
            <a:spLocks noChangeShapeType="1"/>
          </p:cNvSpPr>
          <p:nvPr/>
        </p:nvSpPr>
        <p:spPr bwMode="auto">
          <a:xfrm>
            <a:off x="4867275" y="1827213"/>
            <a:ext cx="1588" cy="484187"/>
          </a:xfrm>
          <a:prstGeom prst="line">
            <a:avLst/>
          </a:prstGeom>
          <a:noFill/>
          <a:ln w="572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3" name="Line 18"/>
          <p:cNvSpPr>
            <a:spLocks noChangeShapeType="1"/>
          </p:cNvSpPr>
          <p:nvPr/>
        </p:nvSpPr>
        <p:spPr bwMode="auto">
          <a:xfrm>
            <a:off x="4867275" y="4560888"/>
            <a:ext cx="1588" cy="414337"/>
          </a:xfrm>
          <a:prstGeom prst="line">
            <a:avLst/>
          </a:prstGeom>
          <a:noFill/>
          <a:ln w="57240">
            <a:solidFill>
              <a:srgbClr val="00FF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4" name="Rectangle 19"/>
          <p:cNvSpPr>
            <a:spLocks noChangeArrowheads="1"/>
          </p:cNvSpPr>
          <p:nvPr/>
        </p:nvSpPr>
        <p:spPr bwMode="auto">
          <a:xfrm>
            <a:off x="5429250" y="2279650"/>
            <a:ext cx="1106488" cy="2286000"/>
          </a:xfrm>
          <a:prstGeom prst="rect">
            <a:avLst/>
          </a:prstGeom>
          <a:solidFill>
            <a:srgbClr val="CC9900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81639" tIns="42452" rIns="81639" bIns="42452" anchor="ctr"/>
          <a:lstStyle/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r>
              <a:rPr lang="en-GB" sz="1600">
                <a:solidFill>
                  <a:srgbClr val="000000"/>
                </a:solidFill>
                <a:latin typeface="Luxi Sans" pitchFamily="16" charset="0"/>
              </a:rPr>
              <a:t>Transducers</a:t>
            </a:r>
          </a:p>
        </p:txBody>
      </p:sp>
      <p:sp>
        <p:nvSpPr>
          <p:cNvPr id="19475" name="Line 20"/>
          <p:cNvSpPr>
            <a:spLocks noChangeShapeType="1"/>
          </p:cNvSpPr>
          <p:nvPr/>
        </p:nvSpPr>
        <p:spPr bwMode="auto">
          <a:xfrm>
            <a:off x="5972175" y="1860550"/>
            <a:ext cx="1588" cy="484188"/>
          </a:xfrm>
          <a:prstGeom prst="line">
            <a:avLst/>
          </a:prstGeom>
          <a:noFill/>
          <a:ln w="572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6" name="Line 21"/>
          <p:cNvSpPr>
            <a:spLocks noChangeShapeType="1"/>
          </p:cNvSpPr>
          <p:nvPr/>
        </p:nvSpPr>
        <p:spPr bwMode="auto">
          <a:xfrm>
            <a:off x="5972175" y="4594225"/>
            <a:ext cx="1588" cy="414338"/>
          </a:xfrm>
          <a:prstGeom prst="line">
            <a:avLst/>
          </a:prstGeom>
          <a:noFill/>
          <a:ln w="57240">
            <a:solidFill>
              <a:srgbClr val="00FF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7" name="Rectangle 22"/>
          <p:cNvSpPr>
            <a:spLocks noChangeArrowheads="1"/>
          </p:cNvSpPr>
          <p:nvPr/>
        </p:nvSpPr>
        <p:spPr bwMode="auto">
          <a:xfrm>
            <a:off x="6623050" y="2279650"/>
            <a:ext cx="968375" cy="1371600"/>
          </a:xfrm>
          <a:prstGeom prst="rect">
            <a:avLst/>
          </a:prstGeom>
          <a:solidFill>
            <a:srgbClr val="CC9900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81639" tIns="42452" rIns="81639" bIns="42452" anchor="ctr"/>
          <a:lstStyle/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r>
              <a:rPr lang="en-GB" sz="1600">
                <a:solidFill>
                  <a:srgbClr val="000000"/>
                </a:solidFill>
                <a:latin typeface="Luxi Sans" pitchFamily="16" charset="0"/>
              </a:rPr>
              <a:t>UART</a:t>
            </a:r>
            <a:br>
              <a:rPr lang="en-GB" sz="1600">
                <a:solidFill>
                  <a:srgbClr val="000000"/>
                </a:solidFill>
                <a:latin typeface="Luxi Sans" pitchFamily="16" charset="0"/>
              </a:rPr>
            </a:br>
            <a:r>
              <a:rPr lang="en-GB" sz="1600">
                <a:solidFill>
                  <a:srgbClr val="000000"/>
                </a:solidFill>
                <a:latin typeface="Luxi Sans" pitchFamily="16" charset="0"/>
              </a:rPr>
              <a:t>Parallel</a:t>
            </a:r>
            <a:br>
              <a:rPr lang="en-GB" sz="1600">
                <a:solidFill>
                  <a:srgbClr val="000000"/>
                </a:solidFill>
                <a:latin typeface="Luxi Sans" pitchFamily="16" charset="0"/>
              </a:rPr>
            </a:br>
            <a:r>
              <a:rPr lang="en-GB" sz="1600">
                <a:solidFill>
                  <a:srgbClr val="000000"/>
                </a:solidFill>
                <a:latin typeface="Luxi Sans" pitchFamily="16" charset="0"/>
              </a:rPr>
              <a:t>interface</a:t>
            </a: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r>
              <a:rPr lang="en-GB" sz="1600">
                <a:solidFill>
                  <a:srgbClr val="000000"/>
                </a:solidFill>
                <a:latin typeface="Luxi Sans" pitchFamily="16" charset="0"/>
              </a:rPr>
              <a:t>Etc</a:t>
            </a: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</p:txBody>
      </p:sp>
      <p:sp>
        <p:nvSpPr>
          <p:cNvPr id="19478" name="Line 23"/>
          <p:cNvSpPr>
            <a:spLocks noChangeShapeType="1"/>
          </p:cNvSpPr>
          <p:nvPr/>
        </p:nvSpPr>
        <p:spPr bwMode="auto">
          <a:xfrm>
            <a:off x="7008813" y="1827213"/>
            <a:ext cx="1587" cy="484187"/>
          </a:xfrm>
          <a:prstGeom prst="line">
            <a:avLst/>
          </a:prstGeom>
          <a:noFill/>
          <a:ln w="572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9" name="Line 24"/>
          <p:cNvSpPr>
            <a:spLocks noChangeShapeType="1"/>
          </p:cNvSpPr>
          <p:nvPr/>
        </p:nvSpPr>
        <p:spPr bwMode="auto">
          <a:xfrm>
            <a:off x="7008813" y="4625975"/>
            <a:ext cx="1587" cy="414338"/>
          </a:xfrm>
          <a:prstGeom prst="line">
            <a:avLst/>
          </a:prstGeom>
          <a:noFill/>
          <a:ln w="57240">
            <a:solidFill>
              <a:srgbClr val="00FF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0" name="Text Box 25"/>
          <p:cNvSpPr txBox="1">
            <a:spLocks noChangeArrowheads="1"/>
          </p:cNvSpPr>
          <p:nvPr/>
        </p:nvSpPr>
        <p:spPr bwMode="auto">
          <a:xfrm>
            <a:off x="4456113" y="2459038"/>
            <a:ext cx="790575" cy="747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2452" rIns="81639" bIns="42452">
            <a:spAutoFit/>
          </a:bodyPr>
          <a:lstStyle/>
          <a:p>
            <a:pPr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r>
              <a:rPr lang="en-GB" sz="1600">
                <a:solidFill>
                  <a:srgbClr val="000000"/>
                </a:solidFill>
                <a:latin typeface="Luxi Sans" pitchFamily="16" charset="0"/>
              </a:rPr>
              <a:t>Data</a:t>
            </a:r>
            <a:br>
              <a:rPr lang="en-GB" sz="1600">
                <a:solidFill>
                  <a:srgbClr val="000000"/>
                </a:solidFill>
                <a:latin typeface="Luxi Sans" pitchFamily="16" charset="0"/>
              </a:rPr>
            </a:br>
            <a:r>
              <a:rPr lang="en-GB" sz="1600">
                <a:solidFill>
                  <a:srgbClr val="000000"/>
                </a:solidFill>
                <a:latin typeface="Luxi Sans" pitchFamily="16" charset="0"/>
              </a:rPr>
              <a:t>RAM</a:t>
            </a:r>
          </a:p>
        </p:txBody>
      </p:sp>
      <p:sp>
        <p:nvSpPr>
          <p:cNvPr id="19481" name="Line 26"/>
          <p:cNvSpPr>
            <a:spLocks noChangeShapeType="1"/>
          </p:cNvSpPr>
          <p:nvPr/>
        </p:nvSpPr>
        <p:spPr bwMode="auto">
          <a:xfrm>
            <a:off x="4046538" y="1517650"/>
            <a:ext cx="23812" cy="795338"/>
          </a:xfrm>
          <a:prstGeom prst="line">
            <a:avLst/>
          </a:prstGeom>
          <a:noFill/>
          <a:ln w="57240">
            <a:solidFill>
              <a:srgbClr val="FF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2" name="Line 27"/>
          <p:cNvSpPr>
            <a:spLocks noChangeShapeType="1"/>
          </p:cNvSpPr>
          <p:nvPr/>
        </p:nvSpPr>
        <p:spPr bwMode="auto">
          <a:xfrm>
            <a:off x="5122863" y="1484313"/>
            <a:ext cx="25400" cy="795337"/>
          </a:xfrm>
          <a:prstGeom prst="line">
            <a:avLst/>
          </a:prstGeom>
          <a:noFill/>
          <a:ln w="57240">
            <a:solidFill>
              <a:srgbClr val="FF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3" name="Line 28"/>
          <p:cNvSpPr>
            <a:spLocks noChangeShapeType="1"/>
          </p:cNvSpPr>
          <p:nvPr/>
        </p:nvSpPr>
        <p:spPr bwMode="auto">
          <a:xfrm>
            <a:off x="6265863" y="1484313"/>
            <a:ext cx="25400" cy="795337"/>
          </a:xfrm>
          <a:prstGeom prst="line">
            <a:avLst/>
          </a:prstGeom>
          <a:noFill/>
          <a:ln w="57240">
            <a:solidFill>
              <a:srgbClr val="FF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4" name="Line 29"/>
          <p:cNvSpPr>
            <a:spLocks noChangeShapeType="1"/>
          </p:cNvSpPr>
          <p:nvPr/>
        </p:nvSpPr>
        <p:spPr bwMode="auto">
          <a:xfrm>
            <a:off x="7343775" y="1484313"/>
            <a:ext cx="23813" cy="795337"/>
          </a:xfrm>
          <a:prstGeom prst="line">
            <a:avLst/>
          </a:prstGeom>
          <a:noFill/>
          <a:ln w="57240">
            <a:solidFill>
              <a:srgbClr val="FF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0734" name="Rectangle 30"/>
          <p:cNvSpPr>
            <a:spLocks noChangeArrowheads="1"/>
          </p:cNvSpPr>
          <p:nvPr/>
        </p:nvSpPr>
        <p:spPr bwMode="auto">
          <a:xfrm>
            <a:off x="2171700" y="3657600"/>
            <a:ext cx="966788" cy="914400"/>
          </a:xfrm>
          <a:prstGeom prst="rect">
            <a:avLst/>
          </a:prstGeom>
          <a:solidFill>
            <a:srgbClr val="CC9900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81639" tIns="42452" rIns="81639" bIns="42452" anchor="ctr"/>
          <a:lstStyle/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</p:txBody>
      </p:sp>
      <p:sp>
        <p:nvSpPr>
          <p:cNvPr id="200735" name="Rectangle 31"/>
          <p:cNvSpPr>
            <a:spLocks noChangeArrowheads="1"/>
          </p:cNvSpPr>
          <p:nvPr/>
        </p:nvSpPr>
        <p:spPr bwMode="auto">
          <a:xfrm>
            <a:off x="3271838" y="3657600"/>
            <a:ext cx="966787" cy="914400"/>
          </a:xfrm>
          <a:prstGeom prst="rect">
            <a:avLst/>
          </a:prstGeom>
          <a:solidFill>
            <a:srgbClr val="CC9900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81639" tIns="42452" rIns="81639" bIns="42452" anchor="ctr"/>
          <a:lstStyle/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</p:txBody>
      </p:sp>
      <p:sp>
        <p:nvSpPr>
          <p:cNvPr id="200736" name="Rectangle 32"/>
          <p:cNvSpPr>
            <a:spLocks noChangeArrowheads="1"/>
          </p:cNvSpPr>
          <p:nvPr/>
        </p:nvSpPr>
        <p:spPr bwMode="auto">
          <a:xfrm>
            <a:off x="4381500" y="3581400"/>
            <a:ext cx="966788" cy="914400"/>
          </a:xfrm>
          <a:prstGeom prst="rect">
            <a:avLst/>
          </a:prstGeom>
          <a:solidFill>
            <a:srgbClr val="CC9900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81639" tIns="42452" rIns="81639" bIns="42452" anchor="ctr"/>
          <a:lstStyle/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</p:txBody>
      </p:sp>
      <p:sp>
        <p:nvSpPr>
          <p:cNvPr id="200737" name="Rectangle 33"/>
          <p:cNvSpPr>
            <a:spLocks noChangeArrowheads="1"/>
          </p:cNvSpPr>
          <p:nvPr/>
        </p:nvSpPr>
        <p:spPr bwMode="auto">
          <a:xfrm>
            <a:off x="6624638" y="3657600"/>
            <a:ext cx="966787" cy="914400"/>
          </a:xfrm>
          <a:prstGeom prst="rect">
            <a:avLst/>
          </a:prstGeom>
          <a:solidFill>
            <a:srgbClr val="CC9900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81639" tIns="42452" rIns="81639" bIns="42452" anchor="ctr"/>
          <a:lstStyle/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endParaRPr lang="en-GB" sz="1600">
              <a:solidFill>
                <a:srgbClr val="000000"/>
              </a:solidFill>
              <a:latin typeface="Luxi Sans" pitchFamily="16" charset="0"/>
            </a:endParaRPr>
          </a:p>
        </p:txBody>
      </p:sp>
      <p:sp>
        <p:nvSpPr>
          <p:cNvPr id="200738" name="Rectangle 34"/>
          <p:cNvSpPr>
            <a:spLocks noChangeArrowheads="1"/>
          </p:cNvSpPr>
          <p:nvPr/>
        </p:nvSpPr>
        <p:spPr bwMode="auto">
          <a:xfrm>
            <a:off x="990600" y="1524000"/>
            <a:ext cx="585788" cy="503238"/>
          </a:xfrm>
          <a:prstGeom prst="rect">
            <a:avLst/>
          </a:prstGeom>
          <a:solidFill>
            <a:srgbClr val="CC9900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81639" tIns="42452" rIns="81639" bIns="42452" anchor="ctr"/>
          <a:lstStyle/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r>
              <a:rPr lang="en-GB" sz="1600">
                <a:solidFill>
                  <a:srgbClr val="000000"/>
                </a:solidFill>
                <a:latin typeface="Luxi Sans" pitchFamily="16" charset="0"/>
              </a:rPr>
              <a:t>RAM</a:t>
            </a:r>
          </a:p>
        </p:txBody>
      </p:sp>
      <p:sp>
        <p:nvSpPr>
          <p:cNvPr id="200739" name="Rectangle 35"/>
          <p:cNvSpPr>
            <a:spLocks noChangeArrowheads="1"/>
          </p:cNvSpPr>
          <p:nvPr/>
        </p:nvSpPr>
        <p:spPr bwMode="auto">
          <a:xfrm>
            <a:off x="381000" y="2133600"/>
            <a:ext cx="1066800" cy="457200"/>
          </a:xfrm>
          <a:prstGeom prst="rect">
            <a:avLst/>
          </a:prstGeom>
          <a:solidFill>
            <a:srgbClr val="CC9900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81639" tIns="42452" rIns="81639" bIns="42452" anchor="ctr"/>
          <a:lstStyle/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r>
              <a:rPr lang="en-GB" sz="1600">
                <a:solidFill>
                  <a:srgbClr val="000000"/>
                </a:solidFill>
                <a:latin typeface="Luxi Sans" pitchFamily="16" charset="0"/>
              </a:rPr>
              <a:t>I/O PORTS</a:t>
            </a:r>
          </a:p>
        </p:txBody>
      </p:sp>
      <p:sp>
        <p:nvSpPr>
          <p:cNvPr id="200740" name="Rectangle 36"/>
          <p:cNvSpPr>
            <a:spLocks noChangeArrowheads="1"/>
          </p:cNvSpPr>
          <p:nvPr/>
        </p:nvSpPr>
        <p:spPr bwMode="auto">
          <a:xfrm>
            <a:off x="609600" y="2667000"/>
            <a:ext cx="685800" cy="457200"/>
          </a:xfrm>
          <a:prstGeom prst="rect">
            <a:avLst/>
          </a:prstGeom>
          <a:solidFill>
            <a:srgbClr val="CC9900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81639" tIns="42452" rIns="81639" bIns="42452" anchor="ctr"/>
          <a:lstStyle/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r>
              <a:rPr lang="en-GB" sz="1600">
                <a:solidFill>
                  <a:srgbClr val="000000"/>
                </a:solidFill>
                <a:latin typeface="Luxi Sans" pitchFamily="16" charset="0"/>
              </a:rPr>
              <a:t>TIMER</a:t>
            </a:r>
          </a:p>
        </p:txBody>
      </p:sp>
      <p:sp>
        <p:nvSpPr>
          <p:cNvPr id="200741" name="Rectangle 37"/>
          <p:cNvSpPr>
            <a:spLocks noChangeArrowheads="1"/>
          </p:cNvSpPr>
          <p:nvPr/>
        </p:nvSpPr>
        <p:spPr bwMode="auto">
          <a:xfrm>
            <a:off x="304800" y="1524000"/>
            <a:ext cx="685800" cy="503238"/>
          </a:xfrm>
          <a:prstGeom prst="rect">
            <a:avLst/>
          </a:prstGeom>
          <a:solidFill>
            <a:srgbClr val="CC9900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81639" tIns="42452" rIns="81639" bIns="42452" anchor="ctr"/>
          <a:lstStyle/>
          <a:p>
            <a:pPr algn="ctr" defTabSz="414338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657225" algn="l"/>
              </a:tabLst>
            </a:pPr>
            <a:r>
              <a:rPr lang="en-GB" sz="1600">
                <a:solidFill>
                  <a:srgbClr val="000000"/>
                </a:solidFill>
                <a:latin typeface="Luxi Sans" pitchFamily="16" charset="0"/>
              </a:rPr>
              <a:t>ROM</a:t>
            </a:r>
          </a:p>
        </p:txBody>
      </p:sp>
      <p:sp>
        <p:nvSpPr>
          <p:cNvPr id="200742" name="Rectangle 38"/>
          <p:cNvSpPr>
            <a:spLocks noChangeArrowheads="1"/>
          </p:cNvSpPr>
          <p:nvPr/>
        </p:nvSpPr>
        <p:spPr bwMode="auto">
          <a:xfrm>
            <a:off x="152400" y="325438"/>
            <a:ext cx="9144000" cy="665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>
            <a:spAutoFit/>
          </a:bodyPr>
          <a:lstStyle/>
          <a:p>
            <a:pPr algn="ctr" defTabSz="4572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800" dirty="0" err="1" smtClean="0">
                <a:solidFill>
                  <a:schemeClr val="tx2"/>
                </a:solidFill>
              </a:rPr>
              <a:t>MicroCONTROLLER</a:t>
            </a:r>
            <a:endParaRPr lang="en-GB" sz="3800" dirty="0">
              <a:solidFill>
                <a:schemeClr val="tx2"/>
              </a:solidFill>
            </a:endParaRPr>
          </a:p>
        </p:txBody>
      </p:sp>
      <p:sp>
        <p:nvSpPr>
          <p:cNvPr id="200743" name="Text Box 39"/>
          <p:cNvSpPr txBox="1">
            <a:spLocks noChangeArrowheads="1"/>
          </p:cNvSpPr>
          <p:nvPr/>
        </p:nvSpPr>
        <p:spPr bwMode="auto">
          <a:xfrm>
            <a:off x="304800" y="8382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latin typeface="Microsoft Sans Serif" pitchFamily="34" charset="0"/>
                <a:cs typeface="Microsoft Sans Serif" pitchFamily="34" charset="0"/>
              </a:rPr>
              <a:t>µC</a:t>
            </a:r>
          </a:p>
        </p:txBody>
      </p:sp>
      <p:sp>
        <p:nvSpPr>
          <p:cNvPr id="19495" name="Slide Number Placeholder 42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  <a:noFill/>
        </p:spPr>
        <p:txBody>
          <a:bodyPr/>
          <a:lstStyle/>
          <a:p>
            <a:fld id="{D8FEF511-BC98-4F68-83FD-5FFFBB4549DB}" type="slidenum">
              <a:rPr lang="en-US" smtClean="0">
                <a:latin typeface="Arial" charset="0"/>
                <a:cs typeface="Arial" charset="0"/>
              </a:rPr>
              <a:pPr/>
              <a:t>11</a:t>
            </a:fld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200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" dur="500"/>
                                        <p:tgtEl>
                                          <p:spTgt spid="200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200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0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5" dur="500"/>
                                        <p:tgtEl>
                                          <p:spTgt spid="200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0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0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0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0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0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2" grpId="0"/>
      <p:bldP spid="200734" grpId="0" animBg="1"/>
      <p:bldP spid="200735" grpId="0" animBg="1"/>
      <p:bldP spid="200736" grpId="0" animBg="1"/>
      <p:bldP spid="200737" grpId="0" animBg="1"/>
      <p:bldP spid="200738" grpId="0" animBg="1"/>
      <p:bldP spid="200739" grpId="0" animBg="1"/>
      <p:bldP spid="200740" grpId="0" animBg="1"/>
      <p:bldP spid="200741" grpId="0" animBg="1"/>
      <p:bldP spid="200742" grpId="0"/>
      <p:bldP spid="2007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609850"/>
            <a:ext cx="199072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1447800"/>
            <a:ext cx="2071688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2057400"/>
            <a:ext cx="12382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Uses of </a:t>
            </a:r>
            <a:r>
              <a:rPr lang="el-GR" dirty="0" smtClean="0"/>
              <a:t>μ</a:t>
            </a:r>
            <a:r>
              <a:rPr lang="en-US" dirty="0" smtClean="0"/>
              <a:t>C</a:t>
            </a:r>
          </a:p>
        </p:txBody>
      </p:sp>
      <p:pic>
        <p:nvPicPr>
          <p:cNvPr id="8" name="Picture 7" descr="6b1a91e55ff3d97062feb8f1e3b87ca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100" y="3467100"/>
            <a:ext cx="3238500" cy="3238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</a:t>
            </a:r>
            <a:r>
              <a:rPr lang="en-US" dirty="0" smtClean="0"/>
              <a:t>P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l-GR" dirty="0" smtClean="0"/>
              <a:t>μ</a:t>
            </a:r>
            <a:r>
              <a:rPr lang="en-US" dirty="0" smtClean="0"/>
              <a:t>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800" dirty="0" smtClean="0"/>
                        <a:t>μ</a:t>
                      </a:r>
                      <a:r>
                        <a:rPr lang="en-US" sz="2800" dirty="0" smtClean="0"/>
                        <a:t>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800" dirty="0" smtClean="0"/>
                        <a:t>μ</a:t>
                      </a:r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Structure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CPU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CPU,</a:t>
                      </a:r>
                      <a:r>
                        <a:rPr lang="en-US" sz="2400" baseline="0" dirty="0" smtClean="0"/>
                        <a:t> memory, I/O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Uses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Computer system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Embedded system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Purpose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General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Specific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High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Low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No.</a:t>
                      </a:r>
                      <a:r>
                        <a:rPr lang="en-US" sz="2400" baseline="0" dirty="0" smtClean="0"/>
                        <a:t> instructions supported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Large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Fewer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Speed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Slower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Power consumption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High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Low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Architecture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von Neumann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Harvard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 embedded system is a computer </a:t>
            </a:r>
            <a:r>
              <a:rPr lang="en-US" sz="2800" smtClean="0"/>
              <a:t>system that has </a:t>
            </a:r>
            <a:r>
              <a:rPr lang="en-US" sz="2800" dirty="0" smtClean="0"/>
              <a:t>a dedicated function within a larger mechanical or electrical system</a:t>
            </a:r>
            <a:endParaRPr lang="en-US" dirty="0" smtClean="0"/>
          </a:p>
          <a:p>
            <a:r>
              <a:rPr lang="en-US" sz="2800" dirty="0" smtClean="0"/>
              <a:t>Usually based on microcontrollers</a:t>
            </a:r>
          </a:p>
          <a:p>
            <a:pPr lvl="1"/>
            <a:r>
              <a:rPr lang="en-US" sz="2400" dirty="0" smtClean="0"/>
              <a:t>Complex ones can have microprocessors too</a:t>
            </a:r>
          </a:p>
          <a:p>
            <a:r>
              <a:rPr lang="en-US" sz="2800" dirty="0" smtClean="0"/>
              <a:t>Examples</a:t>
            </a:r>
          </a:p>
          <a:p>
            <a:pPr lvl="1"/>
            <a:r>
              <a:rPr lang="en-US" sz="2400" dirty="0" smtClean="0"/>
              <a:t>Automobiles and airplanes</a:t>
            </a:r>
          </a:p>
          <a:p>
            <a:pPr lvl="1"/>
            <a:r>
              <a:rPr lang="en-US" sz="2400" dirty="0" smtClean="0"/>
              <a:t>Medical devices</a:t>
            </a:r>
          </a:p>
          <a:p>
            <a:pPr lvl="1"/>
            <a:r>
              <a:rPr lang="en-US" sz="2400" dirty="0" smtClean="0"/>
              <a:t>Home appliances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systems</a:t>
            </a:r>
            <a:endParaRPr lang="en-US" dirty="0"/>
          </a:p>
        </p:txBody>
      </p:sp>
      <p:pic>
        <p:nvPicPr>
          <p:cNvPr id="4" name="Content Placeholder 3" descr="embedded-system-examp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012" y="1984089"/>
            <a:ext cx="8189976" cy="37581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Course teachers</a:t>
            </a:r>
          </a:p>
          <a:p>
            <a:pPr lvl="1"/>
            <a:r>
              <a:rPr lang="es-ES" sz="2400" dirty="0" smtClean="0"/>
              <a:t>A. B. M. Alim Al Islam (</a:t>
            </a:r>
            <a:r>
              <a:rPr lang="es-ES" sz="2400" dirty="0" err="1" smtClean="0"/>
              <a:t>Razi</a:t>
            </a:r>
            <a:r>
              <a:rPr lang="es-ES" sz="2400" dirty="0" smtClean="0"/>
              <a:t>) – AAI</a:t>
            </a:r>
          </a:p>
          <a:p>
            <a:pPr lvl="1"/>
            <a:r>
              <a:rPr lang="es-ES" sz="2400" dirty="0" err="1" smtClean="0"/>
              <a:t>Atif</a:t>
            </a:r>
            <a:r>
              <a:rPr lang="es-ES" sz="2400" dirty="0" smtClean="0"/>
              <a:t> Hasan </a:t>
            </a:r>
            <a:r>
              <a:rPr lang="es-ES" sz="2400" dirty="0" err="1" smtClean="0"/>
              <a:t>Rahman</a:t>
            </a:r>
            <a:r>
              <a:rPr lang="es-ES" sz="2400" dirty="0" smtClean="0"/>
              <a:t> – AHR</a:t>
            </a:r>
          </a:p>
          <a:p>
            <a:r>
              <a:rPr lang="es-ES" sz="2800" dirty="0" err="1" smtClean="0"/>
              <a:t>Classes</a:t>
            </a:r>
            <a:endParaRPr lang="es-ES" sz="2800" dirty="0" smtClean="0"/>
          </a:p>
          <a:p>
            <a:pPr lvl="1"/>
            <a:r>
              <a:rPr lang="es-ES" sz="2400" dirty="0" smtClean="0"/>
              <a:t>3 </a:t>
            </a:r>
            <a:r>
              <a:rPr lang="es-ES" sz="2400" dirty="0" err="1" smtClean="0"/>
              <a:t>lectures</a:t>
            </a:r>
            <a:r>
              <a:rPr lang="es-ES" sz="2400" dirty="0" smtClean="0"/>
              <a:t> per </a:t>
            </a:r>
            <a:r>
              <a:rPr lang="es-ES" sz="2400" dirty="0" err="1" smtClean="0"/>
              <a:t>week</a:t>
            </a:r>
            <a:endParaRPr lang="es-ES" sz="2400" dirty="0" smtClean="0"/>
          </a:p>
          <a:p>
            <a:pPr lvl="1"/>
            <a:r>
              <a:rPr lang="es-ES" sz="2400" dirty="0" err="1" smtClean="0"/>
              <a:t>Saturdays</a:t>
            </a:r>
            <a:r>
              <a:rPr lang="es-ES" sz="2400" dirty="0" smtClean="0"/>
              <a:t> at 12pm (AHR) </a:t>
            </a:r>
          </a:p>
          <a:p>
            <a:pPr lvl="1"/>
            <a:r>
              <a:rPr lang="es-ES" sz="2400" dirty="0" err="1" smtClean="0"/>
              <a:t>Sundays</a:t>
            </a:r>
            <a:r>
              <a:rPr lang="es-ES" sz="2400" dirty="0" smtClean="0"/>
              <a:t> and </a:t>
            </a:r>
            <a:r>
              <a:rPr lang="es-ES" sz="2400" dirty="0" err="1" smtClean="0"/>
              <a:t>Mondays</a:t>
            </a:r>
            <a:r>
              <a:rPr lang="es-ES" sz="2400" dirty="0" smtClean="0"/>
              <a:t> at 12pm (AAI)</a:t>
            </a:r>
          </a:p>
          <a:p>
            <a:r>
              <a:rPr lang="es-ES" sz="2800" dirty="0" err="1" smtClean="0"/>
              <a:t>Moodle</a:t>
            </a:r>
            <a:endParaRPr lang="es-ES" sz="2800" dirty="0" smtClean="0"/>
          </a:p>
          <a:p>
            <a:pPr lvl="1"/>
            <a:r>
              <a:rPr lang="es-ES" sz="2400" dirty="0" smtClean="0"/>
              <a:t>Zoom links, </a:t>
            </a:r>
            <a:r>
              <a:rPr lang="es-ES" sz="2400" dirty="0" err="1" smtClean="0"/>
              <a:t>slides</a:t>
            </a:r>
            <a:r>
              <a:rPr lang="es-ES" sz="2400" dirty="0" smtClean="0"/>
              <a:t> and </a:t>
            </a:r>
            <a:r>
              <a:rPr lang="es-ES" sz="2400" dirty="0" err="1" smtClean="0"/>
              <a:t>other</a:t>
            </a:r>
            <a:r>
              <a:rPr lang="es-ES" sz="2400" dirty="0" smtClean="0"/>
              <a:t> </a:t>
            </a:r>
            <a:r>
              <a:rPr lang="es-ES" sz="2400" dirty="0" err="1" smtClean="0"/>
              <a:t>resources</a:t>
            </a:r>
            <a:endParaRPr lang="es-E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Highlighted sections will be covered by AAI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271" y="1319213"/>
            <a:ext cx="8007329" cy="416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Microprocessors</a:t>
            </a:r>
          </a:p>
          <a:p>
            <a:pPr lvl="1"/>
            <a:r>
              <a:rPr lang="es-ES" sz="2400" dirty="0" smtClean="0"/>
              <a:t>A. B. M. Alim Al Islam</a:t>
            </a:r>
          </a:p>
          <a:p>
            <a:pPr lvl="1"/>
            <a:r>
              <a:rPr lang="es-ES" sz="2400" dirty="0" err="1" smtClean="0"/>
              <a:t>Two</a:t>
            </a:r>
            <a:r>
              <a:rPr lang="es-ES" sz="2400" dirty="0" smtClean="0"/>
              <a:t> </a:t>
            </a:r>
            <a:r>
              <a:rPr lang="es-ES" sz="2400" dirty="0" err="1" smtClean="0"/>
              <a:t>classes</a:t>
            </a:r>
            <a:r>
              <a:rPr lang="es-ES" sz="2400" dirty="0" smtClean="0"/>
              <a:t> per </a:t>
            </a:r>
            <a:r>
              <a:rPr lang="es-ES" sz="2400" dirty="0" err="1" smtClean="0"/>
              <a:t>week</a:t>
            </a:r>
            <a:r>
              <a:rPr lang="es-ES" sz="2400" dirty="0" smtClean="0"/>
              <a:t> in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first</a:t>
            </a:r>
            <a:r>
              <a:rPr lang="es-ES" sz="2400" dirty="0" smtClean="0"/>
              <a:t> </a:t>
            </a:r>
            <a:r>
              <a:rPr lang="es-ES" sz="2400" dirty="0" err="1" smtClean="0"/>
              <a:t>half</a:t>
            </a:r>
            <a:endParaRPr lang="es-ES" sz="2400" dirty="0" smtClean="0"/>
          </a:p>
          <a:p>
            <a:pPr lvl="1"/>
            <a:r>
              <a:rPr lang="es-ES" sz="2400" dirty="0" err="1" smtClean="0"/>
              <a:t>One</a:t>
            </a:r>
            <a:r>
              <a:rPr lang="es-ES" sz="2400" dirty="0" smtClean="0"/>
              <a:t> </a:t>
            </a:r>
            <a:r>
              <a:rPr lang="es-ES" sz="2400" dirty="0" err="1" smtClean="0"/>
              <a:t>class</a:t>
            </a:r>
            <a:r>
              <a:rPr lang="es-ES" sz="2400" dirty="0" smtClean="0"/>
              <a:t> per </a:t>
            </a:r>
            <a:r>
              <a:rPr lang="es-ES" sz="2400" dirty="0" err="1" smtClean="0"/>
              <a:t>week</a:t>
            </a:r>
            <a:r>
              <a:rPr lang="es-ES" sz="2400" dirty="0" smtClean="0"/>
              <a:t> in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second</a:t>
            </a:r>
            <a:r>
              <a:rPr lang="es-ES" sz="2400" dirty="0" smtClean="0"/>
              <a:t> </a:t>
            </a:r>
            <a:r>
              <a:rPr lang="es-ES" sz="2400" dirty="0" err="1" smtClean="0"/>
              <a:t>half</a:t>
            </a:r>
            <a:endParaRPr lang="es-ES" sz="2400" dirty="0" smtClean="0"/>
          </a:p>
          <a:p>
            <a:pPr lvl="1">
              <a:buNone/>
            </a:pPr>
            <a:endParaRPr lang="es-ES" sz="2400" dirty="0" smtClean="0"/>
          </a:p>
          <a:p>
            <a:r>
              <a:rPr lang="en-US" sz="2800" dirty="0" smtClean="0"/>
              <a:t>Microcontrollers and embedded systems</a:t>
            </a:r>
          </a:p>
          <a:p>
            <a:pPr lvl="1"/>
            <a:r>
              <a:rPr lang="en-US" sz="2400" dirty="0" err="1" smtClean="0"/>
              <a:t>Atif</a:t>
            </a:r>
            <a:r>
              <a:rPr lang="en-US" sz="2400" dirty="0" smtClean="0"/>
              <a:t> </a:t>
            </a:r>
            <a:r>
              <a:rPr lang="en-US" sz="2400" dirty="0" err="1" smtClean="0"/>
              <a:t>Hasan</a:t>
            </a:r>
            <a:r>
              <a:rPr lang="en-US" sz="2400" dirty="0" smtClean="0"/>
              <a:t> </a:t>
            </a:r>
            <a:r>
              <a:rPr lang="en-US" sz="2400" dirty="0" err="1" smtClean="0"/>
              <a:t>Rahman</a:t>
            </a:r>
            <a:endParaRPr lang="en-US" sz="2400" dirty="0" smtClean="0"/>
          </a:p>
          <a:p>
            <a:pPr lvl="1"/>
            <a:r>
              <a:rPr lang="es-ES" sz="2400" dirty="0" err="1" smtClean="0"/>
              <a:t>One</a:t>
            </a:r>
            <a:r>
              <a:rPr lang="es-ES" sz="2400" dirty="0" smtClean="0"/>
              <a:t> </a:t>
            </a:r>
            <a:r>
              <a:rPr lang="es-ES" sz="2400" dirty="0" err="1" smtClean="0"/>
              <a:t>class</a:t>
            </a:r>
            <a:r>
              <a:rPr lang="es-ES" sz="2400" dirty="0" smtClean="0"/>
              <a:t> per </a:t>
            </a:r>
            <a:r>
              <a:rPr lang="es-ES" sz="2400" dirty="0" err="1" smtClean="0"/>
              <a:t>week</a:t>
            </a:r>
            <a:r>
              <a:rPr lang="es-ES" sz="2400" dirty="0" smtClean="0"/>
              <a:t> in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first</a:t>
            </a:r>
            <a:r>
              <a:rPr lang="es-ES" sz="2400" dirty="0" smtClean="0"/>
              <a:t> </a:t>
            </a:r>
            <a:r>
              <a:rPr lang="es-ES" sz="2400" dirty="0" err="1" smtClean="0"/>
              <a:t>half</a:t>
            </a:r>
            <a:endParaRPr lang="es-ES" sz="2400" dirty="0" smtClean="0"/>
          </a:p>
          <a:p>
            <a:pPr lvl="1"/>
            <a:r>
              <a:rPr lang="es-ES" sz="2400" dirty="0" err="1" smtClean="0"/>
              <a:t>Two</a:t>
            </a:r>
            <a:r>
              <a:rPr lang="es-ES" sz="2400" dirty="0" smtClean="0"/>
              <a:t> </a:t>
            </a:r>
            <a:r>
              <a:rPr lang="es-ES" sz="2400" dirty="0" err="1" smtClean="0"/>
              <a:t>classes</a:t>
            </a:r>
            <a:r>
              <a:rPr lang="es-ES" sz="2400" dirty="0" smtClean="0"/>
              <a:t> per </a:t>
            </a:r>
            <a:r>
              <a:rPr lang="es-ES" sz="2400" dirty="0" err="1" smtClean="0"/>
              <a:t>week</a:t>
            </a:r>
            <a:r>
              <a:rPr lang="es-ES" sz="2400" dirty="0" smtClean="0"/>
              <a:t> in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second</a:t>
            </a:r>
            <a:r>
              <a:rPr lang="es-ES" sz="2400" dirty="0" smtClean="0"/>
              <a:t> </a:t>
            </a:r>
            <a:r>
              <a:rPr lang="es-ES" sz="2400" dirty="0" err="1" smtClean="0"/>
              <a:t>half</a:t>
            </a:r>
            <a:r>
              <a:rPr lang="en-US" sz="2400" dirty="0" smtClean="0"/>
              <a:t>	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316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Microprocessors, Microcontrollers, and Embedded Systems </a:t>
            </a:r>
            <a:r>
              <a:rPr lang="en-US" sz="2800" dirty="0" err="1" smtClean="0"/>
              <a:t>Sessional</a:t>
            </a:r>
            <a:endParaRPr lang="en-US" sz="2800" dirty="0" smtClean="0"/>
          </a:p>
          <a:p>
            <a:pPr lvl="1"/>
            <a:r>
              <a:rPr lang="en-US" dirty="0" smtClean="0"/>
              <a:t>Assignments on assembly language</a:t>
            </a:r>
          </a:p>
          <a:p>
            <a:pPr lvl="1"/>
            <a:r>
              <a:rPr lang="en-US" dirty="0" smtClean="0"/>
              <a:t>Assignments on microcontrollers (ATmega32)</a:t>
            </a:r>
          </a:p>
          <a:p>
            <a:pPr lvl="1"/>
            <a:r>
              <a:rPr lang="en-US" dirty="0" smtClean="0"/>
              <a:t>Project on embedded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315 Outline - AHR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Assembly language</a:t>
            </a:r>
          </a:p>
          <a:p>
            <a:pPr lvl="1"/>
            <a:r>
              <a:rPr lang="en-US" dirty="0" smtClean="0"/>
              <a:t>~ 4 weeks</a:t>
            </a:r>
          </a:p>
          <a:p>
            <a:r>
              <a:rPr lang="en-US" dirty="0" smtClean="0"/>
              <a:t>Microcontrollers</a:t>
            </a:r>
          </a:p>
          <a:p>
            <a:pPr lvl="1"/>
            <a:r>
              <a:rPr lang="en-US" dirty="0" smtClean="0"/>
              <a:t>~ 5 weeks</a:t>
            </a:r>
          </a:p>
          <a:p>
            <a:r>
              <a:rPr lang="en-US" dirty="0" smtClean="0"/>
              <a:t>Embedded systems</a:t>
            </a:r>
          </a:p>
          <a:p>
            <a:pPr lvl="1"/>
            <a:r>
              <a:rPr lang="en-US" dirty="0" smtClean="0"/>
              <a:t>~ 5 weeks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Assembly language</a:t>
            </a:r>
          </a:p>
          <a:p>
            <a:pPr lvl="1"/>
            <a:r>
              <a:rPr lang="en-US" dirty="0" err="1" smtClean="0"/>
              <a:t>Ytha</a:t>
            </a:r>
            <a:r>
              <a:rPr lang="en-US" dirty="0" smtClean="0"/>
              <a:t> Yu, Charles </a:t>
            </a:r>
            <a:r>
              <a:rPr lang="en-US" dirty="0" err="1" smtClean="0"/>
              <a:t>Marut</a:t>
            </a:r>
            <a:r>
              <a:rPr lang="en-US" dirty="0" smtClean="0"/>
              <a:t>, Assembly Language Programming and Organization of the IBM PC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A Typical Computer System</a:t>
            </a:r>
            <a:br>
              <a:rPr lang="en-US" sz="4000" dirty="0" smtClean="0"/>
            </a:br>
            <a:r>
              <a:rPr lang="en-US" sz="4000" dirty="0" smtClean="0"/>
              <a:t>Early days</a:t>
            </a: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362200" y="3429000"/>
            <a:ext cx="42672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3657600" y="2286000"/>
            <a:ext cx="1828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57200" y="2362200"/>
            <a:ext cx="8543925" cy="2590800"/>
            <a:chOff x="288" y="1488"/>
            <a:chExt cx="5382" cy="1632"/>
          </a:xfrm>
        </p:grpSpPr>
        <p:sp>
          <p:nvSpPr>
            <p:cNvPr id="3079" name="Text Box 7"/>
            <p:cNvSpPr txBox="1">
              <a:spLocks noChangeArrowheads="1"/>
            </p:cNvSpPr>
            <p:nvPr/>
          </p:nvSpPr>
          <p:spPr bwMode="auto">
            <a:xfrm>
              <a:off x="1488" y="2294"/>
              <a:ext cx="2736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/>
                <a:t>Central Processor Unit</a:t>
              </a:r>
            </a:p>
            <a:p>
              <a:pPr algn="ctr">
                <a:spcBef>
                  <a:spcPct val="50000"/>
                </a:spcBef>
              </a:pPr>
              <a:r>
                <a:rPr lang="en-US" sz="3200"/>
                <a:t>(CPU)</a:t>
              </a:r>
            </a:p>
          </p:txBody>
        </p:sp>
        <p:sp>
          <p:nvSpPr>
            <p:cNvPr id="3080" name="Text Box 8"/>
            <p:cNvSpPr txBox="1">
              <a:spLocks noChangeArrowheads="1"/>
            </p:cNvSpPr>
            <p:nvPr/>
          </p:nvSpPr>
          <p:spPr bwMode="auto">
            <a:xfrm>
              <a:off x="288" y="2532"/>
              <a:ext cx="76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/>
                <a:t>Input</a:t>
              </a:r>
            </a:p>
          </p:txBody>
        </p:sp>
        <p:sp>
          <p:nvSpPr>
            <p:cNvPr id="3081" name="Line 9"/>
            <p:cNvSpPr>
              <a:spLocks noChangeShapeType="1"/>
            </p:cNvSpPr>
            <p:nvPr/>
          </p:nvSpPr>
          <p:spPr bwMode="auto">
            <a:xfrm>
              <a:off x="1008" y="2736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Line 10"/>
            <p:cNvSpPr>
              <a:spLocks noChangeShapeType="1"/>
            </p:cNvSpPr>
            <p:nvPr/>
          </p:nvSpPr>
          <p:spPr bwMode="auto">
            <a:xfrm>
              <a:off x="4176" y="2736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Text Box 11"/>
            <p:cNvSpPr txBox="1">
              <a:spLocks noChangeArrowheads="1"/>
            </p:cNvSpPr>
            <p:nvPr/>
          </p:nvSpPr>
          <p:spPr bwMode="auto">
            <a:xfrm>
              <a:off x="2352" y="1488"/>
              <a:ext cx="105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/>
                <a:t>Memory</a:t>
              </a:r>
            </a:p>
          </p:txBody>
        </p:sp>
        <p:sp>
          <p:nvSpPr>
            <p:cNvPr id="3084" name="Line 12"/>
            <p:cNvSpPr>
              <a:spLocks noChangeShapeType="1"/>
            </p:cNvSpPr>
            <p:nvPr/>
          </p:nvSpPr>
          <p:spPr bwMode="auto">
            <a:xfrm>
              <a:off x="2640" y="192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Line 13"/>
            <p:cNvSpPr>
              <a:spLocks noChangeShapeType="1"/>
            </p:cNvSpPr>
            <p:nvPr/>
          </p:nvSpPr>
          <p:spPr bwMode="auto">
            <a:xfrm flipV="1">
              <a:off x="3168" y="192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Text Box 14"/>
            <p:cNvSpPr txBox="1">
              <a:spLocks noChangeArrowheads="1"/>
            </p:cNvSpPr>
            <p:nvPr/>
          </p:nvSpPr>
          <p:spPr bwMode="auto">
            <a:xfrm>
              <a:off x="4614" y="2535"/>
              <a:ext cx="105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/>
                <a:t>Output</a:t>
              </a:r>
            </a:p>
          </p:txBody>
        </p:sp>
      </p:grpSp>
      <p:sp>
        <p:nvSpPr>
          <p:cNvPr id="3078" name="Slide Number Placeholder 1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B92096-D9AC-497E-BDC6-8AC8F3D69A9C}" type="slidenum">
              <a:rPr lang="en-US" smtClean="0">
                <a:latin typeface="Arial" charset="0"/>
                <a:cs typeface="Arial" charset="0"/>
              </a:rPr>
              <a:pPr/>
              <a:t>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A Typical Computer System</a:t>
            </a:r>
            <a:br>
              <a:rPr lang="en-US" sz="4000" dirty="0" smtClean="0"/>
            </a:br>
            <a:r>
              <a:rPr lang="en-US" sz="4000" dirty="0" smtClean="0"/>
              <a:t>Nowadays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667000" y="2687638"/>
            <a:ext cx="1066800" cy="588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CPU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1066800" y="2687638"/>
            <a:ext cx="1219200" cy="588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Input</a:t>
            </a:r>
          </a:p>
        </p:txBody>
      </p:sp>
      <p:sp>
        <p:nvSpPr>
          <p:cNvPr id="4101" name="Line 6"/>
          <p:cNvSpPr>
            <a:spLocks noChangeShapeType="1"/>
          </p:cNvSpPr>
          <p:nvPr/>
        </p:nvSpPr>
        <p:spPr bwMode="auto">
          <a:xfrm rot="5400000">
            <a:off x="751681" y="4182269"/>
            <a:ext cx="184943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2" name="Line 7"/>
          <p:cNvSpPr>
            <a:spLocks noChangeShapeType="1"/>
          </p:cNvSpPr>
          <p:nvPr/>
        </p:nvSpPr>
        <p:spPr bwMode="auto">
          <a:xfrm rot="-5400000">
            <a:off x="6086475" y="4200525"/>
            <a:ext cx="18478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3" name="Text Box 8"/>
          <p:cNvSpPr txBox="1">
            <a:spLocks noChangeArrowheads="1"/>
          </p:cNvSpPr>
          <p:nvPr/>
        </p:nvSpPr>
        <p:spPr bwMode="auto">
          <a:xfrm>
            <a:off x="4191000" y="2687638"/>
            <a:ext cx="1676400" cy="588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Memory</a:t>
            </a:r>
          </a:p>
        </p:txBody>
      </p:sp>
      <p:sp>
        <p:nvSpPr>
          <p:cNvPr id="4104" name="Line 9"/>
          <p:cNvSpPr>
            <a:spLocks noChangeShapeType="1"/>
          </p:cNvSpPr>
          <p:nvPr/>
        </p:nvSpPr>
        <p:spPr bwMode="auto">
          <a:xfrm>
            <a:off x="4648200" y="3276600"/>
            <a:ext cx="0" cy="1830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5" name="Line 10"/>
          <p:cNvSpPr>
            <a:spLocks noChangeShapeType="1"/>
          </p:cNvSpPr>
          <p:nvPr/>
        </p:nvSpPr>
        <p:spPr bwMode="auto">
          <a:xfrm flipV="1">
            <a:off x="5486400" y="3276600"/>
            <a:ext cx="0" cy="1830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6248400" y="2686050"/>
            <a:ext cx="1676400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Output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2819400" y="3276600"/>
            <a:ext cx="0" cy="1830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 flipV="1">
            <a:off x="3657600" y="3276600"/>
            <a:ext cx="0" cy="1830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9" name="Rectangle 14"/>
          <p:cNvSpPr>
            <a:spLocks noChangeArrowheads="1"/>
          </p:cNvSpPr>
          <p:nvPr/>
        </p:nvSpPr>
        <p:spPr bwMode="auto">
          <a:xfrm>
            <a:off x="609600" y="5106988"/>
            <a:ext cx="8153400" cy="684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Shared BUS</a:t>
            </a:r>
          </a:p>
        </p:txBody>
      </p:sp>
      <p:sp>
        <p:nvSpPr>
          <p:cNvPr id="4110" name="Slide Number Placeholder 1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7CD6F6-F8FF-4211-8C76-990A24761749}" type="slidenum">
              <a:rPr lang="en-US" smtClean="0">
                <a:latin typeface="Arial" charset="0"/>
                <a:cs typeface="Arial" charset="0"/>
              </a:rPr>
              <a:pPr/>
              <a:t>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374</Words>
  <Application>Microsoft Office PowerPoint</Application>
  <PresentationFormat>On-screen Show (4:3)</PresentationFormat>
  <Paragraphs>193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Microprocessors, Microcontrollers, and Embedded Systems</vt:lpstr>
      <vt:lpstr>Information</vt:lpstr>
      <vt:lpstr>Outline</vt:lpstr>
      <vt:lpstr>Outline</vt:lpstr>
      <vt:lpstr>CSE 316 Outline</vt:lpstr>
      <vt:lpstr>CSE 315 Outline - AHR</vt:lpstr>
      <vt:lpstr>Textbooks</vt:lpstr>
      <vt:lpstr>A Typical Computer System Early days</vt:lpstr>
      <vt:lpstr>A Typical Computer System Nowadays</vt:lpstr>
      <vt:lpstr>Microprocessor</vt:lpstr>
      <vt:lpstr>Slide 11</vt:lpstr>
      <vt:lpstr>Uses of μC</vt:lpstr>
      <vt:lpstr>μP vs μC</vt:lpstr>
      <vt:lpstr>Embedded systems</vt:lpstr>
      <vt:lpstr>Embedded systems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Microprocessors, Microcontrollers, and Embedded Systems</dc:title>
  <dc:creator>samsung lab</dc:creator>
  <cp:lastModifiedBy>samsung lab</cp:lastModifiedBy>
  <cp:revision>56</cp:revision>
  <dcterms:created xsi:type="dcterms:W3CDTF">2006-08-16T00:00:00Z</dcterms:created>
  <dcterms:modified xsi:type="dcterms:W3CDTF">2021-02-27T06:02:55Z</dcterms:modified>
</cp:coreProperties>
</file>