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406" r:id="rId2"/>
    <p:sldId id="315" r:id="rId3"/>
    <p:sldId id="407" r:id="rId4"/>
    <p:sldId id="350" r:id="rId5"/>
    <p:sldId id="351" r:id="rId6"/>
    <p:sldId id="352" r:id="rId7"/>
    <p:sldId id="353" r:id="rId8"/>
    <p:sldId id="408" r:id="rId9"/>
    <p:sldId id="354" r:id="rId10"/>
    <p:sldId id="355" r:id="rId11"/>
    <p:sldId id="337" r:id="rId12"/>
    <p:sldId id="338" r:id="rId13"/>
    <p:sldId id="356" r:id="rId14"/>
    <p:sldId id="339" r:id="rId15"/>
    <p:sldId id="340" r:id="rId16"/>
    <p:sldId id="341" r:id="rId17"/>
    <p:sldId id="342" r:id="rId18"/>
    <p:sldId id="344" r:id="rId19"/>
    <p:sldId id="345" r:id="rId20"/>
    <p:sldId id="346" r:id="rId21"/>
    <p:sldId id="347" r:id="rId22"/>
    <p:sldId id="299" r:id="rId23"/>
    <p:sldId id="298" r:id="rId24"/>
    <p:sldId id="300" r:id="rId25"/>
    <p:sldId id="316" r:id="rId26"/>
    <p:sldId id="317" r:id="rId27"/>
    <p:sldId id="349" r:id="rId28"/>
    <p:sldId id="318" r:id="rId29"/>
    <p:sldId id="319" r:id="rId30"/>
    <p:sldId id="320" r:id="rId31"/>
    <p:sldId id="357" r:id="rId32"/>
    <p:sldId id="358" r:id="rId33"/>
    <p:sldId id="359" r:id="rId34"/>
    <p:sldId id="409" r:id="rId35"/>
    <p:sldId id="360" r:id="rId36"/>
    <p:sldId id="361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28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1DEB3-B29C-4773-832B-4E73D52EC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Asse</a:t>
            </a:r>
            <a:r>
              <a:rPr lang="en-US" dirty="0" smtClean="0"/>
              <a:t>mbly Language:</a:t>
            </a:r>
            <a:br>
              <a:rPr lang="en-US" dirty="0" smtClean="0"/>
            </a:br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CSE </a:t>
            </a:r>
            <a:r>
              <a:rPr lang="en-US" sz="2800" dirty="0" smtClean="0"/>
              <a:t>315</a:t>
            </a:r>
          </a:p>
          <a:p>
            <a:r>
              <a:rPr lang="en-US" sz="2800" dirty="0" smtClean="0"/>
              <a:t>Microprocessors, Microcontrollers, and Embedded Systems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Status Flags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Flow Structure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Conditional Jump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Unconditional Jump</a:t>
            </a:r>
          </a:p>
          <a:p>
            <a:r>
              <a:rPr lang="en-US" dirty="0" smtClean="0"/>
              <a:t>Control Flow Structures</a:t>
            </a:r>
          </a:p>
          <a:p>
            <a:pPr lvl="1"/>
            <a:r>
              <a:rPr lang="en-US" dirty="0" smtClean="0"/>
              <a:t>IF-THEN</a:t>
            </a:r>
          </a:p>
          <a:p>
            <a:pPr lvl="1"/>
            <a:r>
              <a:rPr lang="en-US" dirty="0" smtClean="0"/>
              <a:t>IF-THEN-ELSE</a:t>
            </a:r>
          </a:p>
          <a:p>
            <a:pPr lvl="1"/>
            <a:r>
              <a:rPr lang="en-US" dirty="0" smtClean="0"/>
              <a:t>CASE</a:t>
            </a:r>
          </a:p>
          <a:p>
            <a:r>
              <a:rPr lang="en-US" dirty="0" smtClean="0"/>
              <a:t>Branches with Compound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Looping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Display the entire IBM character set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09800"/>
            <a:ext cx="68335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.MODEL 	SMALL</a:t>
            </a:r>
          </a:p>
          <a:p>
            <a:r>
              <a:rPr lang="en-US" dirty="0" smtClean="0"/>
              <a:t>	.CODE</a:t>
            </a:r>
          </a:p>
          <a:p>
            <a:r>
              <a:rPr lang="en-US" dirty="0" smtClean="0"/>
              <a:t>	.STARTUP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MOV 	AH, 2		; display char function</a:t>
            </a:r>
          </a:p>
          <a:p>
            <a:r>
              <a:rPr lang="en-US" dirty="0" smtClean="0"/>
              <a:t>	MOV 	CX, 256		; no. of chars to display</a:t>
            </a:r>
          </a:p>
          <a:p>
            <a:r>
              <a:rPr lang="en-US" dirty="0" smtClean="0"/>
              <a:t>	MOV 	DL, 0		; DL has ASCII code for null char</a:t>
            </a:r>
          </a:p>
          <a:p>
            <a:r>
              <a:rPr lang="en-US" dirty="0" smtClean="0"/>
              <a:t>PRINT_LOOP: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INT 	21H		; display a char</a:t>
            </a:r>
          </a:p>
          <a:p>
            <a:r>
              <a:rPr lang="en-US" dirty="0" smtClean="0"/>
              <a:t>	INC 	DL		; increment ASCII code</a:t>
            </a:r>
          </a:p>
          <a:p>
            <a:r>
              <a:rPr lang="en-US" dirty="0" smtClean="0"/>
              <a:t>	DEC 	CX		; decrement counter</a:t>
            </a:r>
          </a:p>
          <a:p>
            <a:r>
              <a:rPr lang="en-US" dirty="0" smtClean="0"/>
              <a:t>	JNZ 	PRINT_LOOP	; keep going if CX not 0</a:t>
            </a:r>
          </a:p>
          <a:p>
            <a:r>
              <a:rPr lang="en-US" dirty="0" smtClean="0"/>
              <a:t>	.EXIT</a:t>
            </a:r>
          </a:p>
          <a:p>
            <a:r>
              <a:rPr lang="en-US" dirty="0" smtClean="0"/>
              <a:t>	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943600"/>
            <a:ext cx="530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Section 6-1 of Assembly Language Programming Book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JNZ is an example of conditional jump instruction</a:t>
            </a:r>
          </a:p>
          <a:p>
            <a:pPr lvl="1"/>
            <a:r>
              <a:rPr lang="en-US" sz="2400" dirty="0" smtClean="0"/>
              <a:t>Checks the Z flag. If Z = 0 then jump to the location</a:t>
            </a:r>
          </a:p>
          <a:p>
            <a:r>
              <a:rPr lang="en-US" sz="2800" dirty="0" smtClean="0"/>
              <a:t>Three categories of conditional jumps</a:t>
            </a:r>
          </a:p>
          <a:p>
            <a:pPr lvl="1"/>
            <a:r>
              <a:rPr lang="en-US" sz="2400" dirty="0" smtClean="0"/>
              <a:t>Signed jumps, for signed interpretation</a:t>
            </a:r>
          </a:p>
          <a:p>
            <a:pPr lvl="1"/>
            <a:r>
              <a:rPr lang="en-US" sz="2400" dirty="0" smtClean="0"/>
              <a:t>Unsigned jumps, for unsigned interpretation</a:t>
            </a:r>
          </a:p>
          <a:p>
            <a:pPr lvl="1"/>
            <a:r>
              <a:rPr lang="en-US" sz="2400" dirty="0" smtClean="0"/>
              <a:t>Single-flag jumps, operates on settings of individual flags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jump condition is often </a:t>
            </a:r>
            <a:r>
              <a:rPr lang="en-US" sz="2400" dirty="0" smtClean="0"/>
              <a:t>preceded </a:t>
            </a:r>
            <a:r>
              <a:rPr lang="en-US" sz="2400" dirty="0" smtClean="0"/>
              <a:t>by the CMP (compare) instruction</a:t>
            </a:r>
          </a:p>
          <a:p>
            <a:pPr algn="ctr">
              <a:buNone/>
            </a:pPr>
            <a:r>
              <a:rPr lang="en-US" sz="2400" dirty="0" smtClean="0"/>
              <a:t>	CMP </a:t>
            </a:r>
            <a:r>
              <a:rPr lang="en-US" sz="2400" dirty="0" smtClean="0"/>
              <a:t>destination, source</a:t>
            </a:r>
          </a:p>
          <a:p>
            <a:r>
              <a:rPr lang="en-US" sz="2400" dirty="0" smtClean="0"/>
              <a:t>It is like SUB, except that destination is not changed</a:t>
            </a:r>
          </a:p>
          <a:p>
            <a:r>
              <a:rPr lang="en-US" sz="2400" dirty="0" smtClean="0"/>
              <a:t>Destination may not be a constant</a:t>
            </a:r>
          </a:p>
          <a:p>
            <a:r>
              <a:rPr lang="en-US" sz="2400" dirty="0" smtClean="0"/>
              <a:t>The result is not stored but the flags are affected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4382869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CMP 	AX, BX</a:t>
            </a:r>
          </a:p>
          <a:p>
            <a:r>
              <a:rPr lang="en-US" sz="2400" dirty="0" smtClean="0"/>
              <a:t>JG 	BELOW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1" y="5486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AX = 7FFFh, and BX = 0001h, the result is 7FFFh - 0001h = 7FFEh. </a:t>
            </a:r>
          </a:p>
          <a:p>
            <a:pPr algn="ctr"/>
            <a:r>
              <a:rPr lang="en-US" sz="2400" dirty="0" smtClean="0"/>
              <a:t>ZF = </a:t>
            </a:r>
            <a:r>
              <a:rPr lang="en-US" sz="2400" dirty="0" smtClean="0"/>
              <a:t>0, SF </a:t>
            </a:r>
            <a:r>
              <a:rPr lang="en-US" sz="2400" dirty="0" smtClean="0"/>
              <a:t>= OF = 0, JG </a:t>
            </a:r>
            <a:r>
              <a:rPr lang="en-US" sz="2400" dirty="0" smtClean="0"/>
              <a:t>(jump if greater) is </a:t>
            </a:r>
            <a:r>
              <a:rPr lang="en-US" sz="2400" dirty="0" smtClean="0"/>
              <a:t>satisfied, </a:t>
            </a:r>
            <a:endParaRPr lang="en-US" sz="2400" dirty="0" smtClean="0"/>
          </a:p>
          <a:p>
            <a:pPr algn="ctr"/>
            <a:r>
              <a:rPr lang="en-US" sz="2400" dirty="0" smtClean="0"/>
              <a:t>so </a:t>
            </a:r>
            <a:r>
              <a:rPr lang="en-US" sz="2400" dirty="0" smtClean="0"/>
              <a:t>control transfers to label BELOW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Conditional Jumps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40840"/>
          <a:ext cx="663092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53"/>
                <a:gridCol w="3551301"/>
                <a:gridCol w="2113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for</a:t>
                      </a:r>
                      <a:r>
                        <a:rPr lang="en-US" baseline="0" dirty="0" smtClean="0"/>
                        <a:t> 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JG/JNLE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greater than</a:t>
                      </a:r>
                    </a:p>
                    <a:p>
                      <a:r>
                        <a:rPr lang="en-US" dirty="0" smtClean="0"/>
                        <a:t>Jump if not less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 and SF = 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JGE/JNL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greater than or equal</a:t>
                      </a:r>
                      <a:r>
                        <a:rPr lang="en-US" baseline="0" dirty="0" smtClean="0"/>
                        <a:t> to</a:t>
                      </a:r>
                    </a:p>
                    <a:p>
                      <a:r>
                        <a:rPr lang="en-US" baseline="0" dirty="0" smtClean="0"/>
                        <a:t>Jump if not 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SF = 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JL/JNGE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less than</a:t>
                      </a:r>
                    </a:p>
                    <a:p>
                      <a:r>
                        <a:rPr lang="en-US" dirty="0" smtClean="0"/>
                        <a:t>Jump if not 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SF &lt;&gt; 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JLE/JNG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less than or equal</a:t>
                      </a:r>
                    </a:p>
                    <a:p>
                      <a:r>
                        <a:rPr lang="en-US" dirty="0" smtClean="0"/>
                        <a:t>Jump if not 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1 or SF &lt;&gt;</a:t>
                      </a:r>
                      <a:r>
                        <a:rPr lang="en-US" baseline="0" dirty="0" smtClean="0"/>
                        <a:t> OF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Conditional Jumps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40840"/>
          <a:ext cx="663092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53"/>
                <a:gridCol w="3551301"/>
                <a:gridCol w="2113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for</a:t>
                      </a:r>
                      <a:r>
                        <a:rPr lang="en-US" baseline="0" dirty="0" smtClean="0"/>
                        <a:t> 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JA/JNBE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</a:t>
                      </a:r>
                    </a:p>
                    <a:p>
                      <a:r>
                        <a:rPr lang="en-US" dirty="0" smtClean="0"/>
                        <a:t>Jump if not below</a:t>
                      </a:r>
                      <a:r>
                        <a:rPr lang="en-US" baseline="0" dirty="0" smtClean="0"/>
                        <a:t>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 and ZF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JAE/JNB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 or equal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Jump if not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JB/JNAE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</a:t>
                      </a:r>
                    </a:p>
                    <a:p>
                      <a:r>
                        <a:rPr lang="en-US" dirty="0" smtClean="0"/>
                        <a:t>Jump if not above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JBE/JNA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 or equal</a:t>
                      </a:r>
                    </a:p>
                    <a:p>
                      <a:r>
                        <a:rPr lang="en-US" dirty="0" smtClean="0"/>
                        <a:t>Jump if not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 or ZF =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Single-Flag Jumps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40840"/>
          <a:ext cx="6630925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53"/>
                <a:gridCol w="3551301"/>
                <a:gridCol w="2113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for</a:t>
                      </a:r>
                      <a:r>
                        <a:rPr lang="en-US" baseline="0" dirty="0" smtClean="0"/>
                        <a:t> 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JE/JZ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equal</a:t>
                      </a:r>
                    </a:p>
                    <a:p>
                      <a:r>
                        <a:rPr lang="en-US" dirty="0" smtClean="0"/>
                        <a:t>Jump if </a:t>
                      </a:r>
                      <a:r>
                        <a:rPr lang="en-US" baseline="0" dirty="0" smtClean="0"/>
                        <a:t>equal to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JNE/JNZ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 equal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Jump if not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Jump if no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Jump if no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Jump if sign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SF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Jump if</a:t>
                      </a:r>
                      <a:r>
                        <a:rPr lang="en-US" baseline="0" dirty="0" smtClean="0"/>
                        <a:t> nonnegative 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SF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JP/JPE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Jump if parity 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JNP/JPO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Jump if parity 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</a:t>
                      </a:r>
                      <a:r>
                        <a:rPr lang="en-US" baseline="0" dirty="0" smtClean="0"/>
                        <a:t> 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a Conditional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destination label must precede the jump instruction by no more than 126 bytes</a:t>
            </a:r>
          </a:p>
          <a:p>
            <a:r>
              <a:rPr lang="en-US" sz="2800" dirty="0" smtClean="0"/>
              <a:t>Or, follow by no more than 127 bytes</a:t>
            </a:r>
            <a:endParaRPr lang="en-US" sz="2800" dirty="0"/>
          </a:p>
        </p:txBody>
      </p:sp>
      <p:grpSp>
        <p:nvGrpSpPr>
          <p:cNvPr id="6" name="Group 12"/>
          <p:cNvGrpSpPr/>
          <p:nvPr/>
        </p:nvGrpSpPr>
        <p:grpSpPr>
          <a:xfrm>
            <a:off x="956740" y="4191000"/>
            <a:ext cx="3539060" cy="1200329"/>
            <a:chOff x="810726" y="4191000"/>
            <a:chExt cx="353906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4191000"/>
              <a:ext cx="25971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LABEL:</a:t>
              </a:r>
            </a:p>
            <a:p>
              <a:r>
                <a:rPr lang="en-US" dirty="0" smtClean="0"/>
                <a:t>	; statement</a:t>
              </a:r>
            </a:p>
            <a:p>
              <a:r>
                <a:rPr lang="en-US" dirty="0" smtClean="0"/>
                <a:t>	; statement</a:t>
              </a:r>
            </a:p>
            <a:p>
              <a:r>
                <a:rPr lang="en-US" dirty="0" smtClean="0"/>
                <a:t>	JNZ 	LABEL</a:t>
              </a:r>
              <a:endParaRPr lang="en-US" dirty="0"/>
            </a:p>
          </p:txBody>
        </p:sp>
        <p:cxnSp>
          <p:nvCxnSpPr>
            <p:cNvPr id="7" name="Elbow Connector 6"/>
            <p:cNvCxnSpPr/>
            <p:nvPr/>
          </p:nvCxnSpPr>
          <p:spPr>
            <a:xfrm rot="16200000" flipV="1">
              <a:off x="1790700" y="4381500"/>
              <a:ext cx="914400" cy="838200"/>
            </a:xfrm>
            <a:prstGeom prst="bentConnector3">
              <a:avLst>
                <a:gd name="adj1" fmla="val -119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0726" y="4648200"/>
              <a:ext cx="1094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126 bytes</a:t>
              </a:r>
              <a:endParaRPr lang="en-US" dirty="0"/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5128510" y="4191000"/>
            <a:ext cx="3253490" cy="1754326"/>
            <a:chOff x="4267200" y="4191000"/>
            <a:chExt cx="325349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51414" y="4191000"/>
              <a:ext cx="226927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JZ	LABEL</a:t>
              </a:r>
            </a:p>
            <a:p>
              <a:r>
                <a:rPr lang="en-US" dirty="0" smtClean="0"/>
                <a:t>	; statements</a:t>
              </a:r>
            </a:p>
            <a:p>
              <a:r>
                <a:rPr lang="en-US" dirty="0" smtClean="0"/>
                <a:t>	; statements</a:t>
              </a:r>
            </a:p>
            <a:p>
              <a:r>
                <a:rPr lang="en-US" dirty="0" smtClean="0"/>
                <a:t>LABEL:</a:t>
              </a:r>
            </a:p>
            <a:p>
              <a:r>
                <a:rPr lang="en-US" dirty="0" smtClean="0"/>
                <a:t>	; statement</a:t>
              </a:r>
            </a:p>
            <a:p>
              <a:r>
                <a:rPr lang="en-US" dirty="0" smtClean="0"/>
                <a:t>	; statement</a:t>
              </a: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4800600" y="48006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4572000"/>
              <a:ext cx="1094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127 bytes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vs. Unsigned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signed jump corresponds to an analogous unsigned jump </a:t>
            </a:r>
          </a:p>
          <a:p>
            <a:pPr lvl="1"/>
            <a:r>
              <a:rPr lang="en-US" sz="2400" dirty="0" smtClean="0"/>
              <a:t>e.g. signed JG corresponds to unsigned JA</a:t>
            </a:r>
          </a:p>
          <a:p>
            <a:pPr lvl="1"/>
            <a:r>
              <a:rPr lang="en-US" sz="2400" dirty="0" smtClean="0"/>
              <a:t>Use depends on the interpretation</a:t>
            </a:r>
          </a:p>
          <a:p>
            <a:r>
              <a:rPr lang="en-US" sz="2800" dirty="0" smtClean="0"/>
              <a:t>The jumps operate on different flags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216400"/>
          <a:ext cx="66309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53"/>
                <a:gridCol w="3551301"/>
                <a:gridCol w="2113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for</a:t>
                      </a:r>
                      <a:r>
                        <a:rPr lang="en-US" baseline="0" dirty="0" smtClean="0"/>
                        <a:t> jumps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JG/JNLE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greater than</a:t>
                      </a:r>
                    </a:p>
                    <a:p>
                      <a:r>
                        <a:rPr lang="en-US" dirty="0" smtClean="0"/>
                        <a:t>Jump if not less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 and SF = 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JA/JNBE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</a:t>
                      </a:r>
                    </a:p>
                    <a:p>
                      <a:r>
                        <a:rPr lang="en-US" dirty="0" smtClean="0"/>
                        <a:t>Jump if not below</a:t>
                      </a:r>
                      <a:r>
                        <a:rPr lang="en-US" baseline="0" dirty="0" smtClean="0"/>
                        <a:t>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 and ZF 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vs. Unsigned Jumps cont.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signed interpretation,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us take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 = 7FFFh, BX = 8000h and we execute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Then, even though 7FFFh &gt; 8000h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signed sense, the program does not jump to BELOW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/>
              <a:t>Because 7FFFh &lt; 8000h in an unsigned sense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We used JA, which is the unsigned jump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858869"/>
            <a:ext cx="179292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CMP 	AX, BX</a:t>
            </a:r>
          </a:p>
          <a:p>
            <a:r>
              <a:rPr lang="en-US" dirty="0" smtClean="0"/>
              <a:t>JA 	BELOW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Status Flags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 Flow Structure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Conditional Jump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Unconditional Jump</a:t>
            </a:r>
          </a:p>
          <a:p>
            <a:r>
              <a:rPr lang="en-US" dirty="0" smtClean="0"/>
              <a:t>Control Flow Structures</a:t>
            </a:r>
          </a:p>
          <a:p>
            <a:pPr lvl="1"/>
            <a:r>
              <a:rPr lang="en-US" dirty="0" smtClean="0"/>
              <a:t>IF-THEN</a:t>
            </a:r>
          </a:p>
          <a:p>
            <a:pPr lvl="1"/>
            <a:r>
              <a:rPr lang="en-US" dirty="0" smtClean="0"/>
              <a:t>IF-THEN-ELSE</a:t>
            </a:r>
          </a:p>
          <a:p>
            <a:pPr lvl="1"/>
            <a:r>
              <a:rPr lang="en-US" dirty="0" smtClean="0"/>
              <a:t>CASE</a:t>
            </a:r>
          </a:p>
          <a:p>
            <a:r>
              <a:rPr lang="en-US" dirty="0" smtClean="0"/>
              <a:t>Branches with Compound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Looping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JMP (jump) instruction causes an unconditional jump</a:t>
            </a:r>
          </a:p>
          <a:p>
            <a:r>
              <a:rPr lang="en-US" dirty="0" smtClean="0"/>
              <a:t>The syntax is: </a:t>
            </a:r>
          </a:p>
          <a:p>
            <a:r>
              <a:rPr lang="en-US" dirty="0" smtClean="0"/>
              <a:t>JMP can be used to get around the range restriction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6640" y="2100942"/>
            <a:ext cx="21661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JMP 	destination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4162293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TOP:</a:t>
            </a:r>
          </a:p>
          <a:p>
            <a:endParaRPr lang="en-US" dirty="0" smtClean="0"/>
          </a:p>
          <a:p>
            <a:r>
              <a:rPr lang="en-US" dirty="0" smtClean="0"/>
              <a:t>; </a:t>
            </a:r>
            <a:r>
              <a:rPr lang="en-US" dirty="0" smtClean="0"/>
              <a:t>body of the loop, say 2 instructions</a:t>
            </a:r>
          </a:p>
          <a:p>
            <a:r>
              <a:rPr lang="en-US" dirty="0" smtClean="0"/>
              <a:t>DEC 	CX	; decrement counter</a:t>
            </a:r>
          </a:p>
          <a:p>
            <a:r>
              <a:rPr lang="en-US" dirty="0" smtClean="0"/>
              <a:t>JNZ 	TOP	; keep looping if CX &gt; 0</a:t>
            </a:r>
          </a:p>
          <a:p>
            <a:r>
              <a:rPr lang="en-US" dirty="0" smtClean="0"/>
              <a:t>MOV 	AX, BX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276600"/>
            <a:ext cx="4417299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TOP:</a:t>
            </a:r>
          </a:p>
          <a:p>
            <a:endParaRPr lang="en-US" dirty="0" smtClean="0"/>
          </a:p>
          <a:p>
            <a:r>
              <a:rPr lang="en-US" dirty="0" smtClean="0"/>
              <a:t>; body of the loop contains many instructions</a:t>
            </a:r>
          </a:p>
          <a:p>
            <a:r>
              <a:rPr lang="en-US" dirty="0" smtClean="0"/>
              <a:t>	DEC 	CX	</a:t>
            </a:r>
          </a:p>
          <a:p>
            <a:r>
              <a:rPr lang="en-US" dirty="0" smtClean="0"/>
              <a:t>	JNZ 	BOTTOM	</a:t>
            </a:r>
          </a:p>
          <a:p>
            <a:r>
              <a:rPr lang="en-US" dirty="0" smtClean="0"/>
              <a:t>	JMP 	EXIT</a:t>
            </a:r>
          </a:p>
          <a:p>
            <a:r>
              <a:rPr lang="en-US" dirty="0" smtClean="0"/>
              <a:t>BOTTOM:</a:t>
            </a:r>
          </a:p>
          <a:p>
            <a:r>
              <a:rPr lang="en-US" dirty="0" smtClean="0"/>
              <a:t>	JMP 	TOP</a:t>
            </a:r>
          </a:p>
          <a:p>
            <a:r>
              <a:rPr lang="en-US" dirty="0" smtClean="0"/>
              <a:t>EXIT:	</a:t>
            </a:r>
          </a:p>
          <a:p>
            <a:r>
              <a:rPr lang="en-US" dirty="0" smtClean="0"/>
              <a:t>	MOV 	AX, BX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2462" y="6248400"/>
            <a:ext cx="457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Section 6-3: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Control Flow Structure</a:t>
            </a:r>
          </a:p>
          <a:p>
            <a:pPr lvl="1"/>
            <a:r>
              <a:rPr lang="en-US" dirty="0" smtClean="0"/>
              <a:t>Conditional Jump</a:t>
            </a:r>
          </a:p>
          <a:p>
            <a:pPr lvl="1"/>
            <a:r>
              <a:rPr lang="en-US" dirty="0" smtClean="0"/>
              <a:t>Unconditional Jump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Control Flow Structures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IF-THEN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IF-THEN-ELSE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CASE</a:t>
            </a:r>
          </a:p>
          <a:p>
            <a:r>
              <a:rPr lang="en-US" dirty="0" smtClean="0"/>
              <a:t>Branches with Compound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Looping</a:t>
            </a:r>
            <a:endParaRPr lang="en-US" dirty="0" smtClean="0"/>
          </a:p>
          <a:p>
            <a:pPr lvl="1"/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IF-THEN Structure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24000"/>
            <a:ext cx="25717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3000"/>
            <a:ext cx="790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600200"/>
            <a:ext cx="464159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Replace the number in AX by its absolute value.</a:t>
            </a:r>
          </a:p>
          <a:p>
            <a:endParaRPr lang="en-US" dirty="0" smtClean="0"/>
          </a:p>
          <a:p>
            <a:r>
              <a:rPr lang="en-US" dirty="0" smtClean="0"/>
              <a:t>IF AX &lt; 0  THEN</a:t>
            </a:r>
          </a:p>
          <a:p>
            <a:r>
              <a:rPr lang="en-US" dirty="0" smtClean="0"/>
              <a:t>     replace AX by –AX</a:t>
            </a:r>
          </a:p>
          <a:p>
            <a:r>
              <a:rPr lang="en-US" dirty="0" smtClean="0"/>
              <a:t>END_IF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676471"/>
            <a:ext cx="376898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CMP 	AX, 0	; AX &lt; 0?</a:t>
            </a:r>
          </a:p>
          <a:p>
            <a:r>
              <a:rPr lang="en-US" dirty="0" smtClean="0"/>
              <a:t>	JNL	END_IF</a:t>
            </a:r>
          </a:p>
          <a:p>
            <a:r>
              <a:rPr lang="en-US" dirty="0" smtClean="0"/>
              <a:t>	NEG 	AX</a:t>
            </a:r>
          </a:p>
          <a:p>
            <a:r>
              <a:rPr lang="en-US" dirty="0" smtClean="0"/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29200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6-2: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 Structure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371600"/>
            <a:ext cx="316588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371600"/>
            <a:ext cx="563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Suppose AL and BL contains ASCII characters.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Display the one that comes first in the character sequence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508444" cy="1354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 AL &lt;= BL THEN</a:t>
            </a:r>
          </a:p>
          <a:p>
            <a:r>
              <a:rPr lang="en-US" sz="1600" dirty="0" smtClean="0"/>
              <a:t>   display the character in AL</a:t>
            </a:r>
          </a:p>
          <a:p>
            <a:r>
              <a:rPr lang="en-US" sz="1600" dirty="0" smtClean="0"/>
              <a:t>ELSE</a:t>
            </a:r>
          </a:p>
          <a:p>
            <a:r>
              <a:rPr lang="en-US" sz="1600" dirty="0" smtClean="0"/>
              <a:t>   display the character in BL</a:t>
            </a:r>
          </a:p>
          <a:p>
            <a:r>
              <a:rPr lang="en-US" sz="1600" dirty="0" smtClean="0"/>
              <a:t>END_ID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6881" y="3505200"/>
            <a:ext cx="4556119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	MOV	AH, 2	; prepare to display</a:t>
            </a:r>
          </a:p>
          <a:p>
            <a:r>
              <a:rPr lang="en-US" sz="1600" dirty="0" smtClean="0"/>
              <a:t>	CMP 	AL, BL	; AL &lt;= BL?</a:t>
            </a:r>
          </a:p>
          <a:p>
            <a:r>
              <a:rPr lang="en-US" sz="1600" dirty="0" smtClean="0"/>
              <a:t>	JNBE	ELSE_</a:t>
            </a:r>
          </a:p>
          <a:p>
            <a:endParaRPr lang="en-US" sz="1600" dirty="0" smtClean="0"/>
          </a:p>
          <a:p>
            <a:r>
              <a:rPr lang="en-US" sz="1600" dirty="0" smtClean="0"/>
              <a:t>	MOV 	DL, AL</a:t>
            </a:r>
          </a:p>
          <a:p>
            <a:r>
              <a:rPr lang="en-US" sz="1600" dirty="0" smtClean="0"/>
              <a:t>	JMP	DISPLAY</a:t>
            </a:r>
          </a:p>
          <a:p>
            <a:r>
              <a:rPr lang="en-US" sz="1600" dirty="0" smtClean="0"/>
              <a:t>ELSE_:</a:t>
            </a:r>
          </a:p>
          <a:p>
            <a:r>
              <a:rPr lang="en-US" sz="1600" dirty="0" smtClean="0"/>
              <a:t>	MOV 	DL, BL</a:t>
            </a:r>
          </a:p>
          <a:p>
            <a:r>
              <a:rPr lang="en-US" sz="1600" dirty="0" smtClean="0"/>
              <a:t>DISPLAY:</a:t>
            </a:r>
          </a:p>
          <a:p>
            <a:r>
              <a:rPr lang="en-US" sz="1600" dirty="0" smtClean="0"/>
              <a:t>	INT 	21h</a:t>
            </a:r>
          </a:p>
          <a:p>
            <a:r>
              <a:rPr lang="en-US" sz="1600" dirty="0" smtClean="0"/>
              <a:t>END_IF: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324600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6-3: Assembly Language Programming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200400" y="4876800"/>
            <a:ext cx="2286000" cy="1588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A CASE is a multi-way branch structure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589007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2743200"/>
            <a:ext cx="19598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 expression</a:t>
            </a:r>
          </a:p>
          <a:p>
            <a:r>
              <a:rPr lang="en-US" dirty="0" smtClean="0"/>
              <a:t>     1: statements_1</a:t>
            </a:r>
          </a:p>
          <a:p>
            <a:r>
              <a:rPr lang="en-US" dirty="0" smtClean="0"/>
              <a:t>     2: statements_2</a:t>
            </a:r>
          </a:p>
          <a:p>
            <a:r>
              <a:rPr lang="en-US" dirty="0" smtClean="0"/>
              <a:t>     *</a:t>
            </a:r>
          </a:p>
          <a:p>
            <a:r>
              <a:rPr lang="en-US" dirty="0" smtClean="0"/>
              <a:t>     *</a:t>
            </a:r>
          </a:p>
          <a:p>
            <a:r>
              <a:rPr lang="en-US" dirty="0" smtClean="0"/>
              <a:t>     n: </a:t>
            </a:r>
            <a:r>
              <a:rPr lang="en-US" dirty="0" err="1" smtClean="0"/>
              <a:t>statements_n</a:t>
            </a:r>
            <a:endParaRPr lang="en-US" dirty="0" smtClean="0"/>
          </a:p>
          <a:p>
            <a:r>
              <a:rPr lang="en-US" dirty="0" smtClean="0"/>
              <a:t>END_CASE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90600"/>
            <a:ext cx="450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AX contains a negative number, put -1 in BX;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If AX contains 0, put 0 in BX;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If AX contains a positive number, put 1 in BX.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1295400"/>
            <a:ext cx="1891865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CASE   AX</a:t>
            </a:r>
          </a:p>
          <a:p>
            <a:r>
              <a:rPr lang="en-US" dirty="0" smtClean="0"/>
              <a:t>    &lt; 0: put -1 in BX</a:t>
            </a:r>
          </a:p>
          <a:p>
            <a:r>
              <a:rPr lang="en-US" dirty="0" smtClean="0"/>
              <a:t>    = 0: put 0 in BX</a:t>
            </a:r>
          </a:p>
          <a:p>
            <a:r>
              <a:rPr lang="en-US" dirty="0" smtClean="0"/>
              <a:t>    &gt; 0: put 1 in BX</a:t>
            </a:r>
          </a:p>
          <a:p>
            <a:r>
              <a:rPr lang="en-US" dirty="0" smtClean="0"/>
              <a:t>END_CASE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5075300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CMP 	AX, 0		; test AX</a:t>
            </a:r>
          </a:p>
          <a:p>
            <a:r>
              <a:rPr lang="en-US" dirty="0" smtClean="0"/>
              <a:t>	JL 	NEGATIVE	; AX &lt; 0</a:t>
            </a:r>
          </a:p>
          <a:p>
            <a:r>
              <a:rPr lang="en-US" dirty="0" smtClean="0"/>
              <a:t>	JE	ZERO		; AX = 0</a:t>
            </a:r>
          </a:p>
          <a:p>
            <a:r>
              <a:rPr lang="en-US" dirty="0" smtClean="0"/>
              <a:t>	JG	POSITIVE		; AX &gt; 0</a:t>
            </a:r>
          </a:p>
          <a:p>
            <a:r>
              <a:rPr lang="en-US" dirty="0" smtClean="0"/>
              <a:t>NEGATIVE:</a:t>
            </a:r>
          </a:p>
          <a:p>
            <a:r>
              <a:rPr lang="en-US" dirty="0" smtClean="0"/>
              <a:t>	MOV 	BX, -1		; put -1 in BX</a:t>
            </a:r>
          </a:p>
          <a:p>
            <a:r>
              <a:rPr lang="en-US" dirty="0" smtClean="0"/>
              <a:t>	JMP	END_CASE	; and exit</a:t>
            </a:r>
          </a:p>
          <a:p>
            <a:r>
              <a:rPr lang="en-US" dirty="0" smtClean="0"/>
              <a:t>ZERO:	</a:t>
            </a:r>
          </a:p>
          <a:p>
            <a:r>
              <a:rPr lang="en-US" dirty="0" smtClean="0"/>
              <a:t>	MOV 	BX, 0		; put 0 in BX</a:t>
            </a:r>
          </a:p>
          <a:p>
            <a:r>
              <a:rPr lang="en-US" dirty="0" smtClean="0"/>
              <a:t>	JMP 	END_CASE	; and exit</a:t>
            </a:r>
          </a:p>
          <a:p>
            <a:r>
              <a:rPr lang="en-US" dirty="0" smtClean="0"/>
              <a:t>POSITIVE:</a:t>
            </a:r>
          </a:p>
          <a:p>
            <a:r>
              <a:rPr lang="en-US" dirty="0" smtClean="0"/>
              <a:t>	MOV 	BX, 1		; put 1 in BX</a:t>
            </a:r>
          </a:p>
          <a:p>
            <a:r>
              <a:rPr lang="en-US" dirty="0" smtClean="0"/>
              <a:t>END_CASE:	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172200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6-4: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CASE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90600"/>
            <a:ext cx="4031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AL contains 1 or 3, display “o” for odd;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If AL contains 2 or 4, display “e” for even;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95400"/>
            <a:ext cx="178831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CASE   AL</a:t>
            </a:r>
          </a:p>
          <a:p>
            <a:r>
              <a:rPr lang="en-US" dirty="0" smtClean="0"/>
              <a:t>    1, 3: display ‘o’</a:t>
            </a:r>
          </a:p>
          <a:p>
            <a:r>
              <a:rPr lang="en-US" dirty="0" smtClean="0"/>
              <a:t>    2, 4: display ‘e’</a:t>
            </a:r>
          </a:p>
          <a:p>
            <a:r>
              <a:rPr lang="en-US" dirty="0" smtClean="0"/>
              <a:t>END_CASE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828800"/>
            <a:ext cx="4783104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	CMP 	AL, 1	; AL = 1?</a:t>
            </a:r>
          </a:p>
          <a:p>
            <a:r>
              <a:rPr lang="en-US" sz="1600" dirty="0" smtClean="0"/>
              <a:t>	JE 	ODD	; yes, display ‘o’</a:t>
            </a:r>
          </a:p>
          <a:p>
            <a:r>
              <a:rPr lang="en-US" sz="1600" dirty="0" smtClean="0"/>
              <a:t>	CMP 	AL, 3	; AL = 3?</a:t>
            </a:r>
          </a:p>
          <a:p>
            <a:r>
              <a:rPr lang="en-US" sz="1600" dirty="0" smtClean="0"/>
              <a:t>	JE 	ODD	 ; yes, display ‘o’</a:t>
            </a:r>
          </a:p>
          <a:p>
            <a:r>
              <a:rPr lang="en-US" sz="1600" dirty="0" smtClean="0"/>
              <a:t>	CMP 	AL, 2	; AL = 2?</a:t>
            </a:r>
          </a:p>
          <a:p>
            <a:r>
              <a:rPr lang="en-US" sz="1600" dirty="0" smtClean="0"/>
              <a:t>	JE 	EVEN	 ; yes, display ‘e’</a:t>
            </a:r>
          </a:p>
          <a:p>
            <a:r>
              <a:rPr lang="en-US" sz="1600" dirty="0" smtClean="0"/>
              <a:t>	CMP 	AL, 4	; AL = 4?</a:t>
            </a:r>
          </a:p>
          <a:p>
            <a:r>
              <a:rPr lang="en-US" sz="1600" dirty="0" smtClean="0"/>
              <a:t>	JE 	EVEN	 ; yes, display ‘e’</a:t>
            </a:r>
          </a:p>
          <a:p>
            <a:r>
              <a:rPr lang="en-US" sz="1600" dirty="0" smtClean="0"/>
              <a:t>	JMP	END_CASE	</a:t>
            </a:r>
          </a:p>
          <a:p>
            <a:r>
              <a:rPr lang="en-US" sz="1600" dirty="0" smtClean="0"/>
              <a:t>ODD:</a:t>
            </a:r>
          </a:p>
          <a:p>
            <a:r>
              <a:rPr lang="en-US" sz="1600" dirty="0" smtClean="0"/>
              <a:t>	MOV 	DL, ‘o’	; get ‘o’</a:t>
            </a:r>
          </a:p>
          <a:p>
            <a:r>
              <a:rPr lang="en-US" sz="1600" dirty="0" smtClean="0"/>
              <a:t>	JMP 	DISPLAY	; go to display</a:t>
            </a:r>
          </a:p>
          <a:p>
            <a:r>
              <a:rPr lang="en-US" sz="1600" dirty="0" smtClean="0"/>
              <a:t>EVEN:	</a:t>
            </a:r>
          </a:p>
          <a:p>
            <a:r>
              <a:rPr lang="en-US" sz="1600" dirty="0" smtClean="0"/>
              <a:t>	MOV	DL, ‘e’	; get ‘e’</a:t>
            </a:r>
          </a:p>
          <a:p>
            <a:r>
              <a:rPr lang="en-US" sz="1600" dirty="0" smtClean="0"/>
              <a:t>DISPLAY:</a:t>
            </a:r>
          </a:p>
          <a:p>
            <a:r>
              <a:rPr lang="en-US" sz="1600" dirty="0" smtClean="0"/>
              <a:t>	MOV	AH, 2	; char display function</a:t>
            </a:r>
          </a:p>
          <a:p>
            <a:r>
              <a:rPr lang="en-US" sz="1600" dirty="0" smtClean="0"/>
              <a:t>	INT 	21h	; display character</a:t>
            </a:r>
          </a:p>
          <a:p>
            <a:r>
              <a:rPr lang="en-US" sz="1600" dirty="0" smtClean="0"/>
              <a:t>END_CASE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336268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6-4: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Control Flow Structure</a:t>
            </a:r>
          </a:p>
          <a:p>
            <a:pPr lvl="1"/>
            <a:r>
              <a:rPr lang="en-US" dirty="0" smtClean="0"/>
              <a:t>Conditional Jump</a:t>
            </a:r>
          </a:p>
          <a:p>
            <a:pPr lvl="1"/>
            <a:r>
              <a:rPr lang="en-US" dirty="0" smtClean="0"/>
              <a:t>Unconditional Jump</a:t>
            </a:r>
          </a:p>
          <a:p>
            <a:r>
              <a:rPr lang="en-US" dirty="0" smtClean="0"/>
              <a:t>Control Flow Structures</a:t>
            </a:r>
          </a:p>
          <a:p>
            <a:pPr lvl="1"/>
            <a:r>
              <a:rPr lang="en-US" dirty="0" smtClean="0"/>
              <a:t>IF-THEN</a:t>
            </a:r>
          </a:p>
          <a:p>
            <a:pPr lvl="1"/>
            <a:r>
              <a:rPr lang="en-US" dirty="0" smtClean="0"/>
              <a:t>IF-THEN-ELSE</a:t>
            </a:r>
          </a:p>
          <a:p>
            <a:pPr lvl="1"/>
            <a:r>
              <a:rPr lang="en-US" dirty="0" smtClean="0"/>
              <a:t>CASE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Branches with Compound </a:t>
            </a:r>
            <a:r>
              <a:rPr lang="en-US" dirty="0" smtClean="0">
                <a:solidFill>
                  <a:srgbClr val="C00000"/>
                </a:solidFill>
              </a:rPr>
              <a:t>Conditions</a:t>
            </a:r>
          </a:p>
          <a:p>
            <a:r>
              <a:rPr lang="en-US" dirty="0" smtClean="0"/>
              <a:t>Looping</a:t>
            </a:r>
            <a:endParaRPr lang="en-US" dirty="0" smtClean="0"/>
          </a:p>
          <a:p>
            <a:pPr lvl="1"/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Branches with Compound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Branching condition in an IF or CASE can 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590800"/>
            <a:ext cx="407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condition_1	AND 	condition_2</a:t>
            </a:r>
          </a:p>
          <a:p>
            <a:r>
              <a:rPr lang="en-US" dirty="0" smtClean="0"/>
              <a:t>condition_1</a:t>
            </a:r>
            <a:r>
              <a:rPr lang="en-US" dirty="0" smtClean="0"/>
              <a:t>	OR 	condition_2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81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one 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condition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Second one is </a:t>
            </a:r>
            <a:r>
              <a:rPr lang="en-US" sz="3200" dirty="0" smtClean="0">
                <a:solidFill>
                  <a:srgbClr val="C00000"/>
                </a:solidFill>
              </a:rPr>
              <a:t>OR condition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AND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555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Read a character, and if it’s an uppercase letter, display it.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465646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 character into AL</a:t>
            </a:r>
          </a:p>
          <a:p>
            <a:r>
              <a:rPr lang="en-US" dirty="0" smtClean="0"/>
              <a:t>IF (‘A’ &lt;= character ) and (character &lt;= ‘Z’) THEN</a:t>
            </a:r>
          </a:p>
          <a:p>
            <a:r>
              <a:rPr lang="en-US" dirty="0" smtClean="0"/>
              <a:t>	display the character</a:t>
            </a:r>
          </a:p>
          <a:p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743200"/>
            <a:ext cx="5495094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MOV 	AH, 1	; read character function</a:t>
            </a:r>
          </a:p>
          <a:p>
            <a:r>
              <a:rPr lang="en-US" dirty="0" smtClean="0"/>
              <a:t>	INT 	21h	; char in AL</a:t>
            </a:r>
          </a:p>
          <a:p>
            <a:endParaRPr lang="en-US" dirty="0" smtClean="0"/>
          </a:p>
          <a:p>
            <a:r>
              <a:rPr lang="en-US" dirty="0" smtClean="0"/>
              <a:t>	CMP	AL, ‘A’	; char &gt;= ‘A’</a:t>
            </a:r>
          </a:p>
          <a:p>
            <a:r>
              <a:rPr lang="en-US" dirty="0" smtClean="0"/>
              <a:t>	JNGE 	END_IF	; no, exit</a:t>
            </a:r>
          </a:p>
          <a:p>
            <a:r>
              <a:rPr lang="en-US" dirty="0" smtClean="0"/>
              <a:t>	CMP	AL, ‘Z’	; char &lt;= ‘Z’</a:t>
            </a:r>
          </a:p>
          <a:p>
            <a:r>
              <a:rPr lang="en-US" dirty="0" smtClean="0"/>
              <a:t>	JNLE 	END_IF	; no, exit</a:t>
            </a:r>
          </a:p>
          <a:p>
            <a:endParaRPr lang="en-US" dirty="0" smtClean="0"/>
          </a:p>
          <a:p>
            <a:r>
              <a:rPr lang="en-US" dirty="0" smtClean="0"/>
              <a:t>	MOV 	DL, AL	; get char</a:t>
            </a:r>
          </a:p>
          <a:p>
            <a:r>
              <a:rPr lang="en-US" dirty="0" smtClean="0"/>
              <a:t>	MOV 	AH, 2	; display character function</a:t>
            </a:r>
          </a:p>
          <a:p>
            <a:r>
              <a:rPr lang="en-US" dirty="0" smtClean="0"/>
              <a:t>	INT 	21h	; display the character</a:t>
            </a:r>
          </a:p>
          <a:p>
            <a:r>
              <a:rPr lang="en-US" dirty="0" smtClean="0"/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117772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6-6: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FLAGS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2652713"/>
            <a:ext cx="6038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OR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75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Read a character, and if it’s ‘y’ or ‘Y’, display it; otherwise, terminate the program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3782126" cy="1600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Read a character into AL</a:t>
            </a:r>
          </a:p>
          <a:p>
            <a:r>
              <a:rPr lang="en-US" sz="1600" dirty="0" smtClean="0"/>
              <a:t>IF (character = ‘y’) or (character = ‘Y’) THEN</a:t>
            </a:r>
          </a:p>
          <a:p>
            <a:r>
              <a:rPr lang="en-US" sz="1600" dirty="0" smtClean="0"/>
              <a:t>	display the character</a:t>
            </a:r>
          </a:p>
          <a:p>
            <a:r>
              <a:rPr lang="en-US" sz="1600" dirty="0" smtClean="0"/>
              <a:t>ELSE </a:t>
            </a:r>
          </a:p>
          <a:p>
            <a:r>
              <a:rPr lang="en-US" sz="1600" dirty="0" smtClean="0"/>
              <a:t>	terminate the program</a:t>
            </a:r>
          </a:p>
          <a:p>
            <a:r>
              <a:rPr lang="en-US" sz="1600" dirty="0" smtClean="0"/>
              <a:t>END_IF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046035"/>
            <a:ext cx="5204695" cy="32932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	MOV 	AH, 1	; read character function</a:t>
            </a:r>
          </a:p>
          <a:p>
            <a:r>
              <a:rPr lang="en-US" sz="1600" dirty="0" smtClean="0"/>
              <a:t>	INT 	21h	; char in AL</a:t>
            </a:r>
          </a:p>
          <a:p>
            <a:endParaRPr lang="en-US" sz="1600" dirty="0" smtClean="0"/>
          </a:p>
          <a:p>
            <a:r>
              <a:rPr lang="en-US" sz="1600" dirty="0" smtClean="0"/>
              <a:t>	CMP	AL, ‘Y’	; char = ‘Y’</a:t>
            </a:r>
          </a:p>
          <a:p>
            <a:r>
              <a:rPr lang="en-US" sz="1600" dirty="0" smtClean="0"/>
              <a:t>	JE 	THEN	; yes, display the char</a:t>
            </a:r>
          </a:p>
          <a:p>
            <a:r>
              <a:rPr lang="en-US" sz="1600" dirty="0" smtClean="0"/>
              <a:t>	CMP	AL, ‘y’	; char = ‘y’</a:t>
            </a:r>
          </a:p>
          <a:p>
            <a:r>
              <a:rPr lang="en-US" sz="1600" dirty="0" smtClean="0"/>
              <a:t>	JE 	THEN	; yes, display the char</a:t>
            </a:r>
          </a:p>
          <a:p>
            <a:r>
              <a:rPr lang="en-US" sz="1600" dirty="0" smtClean="0"/>
              <a:t>	JMP 	ELSE_</a:t>
            </a:r>
          </a:p>
          <a:p>
            <a:r>
              <a:rPr lang="en-US" sz="1600" dirty="0" smtClean="0"/>
              <a:t>THEN:</a:t>
            </a:r>
          </a:p>
          <a:p>
            <a:r>
              <a:rPr lang="en-US" sz="1600" dirty="0" smtClean="0"/>
              <a:t>	MOV 	DL, AL	; get the char</a:t>
            </a:r>
          </a:p>
          <a:p>
            <a:r>
              <a:rPr lang="en-US" sz="1600" dirty="0" smtClean="0"/>
              <a:t>	MOV 	AH, 2	; display character function</a:t>
            </a:r>
          </a:p>
          <a:p>
            <a:r>
              <a:rPr lang="en-US" sz="1600" dirty="0" smtClean="0"/>
              <a:t>	INT 	21h	; display the character</a:t>
            </a:r>
          </a:p>
          <a:p>
            <a:r>
              <a:rPr lang="en-US" sz="1600" dirty="0" smtClean="0"/>
              <a:t>ELSE_: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906" y="6368924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6-7: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Flow Structures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 Loop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WHILE Loop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REPEAT-UNTIL Loop</a:t>
            </a:r>
          </a:p>
          <a:p>
            <a:r>
              <a:rPr lang="en-US" dirty="0" smtClean="0"/>
              <a:t>Programming with Higher Level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371600"/>
            <a:ext cx="20383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143000"/>
            <a:ext cx="45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Write a program to display a row of 80 stars ‘*’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204145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80 times DO</a:t>
            </a:r>
          </a:p>
          <a:p>
            <a:r>
              <a:rPr lang="en-US" dirty="0" smtClean="0"/>
              <a:t>	display ‘*’</a:t>
            </a:r>
          </a:p>
          <a:p>
            <a:r>
              <a:rPr lang="en-US" dirty="0" smtClean="0"/>
              <a:t>END_FOR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895600"/>
            <a:ext cx="5296515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MOV 	CX, 80	; number of ‘*’ to display</a:t>
            </a:r>
          </a:p>
          <a:p>
            <a:r>
              <a:rPr lang="en-US" dirty="0" smtClean="0"/>
              <a:t>	MOV 	AH, 2	; char display function</a:t>
            </a:r>
          </a:p>
          <a:p>
            <a:r>
              <a:rPr lang="en-US" dirty="0" smtClean="0"/>
              <a:t>	MOV 	DL, ‘*’	; char to display</a:t>
            </a:r>
          </a:p>
          <a:p>
            <a:r>
              <a:rPr lang="en-US" dirty="0" smtClean="0"/>
              <a:t>TOP:</a:t>
            </a:r>
          </a:p>
          <a:p>
            <a:r>
              <a:rPr lang="en-US" dirty="0" smtClean="0"/>
              <a:t>	INT 	21h	; display a star</a:t>
            </a:r>
          </a:p>
          <a:p>
            <a:r>
              <a:rPr lang="en-US" dirty="0" smtClean="0"/>
              <a:t>	LOOP	TOP	; repeat 80 times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648200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6-8: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‘For loop’ implemented using LOOP is executed at least once</a:t>
            </a:r>
          </a:p>
          <a:p>
            <a:r>
              <a:rPr lang="en-US" sz="2400" dirty="0" smtClean="0"/>
              <a:t>If CX contains 0 when loop is entered, the LOOP instruction will decrement CX to </a:t>
            </a:r>
            <a:r>
              <a:rPr lang="en-US" sz="2400" dirty="0" err="1" smtClean="0"/>
              <a:t>FFFFh</a:t>
            </a:r>
            <a:endParaRPr lang="en-US" sz="2400" dirty="0" smtClean="0"/>
          </a:p>
          <a:p>
            <a:r>
              <a:rPr lang="en-US" sz="2400" dirty="0" smtClean="0"/>
              <a:t>The loop will be executed 65535 more times</a:t>
            </a:r>
          </a:p>
          <a:p>
            <a:r>
              <a:rPr lang="en-US" sz="2400" dirty="0" smtClean="0"/>
              <a:t>JCXZ (jump if CX is zero) may be used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6285" y="4113074"/>
            <a:ext cx="2954655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JCXZ	 SKIP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TOP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; </a:t>
            </a:r>
            <a:r>
              <a:rPr lang="en-US" dirty="0" smtClean="0"/>
              <a:t>body of the loop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LOOP	TOP	</a:t>
            </a:r>
            <a:endParaRPr lang="en-US" dirty="0" smtClean="0"/>
          </a:p>
          <a:p>
            <a:r>
              <a:rPr lang="en-US" dirty="0" smtClean="0"/>
              <a:t>SKIP: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362200"/>
            <a:ext cx="25885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838200"/>
            <a:ext cx="540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Write a program to count the characters in an input 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3883499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Initialize count to 0</a:t>
            </a:r>
          </a:p>
          <a:p>
            <a:r>
              <a:rPr lang="en-US" dirty="0" smtClean="0"/>
              <a:t>Read a character</a:t>
            </a:r>
          </a:p>
          <a:p>
            <a:r>
              <a:rPr lang="en-US" dirty="0" smtClean="0"/>
              <a:t>WHILE character &lt;&gt; </a:t>
            </a:r>
            <a:r>
              <a:rPr lang="en-US" dirty="0" err="1" smtClean="0"/>
              <a:t>carriage_return</a:t>
            </a:r>
            <a:r>
              <a:rPr lang="en-US" dirty="0" smtClean="0"/>
              <a:t> DO</a:t>
            </a:r>
          </a:p>
          <a:p>
            <a:r>
              <a:rPr lang="en-US" dirty="0" smtClean="0"/>
              <a:t>	count = count + 1</a:t>
            </a:r>
          </a:p>
          <a:p>
            <a:r>
              <a:rPr lang="en-US" dirty="0" smtClean="0"/>
              <a:t>	read a character</a:t>
            </a:r>
          </a:p>
          <a:p>
            <a:r>
              <a:rPr lang="en-US" dirty="0" smtClean="0"/>
              <a:t>END_WHILE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200400"/>
            <a:ext cx="5398144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MOV 	DX, 0	; DX counts the characters</a:t>
            </a:r>
          </a:p>
          <a:p>
            <a:r>
              <a:rPr lang="en-US" dirty="0" smtClean="0"/>
              <a:t>	MOV 	AH, 1	; read char function</a:t>
            </a:r>
          </a:p>
          <a:p>
            <a:r>
              <a:rPr lang="en-US" dirty="0" smtClean="0"/>
              <a:t>	INT 	21h	; read a char in AL</a:t>
            </a:r>
          </a:p>
          <a:p>
            <a:r>
              <a:rPr lang="en-US" dirty="0" smtClean="0"/>
              <a:t>WHILE_:</a:t>
            </a:r>
          </a:p>
          <a:p>
            <a:r>
              <a:rPr lang="en-US" dirty="0" smtClean="0"/>
              <a:t>	CMP 	AL, 0DH	; CR?</a:t>
            </a:r>
          </a:p>
          <a:p>
            <a:r>
              <a:rPr lang="en-US" dirty="0" smtClean="0"/>
              <a:t>	JE 	END_WHILE</a:t>
            </a:r>
          </a:p>
          <a:p>
            <a:r>
              <a:rPr lang="en-US" dirty="0" smtClean="0"/>
              <a:t>	INC	DX</a:t>
            </a:r>
          </a:p>
          <a:p>
            <a:r>
              <a:rPr lang="en-US" dirty="0" smtClean="0"/>
              <a:t>	INT 	21h</a:t>
            </a:r>
          </a:p>
          <a:p>
            <a:r>
              <a:rPr lang="en-US" dirty="0" smtClean="0"/>
              <a:t>	JMP 	WHILE_</a:t>
            </a:r>
          </a:p>
          <a:p>
            <a:r>
              <a:rPr lang="en-US" dirty="0" smtClean="0"/>
              <a:t>END_WHILE: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295400"/>
            <a:ext cx="215385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i="1" dirty="0" smtClean="0"/>
              <a:t>condition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statements</a:t>
            </a:r>
          </a:p>
          <a:p>
            <a:r>
              <a:rPr lang="en-US" dirty="0" smtClean="0"/>
              <a:t>END_WHILE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374" y="6019800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6-9: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REPEAT Loop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0" y="2057400"/>
            <a:ext cx="2019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91437" y="1066800"/>
            <a:ext cx="179536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REPEAT</a:t>
            </a:r>
          </a:p>
          <a:p>
            <a:r>
              <a:rPr lang="en-US" i="1" dirty="0" smtClean="0"/>
              <a:t>        statements</a:t>
            </a:r>
          </a:p>
          <a:p>
            <a:r>
              <a:rPr lang="en-US" dirty="0" smtClean="0"/>
              <a:t>UNTIL   </a:t>
            </a:r>
            <a:r>
              <a:rPr lang="en-US" i="1" dirty="0" smtClean="0"/>
              <a:t>condition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5942" y="1459468"/>
            <a:ext cx="597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Write a program to read characters until a blank/space is read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5042" y="2221468"/>
            <a:ext cx="263341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      read a character</a:t>
            </a:r>
          </a:p>
          <a:p>
            <a:r>
              <a:rPr lang="en-US" dirty="0" smtClean="0"/>
              <a:t>UNTIL character is a blank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5042" y="3593068"/>
            <a:ext cx="479669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MOV 	AH, 1	; read char function</a:t>
            </a:r>
          </a:p>
          <a:p>
            <a:r>
              <a:rPr lang="en-US" dirty="0" smtClean="0"/>
              <a:t>REPEAT:</a:t>
            </a:r>
          </a:p>
          <a:p>
            <a:r>
              <a:rPr lang="en-US" dirty="0" smtClean="0"/>
              <a:t>	INT 	21h	; read a char in AL</a:t>
            </a:r>
          </a:p>
          <a:p>
            <a:r>
              <a:rPr lang="en-US" dirty="0" smtClean="0"/>
              <a:t>	CMP 	AL, ‘   ‘	; a blank?</a:t>
            </a:r>
          </a:p>
          <a:p>
            <a:r>
              <a:rPr lang="en-US" dirty="0" smtClean="0"/>
              <a:t>	JNE	REPEAT	; no, keep 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5042" y="5193268"/>
            <a:ext cx="479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6-10: Assembly Language Programming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 Structures</a:t>
            </a:r>
          </a:p>
          <a:p>
            <a:pPr lvl="1"/>
            <a:r>
              <a:rPr lang="en-US" dirty="0" smtClean="0"/>
              <a:t>IF-THEN</a:t>
            </a:r>
          </a:p>
          <a:p>
            <a:pPr lvl="1"/>
            <a:r>
              <a:rPr lang="en-US" dirty="0" smtClean="0"/>
              <a:t>IF-THEN-ELSE</a:t>
            </a:r>
          </a:p>
          <a:p>
            <a:pPr lvl="1"/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REPEAT-UNTIL Loop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Programming with Higher Level Structures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with High Level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Problem</a:t>
            </a:r>
          </a:p>
          <a:p>
            <a:pPr lvl="1" algn="just"/>
            <a:r>
              <a:rPr lang="en-US" dirty="0" smtClean="0"/>
              <a:t>Prompt the user to enter a line of text. On the next line, display the capital letter entered that comes first alphabetically and the one that comes last. If no capital entered, display “No capital letters”.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00600"/>
            <a:ext cx="328205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Type a line of text:</a:t>
            </a:r>
          </a:p>
          <a:p>
            <a:r>
              <a:rPr lang="en-US" dirty="0" smtClean="0"/>
              <a:t>THE QUICK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ROWN FO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JUMPED</a:t>
            </a:r>
          </a:p>
          <a:p>
            <a:r>
              <a:rPr lang="en-US" dirty="0" smtClean="0"/>
              <a:t>First capital = B  Last capital = 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 the problem into sub-problems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Display the opening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and process a line of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Display the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FLAGS Register flags</a:t>
            </a:r>
          </a:p>
        </p:txBody>
      </p:sp>
      <p:graphicFrame>
        <p:nvGraphicFramePr>
          <p:cNvPr id="17468" name="Group 60"/>
          <p:cNvGraphicFramePr>
            <a:graphicFrameLocks noGrp="1"/>
          </p:cNvGraphicFramePr>
          <p:nvPr>
            <p:ph type="tbl" idx="1"/>
          </p:nvPr>
        </p:nvGraphicFramePr>
        <p:xfrm>
          <a:off x="2057400" y="1828800"/>
          <a:ext cx="5562600" cy="3621723"/>
        </p:xfrm>
        <a:graphic>
          <a:graphicData uri="http://schemas.openxmlformats.org/drawingml/2006/table">
            <a:tbl>
              <a:tblPr/>
              <a:tblGrid>
                <a:gridCol w="2590800"/>
                <a:gridCol w="2971800"/>
              </a:tblGrid>
              <a:tr h="661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Flag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Intel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Mnemonic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Overflow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Sign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ZF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Auxiliary 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Parity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27280"/>
            <a:ext cx="6092822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.MODEL 	SMALL</a:t>
            </a:r>
          </a:p>
          <a:p>
            <a:r>
              <a:rPr lang="en-US" dirty="0" smtClean="0"/>
              <a:t>.STACK	100H</a:t>
            </a:r>
          </a:p>
          <a:p>
            <a:r>
              <a:rPr lang="en-US" dirty="0" smtClean="0"/>
              <a:t>.DATA</a:t>
            </a:r>
          </a:p>
          <a:p>
            <a:r>
              <a:rPr lang="en-US" dirty="0" smtClean="0"/>
              <a:t>PROMPT		DB	‘Type a line of text’, 0DH, 0AH, ‘$’</a:t>
            </a:r>
          </a:p>
          <a:p>
            <a:r>
              <a:rPr lang="en-US" dirty="0" smtClean="0"/>
              <a:t>NOCAP_MSG	DB	0DH, 0AH, ‘No capitals $’</a:t>
            </a:r>
          </a:p>
          <a:p>
            <a:r>
              <a:rPr lang="en-US" dirty="0" smtClean="0"/>
              <a:t>CAP_MSG	DB	0DH, 0AH, ‘First capital = ‘</a:t>
            </a:r>
          </a:p>
          <a:p>
            <a:r>
              <a:rPr lang="en-US" dirty="0" smtClean="0"/>
              <a:t>FIRST		DB	‘]’</a:t>
            </a:r>
          </a:p>
          <a:p>
            <a:r>
              <a:rPr lang="en-US" dirty="0" smtClean="0"/>
              <a:t>		DB	‘   Last capital = ‘</a:t>
            </a:r>
          </a:p>
          <a:p>
            <a:r>
              <a:rPr lang="en-US" dirty="0" smtClean="0"/>
              <a:t>LAST		DB	‘@ $’</a:t>
            </a:r>
          </a:p>
          <a:p>
            <a:endParaRPr lang="en-US" dirty="0" smtClean="0"/>
          </a:p>
          <a:p>
            <a:r>
              <a:rPr lang="en-US" dirty="0" smtClean="0"/>
              <a:t>.CODE</a:t>
            </a:r>
          </a:p>
          <a:p>
            <a:r>
              <a:rPr lang="en-US" dirty="0" smtClean="0"/>
              <a:t>.STARTUP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748" y="1371600"/>
            <a:ext cx="328205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Type a line of text:</a:t>
            </a:r>
          </a:p>
          <a:p>
            <a:r>
              <a:rPr lang="en-US" dirty="0" smtClean="0"/>
              <a:t>THE QUICK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ROWN FO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JUMPED</a:t>
            </a:r>
          </a:p>
          <a:p>
            <a:r>
              <a:rPr lang="en-US" dirty="0" smtClean="0"/>
              <a:t>First capital = B  Last capital = 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4267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Follows ‘Z’ in ASCII 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5486400"/>
            <a:ext cx="3124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Precedes ‘A’ in ASCII 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4000500" y="5143500"/>
            <a:ext cx="3810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343400" y="4343400"/>
            <a:ext cx="1371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/>
          <p:cNvGrpSpPr/>
          <p:nvPr/>
        </p:nvGrpSpPr>
        <p:grpSpPr>
          <a:xfrm>
            <a:off x="1599402" y="6172200"/>
            <a:ext cx="4421196" cy="597932"/>
            <a:chOff x="1599402" y="6172200"/>
            <a:chExt cx="4421196" cy="597932"/>
          </a:xfrm>
        </p:grpSpPr>
        <p:sp>
          <p:nvSpPr>
            <p:cNvPr id="13" name="TextBox 12"/>
            <p:cNvSpPr txBox="1"/>
            <p:nvPr/>
          </p:nvSpPr>
          <p:spPr>
            <a:xfrm>
              <a:off x="2057400" y="6172200"/>
              <a:ext cx="3466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@ABCDE………………………………..XYZ]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0" y="6400800"/>
              <a:ext cx="68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9402" y="640080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 Display the opening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4431" y="3039070"/>
            <a:ext cx="5139099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; initialize DS</a:t>
            </a:r>
          </a:p>
          <a:p>
            <a:r>
              <a:rPr lang="en-US" dirty="0" smtClean="0"/>
              <a:t>MOV 	AX, @DATA</a:t>
            </a:r>
          </a:p>
          <a:p>
            <a:r>
              <a:rPr lang="en-US" dirty="0" smtClean="0"/>
              <a:t>MOV 	DS, AX</a:t>
            </a:r>
          </a:p>
          <a:p>
            <a:r>
              <a:rPr lang="en-US" dirty="0" smtClean="0"/>
              <a:t>;  display opening message</a:t>
            </a:r>
          </a:p>
          <a:p>
            <a:r>
              <a:rPr lang="en-US" dirty="0" smtClean="0"/>
              <a:t>MOV 	AH, 9		; display string function</a:t>
            </a:r>
          </a:p>
          <a:p>
            <a:r>
              <a:rPr lang="en-US" dirty="0" smtClean="0"/>
              <a:t>LEA 	DX, PROMPT	; get opening message</a:t>
            </a:r>
          </a:p>
          <a:p>
            <a:r>
              <a:rPr lang="en-US" dirty="0" smtClean="0"/>
              <a:t>INT 	21h		; display 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536680"/>
            <a:ext cx="609282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.DATA</a:t>
            </a:r>
          </a:p>
          <a:p>
            <a:r>
              <a:rPr lang="en-US" dirty="0" smtClean="0"/>
              <a:t>PROMPT		DB	‘Type a line of text’, 0DH, 0AH, ‘$’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Read and Process a Line of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577792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 character</a:t>
            </a:r>
          </a:p>
          <a:p>
            <a:r>
              <a:rPr lang="en-US" dirty="0" smtClean="0"/>
              <a:t>WHILE character is not carriage return DO</a:t>
            </a:r>
          </a:p>
          <a:p>
            <a:pPr lvl="1"/>
            <a:r>
              <a:rPr lang="en-US" dirty="0" smtClean="0"/>
              <a:t>IF character is a capital letter (*) THEN</a:t>
            </a:r>
          </a:p>
          <a:p>
            <a:pPr lvl="1"/>
            <a:r>
              <a:rPr lang="en-US" dirty="0" smtClean="0"/>
              <a:t>     IF character precedes first capital THEN</a:t>
            </a:r>
          </a:p>
          <a:p>
            <a:pPr lvl="1"/>
            <a:r>
              <a:rPr lang="en-US" dirty="0" smtClean="0"/>
              <a:t>          first capital = character</a:t>
            </a:r>
          </a:p>
          <a:p>
            <a:pPr lvl="1"/>
            <a:r>
              <a:rPr lang="en-US" dirty="0" smtClean="0"/>
              <a:t>     END_IF</a:t>
            </a:r>
          </a:p>
          <a:p>
            <a:pPr lvl="1"/>
            <a:r>
              <a:rPr lang="en-US" dirty="0" smtClean="0"/>
              <a:t>     IF character follows last capital THEN</a:t>
            </a:r>
          </a:p>
          <a:p>
            <a:pPr lvl="1"/>
            <a:r>
              <a:rPr lang="en-US" dirty="0" smtClean="0"/>
              <a:t>          last capital = character</a:t>
            </a:r>
          </a:p>
          <a:p>
            <a:pPr lvl="1"/>
            <a:r>
              <a:rPr lang="en-US" dirty="0" smtClean="0"/>
              <a:t>     END_IF</a:t>
            </a:r>
          </a:p>
          <a:p>
            <a:pPr lvl="1"/>
            <a:r>
              <a:rPr lang="en-US" dirty="0" smtClean="0"/>
              <a:t>END_IF</a:t>
            </a:r>
          </a:p>
          <a:p>
            <a:pPr lvl="1"/>
            <a:r>
              <a:rPr lang="en-US" dirty="0" smtClean="0"/>
              <a:t>Read a character</a:t>
            </a:r>
          </a:p>
          <a:p>
            <a:r>
              <a:rPr lang="en-US" dirty="0" smtClean="0"/>
              <a:t>END_WHILE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562600"/>
            <a:ext cx="410343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 (*) is actually an AND condition:</a:t>
            </a:r>
          </a:p>
          <a:p>
            <a:r>
              <a:rPr lang="en-US" dirty="0" smtClean="0"/>
              <a:t>IF (‘A’ &lt;= character) AND (character &lt;= ‘Z’)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Read and Process a Line of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527" y="1447800"/>
            <a:ext cx="3476273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Read a character</a:t>
            </a:r>
          </a:p>
          <a:p>
            <a:r>
              <a:rPr lang="en-US" sz="1400" dirty="0" smtClean="0">
                <a:latin typeface="Arial Narrow" pitchFamily="34" charset="0"/>
              </a:rPr>
              <a:t>WHILE character is not carriage return DO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IF character is a capital letter (*) THEN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     IF character precedes first capital THEN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          first capital = character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     END_IF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     IF character follows last capital THEN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          last capital = character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     END_IF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END_IF</a:t>
            </a:r>
          </a:p>
          <a:p>
            <a:pPr lvl="1"/>
            <a:r>
              <a:rPr lang="en-US" sz="1400" dirty="0" smtClean="0">
                <a:latin typeface="Arial Narrow" pitchFamily="34" charset="0"/>
              </a:rPr>
              <a:t>Read a character</a:t>
            </a:r>
          </a:p>
          <a:p>
            <a:r>
              <a:rPr lang="en-US" sz="1400" dirty="0" smtClean="0">
                <a:latin typeface="Arial Narrow" pitchFamily="34" charset="0"/>
              </a:rPr>
              <a:t>END_WHILE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27" y="4505980"/>
            <a:ext cx="298498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Line (*) is actually an AND condition:</a:t>
            </a:r>
          </a:p>
          <a:p>
            <a:r>
              <a:rPr lang="en-US" sz="1400" dirty="0" smtClean="0">
                <a:latin typeface="Arial Narrow" pitchFamily="34" charset="0"/>
              </a:rPr>
              <a:t>IF (‘A’ &lt;= character) AND (character &lt;= ‘Z’)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1447800"/>
            <a:ext cx="4891275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	MOV	AH, 1</a:t>
            </a:r>
          </a:p>
          <a:p>
            <a:r>
              <a:rPr lang="en-US" sz="1600" dirty="0" smtClean="0"/>
              <a:t>	INT 	21h</a:t>
            </a:r>
          </a:p>
          <a:p>
            <a:r>
              <a:rPr lang="en-US" sz="1600" dirty="0" smtClean="0"/>
              <a:t>WHILE_:</a:t>
            </a:r>
          </a:p>
          <a:p>
            <a:r>
              <a:rPr lang="en-US" sz="1600" dirty="0" smtClean="0"/>
              <a:t>	CMP 	AL, 0DH</a:t>
            </a:r>
          </a:p>
          <a:p>
            <a:r>
              <a:rPr lang="en-US" sz="1600" dirty="0" smtClean="0"/>
              <a:t>	JE	END_WHILE</a:t>
            </a:r>
          </a:p>
          <a:p>
            <a:r>
              <a:rPr lang="en-US" sz="1600" dirty="0" smtClean="0"/>
              <a:t>	CMP	AL, ‘A’</a:t>
            </a:r>
          </a:p>
          <a:p>
            <a:r>
              <a:rPr lang="en-US" sz="1600" dirty="0" smtClean="0"/>
              <a:t>	JNGE	END_IF</a:t>
            </a:r>
          </a:p>
          <a:p>
            <a:r>
              <a:rPr lang="en-US" sz="1600" dirty="0" smtClean="0"/>
              <a:t>	CMP	AL, ‘Z’</a:t>
            </a:r>
          </a:p>
          <a:p>
            <a:r>
              <a:rPr lang="en-US" sz="1600" dirty="0" smtClean="0"/>
              <a:t>	JNLE	END_IF</a:t>
            </a:r>
          </a:p>
          <a:p>
            <a:r>
              <a:rPr lang="en-US" sz="1600" dirty="0" smtClean="0"/>
              <a:t>	CMP	AL, FIRST	       ; char &lt; FIRST or  ‘]’</a:t>
            </a:r>
          </a:p>
          <a:p>
            <a:r>
              <a:rPr lang="en-US" sz="1600" dirty="0" smtClean="0"/>
              <a:t>	JNL	CHECK_LAST</a:t>
            </a:r>
          </a:p>
          <a:p>
            <a:r>
              <a:rPr lang="en-US" sz="1600" dirty="0" smtClean="0"/>
              <a:t>	MOV 	FIRST, AL	    </a:t>
            </a:r>
          </a:p>
          <a:p>
            <a:r>
              <a:rPr lang="en-US" sz="1600" dirty="0" smtClean="0"/>
              <a:t>CHECK_LAST:</a:t>
            </a:r>
          </a:p>
          <a:p>
            <a:r>
              <a:rPr lang="en-US" sz="1600" dirty="0" smtClean="0"/>
              <a:t>	CMP	AL, LAST	       ; char &gt; LAST or ‘@’</a:t>
            </a:r>
          </a:p>
          <a:p>
            <a:r>
              <a:rPr lang="en-US" sz="1600" dirty="0" smtClean="0"/>
              <a:t>	JNG	END_IF</a:t>
            </a:r>
          </a:p>
          <a:p>
            <a:r>
              <a:rPr lang="en-US" sz="1600" dirty="0" smtClean="0"/>
              <a:t>	MOV	LAST, AL</a:t>
            </a:r>
          </a:p>
          <a:p>
            <a:r>
              <a:rPr lang="en-US" sz="1600" dirty="0" smtClean="0"/>
              <a:t>END_IF:</a:t>
            </a:r>
          </a:p>
          <a:p>
            <a:r>
              <a:rPr lang="en-US" sz="1600" dirty="0" smtClean="0"/>
              <a:t>	INT 21H</a:t>
            </a:r>
          </a:p>
          <a:p>
            <a:r>
              <a:rPr lang="en-US" sz="1600" dirty="0" smtClean="0"/>
              <a:t>	JMP	WHILE_</a:t>
            </a:r>
          </a:p>
          <a:p>
            <a:r>
              <a:rPr lang="en-US" sz="1600" dirty="0" smtClean="0"/>
              <a:t>END_WHILE:</a:t>
            </a:r>
            <a:endParaRPr lang="en-US" sz="1600" dirty="0"/>
          </a:p>
        </p:txBody>
      </p:sp>
      <p:grpSp>
        <p:nvGrpSpPr>
          <p:cNvPr id="3" name="Group 11"/>
          <p:cNvGrpSpPr/>
          <p:nvPr/>
        </p:nvGrpSpPr>
        <p:grpSpPr>
          <a:xfrm>
            <a:off x="103396" y="5638800"/>
            <a:ext cx="3805813" cy="609600"/>
            <a:chOff x="103396" y="5638800"/>
            <a:chExt cx="3805813" cy="609600"/>
          </a:xfrm>
        </p:grpSpPr>
        <p:sp>
          <p:nvSpPr>
            <p:cNvPr id="9" name="TextBox 8"/>
            <p:cNvSpPr txBox="1"/>
            <p:nvPr/>
          </p:nvSpPr>
          <p:spPr>
            <a:xfrm>
              <a:off x="381798" y="5638800"/>
              <a:ext cx="3093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@ABCDE………………………………..XYZ]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5867400"/>
              <a:ext cx="632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FIRST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396" y="5909846"/>
              <a:ext cx="582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LAST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Display The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527" y="1447800"/>
            <a:ext cx="3316934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IF no capitals were typed THEN</a:t>
            </a:r>
          </a:p>
          <a:p>
            <a:r>
              <a:rPr lang="en-US" dirty="0" smtClean="0">
                <a:latin typeface="Arial Narrow" pitchFamily="34" charset="0"/>
              </a:rPr>
              <a:t>     display “no capitals”</a:t>
            </a:r>
          </a:p>
          <a:p>
            <a:r>
              <a:rPr lang="en-US" dirty="0" smtClean="0">
                <a:latin typeface="Arial Narrow" pitchFamily="34" charset="0"/>
              </a:rPr>
              <a:t>ELSE</a:t>
            </a:r>
          </a:p>
          <a:p>
            <a:r>
              <a:rPr lang="en-US" dirty="0" smtClean="0">
                <a:latin typeface="Arial Narrow" pitchFamily="34" charset="0"/>
              </a:rPr>
              <a:t>     display first capital and last capital</a:t>
            </a:r>
          </a:p>
          <a:p>
            <a:r>
              <a:rPr lang="en-US" dirty="0" smtClean="0">
                <a:latin typeface="Arial Narrow" pitchFamily="34" charset="0"/>
              </a:rPr>
              <a:t>END_ID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1447800"/>
            <a:ext cx="4888198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	MOV	AH, 9	; display string function</a:t>
            </a:r>
          </a:p>
          <a:p>
            <a:r>
              <a:rPr lang="en-US" sz="1600" dirty="0" smtClean="0"/>
              <a:t>	CMP	FIRST, ‘]’</a:t>
            </a:r>
          </a:p>
          <a:p>
            <a:r>
              <a:rPr lang="en-US" sz="1600" dirty="0" smtClean="0"/>
              <a:t>	JNE	CAPS	; no, display results</a:t>
            </a:r>
          </a:p>
          <a:p>
            <a:r>
              <a:rPr lang="en-US" sz="1600" dirty="0" smtClean="0"/>
              <a:t>	LEA	DX, NOCAP_MSG</a:t>
            </a:r>
          </a:p>
          <a:p>
            <a:r>
              <a:rPr lang="en-US" sz="1600" dirty="0" smtClean="0"/>
              <a:t>	JMP	DISPLAY</a:t>
            </a:r>
          </a:p>
          <a:p>
            <a:r>
              <a:rPr lang="en-US" sz="1600" dirty="0" smtClean="0"/>
              <a:t>CAPS:</a:t>
            </a:r>
          </a:p>
          <a:p>
            <a:r>
              <a:rPr lang="en-US" sz="1600" dirty="0" smtClean="0"/>
              <a:t>	LEA 	DX, CAP_MSG</a:t>
            </a:r>
          </a:p>
          <a:p>
            <a:r>
              <a:rPr lang="en-US" sz="1600" dirty="0" smtClean="0"/>
              <a:t>DISPLAY:</a:t>
            </a:r>
          </a:p>
          <a:p>
            <a:r>
              <a:rPr lang="en-US" sz="1600" dirty="0" smtClean="0"/>
              <a:t>	INT 	21H</a:t>
            </a:r>
          </a:p>
          <a:p>
            <a:endParaRPr lang="en-US" sz="1600" dirty="0" smtClean="0"/>
          </a:p>
          <a:p>
            <a:r>
              <a:rPr lang="en-US" sz="1600" dirty="0" smtClean="0"/>
              <a:t>	.EXIT</a:t>
            </a:r>
          </a:p>
          <a:p>
            <a:r>
              <a:rPr lang="en-US" sz="1600" dirty="0" smtClean="0"/>
              <a:t>	END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308987" y="4953000"/>
            <a:ext cx="3805813" cy="609600"/>
            <a:chOff x="103396" y="5638800"/>
            <a:chExt cx="3805813" cy="609600"/>
          </a:xfrm>
        </p:grpSpPr>
        <p:sp>
          <p:nvSpPr>
            <p:cNvPr id="9" name="TextBox 8"/>
            <p:cNvSpPr txBox="1"/>
            <p:nvPr/>
          </p:nvSpPr>
          <p:spPr>
            <a:xfrm>
              <a:off x="381798" y="5638800"/>
              <a:ext cx="3093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@ABCDE………………………………..XYZ]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5867400"/>
              <a:ext cx="632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FIRST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396" y="5909846"/>
              <a:ext cx="582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LAST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792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 5, </a:t>
            </a:r>
            <a:r>
              <a:rPr lang="en-US" sz="2800" dirty="0" smtClean="0"/>
              <a:t>6 </a:t>
            </a:r>
            <a:r>
              <a:rPr lang="en-US" sz="2800" dirty="0" smtClean="0"/>
              <a:t>Assembly Language Programming – by </a:t>
            </a:r>
            <a:r>
              <a:rPr lang="en-US" sz="2800" dirty="0" smtClean="0"/>
              <a:t>Yu and </a:t>
            </a:r>
            <a:r>
              <a:rPr lang="en-US" sz="2800" dirty="0" err="1" smtClean="0"/>
              <a:t>Marut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400" dirty="0" smtClean="0"/>
              <a:t>Unsigned </a:t>
            </a:r>
            <a:r>
              <a:rPr lang="en-US" sz="2400" dirty="0" smtClean="0"/>
              <a:t>Overflow (CF)</a:t>
            </a:r>
            <a:endParaRPr lang="en-US" sz="2400" dirty="0" smtClean="0"/>
          </a:p>
          <a:p>
            <a:pPr marL="465138" indent="-465138">
              <a:buFont typeface="Arial" pitchFamily="34" charset="0"/>
              <a:buChar char="•"/>
            </a:pPr>
            <a:endParaRPr lang="en-US" sz="2400" dirty="0" smtClean="0"/>
          </a:p>
          <a:p>
            <a:pPr marL="465138" indent="-465138">
              <a:buFont typeface="Arial" pitchFamily="34" charset="0"/>
              <a:buChar char="•"/>
            </a:pPr>
            <a:endParaRPr lang="en-US" sz="2400" dirty="0" smtClean="0"/>
          </a:p>
          <a:p>
            <a:pPr marL="465138" indent="-465138"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518714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400" dirty="0" smtClean="0"/>
              <a:t>Signed </a:t>
            </a:r>
            <a:r>
              <a:rPr lang="en-US" sz="2400" dirty="0" smtClean="0"/>
              <a:t>Overflow (OF)</a:t>
            </a:r>
            <a:endParaRPr lang="en-US" sz="2400" dirty="0" smtClean="0"/>
          </a:p>
          <a:p>
            <a:pPr marL="465138" indent="-465138">
              <a:buFont typeface="Arial" pitchFamily="34" charset="0"/>
              <a:buChar char="•"/>
            </a:pPr>
            <a:endParaRPr lang="en-US" sz="2400" dirty="0" smtClean="0"/>
          </a:p>
          <a:p>
            <a:pPr marL="465138" indent="-465138">
              <a:buFont typeface="Arial" pitchFamily="34" charset="0"/>
              <a:buChar char="•"/>
            </a:pPr>
            <a:endParaRPr lang="en-US" sz="2400" dirty="0" smtClean="0"/>
          </a:p>
          <a:p>
            <a:pPr marL="465138" indent="-465138"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3167" y="2667000"/>
            <a:ext cx="557823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&amp; CF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OF = 1 for signed overflow, CF =1 for unsigned overflow.</a:t>
            </a:r>
          </a:p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CF = 1, if there is a carry out of the </a:t>
            </a:r>
            <a:r>
              <a:rPr lang="en-US" sz="2400" dirty="0" err="1" smtClean="0"/>
              <a:t>msb</a:t>
            </a:r>
            <a:r>
              <a:rPr lang="en-US" sz="2400" dirty="0" smtClean="0"/>
              <a:t> </a:t>
            </a:r>
            <a:r>
              <a:rPr lang="en-US" sz="2400" dirty="0" smtClean="0"/>
              <a:t>on addition. However, CF is not affected by INC or DEC.</a:t>
            </a:r>
          </a:p>
          <a:p>
            <a:pPr marL="465138" indent="-4651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OF = 1, if we add two numbers of the same sign and the result is of different sign. If we add two numbers of the different sign, there is no way of overflow</a:t>
            </a:r>
            <a:r>
              <a:rPr lang="en-US" sz="2400" dirty="0" smtClean="0"/>
              <a:t>.</a:t>
            </a:r>
          </a:p>
          <a:p>
            <a:pPr marL="922338" lvl="1" indent="-4651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If the carry into and out of </a:t>
            </a:r>
            <a:r>
              <a:rPr lang="en-US" sz="2400" dirty="0" err="1" smtClean="0"/>
              <a:t>msb</a:t>
            </a:r>
            <a:r>
              <a:rPr lang="en-US" sz="2400" dirty="0" smtClean="0"/>
              <a:t> don’t match OF = 1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ZF, SF and PF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ZF </a:t>
            </a:r>
            <a:r>
              <a:rPr lang="en-US" sz="2400" dirty="0" smtClean="0"/>
              <a:t>= 1 </a:t>
            </a:r>
            <a:r>
              <a:rPr lang="en-US" sz="2400" dirty="0" smtClean="0"/>
              <a:t>if the result is zero.</a:t>
            </a:r>
            <a:endParaRPr lang="en-US" sz="2400" dirty="0" smtClean="0"/>
          </a:p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SF </a:t>
            </a:r>
            <a:r>
              <a:rPr lang="en-US" sz="2400" dirty="0" smtClean="0"/>
              <a:t>= 1, if </a:t>
            </a:r>
            <a:r>
              <a:rPr lang="en-US" sz="2400" dirty="0" smtClean="0"/>
              <a:t>the </a:t>
            </a:r>
            <a:r>
              <a:rPr lang="en-US" sz="2400" dirty="0" err="1" smtClean="0"/>
              <a:t>msb</a:t>
            </a:r>
            <a:r>
              <a:rPr lang="en-US" sz="2400" dirty="0" smtClean="0"/>
              <a:t> of result is 1.</a:t>
            </a:r>
            <a:endParaRPr lang="en-US" sz="2400" dirty="0" smtClean="0"/>
          </a:p>
          <a:p>
            <a:pPr marL="465138" indent="-4651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PF </a:t>
            </a:r>
            <a:r>
              <a:rPr lang="en-US" sz="2400" dirty="0" smtClean="0"/>
              <a:t>= 1, </a:t>
            </a:r>
            <a:r>
              <a:rPr lang="en-US" sz="2400" dirty="0" smtClean="0"/>
              <a:t>if the </a:t>
            </a:r>
            <a:r>
              <a:rPr lang="en-US" sz="2400" i="1" dirty="0" smtClean="0"/>
              <a:t>low byte</a:t>
            </a:r>
            <a:r>
              <a:rPr lang="en-US" sz="2400" dirty="0" smtClean="0"/>
              <a:t> of the result has an even number of 1s (even parity).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the flags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0322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528846</TotalTime>
  <Words>1761</Words>
  <Application>Microsoft Office PowerPoint</Application>
  <PresentationFormat>On-screen Show (4:3)</PresentationFormat>
  <Paragraphs>580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Assembly Language: Flow Control</vt:lpstr>
      <vt:lpstr>Outline</vt:lpstr>
      <vt:lpstr>The FLAGS Register</vt:lpstr>
      <vt:lpstr>The FLAGS Register flags</vt:lpstr>
      <vt:lpstr>Overflow Flag</vt:lpstr>
      <vt:lpstr>Overflow Flag</vt:lpstr>
      <vt:lpstr>OF &amp; CF</vt:lpstr>
      <vt:lpstr>ZF, SF and PF</vt:lpstr>
      <vt:lpstr>Effect of the flags</vt:lpstr>
      <vt:lpstr>Outline</vt:lpstr>
      <vt:lpstr>An Example of Jump</vt:lpstr>
      <vt:lpstr>Conditional Jumps</vt:lpstr>
      <vt:lpstr>The CMP Instruction</vt:lpstr>
      <vt:lpstr>Signed Conditional Jumps</vt:lpstr>
      <vt:lpstr>Unsigned Conditional Jumps</vt:lpstr>
      <vt:lpstr>Single-Flag Jumps</vt:lpstr>
      <vt:lpstr>Range of a Conditional Jump</vt:lpstr>
      <vt:lpstr>Signed vs. Unsigned Jumps</vt:lpstr>
      <vt:lpstr>Signed vs. Unsigned Jumps cont.</vt:lpstr>
      <vt:lpstr>The JMP Instruction</vt:lpstr>
      <vt:lpstr>Outline</vt:lpstr>
      <vt:lpstr>IF-THEN Structure</vt:lpstr>
      <vt:lpstr>IF-THEN-ELSE Structure</vt:lpstr>
      <vt:lpstr>CASE </vt:lpstr>
      <vt:lpstr>CASE Example</vt:lpstr>
      <vt:lpstr>More CASE Example</vt:lpstr>
      <vt:lpstr>Outline</vt:lpstr>
      <vt:lpstr>Branches with Compound Conditions</vt:lpstr>
      <vt:lpstr>AND Conditions</vt:lpstr>
      <vt:lpstr>OR Conditions</vt:lpstr>
      <vt:lpstr>Looping</vt:lpstr>
      <vt:lpstr>Outline</vt:lpstr>
      <vt:lpstr>FOR Loop</vt:lpstr>
      <vt:lpstr>Caution!</vt:lpstr>
      <vt:lpstr>WHILE Loop</vt:lpstr>
      <vt:lpstr>REPEAT Loop</vt:lpstr>
      <vt:lpstr>Outline</vt:lpstr>
      <vt:lpstr>Programming with High Level Structures</vt:lpstr>
      <vt:lpstr>Top-down Program Design</vt:lpstr>
      <vt:lpstr>Start the Program</vt:lpstr>
      <vt:lpstr>Step 1. Display the opening message</vt:lpstr>
      <vt:lpstr>Step 2: Read and Process a Line of Text</vt:lpstr>
      <vt:lpstr>Step 2: Read and Process a Line of Text</vt:lpstr>
      <vt:lpstr>Step 3: Display The Results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samsung lab</cp:lastModifiedBy>
  <cp:revision>341</cp:revision>
  <dcterms:created xsi:type="dcterms:W3CDTF">2006-08-16T00:00:00Z</dcterms:created>
  <dcterms:modified xsi:type="dcterms:W3CDTF">2021-03-06T07:19:45Z</dcterms:modified>
</cp:coreProperties>
</file>