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7"/>
  </p:notesMasterIdLst>
  <p:sldIdLst>
    <p:sldId id="406" r:id="rId2"/>
    <p:sldId id="48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87" r:id="rId18"/>
    <p:sldId id="488" r:id="rId19"/>
    <p:sldId id="421" r:id="rId20"/>
    <p:sldId id="489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56" r:id="rId56"/>
    <p:sldId id="457" r:id="rId57"/>
    <p:sldId id="458" r:id="rId58"/>
    <p:sldId id="459" r:id="rId59"/>
    <p:sldId id="460" r:id="rId60"/>
    <p:sldId id="461" r:id="rId61"/>
    <p:sldId id="462" r:id="rId62"/>
    <p:sldId id="463" r:id="rId63"/>
    <p:sldId id="464" r:id="rId64"/>
    <p:sldId id="465" r:id="rId65"/>
    <p:sldId id="466" r:id="rId66"/>
    <p:sldId id="467" r:id="rId67"/>
    <p:sldId id="468" r:id="rId68"/>
    <p:sldId id="469" r:id="rId69"/>
    <p:sldId id="470" r:id="rId70"/>
    <p:sldId id="471" r:id="rId71"/>
    <p:sldId id="472" r:id="rId72"/>
    <p:sldId id="473" r:id="rId73"/>
    <p:sldId id="474" r:id="rId74"/>
    <p:sldId id="475" r:id="rId75"/>
    <p:sldId id="476" r:id="rId76"/>
    <p:sldId id="477" r:id="rId77"/>
    <p:sldId id="478" r:id="rId78"/>
    <p:sldId id="479" r:id="rId79"/>
    <p:sldId id="480" r:id="rId80"/>
    <p:sldId id="481" r:id="rId81"/>
    <p:sldId id="482" r:id="rId82"/>
    <p:sldId id="483" r:id="rId83"/>
    <p:sldId id="484" r:id="rId84"/>
    <p:sldId id="485" r:id="rId85"/>
    <p:sldId id="283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Assembly Language:</a:t>
            </a:r>
            <a:br>
              <a:rPr lang="en-US" dirty="0" smtClean="0"/>
            </a:br>
            <a:r>
              <a:rPr lang="en-US" dirty="0" smtClean="0"/>
              <a:t>Stack and Procedures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CSE 315</a:t>
            </a:r>
          </a:p>
          <a:p>
            <a:r>
              <a:rPr lang="en-US" sz="2800" dirty="0" smtClean="0"/>
              <a:t>Microprocessors, Microcontrollers, and Embedded Systems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destination </a:t>
            </a:r>
            <a:r>
              <a:rPr lang="en-US" sz="2000" dirty="0"/>
              <a:t>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</a:t>
            </a:r>
            <a:r>
              <a:rPr lang="en-US" sz="2000" dirty="0" smtClean="0"/>
              <a:t>CX</a:t>
            </a:r>
          </a:p>
          <a:p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PUSHF and POPF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PUSHF	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No </a:t>
            </a:r>
            <a:r>
              <a:rPr lang="en-US" sz="2000" dirty="0"/>
              <a:t>source operand is allowed here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Pushes </a:t>
            </a:r>
            <a:r>
              <a:rPr lang="en-US" sz="2000" dirty="0"/>
              <a:t>the contents of FLAGS register onto the 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i="1" dirty="0"/>
              <a:t>POPF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Reverse </a:t>
            </a:r>
            <a:r>
              <a:rPr lang="en-US" sz="2000" dirty="0"/>
              <a:t>of PUSHF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Pops </a:t>
            </a:r>
            <a:r>
              <a:rPr lang="en-US" sz="2000" dirty="0"/>
              <a:t>the top of the stack into FLAGS register</a:t>
            </a:r>
          </a:p>
          <a:p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PUSH and POP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01676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A</a:t>
            </a:r>
            <a:br>
              <a:rPr lang="en-US" dirty="0"/>
            </a:br>
            <a:r>
              <a:rPr lang="en-US" dirty="0"/>
              <a:t>PUSH B</a:t>
            </a:r>
          </a:p>
          <a:p>
            <a:r>
              <a:rPr lang="en-US" dirty="0"/>
              <a:t>PUSH C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POP C</a:t>
            </a:r>
          </a:p>
          <a:p>
            <a:r>
              <a:rPr lang="en-US" dirty="0"/>
              <a:t>POP B</a:t>
            </a:r>
          </a:p>
          <a:p>
            <a:r>
              <a:rPr lang="en-US" dirty="0"/>
              <a:t>POP </a:t>
            </a:r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Declaration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“name” is the user-defined name of the procedure</a:t>
            </a:r>
          </a:p>
          <a:p>
            <a:pPr>
              <a:buNone/>
            </a:pPr>
            <a:r>
              <a:rPr lang="en-US" sz="2000" dirty="0"/>
              <a:t>“type” is optional, can be “FAR”/”NEAR”</a:t>
            </a:r>
          </a:p>
          <a:p>
            <a:pPr>
              <a:buNone/>
            </a:pPr>
            <a:r>
              <a:rPr lang="en-US" sz="2000" dirty="0"/>
              <a:t>“RET” causes control back to the calling procedure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name 	PROC	type</a:t>
            </a:r>
          </a:p>
          <a:p>
            <a:pPr>
              <a:buNone/>
            </a:pPr>
            <a:r>
              <a:rPr lang="en-US" sz="2000" dirty="0"/>
              <a:t>; body of the procedure</a:t>
            </a:r>
          </a:p>
          <a:p>
            <a:pPr>
              <a:buNone/>
            </a:pPr>
            <a:r>
              <a:rPr lang="en-US" sz="2000" dirty="0"/>
              <a:t>	RET</a:t>
            </a:r>
          </a:p>
          <a:p>
            <a:pPr>
              <a:buNone/>
            </a:pPr>
            <a:r>
              <a:rPr lang="en-US" sz="2000" dirty="0"/>
              <a:t>name	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Fig 8.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799" y="0"/>
            <a:ext cx="4950625" cy="57912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name 	PROC	type</a:t>
            </a:r>
          </a:p>
          <a:p>
            <a:r>
              <a:rPr lang="en-US" sz="2000" dirty="0"/>
              <a:t>; body of the procedure</a:t>
            </a:r>
          </a:p>
          <a:p>
            <a:r>
              <a:rPr lang="en-US" sz="2000" dirty="0"/>
              <a:t>	RET</a:t>
            </a:r>
          </a:p>
          <a:p>
            <a:r>
              <a:rPr lang="en-US" sz="2000" dirty="0"/>
              <a:t>name	ENDP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943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Procedure CALL and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8.4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4267200" cy="5257799"/>
          </a:xfrm>
        </p:spPr>
      </p:pic>
      <p:pic>
        <p:nvPicPr>
          <p:cNvPr id="9" name="Content Placeholder 8" descr="8.4B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800" y="609600"/>
            <a:ext cx="4417969" cy="57912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/>
              <a:t>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</a:t>
            </a:r>
          </a:p>
        </p:txBody>
      </p:sp>
      <p:pic>
        <p:nvPicPr>
          <p:cNvPr id="5" name="Content Placeholder 4" descr="8.5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4495800" cy="5029199"/>
          </a:xfrm>
        </p:spPr>
      </p:pic>
      <p:pic>
        <p:nvPicPr>
          <p:cNvPr id="6" name="Content Placeholder 5" descr="8.5B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219200"/>
            <a:ext cx="44958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procedure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162"/>
            <a:ext cx="795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Unsigned multiplication of two positive integers A and B by addition and bit shifting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676162"/>
            <a:ext cx="2786084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= 0</a:t>
            </a:r>
          </a:p>
          <a:p>
            <a:r>
              <a:rPr lang="en-US" sz="1600" dirty="0" smtClean="0"/>
              <a:t>REPEAT</a:t>
            </a:r>
          </a:p>
          <a:p>
            <a:r>
              <a:rPr lang="en-US" sz="1600" dirty="0" smtClean="0"/>
              <a:t>      IF </a:t>
            </a:r>
            <a:r>
              <a:rPr lang="en-US" sz="1600" dirty="0" err="1" smtClean="0"/>
              <a:t>lsb</a:t>
            </a:r>
            <a:r>
              <a:rPr lang="en-US" sz="1600" dirty="0" smtClean="0"/>
              <a:t> of B is 1</a:t>
            </a:r>
          </a:p>
          <a:p>
            <a:r>
              <a:rPr lang="en-US" sz="1600" dirty="0" smtClean="0"/>
              <a:t>      THEN</a:t>
            </a:r>
          </a:p>
          <a:p>
            <a:r>
              <a:rPr lang="en-US" sz="1600" dirty="0" smtClean="0"/>
              <a:t>	Product= </a:t>
            </a:r>
            <a:r>
              <a:rPr lang="en-US" sz="1600" dirty="0" err="1" smtClean="0"/>
              <a:t>Product+A</a:t>
            </a:r>
            <a:endParaRPr lang="en-US" sz="1600" dirty="0" smtClean="0"/>
          </a:p>
          <a:p>
            <a:r>
              <a:rPr lang="en-US" sz="1600" dirty="0" smtClean="0"/>
              <a:t>       END_IF</a:t>
            </a:r>
          </a:p>
          <a:p>
            <a:r>
              <a:rPr lang="en-US" sz="1600" dirty="0" smtClean="0"/>
              <a:t>       Shift left A</a:t>
            </a:r>
          </a:p>
          <a:p>
            <a:r>
              <a:rPr lang="en-US" sz="1600" dirty="0" smtClean="0"/>
              <a:t>       </a:t>
            </a:r>
            <a:r>
              <a:rPr lang="en-US" sz="1600" smtClean="0"/>
              <a:t>Shift right </a:t>
            </a:r>
            <a:r>
              <a:rPr lang="en-US" sz="1600" dirty="0" smtClean="0"/>
              <a:t>B </a:t>
            </a:r>
          </a:p>
          <a:p>
            <a:r>
              <a:rPr lang="en-US" sz="1600" dirty="0" smtClean="0"/>
              <a:t>UNTIL B=0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28800"/>
            <a:ext cx="47529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50" y="4267200"/>
            <a:ext cx="933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procedure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162"/>
            <a:ext cx="795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Unsigned multiplication of two positive integers A and B by addition and bit shifting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676162"/>
            <a:ext cx="2786084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= 0</a:t>
            </a:r>
          </a:p>
          <a:p>
            <a:r>
              <a:rPr lang="en-US" sz="1600" dirty="0" smtClean="0"/>
              <a:t>REPEAT</a:t>
            </a:r>
          </a:p>
          <a:p>
            <a:r>
              <a:rPr lang="en-US" sz="1600" dirty="0" smtClean="0"/>
              <a:t>      IF </a:t>
            </a:r>
            <a:r>
              <a:rPr lang="en-US" sz="1600" dirty="0" err="1" smtClean="0"/>
              <a:t>lsb</a:t>
            </a:r>
            <a:r>
              <a:rPr lang="en-US" sz="1600" dirty="0" smtClean="0"/>
              <a:t> of B is 1</a:t>
            </a:r>
          </a:p>
          <a:p>
            <a:r>
              <a:rPr lang="en-US" sz="1600" dirty="0" smtClean="0"/>
              <a:t>      THEN</a:t>
            </a:r>
          </a:p>
          <a:p>
            <a:r>
              <a:rPr lang="en-US" sz="1600" dirty="0" smtClean="0"/>
              <a:t>	Product= </a:t>
            </a:r>
            <a:r>
              <a:rPr lang="en-US" sz="1600" dirty="0" err="1" smtClean="0"/>
              <a:t>Product+A</a:t>
            </a:r>
            <a:endParaRPr lang="en-US" sz="1600" dirty="0" smtClean="0"/>
          </a:p>
          <a:p>
            <a:r>
              <a:rPr lang="en-US" sz="1600" dirty="0" smtClean="0"/>
              <a:t>       END_IF</a:t>
            </a:r>
          </a:p>
          <a:p>
            <a:r>
              <a:rPr lang="en-US" sz="1600" dirty="0" smtClean="0"/>
              <a:t>       Shift left A</a:t>
            </a:r>
          </a:p>
          <a:p>
            <a:r>
              <a:rPr lang="en-US" sz="1600" dirty="0" smtClean="0"/>
              <a:t>       Shift left B </a:t>
            </a:r>
          </a:p>
          <a:p>
            <a:r>
              <a:rPr lang="en-US" sz="1600" dirty="0" smtClean="0"/>
              <a:t>UNTIL B=0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20083"/>
            <a:ext cx="3124200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.MODEL 	SMALL</a:t>
            </a:r>
          </a:p>
          <a:p>
            <a:r>
              <a:rPr lang="en-US" dirty="0" smtClean="0"/>
              <a:t>.STACK	100H</a:t>
            </a:r>
          </a:p>
          <a:p>
            <a:r>
              <a:rPr lang="en-US" dirty="0" smtClean="0"/>
              <a:t>.CODE</a:t>
            </a:r>
          </a:p>
          <a:p>
            <a:r>
              <a:rPr lang="en-US" dirty="0" smtClean="0"/>
              <a:t>MAIN 	PROC </a:t>
            </a:r>
          </a:p>
          <a:p>
            <a:r>
              <a:rPr lang="en-US" dirty="0" smtClean="0"/>
              <a:t>	MOV 	AX, @DATA</a:t>
            </a:r>
          </a:p>
          <a:p>
            <a:r>
              <a:rPr lang="en-US" dirty="0" smtClean="0"/>
              <a:t>	MOV 	DS, AX</a:t>
            </a:r>
          </a:p>
          <a:p>
            <a:r>
              <a:rPr lang="en-US" dirty="0" smtClean="0"/>
              <a:t>	MOV 	AX, 10</a:t>
            </a:r>
          </a:p>
          <a:p>
            <a:r>
              <a:rPr lang="en-US" dirty="0" smtClean="0"/>
              <a:t>	MOV 	BX, 6</a:t>
            </a:r>
          </a:p>
          <a:p>
            <a:r>
              <a:rPr lang="en-US" dirty="0" smtClean="0"/>
              <a:t>	CALL 	MULTIPLY</a:t>
            </a:r>
          </a:p>
          <a:p>
            <a:r>
              <a:rPr lang="en-US" dirty="0" smtClean="0"/>
              <a:t>	…</a:t>
            </a:r>
          </a:p>
          <a:p>
            <a:r>
              <a:rPr lang="en-US" dirty="0" smtClean="0"/>
              <a:t>	MOV 	AH, 4CH</a:t>
            </a:r>
          </a:p>
          <a:p>
            <a:r>
              <a:rPr lang="en-US" dirty="0" smtClean="0"/>
              <a:t>	INT	21H</a:t>
            </a:r>
          </a:p>
          <a:p>
            <a:r>
              <a:rPr lang="en-US" dirty="0" smtClean="0"/>
              <a:t>MAIN 	ENDP</a:t>
            </a:r>
          </a:p>
          <a:p>
            <a:endParaRPr lang="en-US" dirty="0" smtClean="0"/>
          </a:p>
          <a:p>
            <a:r>
              <a:rPr lang="en-US" dirty="0" smtClean="0"/>
              <a:t>MULTIPLY PROC</a:t>
            </a:r>
          </a:p>
          <a:p>
            <a:r>
              <a:rPr lang="en-US" dirty="0" smtClean="0"/>
              <a:t>	PUSH	AX</a:t>
            </a:r>
          </a:p>
          <a:p>
            <a:r>
              <a:rPr lang="en-US" dirty="0" smtClean="0"/>
              <a:t>	PUSH	BX</a:t>
            </a:r>
          </a:p>
          <a:p>
            <a:r>
              <a:rPr lang="en-US" dirty="0" smtClean="0"/>
              <a:t>	XOR	DX, DX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599486"/>
            <a:ext cx="2819400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REPEAT:</a:t>
            </a:r>
          </a:p>
          <a:p>
            <a:r>
              <a:rPr lang="en-US" dirty="0" smtClean="0"/>
              <a:t>	TEST 	BX, 1</a:t>
            </a:r>
          </a:p>
          <a:p>
            <a:r>
              <a:rPr lang="en-US" dirty="0" smtClean="0"/>
              <a:t>	JZ 	END_IF</a:t>
            </a:r>
          </a:p>
          <a:p>
            <a:endParaRPr lang="en-US" dirty="0" smtClean="0"/>
          </a:p>
          <a:p>
            <a:r>
              <a:rPr lang="en-US" dirty="0" smtClean="0"/>
              <a:t>	ADD	 DX,AX</a:t>
            </a:r>
          </a:p>
          <a:p>
            <a:r>
              <a:rPr lang="en-US" dirty="0" smtClean="0"/>
              <a:t>END_IF:</a:t>
            </a:r>
          </a:p>
          <a:p>
            <a:r>
              <a:rPr lang="en-US" dirty="0" smtClean="0"/>
              <a:t>	SHL 	AX,1</a:t>
            </a:r>
          </a:p>
          <a:p>
            <a:r>
              <a:rPr lang="en-US" dirty="0" smtClean="0"/>
              <a:t>	SHR	BX,1</a:t>
            </a:r>
          </a:p>
          <a:p>
            <a:r>
              <a:rPr lang="en-US" dirty="0" smtClean="0"/>
              <a:t>	JNZ 	REPEAT</a:t>
            </a:r>
          </a:p>
          <a:p>
            <a:endParaRPr lang="en-US" dirty="0" smtClean="0"/>
          </a:p>
          <a:p>
            <a:r>
              <a:rPr lang="en-US" dirty="0" smtClean="0"/>
              <a:t>	POP	BX</a:t>
            </a:r>
          </a:p>
          <a:p>
            <a:r>
              <a:rPr lang="en-US" dirty="0" smtClean="0"/>
              <a:t>	POP 	AX</a:t>
            </a:r>
          </a:p>
          <a:p>
            <a:r>
              <a:rPr lang="en-US" dirty="0" smtClean="0"/>
              <a:t>	RET</a:t>
            </a:r>
          </a:p>
          <a:p>
            <a:r>
              <a:rPr lang="en-US" dirty="0" smtClean="0"/>
              <a:t>MULTIPLY	 ENDP</a:t>
            </a:r>
          </a:p>
          <a:p>
            <a:r>
              <a:rPr lang="en-US" dirty="0" smtClean="0"/>
              <a:t>	END	MAIN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Segment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1255162" y="1419226"/>
            <a:ext cx="6745837" cy="4937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 block of memory to store stack</a:t>
            </a:r>
          </a:p>
          <a:p>
            <a:pPr algn="just"/>
            <a:r>
              <a:rPr lang="en-US" sz="2400" dirty="0"/>
              <a:t>Syntax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400" dirty="0"/>
              <a:t>		</a:t>
            </a:r>
            <a:r>
              <a:rPr lang="en-US" sz="2400" b="1" dirty="0"/>
              <a:t>.STACK</a:t>
            </a:r>
            <a:r>
              <a:rPr lang="en-US" sz="2400" dirty="0"/>
              <a:t>  size</a:t>
            </a:r>
          </a:p>
          <a:p>
            <a:pPr lvl="1" algn="just"/>
            <a:r>
              <a:rPr lang="en-US" sz="2100" dirty="0"/>
              <a:t>Where size is optional and specifies the stack area size in bytes</a:t>
            </a:r>
          </a:p>
          <a:p>
            <a:pPr lvl="1" algn="just"/>
            <a:r>
              <a:rPr lang="en-US" sz="2100" dirty="0"/>
              <a:t>If size is omitted, 1 KB set aside for stack area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For example: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400" dirty="0"/>
              <a:t>	.STACK </a:t>
            </a:r>
            <a:r>
              <a:rPr lang="en-US" sz="2400" dirty="0" smtClean="0"/>
              <a:t>100h</a:t>
            </a:r>
          </a:p>
          <a:p>
            <a:pPr algn="just">
              <a:buFont typeface="Wingdings 3" panose="05040102010807070707" pitchFamily="18" charset="2"/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SS contains segment number of stack segment </a:t>
            </a:r>
          </a:p>
          <a:p>
            <a:pPr algn="just"/>
            <a:r>
              <a:rPr lang="en-US" sz="2400" dirty="0" smtClean="0"/>
              <a:t>SP contains offset address of the top of the stack</a:t>
            </a:r>
          </a:p>
          <a:p>
            <a:pPr algn="just">
              <a:buFont typeface="Wingdings 3" panose="05040102010807070707" pitchFamily="18" charset="2"/>
              <a:buNone/>
            </a:pPr>
            <a:endParaRPr lang="en-US" sz="2400" dirty="0" smtClean="0"/>
          </a:p>
          <a:p>
            <a:pPr algn="just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6DF7E8-0A46-468F-AC3B-1B380083087E}" type="slidenum">
              <a:rPr 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2</a:t>
            </a:fld>
            <a:endParaRPr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8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push the parameters into the stack</a:t>
            </a:r>
          </a:p>
          <a:p>
            <a:r>
              <a:rPr lang="en-US" dirty="0" smtClean="0"/>
              <a:t>Use BP to access the parameters</a:t>
            </a:r>
          </a:p>
          <a:p>
            <a:pPr lvl="1"/>
            <a:r>
              <a:rPr lang="en-US" dirty="0" smtClean="0"/>
              <a:t>BP is saved in the stack for later </a:t>
            </a:r>
          </a:p>
          <a:p>
            <a:r>
              <a:rPr lang="en-US" dirty="0" smtClean="0"/>
              <a:t>RET n</a:t>
            </a:r>
          </a:p>
          <a:p>
            <a:pPr lvl="1"/>
            <a:r>
              <a:rPr lang="en-US" dirty="0" smtClean="0"/>
              <a:t>Return and pop </a:t>
            </a:r>
            <a:r>
              <a:rPr lang="en-US" i="1" dirty="0" smtClean="0"/>
              <a:t>n</a:t>
            </a:r>
            <a:r>
              <a:rPr lang="en-US" dirty="0" smtClean="0"/>
              <a:t> additional bytes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to be stored before </a:t>
            </a:r>
            <a:r>
              <a:rPr lang="en-US" dirty="0" err="1"/>
              <a:t>CALLing</a:t>
            </a:r>
            <a:r>
              <a:rPr lang="en-US" dirty="0"/>
              <a:t> a recursive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3048000"/>
            <a:ext cx="7600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Factorial(n)=n! =n*(n-1)*(n-2)*……*3*2*1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Factorial(n)=n*Factorial(n-1)</a:t>
            </a:r>
          </a:p>
          <a:p>
            <a:endParaRPr lang="en-US" dirty="0"/>
          </a:p>
          <a:p>
            <a:pPr lvl="5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>
                <a:solidFill>
                  <a:srgbClr val="FF0000"/>
                </a:solidFill>
              </a:rPr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  <a:endCxn id="14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>
                <a:solidFill>
                  <a:srgbClr val="FF0000"/>
                </a:solidFill>
              </a:rPr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  <a:endCxn id="14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>
                <a:solidFill>
                  <a:srgbClr val="FF0000"/>
                </a:solidFill>
              </a:rPr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  <a:endCxn id="14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>
                <a:solidFill>
                  <a:srgbClr val="FF0000"/>
                </a:solidFill>
              </a:rPr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>
                <a:solidFill>
                  <a:srgbClr val="FF0000"/>
                </a:solidFill>
              </a:rPr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>
                <a:solidFill>
                  <a:srgbClr val="FF0000"/>
                </a:solidFill>
              </a:rPr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71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71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PUSH	source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source </a:t>
            </a:r>
            <a:r>
              <a:rPr lang="en-US" sz="2000" dirty="0"/>
              <a:t>is a 16-bit register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PUSH 	</a:t>
            </a:r>
            <a:r>
              <a:rPr lang="en-US" sz="2000" dirty="0" smtClean="0"/>
              <a:t>AX</a:t>
            </a:r>
          </a:p>
          <a:p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SP is decreased by 2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Source content is copied to the address SS:SP</a:t>
            </a:r>
            <a:endParaRPr lang="en-US" sz="2000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>
                <a:solidFill>
                  <a:srgbClr val="FF0000"/>
                </a:solidFill>
              </a:rPr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>
                <a:solidFill>
                  <a:srgbClr val="FF0000"/>
                </a:solidFill>
              </a:rPr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 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28600" y="1219200"/>
            <a:ext cx="434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	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is a 16-bit register / memory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	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 is decreased by 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content is copied to the address SS:SP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00F8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4736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920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00F8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4736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920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00F6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28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00F6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28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>
                <a:solidFill>
                  <a:srgbClr val="FF0000"/>
                </a:solidFill>
              </a:rPr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>
                <a:solidFill>
                  <a:srgbClr val="FF0000"/>
                </a:solidFill>
              </a:rPr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28600" y="1219200"/>
            <a:ext cx="434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	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is a 16-bit register / memory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	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 is decreased by 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content is copied to the address SS:SP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777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777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85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85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28600" y="1219200"/>
            <a:ext cx="434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	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is a 16-bit register / memory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	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 is decreased by 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content is copied to the address SS:SP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>
                <a:solidFill>
                  <a:srgbClr val="FF0000"/>
                </a:solidFill>
              </a:rPr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>
                <a:solidFill>
                  <a:srgbClr val="FF0000"/>
                </a:solidFill>
              </a:rPr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>
                <a:solidFill>
                  <a:srgbClr val="FF0000"/>
                </a:solidFill>
              </a:rPr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>
                <a:solidFill>
                  <a:srgbClr val="FF0000"/>
                </a:solidFill>
              </a:rPr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>
                <a:solidFill>
                  <a:srgbClr val="FF0000"/>
                </a:solidFill>
              </a:rPr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212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96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212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96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destination </a:t>
            </a:r>
            <a:r>
              <a:rPr lang="en-US" sz="2000" dirty="0"/>
              <a:t>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</a:t>
            </a:r>
            <a:r>
              <a:rPr lang="en-US" sz="2000" dirty="0" smtClean="0"/>
              <a:t>CX</a:t>
            </a:r>
          </a:p>
          <a:p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00F6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39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00F6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39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82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destination </a:t>
            </a:r>
            <a:r>
              <a:rPr lang="en-US" sz="2000" dirty="0"/>
              <a:t>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</a:t>
            </a:r>
            <a:r>
              <a:rPr lang="en-US" sz="2000" dirty="0" smtClean="0"/>
              <a:t>CX</a:t>
            </a:r>
          </a:p>
          <a:p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82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>
                <a:solidFill>
                  <a:srgbClr val="FF0000"/>
                </a:solidFill>
              </a:rPr>
              <a:t>0006		MOV 	AH,4CH</a:t>
            </a:r>
          </a:p>
          <a:p>
            <a:r>
              <a:rPr lang="en-US" dirty="0"/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>
                <a:solidFill>
                  <a:srgbClr val="FF0000"/>
                </a:solidFill>
              </a:rPr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0001:0006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0001:000A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/>
              <a:t>	MAIN  PROC</a:t>
            </a:r>
          </a:p>
          <a:p>
            <a:r>
              <a:rPr lang="en-US" dirty="0"/>
              <a:t>0000		MOV 	AX,3</a:t>
            </a:r>
          </a:p>
          <a:p>
            <a:r>
              <a:rPr lang="en-US" dirty="0"/>
              <a:t>0002		PUSH 	AX</a:t>
            </a:r>
          </a:p>
          <a:p>
            <a:r>
              <a:rPr lang="en-US" dirty="0"/>
              <a:t>0004		CALL 	FACTORIAL</a:t>
            </a:r>
          </a:p>
          <a:p>
            <a:r>
              <a:rPr lang="en-US" dirty="0"/>
              <a:t>0006		MOV 	AH,4CH</a:t>
            </a:r>
          </a:p>
          <a:p>
            <a:r>
              <a:rPr lang="en-US" dirty="0">
                <a:solidFill>
                  <a:srgbClr val="FF0000"/>
                </a:solidFill>
              </a:rPr>
              <a:t>0008		INT 	21H</a:t>
            </a:r>
          </a:p>
          <a:p>
            <a:r>
              <a:rPr lang="en-US" dirty="0"/>
              <a:t>	MAIN ENDP</a:t>
            </a:r>
          </a:p>
          <a:p>
            <a:r>
              <a:rPr lang="en-US" dirty="0"/>
              <a:t>	FACTORIAL PROC NEAR</a:t>
            </a:r>
          </a:p>
          <a:p>
            <a:r>
              <a:rPr lang="en-US" dirty="0"/>
              <a:t>000A		PUSH 	BP</a:t>
            </a:r>
          </a:p>
          <a:p>
            <a:r>
              <a:rPr lang="en-US" dirty="0"/>
              <a:t>000C		MOV 	BP,SP</a:t>
            </a:r>
          </a:p>
          <a:p>
            <a:r>
              <a:rPr lang="en-US" dirty="0"/>
              <a:t>000E		CMP 	WORD PTR[BP+4],1</a:t>
            </a:r>
          </a:p>
          <a:p>
            <a:r>
              <a:rPr lang="en-US" dirty="0"/>
              <a:t>0010		JG  	END_IF</a:t>
            </a:r>
          </a:p>
          <a:p>
            <a:r>
              <a:rPr lang="en-US" dirty="0"/>
              <a:t>0012		MOV 	AX,1</a:t>
            </a:r>
          </a:p>
          <a:p>
            <a:r>
              <a:rPr lang="en-US" dirty="0"/>
              <a:t>0014		JMP 	RETURN </a:t>
            </a:r>
          </a:p>
          <a:p>
            <a:r>
              <a:rPr lang="en-US" dirty="0"/>
              <a:t>0016	END_IF:	MOV	CX, [BP+4]</a:t>
            </a:r>
          </a:p>
          <a:p>
            <a:r>
              <a:rPr lang="en-US" dirty="0"/>
              <a:t>0018		DEC 	CX</a:t>
            </a:r>
          </a:p>
          <a:p>
            <a:r>
              <a:rPr lang="en-US" dirty="0"/>
              <a:t>001A		PUSH	CX</a:t>
            </a:r>
          </a:p>
          <a:p>
            <a:r>
              <a:rPr lang="en-US" dirty="0"/>
              <a:t>001C		CALL 	FACTORIAL</a:t>
            </a:r>
          </a:p>
          <a:p>
            <a:r>
              <a:rPr lang="en-US" dirty="0"/>
              <a:t>001E		MUL 	WORD  PTR[BP+4]</a:t>
            </a:r>
          </a:p>
          <a:p>
            <a:r>
              <a:rPr lang="en-US" dirty="0"/>
              <a:t>0020	RETURN :	POP	BP</a:t>
            </a:r>
          </a:p>
          <a:p>
            <a:r>
              <a:rPr lang="en-US" dirty="0"/>
              <a:t>0022		RET	2</a:t>
            </a:r>
          </a:p>
          <a:p>
            <a:r>
              <a:rPr lang="en-US" dirty="0"/>
              <a:t>	END	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792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 8, 17 Assembly Language Programming – by Yu and </a:t>
            </a:r>
            <a:r>
              <a:rPr lang="en-US" sz="2800" dirty="0" err="1" smtClean="0"/>
              <a:t>Marut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destination </a:t>
            </a:r>
            <a:r>
              <a:rPr lang="en-US" sz="2000" dirty="0"/>
              <a:t>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</a:t>
            </a:r>
            <a:r>
              <a:rPr lang="en-US" sz="2000" dirty="0" smtClean="0"/>
              <a:t>CX</a:t>
            </a:r>
          </a:p>
          <a:p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 smtClean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529624</TotalTime>
  <Words>2025</Words>
  <Application>Microsoft Office PowerPoint</Application>
  <PresentationFormat>On-screen Show (4:3)</PresentationFormat>
  <Paragraphs>3357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Assembly Language: Stack and Procedures </vt:lpstr>
      <vt:lpstr>Stack Segment</vt:lpstr>
      <vt:lpstr>PUSH</vt:lpstr>
      <vt:lpstr>PUSH </vt:lpstr>
      <vt:lpstr>PUSH</vt:lpstr>
      <vt:lpstr>PUSH</vt:lpstr>
      <vt:lpstr>POP</vt:lpstr>
      <vt:lpstr>POP</vt:lpstr>
      <vt:lpstr>POP</vt:lpstr>
      <vt:lpstr>POP</vt:lpstr>
      <vt:lpstr>PUSHF and POPF</vt:lpstr>
      <vt:lpstr>Order of PUSH and POP</vt:lpstr>
      <vt:lpstr>Procedure Declaration</vt:lpstr>
      <vt:lpstr>Slide 14</vt:lpstr>
      <vt:lpstr>CALL</vt:lpstr>
      <vt:lpstr>RET</vt:lpstr>
      <vt:lpstr>Example of a procedure</vt:lpstr>
      <vt:lpstr>Example of a procedure</vt:lpstr>
      <vt:lpstr>Chapter 17</vt:lpstr>
      <vt:lpstr>Parameter passing</vt:lpstr>
      <vt:lpstr>Activation Record</vt:lpstr>
      <vt:lpstr>Factorial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samsung lab</cp:lastModifiedBy>
  <cp:revision>429</cp:revision>
  <dcterms:created xsi:type="dcterms:W3CDTF">2006-08-16T00:00:00Z</dcterms:created>
  <dcterms:modified xsi:type="dcterms:W3CDTF">2021-03-19T14:24:35Z</dcterms:modified>
</cp:coreProperties>
</file>