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406" r:id="rId2"/>
    <p:sldId id="486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522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519" r:id="rId35"/>
    <p:sldId id="520" r:id="rId36"/>
    <p:sldId id="521" r:id="rId37"/>
    <p:sldId id="28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4DC88-974B-4DF6-A193-97190AA6F631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E5FE-2A7D-4A16-93FB-D2A900C7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5F6C2-84E6-474D-9C69-33D9953049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11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5F6C2-84E6-474D-9C69-33D9953049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720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5F6C2-84E6-474D-9C69-33D9953049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7204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5F6C2-84E6-474D-9C69-33D9953049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720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30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Arrays, Addressing Modes, and String Instructions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9600"/>
            <a:ext cx="64008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CSE 315</a:t>
            </a:r>
          </a:p>
          <a:p>
            <a:r>
              <a:rPr lang="en-US" sz="2800" dirty="0" smtClean="0"/>
              <a:t>Microprocessors, Microcontrollers, and Embedded Systems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Suppose W is a word array and BX contains </a:t>
            </a:r>
            <a:r>
              <a:rPr lang="en-US" sz="2000" dirty="0" smtClean="0"/>
              <a:t>4</a:t>
            </a:r>
          </a:p>
          <a:p>
            <a:r>
              <a:rPr lang="en-US" sz="2000" dirty="0" smtClean="0"/>
              <a:t>Displacement </a:t>
            </a:r>
            <a:r>
              <a:rPr lang="en-US" sz="2000" dirty="0" smtClean="0"/>
              <a:t>is the offset address of variable W. </a:t>
            </a:r>
            <a:endParaRPr lang="en-US" sz="2000" dirty="0" smtClean="0"/>
          </a:p>
          <a:p>
            <a:r>
              <a:rPr lang="en-US" sz="2000" dirty="0" smtClean="0"/>
              <a:t>So</a:t>
            </a:r>
            <a:r>
              <a:rPr lang="en-US" sz="2000" dirty="0" smtClean="0"/>
              <a:t>, to move the 3rd element of the array to AX, we can write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	MOV </a:t>
            </a:r>
            <a:r>
              <a:rPr lang="en-US" sz="2000" b="1" dirty="0" smtClean="0"/>
              <a:t>AX, [BX + W]		;[register + displacement]</a:t>
            </a:r>
          </a:p>
          <a:p>
            <a:pPr>
              <a:buNone/>
            </a:pPr>
            <a:r>
              <a:rPr lang="en-US" sz="2000" b="1" dirty="0" smtClean="0"/>
              <a:t>		MOV </a:t>
            </a:r>
            <a:r>
              <a:rPr lang="en-US" sz="2000" b="1" dirty="0" smtClean="0"/>
              <a:t>AX, [W + BX] 		;[displacement + register]</a:t>
            </a:r>
          </a:p>
          <a:p>
            <a:pPr>
              <a:buNone/>
            </a:pPr>
            <a:r>
              <a:rPr lang="en-US" sz="2000" b="1" dirty="0" smtClean="0"/>
              <a:t>		MOV </a:t>
            </a:r>
            <a:r>
              <a:rPr lang="en-US" sz="2000" b="1" dirty="0" smtClean="0"/>
              <a:t>AX, [BX] + W	 	;[register] + displacement</a:t>
            </a:r>
          </a:p>
          <a:p>
            <a:pPr>
              <a:buNone/>
            </a:pPr>
            <a:r>
              <a:rPr lang="en-US" sz="2000" b="1" dirty="0" smtClean="0"/>
              <a:t>		MOV </a:t>
            </a:r>
            <a:r>
              <a:rPr lang="en-US" sz="2000" b="1" dirty="0" smtClean="0"/>
              <a:t>AX, W + [BX] 		;displacement + [register]</a:t>
            </a:r>
          </a:p>
          <a:p>
            <a:pPr>
              <a:buNone/>
            </a:pPr>
            <a:r>
              <a:rPr lang="en-US" sz="2000" b="1" dirty="0" smtClean="0"/>
              <a:t>		MOV </a:t>
            </a:r>
            <a:r>
              <a:rPr lang="en-US" sz="2000" b="1" dirty="0" smtClean="0"/>
              <a:t>AX, W [BX] 			;displacement [register]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Operand format 	</a:t>
            </a:r>
            <a:r>
              <a:rPr lang="en-US" dirty="0" smtClean="0"/>
              <a:t>[</a:t>
            </a:r>
            <a:r>
              <a:rPr lang="en-US" dirty="0" smtClean="0"/>
              <a:t>register + displacement]</a:t>
            </a:r>
          </a:p>
          <a:p>
            <a:pPr>
              <a:buNone/>
            </a:pPr>
            <a:r>
              <a:rPr lang="en-US" dirty="0" smtClean="0"/>
              <a:t>				[</a:t>
            </a:r>
            <a:r>
              <a:rPr lang="en-US" dirty="0" smtClean="0"/>
              <a:t>displacement + register]</a:t>
            </a:r>
          </a:p>
          <a:p>
            <a:pPr>
              <a:buNone/>
            </a:pPr>
            <a:r>
              <a:rPr lang="en-US" dirty="0" smtClean="0"/>
              <a:t>				[</a:t>
            </a:r>
            <a:r>
              <a:rPr lang="en-US" dirty="0" smtClean="0"/>
              <a:t>register] + displacement</a:t>
            </a:r>
          </a:p>
          <a:p>
            <a:pPr>
              <a:buNone/>
            </a:pPr>
            <a:r>
              <a:rPr lang="en-US" dirty="0" smtClean="0"/>
              <a:t>				displacement </a:t>
            </a:r>
            <a:r>
              <a:rPr lang="en-US" dirty="0" smtClean="0"/>
              <a:t>+ [register]</a:t>
            </a:r>
          </a:p>
          <a:p>
            <a:pPr>
              <a:buNone/>
            </a:pPr>
            <a:r>
              <a:rPr lang="en-US" dirty="0" smtClean="0"/>
              <a:t>				displacement </a:t>
            </a:r>
            <a:r>
              <a:rPr lang="en-US" dirty="0" smtClean="0"/>
              <a:t>[register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Register </a:t>
            </a:r>
            <a:r>
              <a:rPr lang="en-US" dirty="0" smtClean="0"/>
              <a:t>can be SI (source index), or DI (destination index)</a:t>
            </a:r>
          </a:p>
          <a:p>
            <a:r>
              <a:rPr lang="en-US" dirty="0" smtClean="0"/>
              <a:t>Displacement </a:t>
            </a:r>
            <a:r>
              <a:rPr lang="en-US" dirty="0" smtClean="0"/>
              <a:t>can be 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offset address </a:t>
            </a:r>
            <a:r>
              <a:rPr lang="en-US" dirty="0" smtClean="0"/>
              <a:t>of </a:t>
            </a:r>
            <a:r>
              <a:rPr lang="en-US" dirty="0" smtClean="0"/>
              <a:t>a variable (e.g., A)</a:t>
            </a:r>
          </a:p>
          <a:p>
            <a:pPr lvl="1"/>
            <a:r>
              <a:rPr lang="en-US" dirty="0" smtClean="0"/>
              <a:t>a constant (positive or negative) (e.g., -2)</a:t>
            </a:r>
          </a:p>
          <a:p>
            <a:pPr lvl="1"/>
            <a:r>
              <a:rPr lang="en-US" dirty="0" smtClean="0"/>
              <a:t>the offset address </a:t>
            </a:r>
            <a:r>
              <a:rPr lang="en-US" dirty="0" smtClean="0"/>
              <a:t>of </a:t>
            </a:r>
            <a:r>
              <a:rPr lang="en-US" dirty="0" smtClean="0"/>
              <a:t>a variable plus or minus a constant (A + 2)</a:t>
            </a:r>
          </a:p>
          <a:p>
            <a:endParaRPr lang="en-US" dirty="0" smtClean="0"/>
          </a:p>
          <a:p>
            <a:r>
              <a:rPr lang="en-US" dirty="0" smtClean="0"/>
              <a:t>If SI, or DI is used as register, DS contains the segment number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PTR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Instructions </a:t>
            </a:r>
            <a:r>
              <a:rPr lang="en-US" sz="2400" dirty="0" smtClean="0"/>
              <a:t>such as </a:t>
            </a:r>
          </a:p>
          <a:p>
            <a:pPr lvl="1">
              <a:buNone/>
            </a:pPr>
            <a:r>
              <a:rPr lang="en-US" sz="2400" dirty="0" smtClean="0"/>
              <a:t>		MOV [BX], 1 </a:t>
            </a:r>
          </a:p>
          <a:p>
            <a:pPr lvl="1">
              <a:buNone/>
            </a:pPr>
            <a:r>
              <a:rPr lang="en-US" sz="2400" dirty="0" smtClean="0"/>
              <a:t>is not allowed since whether the destination is byte or word is </a:t>
            </a:r>
            <a:r>
              <a:rPr lang="en-US" sz="2400" dirty="0" smtClean="0"/>
              <a:t>unknown</a:t>
            </a:r>
          </a:p>
          <a:p>
            <a:r>
              <a:rPr lang="en-US" sz="2400" dirty="0" smtClean="0"/>
              <a:t>The PTR operator can be used for type casting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2400" dirty="0" smtClean="0"/>
              <a:t>MOV 	BYTE PTR [BX], 1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MOV 	WORD PTR [BX], 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pseudo-op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MONEY		LABEL		WORD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DOLLARS	DB		1Ah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CENTS		DB		52h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400" dirty="0" smtClean="0"/>
              <a:t>The declaration types MONEY as a word variable with components DOLLARS AND CENTS as byte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dimensional arrays are </a:t>
            </a:r>
            <a:r>
              <a:rPr lang="en-US" i="1" dirty="0" smtClean="0"/>
              <a:t>arrays of arrays</a:t>
            </a:r>
          </a:p>
          <a:p>
            <a:endParaRPr lang="en-US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2438400"/>
            <a:ext cx="72771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assembly we can store them in </a:t>
            </a:r>
            <a:r>
              <a:rPr lang="en-US" sz="2400" i="1" dirty="0" smtClean="0"/>
              <a:t>row major order</a:t>
            </a:r>
          </a:p>
          <a:p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r>
              <a:rPr lang="en-US" sz="2400" dirty="0" smtClean="0"/>
              <a:t>Or in </a:t>
            </a:r>
            <a:r>
              <a:rPr lang="en-US" sz="2400" i="1" dirty="0" smtClean="0"/>
              <a:t>column major order</a:t>
            </a:r>
          </a:p>
          <a:p>
            <a:endParaRPr lang="en-US" sz="2400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sz="2400" dirty="0" smtClean="0"/>
              <a:t>Most high level languages store them in row major order</a:t>
            </a:r>
            <a:endParaRPr lang="en-U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143125"/>
            <a:ext cx="30384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75" y="3848100"/>
            <a:ext cx="23336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an element in a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Suppose an M by N array A is stored in a row major order</a:t>
            </a:r>
          </a:p>
          <a:p>
            <a:r>
              <a:rPr lang="en-US" sz="2400" dirty="0" smtClean="0"/>
              <a:t>Size of the elements is S (S=1 for byte array and 2 for word array)</a:t>
            </a:r>
          </a:p>
          <a:p>
            <a:r>
              <a:rPr lang="en-US" sz="2400" dirty="0" smtClean="0"/>
              <a:t>To find the location of j-</a:t>
            </a:r>
            <a:r>
              <a:rPr lang="en-US" sz="2400" dirty="0" err="1" smtClean="0"/>
              <a:t>th</a:t>
            </a:r>
            <a:r>
              <a:rPr lang="en-US" sz="2400" dirty="0" smtClean="0"/>
              <a:t> element in the </a:t>
            </a:r>
            <a:r>
              <a:rPr lang="en-US" sz="2400" dirty="0" err="1" smtClean="0"/>
              <a:t>i-th</a:t>
            </a:r>
            <a:r>
              <a:rPr lang="en-US" sz="2400" dirty="0" smtClean="0"/>
              <a:t> row</a:t>
            </a:r>
          </a:p>
          <a:p>
            <a:pPr lvl="1"/>
            <a:r>
              <a:rPr lang="en-US" sz="2400" dirty="0" smtClean="0"/>
              <a:t>Find where row </a:t>
            </a:r>
            <a:r>
              <a:rPr lang="en-US" sz="2400" dirty="0" err="1" smtClean="0"/>
              <a:t>i</a:t>
            </a:r>
            <a:r>
              <a:rPr lang="en-US" sz="2400" dirty="0" smtClean="0"/>
              <a:t> begins</a:t>
            </a:r>
          </a:p>
          <a:p>
            <a:pPr lvl="1"/>
            <a:r>
              <a:rPr lang="en-US" sz="2400" dirty="0" smtClean="0"/>
              <a:t>Find the location of the j-</a:t>
            </a:r>
            <a:r>
              <a:rPr lang="en-US" sz="2400" dirty="0" err="1" smtClean="0"/>
              <a:t>th</a:t>
            </a:r>
            <a:r>
              <a:rPr lang="en-US" sz="2400" dirty="0" smtClean="0"/>
              <a:t> element in that row</a:t>
            </a:r>
          </a:p>
          <a:p>
            <a:r>
              <a:rPr lang="en-US" sz="2400" dirty="0" smtClean="0"/>
              <a:t>A[</a:t>
            </a:r>
            <a:r>
              <a:rPr lang="en-US" sz="2400" dirty="0" err="1" smtClean="0"/>
              <a:t>i,j</a:t>
            </a:r>
            <a:r>
              <a:rPr lang="en-US" sz="2400" dirty="0" smtClean="0"/>
              <a:t>] has address</a:t>
            </a:r>
            <a:endParaRPr lang="en-US" sz="2800" dirty="0" smtClean="0"/>
          </a:p>
          <a:p>
            <a:pPr lvl="1">
              <a:buNone/>
            </a:pPr>
            <a:r>
              <a:rPr lang="en-US" sz="2400" dirty="0" smtClean="0"/>
              <a:t>			</a:t>
            </a:r>
            <a:r>
              <a:rPr lang="en-US" dirty="0" smtClean="0"/>
              <a:t>A + ((i-1)</a:t>
            </a:r>
            <a:r>
              <a:rPr lang="en-US" dirty="0" smtClean="0"/>
              <a:t> </a:t>
            </a:r>
            <a:r>
              <a:rPr lang="en-US" dirty="0" smtClean="0"/>
              <a:t>× N + (j-1)) × 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Indexed Addressing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offset address of the operand is the sum of </a:t>
            </a:r>
          </a:p>
          <a:p>
            <a:pPr lvl="1"/>
            <a:r>
              <a:rPr lang="en-US" sz="2400" dirty="0" smtClean="0"/>
              <a:t>The contents of a base register (BX or BP)</a:t>
            </a:r>
          </a:p>
          <a:p>
            <a:pPr lvl="1"/>
            <a:r>
              <a:rPr lang="en-US" sz="2400" dirty="0" smtClean="0"/>
              <a:t>The contents of an index register (SI or DI)</a:t>
            </a:r>
          </a:p>
          <a:p>
            <a:pPr lvl="1"/>
            <a:r>
              <a:rPr lang="en-US" sz="2400" dirty="0" smtClean="0"/>
              <a:t>Optionally, a variable’s offset address</a:t>
            </a:r>
          </a:p>
          <a:p>
            <a:pPr lvl="1"/>
            <a:r>
              <a:rPr lang="en-US" sz="2400" dirty="0" smtClean="0"/>
              <a:t>Optionally, a constant </a:t>
            </a:r>
          </a:p>
          <a:p>
            <a:r>
              <a:rPr lang="en-US" sz="2400" dirty="0" smtClean="0"/>
              <a:t>Operand format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variable [base register] [index register]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smtClean="0"/>
              <a:t>[</a:t>
            </a:r>
            <a:r>
              <a:rPr lang="en-US" sz="2400" dirty="0" smtClean="0"/>
              <a:t>base register </a:t>
            </a:r>
            <a:r>
              <a:rPr lang="en-US" sz="2400" dirty="0" smtClean="0"/>
              <a:t>+ index register + variable + constant]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smtClean="0"/>
              <a:t>variable[base </a:t>
            </a:r>
            <a:r>
              <a:rPr lang="en-US" sz="2400" dirty="0" smtClean="0"/>
              <a:t>register + index register + </a:t>
            </a:r>
            <a:r>
              <a:rPr lang="en-US" sz="2400" dirty="0" smtClean="0"/>
              <a:t>constant]</a:t>
            </a:r>
          </a:p>
          <a:p>
            <a:pPr>
              <a:buNone/>
            </a:pPr>
            <a:r>
              <a:rPr lang="en-US" sz="2400" dirty="0" smtClean="0"/>
              <a:t>		constant[base </a:t>
            </a:r>
            <a:r>
              <a:rPr lang="en-US" sz="2400" dirty="0" smtClean="0"/>
              <a:t>register + index register + </a:t>
            </a:r>
            <a:r>
              <a:rPr lang="en-US" sz="2400" dirty="0" smtClean="0"/>
              <a:t>variable]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Indexed Addressing Mode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069068"/>
            <a:ext cx="709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Suppose A is 5 by 7 word array stored in row major order. Write a code to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clear the 3</a:t>
            </a:r>
            <a:r>
              <a:rPr lang="en-US" baseline="30000" dirty="0" smtClean="0">
                <a:solidFill>
                  <a:srgbClr val="C00000"/>
                </a:solidFill>
              </a:rPr>
              <a:t>rd</a:t>
            </a:r>
            <a:r>
              <a:rPr lang="en-US" dirty="0" smtClean="0">
                <a:solidFill>
                  <a:srgbClr val="C00000"/>
                </a:solidFill>
              </a:rPr>
              <a:t> row using based indexed mode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282077"/>
            <a:ext cx="6347379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/>
              <a:t>MOV </a:t>
            </a:r>
            <a:r>
              <a:rPr lang="en-US" dirty="0" smtClean="0"/>
              <a:t>	</a:t>
            </a:r>
            <a:r>
              <a:rPr lang="en-US" dirty="0" smtClean="0"/>
              <a:t>BX, 28</a:t>
            </a:r>
            <a:r>
              <a:rPr lang="en-US" dirty="0" smtClean="0"/>
              <a:t>	; </a:t>
            </a:r>
            <a:r>
              <a:rPr lang="en-US" dirty="0" smtClean="0"/>
              <a:t>BX indexes row 3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XOR</a:t>
            </a:r>
            <a:r>
              <a:rPr lang="en-US" dirty="0" smtClean="0"/>
              <a:t>  </a:t>
            </a:r>
            <a:r>
              <a:rPr lang="en-US" dirty="0" smtClean="0"/>
              <a:t>	</a:t>
            </a:r>
            <a:r>
              <a:rPr lang="en-US" dirty="0" smtClean="0"/>
              <a:t>SI, SI</a:t>
            </a:r>
            <a:r>
              <a:rPr lang="en-US" dirty="0" smtClean="0"/>
              <a:t>	; </a:t>
            </a:r>
            <a:r>
              <a:rPr lang="en-US" dirty="0" smtClean="0"/>
              <a:t>SI will index columns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MOV</a:t>
            </a:r>
            <a:r>
              <a:rPr lang="en-US" dirty="0" smtClean="0"/>
              <a:t>	</a:t>
            </a:r>
            <a:r>
              <a:rPr lang="en-US" dirty="0" smtClean="0"/>
              <a:t>CX, 7</a:t>
            </a:r>
            <a:r>
              <a:rPr lang="en-US" dirty="0" smtClean="0"/>
              <a:t>	; </a:t>
            </a:r>
            <a:r>
              <a:rPr lang="en-US" dirty="0" smtClean="0"/>
              <a:t>number of elements in row</a:t>
            </a:r>
            <a:endParaRPr lang="en-US" dirty="0" smtClean="0"/>
          </a:p>
          <a:p>
            <a:r>
              <a:rPr lang="en-US" dirty="0" smtClean="0"/>
              <a:t>CLEAR:</a:t>
            </a:r>
          </a:p>
          <a:p>
            <a:r>
              <a:rPr lang="en-US" dirty="0" smtClean="0"/>
              <a:t>	</a:t>
            </a:r>
            <a:r>
              <a:rPr lang="en-US" dirty="0" smtClean="0"/>
              <a:t>MOV</a:t>
            </a:r>
            <a:r>
              <a:rPr lang="en-US" dirty="0" smtClean="0"/>
              <a:t>	</a:t>
            </a:r>
            <a:r>
              <a:rPr lang="en-US" dirty="0" smtClean="0"/>
              <a:t>A[BX]</a:t>
            </a:r>
            <a:r>
              <a:rPr lang="en-US" dirty="0" smtClean="0"/>
              <a:t> [SI], 0</a:t>
            </a:r>
            <a:r>
              <a:rPr lang="en-US" dirty="0" smtClean="0"/>
              <a:t>	; </a:t>
            </a:r>
            <a:r>
              <a:rPr lang="en-US" dirty="0" smtClean="0"/>
              <a:t>clear third row, element j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ADD </a:t>
            </a:r>
            <a:r>
              <a:rPr lang="en-US" dirty="0" smtClean="0"/>
              <a:t>	</a:t>
            </a:r>
            <a:r>
              <a:rPr lang="en-US" dirty="0" smtClean="0"/>
              <a:t>SI, 2</a:t>
            </a:r>
            <a:r>
              <a:rPr lang="en-US" dirty="0" smtClean="0"/>
              <a:t>	; </a:t>
            </a:r>
            <a:r>
              <a:rPr lang="en-US" dirty="0" smtClean="0"/>
              <a:t>go to next column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LOOP	CLEAR	; loop </a:t>
            </a:r>
            <a:r>
              <a:rPr lang="en-US" dirty="0" smtClean="0"/>
              <a:t>until done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XLAT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XLAT can be used to convert a byte value into another value that comes from a table</a:t>
            </a:r>
          </a:p>
          <a:p>
            <a:pPr lvl="1"/>
            <a:r>
              <a:rPr lang="en-US" sz="2400" dirty="0" smtClean="0"/>
              <a:t>The byte to be converted must be in AL</a:t>
            </a:r>
          </a:p>
          <a:p>
            <a:pPr lvl="1"/>
            <a:r>
              <a:rPr lang="en-US" sz="2400" dirty="0" smtClean="0"/>
              <a:t>BX must have the offset address of the conversion table 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724275"/>
            <a:ext cx="83820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3525" y="4819650"/>
            <a:ext cx="60769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Dimensional Array</a:t>
            </a:r>
            <a:endParaRPr lang="en-US" dirty="0" smtClean="0"/>
          </a:p>
        </p:txBody>
      </p:sp>
      <p:sp>
        <p:nvSpPr>
          <p:cNvPr id="48131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19226"/>
            <a:ext cx="5638799" cy="4937125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A one dimensional array is an ordered list of </a:t>
            </a:r>
            <a:r>
              <a:rPr lang="en-US" sz="2400" dirty="0" smtClean="0"/>
              <a:t>elements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 </a:t>
            </a:r>
            <a:r>
              <a:rPr lang="en-US" sz="2400" dirty="0" smtClean="0"/>
              <a:t>5 character string named </a:t>
            </a:r>
            <a:r>
              <a:rPr lang="en-US" sz="2400" dirty="0" smtClean="0"/>
              <a:t>MSG</a:t>
            </a:r>
          </a:p>
          <a:p>
            <a:pPr algn="just">
              <a:buNone/>
            </a:pPr>
            <a:r>
              <a:rPr lang="en-US" sz="2400" dirty="0" smtClean="0"/>
              <a:t>		MSG</a:t>
            </a:r>
            <a:r>
              <a:rPr lang="en-US" sz="2400" dirty="0" smtClean="0"/>
              <a:t>	DB	‘</a:t>
            </a:r>
            <a:r>
              <a:rPr lang="en-US" sz="2400" dirty="0" err="1" smtClean="0"/>
              <a:t>abcde</a:t>
            </a:r>
            <a:r>
              <a:rPr lang="en-US" sz="2400" dirty="0" smtClean="0"/>
              <a:t>’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 word array W of 6 </a:t>
            </a:r>
            <a:r>
              <a:rPr lang="en-US" sz="2400" dirty="0" smtClean="0"/>
              <a:t>integers</a:t>
            </a:r>
          </a:p>
          <a:p>
            <a:pPr algn="just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W</a:t>
            </a:r>
            <a:r>
              <a:rPr lang="en-US" sz="2400" dirty="0" smtClean="0"/>
              <a:t>	DW	10, 20, 30, 40, 50, 60</a:t>
            </a:r>
            <a:endParaRPr lang="en-US" sz="2400" dirty="0" smtClean="0"/>
          </a:p>
          <a:p>
            <a:pPr algn="just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6DF7E8-0A46-468F-AC3B-1B380083087E}" type="slidenum">
              <a:rPr lang="en-US">
                <a:solidFill>
                  <a:schemeClr val="tx2"/>
                </a:solidFill>
                <a:latin typeface="Gill Sans MT" panose="020B0502020104020203" pitchFamily="34" charset="0"/>
              </a:rPr>
              <a:pPr eaLnBrk="1" hangingPunct="1"/>
              <a:t>2</a:t>
            </a:fld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43777" y="1295400"/>
            <a:ext cx="3100223" cy="41333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9384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byte or word arrays</a:t>
            </a:r>
          </a:p>
          <a:p>
            <a:r>
              <a:rPr lang="en-US" dirty="0" smtClean="0"/>
              <a:t>String instructions</a:t>
            </a:r>
          </a:p>
          <a:p>
            <a:pPr lvl="1"/>
            <a:r>
              <a:rPr lang="en-US" dirty="0" smtClean="0"/>
              <a:t>Copy a string</a:t>
            </a:r>
          </a:p>
          <a:p>
            <a:pPr lvl="1"/>
            <a:r>
              <a:rPr lang="en-US" dirty="0" smtClean="0"/>
              <a:t>Search a string </a:t>
            </a:r>
          </a:p>
          <a:p>
            <a:pPr lvl="1"/>
            <a:r>
              <a:rPr lang="en-US" dirty="0" smtClean="0"/>
              <a:t>Store characters</a:t>
            </a:r>
          </a:p>
          <a:p>
            <a:pPr lvl="1"/>
            <a:r>
              <a:rPr lang="en-US" dirty="0" smtClean="0"/>
              <a:t>Compare 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the Direction Flag (DF)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713405"/>
            <a:ext cx="85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String operations are implemented by index registers SI and DI</a:t>
            </a:r>
          </a:p>
          <a:p>
            <a:r>
              <a:rPr lang="en-US" dirty="0" smtClean="0"/>
              <a:t>	STRING1	DB	‘ABCDE’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Suppose this string is stored in memory starting at offset 0200h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2743200"/>
            <a:ext cx="7664116" cy="2206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5260216"/>
            <a:ext cx="85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DF = 0, SI and DI proceeds from left to right towards increasing address.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If DF = </a:t>
            </a:r>
            <a:r>
              <a:rPr lang="en-US" dirty="0" smtClean="0"/>
              <a:t>1, </a:t>
            </a:r>
            <a:r>
              <a:rPr lang="en-US" dirty="0"/>
              <a:t>SI and DI proceeds from </a:t>
            </a:r>
            <a:r>
              <a:rPr lang="en-US" dirty="0" smtClean="0"/>
              <a:t>right </a:t>
            </a:r>
            <a:r>
              <a:rPr lang="en-US" dirty="0"/>
              <a:t>to </a:t>
            </a:r>
            <a:r>
              <a:rPr lang="en-US" dirty="0" smtClean="0"/>
              <a:t>left </a:t>
            </a:r>
            <a:r>
              <a:rPr lang="en-US" dirty="0"/>
              <a:t>towards </a:t>
            </a:r>
            <a:r>
              <a:rPr lang="en-US" dirty="0" smtClean="0"/>
              <a:t>decreasing </a:t>
            </a:r>
            <a:r>
              <a:rPr lang="en-US" dirty="0"/>
              <a:t>address.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14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CLD and STD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898073"/>
            <a:ext cx="571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CLD 	; clear DF (DF = 0)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STD	; set DF ( DF = 1)</a:t>
            </a:r>
          </a:p>
          <a:p>
            <a:endParaRPr lang="en-US" sz="2000" dirty="0"/>
          </a:p>
          <a:p>
            <a:r>
              <a:rPr lang="en-US" sz="2000" dirty="0" smtClean="0"/>
              <a:t>CLD and STD have no effect on Flags register.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220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MOVSB and MOVSW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713405"/>
            <a:ext cx="85967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MOVSB		; move string byte</a:t>
            </a:r>
          </a:p>
          <a:p>
            <a:r>
              <a:rPr lang="en-US" sz="2000" dirty="0" smtClean="0"/>
              <a:t>MOVSW		; move string 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Copies contents of address DS:SI (source) to the address ES:DI (destination).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Involves both ES and DS register, so we have to initialize both.</a:t>
            </a:r>
          </a:p>
          <a:p>
            <a:r>
              <a:rPr lang="en-US" sz="2000" dirty="0" smtClean="0"/>
              <a:t>	MOV </a:t>
            </a:r>
            <a:r>
              <a:rPr lang="en-US" sz="2000" dirty="0"/>
              <a:t>AX,@DATA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	MOV </a:t>
            </a:r>
            <a:r>
              <a:rPr lang="en-US" sz="2000" dirty="0"/>
              <a:t>DS, AX  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	MOV </a:t>
            </a:r>
            <a:r>
              <a:rPr lang="en-US" sz="2000" dirty="0"/>
              <a:t>ES, </a:t>
            </a:r>
            <a:r>
              <a:rPr lang="en-US" sz="2000" dirty="0" smtClean="0"/>
              <a:t>AX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Does a memory-memory operation.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Source byte/word is unchanged after move.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After move, both SI and DI are automatically increased (by 1/2) if DF = 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After move, both SI and DI are automatically </a:t>
            </a:r>
            <a:r>
              <a:rPr lang="en-US" sz="2000" dirty="0" smtClean="0"/>
              <a:t>decreased (by </a:t>
            </a:r>
            <a:r>
              <a:rPr lang="en-US" sz="2000" dirty="0"/>
              <a:t>1/2)</a:t>
            </a:r>
            <a:r>
              <a:rPr lang="en-US" sz="2000" dirty="0" smtClean="0"/>
              <a:t> </a:t>
            </a:r>
            <a:r>
              <a:rPr lang="en-US" sz="2000" dirty="0"/>
              <a:t>if DF = </a:t>
            </a:r>
            <a:r>
              <a:rPr lang="en-US" sz="2000" dirty="0" smtClean="0"/>
              <a:t>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Has no effect on the Flags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347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MOVSB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3400" y="418678"/>
            <a:ext cx="4724399" cy="62869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1524000"/>
            <a:ext cx="419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LEA SI, </a:t>
            </a:r>
            <a:r>
              <a:rPr lang="en-US" sz="2000" dirty="0" smtClean="0"/>
              <a:t>STRING1    </a:t>
            </a:r>
          </a:p>
          <a:p>
            <a:r>
              <a:rPr lang="en-US" sz="2000" dirty="0" smtClean="0"/>
              <a:t>;</a:t>
            </a:r>
            <a:r>
              <a:rPr lang="en-US" sz="2000" dirty="0"/>
              <a:t>SI POINTS TO SOURCE STRING</a:t>
            </a:r>
          </a:p>
          <a:p>
            <a:endParaRPr lang="it-IT" sz="2000" dirty="0" smtClean="0"/>
          </a:p>
          <a:p>
            <a:r>
              <a:rPr lang="it-IT" sz="2000" dirty="0" smtClean="0"/>
              <a:t>LEA </a:t>
            </a:r>
            <a:r>
              <a:rPr lang="it-IT" sz="2000" dirty="0"/>
              <a:t>DI, </a:t>
            </a:r>
            <a:r>
              <a:rPr lang="it-IT" sz="2000" dirty="0" smtClean="0"/>
              <a:t>STRING2 </a:t>
            </a:r>
          </a:p>
          <a:p>
            <a:r>
              <a:rPr lang="it-IT" sz="2000" dirty="0" smtClean="0"/>
              <a:t>;</a:t>
            </a:r>
            <a:r>
              <a:rPr lang="it-IT" sz="2000" dirty="0"/>
              <a:t>DI POINTS TO DESTINATION STRING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LD    </a:t>
            </a:r>
            <a:r>
              <a:rPr lang="en-US" sz="2000" dirty="0"/>
              <a:t>;CLEAR DF</a:t>
            </a:r>
          </a:p>
          <a:p>
            <a:r>
              <a:rPr lang="en-US" sz="2000" dirty="0" smtClean="0"/>
              <a:t>MOVSB </a:t>
            </a:r>
          </a:p>
          <a:p>
            <a:r>
              <a:rPr lang="en-US" sz="2000" dirty="0" smtClean="0"/>
              <a:t>MOVSB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9783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 prefix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898073"/>
            <a:ext cx="838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N = number of bytes in the source string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CX = 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REP prefix </a:t>
            </a:r>
            <a:r>
              <a:rPr lang="en-US" sz="2000" dirty="0" smtClean="0"/>
              <a:t>causes </a:t>
            </a:r>
            <a:r>
              <a:rPr lang="en-US" sz="2000" dirty="0"/>
              <a:t>MOVSB to be </a:t>
            </a:r>
            <a:r>
              <a:rPr lang="en-US" sz="2000" dirty="0" smtClean="0"/>
              <a:t>executed N</a:t>
            </a:r>
            <a:r>
              <a:rPr lang="en-US" sz="2000" i="1" dirty="0" smtClean="0"/>
              <a:t> </a:t>
            </a:r>
            <a:r>
              <a:rPr lang="en-US" sz="2000" dirty="0" smtClean="0"/>
              <a:t>times.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After each move CX is decremented until CX = 0.</a:t>
            </a:r>
          </a:p>
          <a:p>
            <a:endParaRPr lang="en-US" sz="2000" dirty="0"/>
          </a:p>
          <a:p>
            <a:r>
              <a:rPr lang="en-US" sz="2000" dirty="0"/>
              <a:t>CLD</a:t>
            </a:r>
          </a:p>
          <a:p>
            <a:r>
              <a:rPr lang="en-US" sz="2000" dirty="0"/>
              <a:t>LEA SI</a:t>
            </a:r>
            <a:r>
              <a:rPr lang="en-US" sz="2000" dirty="0" smtClean="0"/>
              <a:t>, STRING1</a:t>
            </a:r>
            <a:endParaRPr lang="en-US" sz="2000" dirty="0"/>
          </a:p>
          <a:p>
            <a:r>
              <a:rPr lang="en-US" sz="2000" dirty="0"/>
              <a:t>LEA DI,STRING2</a:t>
            </a:r>
          </a:p>
          <a:p>
            <a:r>
              <a:rPr lang="en-US" sz="2000" dirty="0"/>
              <a:t>MOV CX,5 </a:t>
            </a:r>
            <a:r>
              <a:rPr lang="en-US" sz="2000" dirty="0" smtClean="0"/>
              <a:t>	;</a:t>
            </a:r>
            <a:r>
              <a:rPr lang="en-US" sz="2000" dirty="0"/>
              <a:t>no. of chars in STRING!</a:t>
            </a:r>
          </a:p>
          <a:p>
            <a:r>
              <a:rPr lang="en-US" sz="2000" dirty="0"/>
              <a:t>REP </a:t>
            </a:r>
            <a:r>
              <a:rPr lang="en-US" sz="2000" dirty="0" smtClean="0"/>
              <a:t>MOVSB</a:t>
            </a:r>
          </a:p>
        </p:txBody>
      </p:sp>
    </p:spTree>
    <p:extLst>
      <p:ext uri="{BB962C8B-B14F-4D97-AF65-F5344CB8AC3E}">
        <p14:creationId xmlns:p14="http://schemas.microsoft.com/office/powerpoint/2010/main" xmlns="" val="373328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STOSB and STOSW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7818" y="1713405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STOSB		; store string byte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STOSB moves the contents of AL register to the byte address ES:DI (destination).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DI is incremented if DF = 0 and decremented if DF = 1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/>
              <a:t>STOSW		; store string </a:t>
            </a:r>
            <a:r>
              <a:rPr lang="en-US" sz="2000" dirty="0" smtClean="0"/>
              <a:t>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STOSW </a:t>
            </a:r>
            <a:r>
              <a:rPr lang="en-US" sz="2000" dirty="0"/>
              <a:t>moves the contents of </a:t>
            </a:r>
            <a:r>
              <a:rPr lang="en-US" sz="2000" dirty="0" smtClean="0"/>
              <a:t>AX </a:t>
            </a:r>
            <a:r>
              <a:rPr lang="en-US" sz="2000" dirty="0"/>
              <a:t>register to the </a:t>
            </a:r>
            <a:r>
              <a:rPr lang="en-US" sz="2000" dirty="0" smtClean="0"/>
              <a:t>word </a:t>
            </a:r>
            <a:r>
              <a:rPr lang="en-US" sz="2000" dirty="0"/>
              <a:t>address ES:DI (destination).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DI is </a:t>
            </a:r>
            <a:r>
              <a:rPr lang="en-US" sz="2000" dirty="0" smtClean="0"/>
              <a:t>increased by 2 </a:t>
            </a:r>
            <a:r>
              <a:rPr lang="en-US" sz="2000" dirty="0"/>
              <a:t>if DF = 0 and </a:t>
            </a:r>
            <a:r>
              <a:rPr lang="en-US" sz="2000" dirty="0" smtClean="0"/>
              <a:t>decreased by 2 </a:t>
            </a:r>
            <a:r>
              <a:rPr lang="en-US" sz="2000" dirty="0"/>
              <a:t>if DF = 1</a:t>
            </a:r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STOSB and STOSW </a:t>
            </a:r>
            <a:r>
              <a:rPr lang="en-US" sz="2000" dirty="0"/>
              <a:t>h</a:t>
            </a:r>
            <a:r>
              <a:rPr lang="en-US" sz="2000" dirty="0" smtClean="0"/>
              <a:t>as no effect on the Flags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0486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STOSB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39444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LEA </a:t>
            </a:r>
            <a:r>
              <a:rPr lang="en-US" sz="2000" dirty="0" smtClean="0"/>
              <a:t>DI</a:t>
            </a:r>
            <a:r>
              <a:rPr lang="en-US" sz="2000" dirty="0"/>
              <a:t>, </a:t>
            </a:r>
            <a:r>
              <a:rPr lang="en-US" sz="2000" dirty="0" smtClean="0"/>
              <a:t>STRING1    </a:t>
            </a:r>
          </a:p>
          <a:p>
            <a:r>
              <a:rPr lang="en-US" sz="2000" dirty="0" smtClean="0"/>
              <a:t>;</a:t>
            </a:r>
            <a:r>
              <a:rPr lang="en-US" sz="2000" dirty="0"/>
              <a:t>D</a:t>
            </a:r>
            <a:r>
              <a:rPr lang="en-US" sz="2000" dirty="0" smtClean="0"/>
              <a:t>I </a:t>
            </a:r>
            <a:r>
              <a:rPr lang="en-US" sz="2000" dirty="0"/>
              <a:t>POINTS TO </a:t>
            </a:r>
            <a:r>
              <a:rPr lang="en-US" sz="2000" dirty="0" smtClean="0"/>
              <a:t>DESTINATION </a:t>
            </a:r>
            <a:r>
              <a:rPr lang="en-US" sz="2000" dirty="0"/>
              <a:t>STRING</a:t>
            </a:r>
          </a:p>
          <a:p>
            <a:endParaRPr lang="it-IT" sz="2000" dirty="0" smtClean="0"/>
          </a:p>
          <a:p>
            <a:r>
              <a:rPr lang="it-IT" sz="2000" dirty="0" smtClean="0"/>
              <a:t>MOV AL, ‘A’</a:t>
            </a:r>
            <a:endParaRPr lang="it-IT" sz="2000" dirty="0"/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LD    </a:t>
            </a:r>
            <a:r>
              <a:rPr lang="en-US" sz="2000" dirty="0"/>
              <a:t>;CLEAR DF</a:t>
            </a:r>
          </a:p>
          <a:p>
            <a:r>
              <a:rPr lang="en-US" sz="2000" dirty="0" smtClean="0"/>
              <a:t>STOSB </a:t>
            </a:r>
          </a:p>
          <a:p>
            <a:r>
              <a:rPr lang="en-US" sz="2000" dirty="0" smtClean="0"/>
              <a:t>STOSB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2793" y="378727"/>
            <a:ext cx="4448807" cy="63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74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LODSB and LODSW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7818" y="1713405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LODSB		; load string byte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LODSB moves the byte </a:t>
            </a:r>
            <a:r>
              <a:rPr lang="en-US" sz="2000" dirty="0"/>
              <a:t>addressed by DS:SI </a:t>
            </a:r>
            <a:r>
              <a:rPr lang="en-US" sz="2000" dirty="0" smtClean="0"/>
              <a:t>(source) to 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SI is incremented if DF = 0 and decremented if DF = 1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LODSW</a:t>
            </a:r>
            <a:r>
              <a:rPr lang="en-US" sz="2000" dirty="0"/>
              <a:t>		; </a:t>
            </a:r>
            <a:r>
              <a:rPr lang="en-US" sz="2000" dirty="0" smtClean="0"/>
              <a:t>load </a:t>
            </a:r>
            <a:r>
              <a:rPr lang="en-US" sz="2000" dirty="0"/>
              <a:t>string </a:t>
            </a:r>
            <a:r>
              <a:rPr lang="en-US" sz="2000" dirty="0" smtClean="0"/>
              <a:t>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LODSW </a:t>
            </a:r>
            <a:r>
              <a:rPr lang="en-US" sz="2000" dirty="0"/>
              <a:t>moves the </a:t>
            </a:r>
            <a:r>
              <a:rPr lang="en-US" sz="2000" dirty="0" smtClean="0"/>
              <a:t>word </a:t>
            </a:r>
            <a:r>
              <a:rPr lang="en-US" sz="2000" dirty="0"/>
              <a:t>addressed by DS:SI </a:t>
            </a:r>
            <a:r>
              <a:rPr lang="en-US" sz="2000" dirty="0" smtClean="0"/>
              <a:t>(source) to AX.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SI </a:t>
            </a:r>
            <a:r>
              <a:rPr lang="en-US" sz="2000" dirty="0"/>
              <a:t>is </a:t>
            </a:r>
            <a:r>
              <a:rPr lang="en-US" sz="2000" dirty="0" smtClean="0"/>
              <a:t>increased by 2 </a:t>
            </a:r>
            <a:r>
              <a:rPr lang="en-US" sz="2000" dirty="0"/>
              <a:t>if DF = 0 and </a:t>
            </a:r>
            <a:r>
              <a:rPr lang="en-US" sz="2000" dirty="0" smtClean="0"/>
              <a:t>decreased by 2 </a:t>
            </a:r>
            <a:r>
              <a:rPr lang="en-US" sz="2000" dirty="0"/>
              <a:t>if DF = 1</a:t>
            </a:r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LODSB and LODSW </a:t>
            </a:r>
            <a:r>
              <a:rPr lang="en-US" sz="2000" dirty="0"/>
              <a:t>h</a:t>
            </a:r>
            <a:r>
              <a:rPr lang="en-US" sz="2000" dirty="0" smtClean="0"/>
              <a:t>as no effect on the Flags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917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LODSB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33541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LEA S</a:t>
            </a:r>
            <a:r>
              <a:rPr lang="en-US" sz="2000" dirty="0" smtClean="0"/>
              <a:t>I</a:t>
            </a:r>
            <a:r>
              <a:rPr lang="en-US" sz="2000" dirty="0"/>
              <a:t>, </a:t>
            </a:r>
            <a:r>
              <a:rPr lang="en-US" sz="2000" dirty="0" smtClean="0"/>
              <a:t>STRING1    </a:t>
            </a:r>
          </a:p>
          <a:p>
            <a:r>
              <a:rPr lang="en-US" sz="2000" dirty="0" smtClean="0"/>
              <a:t>;</a:t>
            </a:r>
            <a:r>
              <a:rPr lang="en-US" sz="2000" dirty="0"/>
              <a:t>S</a:t>
            </a:r>
            <a:r>
              <a:rPr lang="en-US" sz="2000" dirty="0" smtClean="0"/>
              <a:t>I </a:t>
            </a:r>
            <a:r>
              <a:rPr lang="en-US" sz="2000" dirty="0"/>
              <a:t>POINTS TO </a:t>
            </a:r>
            <a:r>
              <a:rPr lang="en-US" sz="2000" dirty="0" smtClean="0"/>
              <a:t>SOURCE </a:t>
            </a:r>
            <a:r>
              <a:rPr lang="en-US" sz="2000" dirty="0"/>
              <a:t>STRING</a:t>
            </a:r>
          </a:p>
          <a:p>
            <a:r>
              <a:rPr lang="en-US" sz="2000" dirty="0" smtClean="0"/>
              <a:t>   </a:t>
            </a:r>
            <a:endParaRPr lang="en-US" sz="2000" dirty="0"/>
          </a:p>
          <a:p>
            <a:r>
              <a:rPr lang="en-US" sz="2000" dirty="0"/>
              <a:t>C</a:t>
            </a:r>
            <a:r>
              <a:rPr lang="en-US" sz="2000" dirty="0" smtClean="0"/>
              <a:t>LD    </a:t>
            </a:r>
            <a:r>
              <a:rPr lang="en-US" sz="2000" dirty="0"/>
              <a:t>;CLEAR DF</a:t>
            </a:r>
          </a:p>
          <a:p>
            <a:r>
              <a:rPr lang="en-US" sz="2000" dirty="0" smtClean="0"/>
              <a:t>LODSB </a:t>
            </a:r>
          </a:p>
          <a:p>
            <a:r>
              <a:rPr lang="en-US" sz="2000" dirty="0" smtClean="0"/>
              <a:t>LODSB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82833" y="457200"/>
            <a:ext cx="4855129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00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Dimensional Array</a:t>
            </a:r>
            <a:endParaRPr lang="en-US" dirty="0" smtClean="0"/>
          </a:p>
        </p:txBody>
      </p:sp>
      <p:sp>
        <p:nvSpPr>
          <p:cNvPr id="48131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19226"/>
            <a:ext cx="8305800" cy="140017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address of the array variable is called the base address of the </a:t>
            </a:r>
            <a:r>
              <a:rPr lang="en-US" sz="2400" dirty="0" smtClean="0"/>
              <a:t>array</a:t>
            </a:r>
          </a:p>
          <a:p>
            <a:pPr algn="just"/>
            <a:r>
              <a:rPr lang="en-US" sz="2400" dirty="0" smtClean="0"/>
              <a:t>The array W is like this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6DF7E8-0A46-468F-AC3B-1B380083087E}" type="slidenum">
              <a:rPr lang="en-US">
                <a:solidFill>
                  <a:schemeClr val="tx2"/>
                </a:solidFill>
                <a:latin typeface="Gill Sans MT" panose="020B0502020104020203" pitchFamily="34" charset="0"/>
              </a:rPr>
              <a:pPr eaLnBrk="1" hangingPunct="1"/>
              <a:t>3</a:t>
            </a:fld>
            <a:endParaRPr lang="en-US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3009767"/>
            <a:ext cx="8513618" cy="31624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9384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SCASB and SCASW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7818" y="1713405"/>
            <a:ext cx="8915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SCASB		; scan string byte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SCASB scans the byte </a:t>
            </a:r>
            <a:r>
              <a:rPr lang="en-US" sz="2000" dirty="0"/>
              <a:t>addressed by </a:t>
            </a:r>
            <a:r>
              <a:rPr lang="en-US" sz="2000" dirty="0" smtClean="0"/>
              <a:t>ES:DI to find a target byte stored in 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</a:t>
            </a:r>
            <a:r>
              <a:rPr lang="en-US" sz="2000" dirty="0" smtClean="0"/>
              <a:t>I is incremented if DF = 0 and decremented if DF = 1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SCASW</a:t>
            </a:r>
            <a:r>
              <a:rPr lang="en-US" sz="2000" dirty="0"/>
              <a:t>		; </a:t>
            </a:r>
            <a:r>
              <a:rPr lang="en-US" sz="2000" dirty="0" smtClean="0"/>
              <a:t>scan </a:t>
            </a:r>
            <a:r>
              <a:rPr lang="en-US" sz="2000" dirty="0"/>
              <a:t>string </a:t>
            </a:r>
            <a:r>
              <a:rPr lang="en-US" sz="2000" dirty="0" smtClean="0"/>
              <a:t>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SCASW </a:t>
            </a:r>
            <a:r>
              <a:rPr lang="en-US" sz="2000" dirty="0"/>
              <a:t>scans the </a:t>
            </a:r>
            <a:r>
              <a:rPr lang="en-US" sz="2000" dirty="0" smtClean="0"/>
              <a:t>word </a:t>
            </a:r>
            <a:r>
              <a:rPr lang="en-US" sz="2000" dirty="0"/>
              <a:t>addressed by ES:DI to find a target </a:t>
            </a:r>
            <a:r>
              <a:rPr lang="en-US" sz="2000" dirty="0" smtClean="0"/>
              <a:t>word </a:t>
            </a:r>
            <a:r>
              <a:rPr lang="en-US" sz="2000" dirty="0"/>
              <a:t>stored in </a:t>
            </a:r>
            <a:r>
              <a:rPr lang="en-US" sz="2000" dirty="0" smtClean="0"/>
              <a:t>AX.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</a:t>
            </a:r>
            <a:r>
              <a:rPr lang="en-US" sz="2000" dirty="0" smtClean="0"/>
              <a:t>I </a:t>
            </a:r>
            <a:r>
              <a:rPr lang="en-US" sz="2000" dirty="0"/>
              <a:t>is </a:t>
            </a:r>
            <a:r>
              <a:rPr lang="en-US" sz="2000" dirty="0" smtClean="0"/>
              <a:t>increased by 2 </a:t>
            </a:r>
            <a:r>
              <a:rPr lang="en-US" sz="2000" dirty="0"/>
              <a:t>if DF = 0 and </a:t>
            </a:r>
            <a:r>
              <a:rPr lang="en-US" sz="2000" dirty="0" smtClean="0"/>
              <a:t>decreased by 2 </a:t>
            </a:r>
            <a:r>
              <a:rPr lang="en-US" sz="2000" dirty="0"/>
              <a:t>if DF = 1</a:t>
            </a:r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SCASB and SCASW affects all status flags.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2284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SCASB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26125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LEA </a:t>
            </a:r>
            <a:r>
              <a:rPr lang="en-US" sz="2000" dirty="0" smtClean="0"/>
              <a:t>DI</a:t>
            </a:r>
            <a:r>
              <a:rPr lang="en-US" sz="2000" dirty="0"/>
              <a:t>, </a:t>
            </a:r>
            <a:r>
              <a:rPr lang="en-US" sz="2000" dirty="0" smtClean="0"/>
              <a:t>STRING1    </a:t>
            </a:r>
          </a:p>
          <a:p>
            <a:r>
              <a:rPr lang="en-US" sz="2000" dirty="0" smtClean="0"/>
              <a:t>;</a:t>
            </a:r>
            <a:r>
              <a:rPr lang="en-US" sz="2000" dirty="0"/>
              <a:t>D</a:t>
            </a:r>
            <a:r>
              <a:rPr lang="en-US" sz="2000" dirty="0" smtClean="0"/>
              <a:t>I </a:t>
            </a:r>
            <a:r>
              <a:rPr lang="en-US" sz="2000" dirty="0"/>
              <a:t>POINTS TO </a:t>
            </a:r>
            <a:r>
              <a:rPr lang="en-US" sz="2000" dirty="0" smtClean="0"/>
              <a:t>STRING1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MOV AL, ‘B’   </a:t>
            </a:r>
            <a:endParaRPr lang="en-US" sz="2000" dirty="0"/>
          </a:p>
          <a:p>
            <a:r>
              <a:rPr lang="en-US" sz="2000" dirty="0"/>
              <a:t>C</a:t>
            </a:r>
            <a:r>
              <a:rPr lang="en-US" sz="2000" dirty="0" smtClean="0"/>
              <a:t>LD    </a:t>
            </a:r>
            <a:r>
              <a:rPr lang="en-US" sz="2000" dirty="0"/>
              <a:t>;CLEAR DF</a:t>
            </a:r>
          </a:p>
          <a:p>
            <a:r>
              <a:rPr lang="en-US" sz="2000" dirty="0" smtClean="0"/>
              <a:t>SCASB </a:t>
            </a:r>
          </a:p>
          <a:p>
            <a:r>
              <a:rPr lang="en-US" sz="2000" dirty="0" smtClean="0"/>
              <a:t>SCASB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82647" y="838200"/>
            <a:ext cx="6240517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53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REPNE and REPNZ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82436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CX = number of bytes in the string</a:t>
            </a:r>
          </a:p>
          <a:p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REPNE SCASB 	; </a:t>
            </a:r>
            <a:r>
              <a:rPr lang="en-US" sz="2000" dirty="0"/>
              <a:t>repeat SCASB while not </a:t>
            </a:r>
            <a:r>
              <a:rPr lang="en-US" sz="2000" dirty="0" smtClean="0"/>
              <a:t>equal to target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REPNZ SCASB</a:t>
            </a:r>
            <a:r>
              <a:rPr lang="en-US" sz="2000" dirty="0"/>
              <a:t>	; repeat SCASB </a:t>
            </a:r>
            <a:r>
              <a:rPr lang="en-US" sz="2000" dirty="0" smtClean="0"/>
              <a:t>while CX </a:t>
            </a:r>
            <a:r>
              <a:rPr lang="en-US" sz="2000" dirty="0"/>
              <a:t>not equal to </a:t>
            </a:r>
            <a:r>
              <a:rPr lang="en-US" sz="2000" dirty="0" smtClean="0"/>
              <a:t>zero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Both does the same 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81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CMPSB and CMPSW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7818" y="1713405"/>
            <a:ext cx="8915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CMPSB		; compare string byte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CMPSB </a:t>
            </a:r>
            <a:r>
              <a:rPr lang="en-US" sz="2000" dirty="0"/>
              <a:t>subtracts the byte with address ES:DI from the byte with address DS:SI, </a:t>
            </a:r>
            <a:r>
              <a:rPr lang="en-US" sz="2000" dirty="0" smtClean="0"/>
              <a:t>and sets </a:t>
            </a:r>
            <a:r>
              <a:rPr lang="en-US" sz="2000" dirty="0"/>
              <a:t>the flags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SI and DI are incremented if DF = 0 and decremented if DF = 1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CMPSW</a:t>
            </a:r>
            <a:r>
              <a:rPr lang="en-US" sz="2000" dirty="0"/>
              <a:t>		; </a:t>
            </a:r>
            <a:r>
              <a:rPr lang="en-US" sz="2000" dirty="0" smtClean="0"/>
              <a:t>compare </a:t>
            </a:r>
            <a:r>
              <a:rPr lang="en-US" sz="2000" dirty="0"/>
              <a:t>string </a:t>
            </a:r>
            <a:r>
              <a:rPr lang="en-US" sz="2000" dirty="0" smtClean="0"/>
              <a:t>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CMPSB subtracts the </a:t>
            </a:r>
            <a:r>
              <a:rPr lang="en-US" sz="2000" dirty="0" smtClean="0"/>
              <a:t>word </a:t>
            </a:r>
            <a:r>
              <a:rPr lang="en-US" sz="2000" dirty="0"/>
              <a:t>with address ES:DI from the </a:t>
            </a:r>
            <a:r>
              <a:rPr lang="en-US" sz="2000" dirty="0" smtClean="0"/>
              <a:t>word </a:t>
            </a:r>
            <a:r>
              <a:rPr lang="en-US" sz="2000" dirty="0"/>
              <a:t>with address DS:SI, and sets the flags</a:t>
            </a:r>
            <a:r>
              <a:rPr lang="en-US" sz="2000" dirty="0" smtClean="0"/>
              <a:t>.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SI and DI are increased by 2 </a:t>
            </a:r>
            <a:r>
              <a:rPr lang="en-US" sz="2000" dirty="0"/>
              <a:t>if DF = 0 and </a:t>
            </a:r>
            <a:r>
              <a:rPr lang="en-US" sz="2000" dirty="0" smtClean="0"/>
              <a:t>decreased by 2 </a:t>
            </a:r>
            <a:r>
              <a:rPr lang="en-US" sz="2000" dirty="0"/>
              <a:t>if DF = 1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6417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CMPSB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26125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CLD</a:t>
            </a:r>
          </a:p>
          <a:p>
            <a:r>
              <a:rPr lang="en-US" sz="2000" dirty="0" smtClean="0"/>
              <a:t>LEA </a:t>
            </a:r>
            <a:r>
              <a:rPr lang="en-US" sz="2000" dirty="0"/>
              <a:t>S</a:t>
            </a:r>
            <a:r>
              <a:rPr lang="en-US" sz="2000" dirty="0" smtClean="0"/>
              <a:t>I</a:t>
            </a:r>
            <a:r>
              <a:rPr lang="en-US" sz="2000" dirty="0"/>
              <a:t>, </a:t>
            </a:r>
            <a:r>
              <a:rPr lang="en-US" sz="2000" dirty="0" smtClean="0"/>
              <a:t>STRING1    </a:t>
            </a:r>
          </a:p>
          <a:p>
            <a:r>
              <a:rPr lang="en-US" sz="2000" dirty="0" smtClean="0"/>
              <a:t>;</a:t>
            </a:r>
            <a:r>
              <a:rPr lang="en-US" sz="2000" dirty="0"/>
              <a:t>S</a:t>
            </a:r>
            <a:r>
              <a:rPr lang="en-US" sz="2000" dirty="0" smtClean="0"/>
              <a:t>I </a:t>
            </a:r>
            <a:r>
              <a:rPr lang="en-US" sz="2000" dirty="0"/>
              <a:t>POINTS TO </a:t>
            </a:r>
            <a:r>
              <a:rPr lang="en-US" sz="2000" dirty="0" smtClean="0"/>
              <a:t>STRING1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LEA </a:t>
            </a:r>
            <a:r>
              <a:rPr lang="en-US" sz="2000" dirty="0" smtClean="0"/>
              <a:t>DI</a:t>
            </a:r>
            <a:r>
              <a:rPr lang="en-US" sz="2000" dirty="0"/>
              <a:t>, </a:t>
            </a:r>
            <a:r>
              <a:rPr lang="en-US" sz="2000" dirty="0" smtClean="0"/>
              <a:t>STRING2    </a:t>
            </a:r>
            <a:endParaRPr lang="en-US" sz="2000" dirty="0"/>
          </a:p>
          <a:p>
            <a:r>
              <a:rPr lang="en-US" sz="2000" dirty="0" smtClean="0"/>
              <a:t>;DI </a:t>
            </a:r>
            <a:r>
              <a:rPr lang="en-US" sz="2000" dirty="0"/>
              <a:t>POINTS TO </a:t>
            </a:r>
            <a:r>
              <a:rPr lang="en-US" sz="2000" dirty="0" smtClean="0"/>
              <a:t>STRING2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CMPSB </a:t>
            </a:r>
          </a:p>
          <a:p>
            <a:r>
              <a:rPr lang="en-US" sz="2000" dirty="0" smtClean="0"/>
              <a:t>CMPSB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1800" y="381000"/>
            <a:ext cx="5638800" cy="645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99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 and REPZ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82436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CX = number of bytes in the shorter string</a:t>
            </a:r>
          </a:p>
          <a:p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REPE CMPSB 	; compare string bytes while equal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REPZ CMPSB</a:t>
            </a:r>
            <a:r>
              <a:rPr lang="en-US" sz="2000" dirty="0"/>
              <a:t>	</a:t>
            </a:r>
            <a:r>
              <a:rPr lang="en-US" sz="2000" dirty="0" smtClean="0"/>
              <a:t>	; </a:t>
            </a:r>
            <a:r>
              <a:rPr lang="en-US" sz="2000" dirty="0"/>
              <a:t>compare string bytes </a:t>
            </a:r>
            <a:r>
              <a:rPr lang="en-US" sz="2000" dirty="0" smtClean="0"/>
              <a:t>while equal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Both instructions repeatedly executes CMPSB until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There is a mismatch between the two strings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CX = 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1820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7600" y="838200"/>
            <a:ext cx="5105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M0V </a:t>
            </a:r>
            <a:r>
              <a:rPr lang="en-US" dirty="0" smtClean="0"/>
              <a:t>CX,10	</a:t>
            </a:r>
            <a:r>
              <a:rPr lang="en-US" dirty="0"/>
              <a:t>;length </a:t>
            </a:r>
            <a:r>
              <a:rPr lang="en-US" dirty="0" smtClean="0"/>
              <a:t>of the strings</a:t>
            </a:r>
            <a:endParaRPr lang="en-US" dirty="0"/>
          </a:p>
          <a:p>
            <a:r>
              <a:rPr lang="en-US" dirty="0" smtClean="0"/>
              <a:t>	LEA </a:t>
            </a:r>
            <a:r>
              <a:rPr lang="en-US" dirty="0" smtClean="0"/>
              <a:t>SI,STR1	</a:t>
            </a:r>
            <a:r>
              <a:rPr lang="en-US" dirty="0"/>
              <a:t>;SI points to </a:t>
            </a:r>
            <a:r>
              <a:rPr lang="en-US" dirty="0" smtClean="0"/>
              <a:t>STR1</a:t>
            </a:r>
            <a:endParaRPr lang="en-US" dirty="0"/>
          </a:p>
          <a:p>
            <a:r>
              <a:rPr lang="en-US" dirty="0" smtClean="0"/>
              <a:t>	LEA </a:t>
            </a:r>
            <a:r>
              <a:rPr lang="en-US" dirty="0" smtClean="0"/>
              <a:t>DT,STR2	</a:t>
            </a:r>
            <a:r>
              <a:rPr lang="en-US" dirty="0"/>
              <a:t>;DI </a:t>
            </a:r>
            <a:r>
              <a:rPr lang="en-US" dirty="0" smtClean="0"/>
              <a:t>points to STR2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	CLD</a:t>
            </a:r>
            <a:r>
              <a:rPr lang="en-US" dirty="0" smtClean="0"/>
              <a:t>		</a:t>
            </a:r>
            <a:r>
              <a:rPr lang="en-US" dirty="0"/>
              <a:t>;</a:t>
            </a:r>
            <a:r>
              <a:rPr lang="en-US" dirty="0" smtClean="0"/>
              <a:t>left to right processing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	REPE </a:t>
            </a:r>
            <a:r>
              <a:rPr lang="en-US" dirty="0" smtClean="0"/>
              <a:t>CMPSB</a:t>
            </a:r>
            <a:endParaRPr lang="en-US" dirty="0"/>
          </a:p>
          <a:p>
            <a:r>
              <a:rPr lang="en-US" dirty="0" smtClean="0"/>
              <a:t>	JL  </a:t>
            </a:r>
            <a:r>
              <a:rPr lang="en-US" dirty="0" smtClean="0"/>
              <a:t>STR1_FIRST	; STR1 precedes STR2</a:t>
            </a:r>
          </a:p>
          <a:p>
            <a:r>
              <a:rPr lang="en-US" dirty="0" smtClean="0"/>
              <a:t>	JG</a:t>
            </a:r>
            <a:r>
              <a:rPr lang="en-US" b="1" dirty="0" smtClean="0"/>
              <a:t> </a:t>
            </a:r>
            <a:r>
              <a:rPr lang="en-US" dirty="0" smtClean="0"/>
              <a:t>STR2_FIRST	; </a:t>
            </a:r>
            <a:r>
              <a:rPr lang="en-US" dirty="0"/>
              <a:t>STR1 precedes </a:t>
            </a:r>
            <a:r>
              <a:rPr lang="en-US" dirty="0" smtClean="0"/>
              <a:t>STR2</a:t>
            </a:r>
          </a:p>
          <a:p>
            <a:endParaRPr lang="en-US" dirty="0"/>
          </a:p>
          <a:p>
            <a:r>
              <a:rPr lang="en-US" dirty="0" smtClean="0"/>
              <a:t>	MOV AX,0</a:t>
            </a:r>
            <a:r>
              <a:rPr lang="en-US" dirty="0" smtClean="0"/>
              <a:t>	</a:t>
            </a:r>
            <a:r>
              <a:rPr lang="en-US" dirty="0"/>
              <a:t>;if strings are identical</a:t>
            </a:r>
          </a:p>
          <a:p>
            <a:r>
              <a:rPr lang="en-US" dirty="0" smtClean="0"/>
              <a:t>	JMP </a:t>
            </a:r>
            <a:r>
              <a:rPr lang="en-US" dirty="0"/>
              <a:t>EXIT</a:t>
            </a:r>
          </a:p>
          <a:p>
            <a:r>
              <a:rPr lang="en-US" dirty="0" smtClean="0"/>
              <a:t>STR1_FIRST</a:t>
            </a:r>
            <a:r>
              <a:rPr lang="en-US" dirty="0"/>
              <a:t>:</a:t>
            </a:r>
          </a:p>
          <a:p>
            <a:r>
              <a:rPr lang="en-US" dirty="0" smtClean="0"/>
              <a:t>	MOV </a:t>
            </a:r>
            <a:r>
              <a:rPr lang="en-US" dirty="0" smtClean="0"/>
              <a:t>AX, 1</a:t>
            </a:r>
            <a:endParaRPr lang="en-US" dirty="0"/>
          </a:p>
          <a:p>
            <a:r>
              <a:rPr lang="en-US" dirty="0" smtClean="0"/>
              <a:t>	JMP </a:t>
            </a:r>
            <a:r>
              <a:rPr lang="en-US" dirty="0"/>
              <a:t>EXIT</a:t>
            </a:r>
          </a:p>
          <a:p>
            <a:endParaRPr lang="en-US" dirty="0" smtClean="0"/>
          </a:p>
          <a:p>
            <a:r>
              <a:rPr lang="en-US" dirty="0" smtClean="0"/>
              <a:t>STR2_FIRST</a:t>
            </a:r>
            <a:r>
              <a:rPr lang="en-US" dirty="0"/>
              <a:t>:</a:t>
            </a:r>
          </a:p>
          <a:p>
            <a:r>
              <a:rPr lang="en-US" dirty="0" smtClean="0"/>
              <a:t>	MOV </a:t>
            </a:r>
            <a:r>
              <a:rPr lang="en-US" dirty="0"/>
              <a:t>A</a:t>
            </a:r>
            <a:r>
              <a:rPr lang="en-US" dirty="0" smtClean="0"/>
              <a:t>X</a:t>
            </a:r>
            <a:r>
              <a:rPr lang="en-US" dirty="0"/>
              <a:t>,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/>
              <a:t>EXIT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430" y="1743670"/>
            <a:ext cx="3286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Compare two strings STR1 and STR2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If they are identical AX=0;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If </a:t>
            </a:r>
            <a:r>
              <a:rPr lang="en-US" dirty="0" smtClean="0">
                <a:solidFill>
                  <a:srgbClr val="C00000"/>
                </a:solidFill>
              </a:rPr>
              <a:t>STR1 comes first lexicographically, AX=1;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If </a:t>
            </a:r>
            <a:r>
              <a:rPr lang="en-US" dirty="0" smtClean="0">
                <a:solidFill>
                  <a:srgbClr val="C00000"/>
                </a:solidFill>
              </a:rPr>
              <a:t>STR2 </a:t>
            </a:r>
            <a:r>
              <a:rPr lang="en-US" dirty="0" smtClean="0">
                <a:solidFill>
                  <a:srgbClr val="C00000"/>
                </a:solidFill>
              </a:rPr>
              <a:t>comes first lexicographically, </a:t>
            </a:r>
            <a:r>
              <a:rPr lang="en-US" dirty="0" smtClean="0">
                <a:solidFill>
                  <a:srgbClr val="C00000"/>
                </a:solidFill>
              </a:rPr>
              <a:t>AX=2;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78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237926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 </a:t>
            </a:r>
            <a:r>
              <a:rPr lang="en-US" sz="2800" dirty="0" smtClean="0"/>
              <a:t>10, 11 </a:t>
            </a:r>
            <a:r>
              <a:rPr lang="en-US" sz="2800" dirty="0" smtClean="0"/>
              <a:t>Assembly Language Programming – by Yu and </a:t>
            </a:r>
            <a:r>
              <a:rPr lang="en-US" sz="2800" dirty="0" err="1" smtClean="0"/>
              <a:t>Marut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repeat_count</a:t>
            </a:r>
            <a:r>
              <a:rPr lang="en-US" dirty="0" smtClean="0"/>
              <a:t>	DUP 	(</a:t>
            </a:r>
            <a:r>
              <a:rPr lang="en-US" dirty="0" smtClean="0"/>
              <a:t>value)</a:t>
            </a:r>
          </a:p>
          <a:p>
            <a:endParaRPr lang="en-US" dirty="0" smtClean="0"/>
          </a:p>
          <a:p>
            <a:r>
              <a:rPr lang="en-US" sz="2600" dirty="0" smtClean="0"/>
              <a:t>An </a:t>
            </a:r>
            <a:r>
              <a:rPr lang="en-US" sz="2600" dirty="0" smtClean="0"/>
              <a:t>array of 100 words, each initialized to 0</a:t>
            </a:r>
          </a:p>
          <a:p>
            <a:pPr>
              <a:buNone/>
            </a:pPr>
            <a:r>
              <a:rPr lang="en-US" sz="2600" dirty="0" smtClean="0"/>
              <a:t>		GAMMA</a:t>
            </a:r>
            <a:r>
              <a:rPr lang="en-US" sz="2600" dirty="0" smtClean="0"/>
              <a:t>	</a:t>
            </a:r>
            <a:r>
              <a:rPr lang="en-US" sz="2600" dirty="0" smtClean="0"/>
              <a:t>DW</a:t>
            </a:r>
            <a:r>
              <a:rPr lang="en-US" sz="2600" dirty="0" smtClean="0"/>
              <a:t>	100 DUP (0)</a:t>
            </a:r>
          </a:p>
          <a:p>
            <a:r>
              <a:rPr lang="en-US" sz="2600" dirty="0" smtClean="0"/>
              <a:t>An </a:t>
            </a:r>
            <a:r>
              <a:rPr lang="en-US" sz="2600" dirty="0" smtClean="0"/>
              <a:t>array of 212 uninitialized bytes.</a:t>
            </a:r>
          </a:p>
          <a:p>
            <a:pPr>
              <a:buNone/>
            </a:pPr>
            <a:r>
              <a:rPr lang="en-US" sz="2600" dirty="0" smtClean="0"/>
              <a:t>		DELTA</a:t>
            </a:r>
            <a:r>
              <a:rPr lang="en-US" sz="2600" dirty="0" smtClean="0"/>
              <a:t>		DB	212 DUP (?)</a:t>
            </a:r>
          </a:p>
          <a:p>
            <a:r>
              <a:rPr lang="en-US" sz="2600" dirty="0" smtClean="0"/>
              <a:t>Nested </a:t>
            </a:r>
            <a:r>
              <a:rPr lang="en-US" sz="2600" dirty="0" smtClean="0"/>
              <a:t>DUP operator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smtClean="0"/>
              <a:t>	LINE</a:t>
            </a:r>
            <a:r>
              <a:rPr lang="en-US" sz="2600" dirty="0" smtClean="0"/>
              <a:t>		DB	5, 4, 3 DUP (2, 3 DUP (0), 1) 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smtClean="0"/>
              <a:t>is </a:t>
            </a:r>
            <a:r>
              <a:rPr lang="en-US" sz="2600" dirty="0" smtClean="0"/>
              <a:t>equivalent to</a:t>
            </a:r>
          </a:p>
          <a:p>
            <a:pPr>
              <a:buNone/>
            </a:pPr>
            <a:r>
              <a:rPr lang="en-US" sz="2600" dirty="0" smtClean="0"/>
              <a:t>		LINE</a:t>
            </a:r>
            <a:r>
              <a:rPr lang="en-US" sz="2600" dirty="0" smtClean="0"/>
              <a:t>		DB	5, 4, 2, 0, 0, 0, 1, 2, 0, 0, 0, 1, 2, 0, 0, 0, 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of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/>
          <a:lstStyle/>
          <a:p>
            <a:r>
              <a:rPr lang="en-US" sz="2000" dirty="0" smtClean="0"/>
              <a:t>A is an array of N </a:t>
            </a:r>
            <a:r>
              <a:rPr lang="en-US" sz="2000" dirty="0" smtClean="0"/>
              <a:t>elements </a:t>
            </a:r>
            <a:endParaRPr lang="en-US" sz="2000" dirty="0" smtClean="0"/>
          </a:p>
          <a:p>
            <a:r>
              <a:rPr lang="en-US" sz="2000" dirty="0" smtClean="0"/>
              <a:t>S </a:t>
            </a:r>
            <a:r>
              <a:rPr lang="en-US" sz="2000" dirty="0" smtClean="0"/>
              <a:t>is the </a:t>
            </a:r>
            <a:r>
              <a:rPr lang="en-US" sz="2000" dirty="0" smtClean="0"/>
              <a:t>number of bytes in an element of the </a:t>
            </a:r>
            <a:r>
              <a:rPr lang="en-US" sz="2000" dirty="0" smtClean="0"/>
              <a:t>array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S </a:t>
            </a:r>
            <a:r>
              <a:rPr lang="en-US" sz="2000" dirty="0" smtClean="0"/>
              <a:t>= 1 (for byte array)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   = </a:t>
            </a:r>
            <a:r>
              <a:rPr lang="en-US" sz="2000" dirty="0" smtClean="0"/>
              <a:t>2 (for word array)</a:t>
            </a:r>
          </a:p>
          <a:p>
            <a:r>
              <a:rPr lang="en-US" sz="2000" dirty="0" smtClean="0"/>
              <a:t>So, the location of the elements of A can be determined as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3463635"/>
            <a:ext cx="6596640" cy="3089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So far we have used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8000" dirty="0" smtClean="0"/>
              <a:t>Register mode		operand is a register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8000" dirty="0" smtClean="0"/>
              <a:t>Immediate mode		operand is constant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8000" dirty="0" smtClean="0"/>
              <a:t>Direct mode		</a:t>
            </a:r>
            <a:r>
              <a:rPr lang="en-US" sz="8000" dirty="0" smtClean="0"/>
              <a:t>operand </a:t>
            </a:r>
            <a:r>
              <a:rPr lang="en-US" sz="8000" dirty="0" smtClean="0"/>
              <a:t>is a variable</a:t>
            </a:r>
          </a:p>
          <a:p>
            <a:endParaRPr lang="en-US" sz="8000" dirty="0" smtClean="0"/>
          </a:p>
          <a:p>
            <a:r>
              <a:rPr lang="en-US" sz="8000" dirty="0" smtClean="0"/>
              <a:t>MOV </a:t>
            </a:r>
            <a:r>
              <a:rPr lang="en-US" sz="8000" dirty="0" smtClean="0"/>
              <a:t>AX, 0	; Destination AX is register mode, source 0 is immediate mode</a:t>
            </a:r>
          </a:p>
          <a:p>
            <a:r>
              <a:rPr lang="en-US" sz="8000" dirty="0" smtClean="0"/>
              <a:t>ADD X, AX	; Destination X is direct mode, source AX is register mode</a:t>
            </a:r>
          </a:p>
          <a:p>
            <a:endParaRPr lang="en-US" sz="8000" dirty="0" smtClean="0"/>
          </a:p>
          <a:p>
            <a:r>
              <a:rPr lang="en-US" sz="8000" dirty="0" smtClean="0"/>
              <a:t>There are four additional addressing modes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8000" dirty="0" smtClean="0"/>
              <a:t>Register indirect mode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8000" dirty="0" smtClean="0"/>
              <a:t>Based mode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8000" dirty="0" smtClean="0"/>
              <a:t>Indexed mode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8000" dirty="0" smtClean="0"/>
              <a:t>Based indexed mode</a:t>
            </a:r>
            <a:endParaRPr lang="en-US" sz="4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Indirect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offset address of the operand is contained in a register. </a:t>
            </a:r>
          </a:p>
          <a:p>
            <a:r>
              <a:rPr lang="en-US" sz="2400" dirty="0" smtClean="0"/>
              <a:t>Operand format 		[register]</a:t>
            </a:r>
          </a:p>
          <a:p>
            <a:r>
              <a:rPr lang="en-US" sz="2400" dirty="0" smtClean="0"/>
              <a:t>Register </a:t>
            </a:r>
            <a:r>
              <a:rPr lang="en-US" sz="2400" dirty="0" smtClean="0"/>
              <a:t>can be BX, SI, DI, or BP.</a:t>
            </a:r>
          </a:p>
          <a:p>
            <a:endParaRPr lang="en-US" sz="2400" dirty="0" smtClean="0"/>
          </a:p>
          <a:p>
            <a:r>
              <a:rPr lang="en-US" sz="2400" dirty="0" smtClean="0"/>
              <a:t>If BX, SI, or DI contains the offset of the operand, </a:t>
            </a:r>
            <a:br>
              <a:rPr lang="en-US" sz="2400" dirty="0" smtClean="0"/>
            </a:br>
            <a:r>
              <a:rPr lang="en-US" sz="2400" dirty="0" smtClean="0"/>
              <a:t>DS contains the segment number</a:t>
            </a:r>
          </a:p>
          <a:p>
            <a:r>
              <a:rPr lang="en-US" sz="2400" dirty="0" smtClean="0"/>
              <a:t>If BP contains the offset of the operand, </a:t>
            </a:r>
            <a:br>
              <a:rPr lang="en-US" sz="2400" dirty="0" smtClean="0"/>
            </a:br>
            <a:r>
              <a:rPr lang="en-US" sz="2400" dirty="0" smtClean="0"/>
              <a:t>SS contains the segment number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Indirect Mode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069068"/>
            <a:ext cx="753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Write a code to sum in AX the elements of the 10-element array W defined by </a:t>
            </a:r>
          </a:p>
          <a:p>
            <a:r>
              <a:rPr lang="en-US" dirty="0" smtClean="0"/>
              <a:t>	W</a:t>
            </a:r>
            <a:r>
              <a:rPr lang="en-US" dirty="0" smtClean="0"/>
              <a:t>	DW	10, 20, 30, 40, 50, </a:t>
            </a:r>
            <a:r>
              <a:rPr lang="en-US" dirty="0" smtClean="0"/>
              <a:t>60, 70, 80, 90, 100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282077"/>
            <a:ext cx="6245043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/>
              <a:t>XOR </a:t>
            </a:r>
            <a:r>
              <a:rPr lang="en-US" dirty="0" smtClean="0"/>
              <a:t>	</a:t>
            </a:r>
            <a:r>
              <a:rPr lang="en-US" dirty="0" smtClean="0"/>
              <a:t>AX, AX</a:t>
            </a:r>
            <a:r>
              <a:rPr lang="en-US" dirty="0" smtClean="0"/>
              <a:t>	; </a:t>
            </a:r>
            <a:r>
              <a:rPr lang="en-US" dirty="0" smtClean="0"/>
              <a:t>AX holds sum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LEA  </a:t>
            </a:r>
            <a:r>
              <a:rPr lang="en-US" dirty="0" smtClean="0"/>
              <a:t>	</a:t>
            </a:r>
            <a:r>
              <a:rPr lang="en-US" dirty="0" smtClean="0"/>
              <a:t>SI, W</a:t>
            </a:r>
            <a:r>
              <a:rPr lang="en-US" dirty="0" smtClean="0"/>
              <a:t>	; </a:t>
            </a:r>
            <a:r>
              <a:rPr lang="en-US" dirty="0" smtClean="0"/>
              <a:t>SI points to array 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MOV</a:t>
            </a:r>
            <a:r>
              <a:rPr lang="en-US" dirty="0" smtClean="0"/>
              <a:t>	</a:t>
            </a:r>
            <a:r>
              <a:rPr lang="en-US" dirty="0" smtClean="0"/>
              <a:t>CX, 10</a:t>
            </a:r>
            <a:r>
              <a:rPr lang="en-US" dirty="0" smtClean="0"/>
              <a:t>	; </a:t>
            </a:r>
            <a:r>
              <a:rPr lang="en-US" dirty="0" smtClean="0"/>
              <a:t>CX has number of elements</a:t>
            </a:r>
            <a:endParaRPr lang="en-US" dirty="0" smtClean="0"/>
          </a:p>
          <a:p>
            <a:r>
              <a:rPr lang="en-US" dirty="0" smtClean="0"/>
              <a:t>ADDNOS:</a:t>
            </a:r>
          </a:p>
          <a:p>
            <a:r>
              <a:rPr lang="en-US" dirty="0" smtClean="0"/>
              <a:t>	</a:t>
            </a:r>
            <a:r>
              <a:rPr lang="en-US" dirty="0" smtClean="0"/>
              <a:t>ADD</a:t>
            </a:r>
            <a:r>
              <a:rPr lang="en-US" dirty="0" smtClean="0"/>
              <a:t>	</a:t>
            </a:r>
            <a:r>
              <a:rPr lang="en-US" dirty="0" smtClean="0"/>
              <a:t>AX, [SI]</a:t>
            </a:r>
            <a:r>
              <a:rPr lang="en-US" dirty="0" smtClean="0"/>
              <a:t>	; </a:t>
            </a:r>
            <a:r>
              <a:rPr lang="en-US" dirty="0" smtClean="0"/>
              <a:t>sum=</a:t>
            </a:r>
            <a:r>
              <a:rPr lang="en-US" dirty="0" err="1" smtClean="0"/>
              <a:t>sum+element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ADD </a:t>
            </a:r>
            <a:r>
              <a:rPr lang="en-US" dirty="0" smtClean="0"/>
              <a:t>	</a:t>
            </a:r>
            <a:r>
              <a:rPr lang="en-US" dirty="0" smtClean="0"/>
              <a:t>SI, 2</a:t>
            </a:r>
            <a:r>
              <a:rPr lang="en-US" dirty="0" smtClean="0"/>
              <a:t>	; </a:t>
            </a:r>
            <a:r>
              <a:rPr lang="en-US" dirty="0" smtClean="0"/>
              <a:t>move pointer to the next element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LOOP	ADDNOS	; loop </a:t>
            </a:r>
            <a:r>
              <a:rPr lang="en-US" dirty="0" smtClean="0"/>
              <a:t>until done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dirty="0" smtClean="0"/>
              <a:t>Operand format 	</a:t>
            </a:r>
            <a:r>
              <a:rPr lang="en-US" sz="2200" dirty="0" smtClean="0"/>
              <a:t>[</a:t>
            </a:r>
            <a:r>
              <a:rPr lang="en-US" sz="2200" dirty="0" smtClean="0"/>
              <a:t>register + displacement]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smtClean="0"/>
              <a:t>			[displacement + register]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smtClean="0"/>
              <a:t>			[register] + displacement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smtClean="0"/>
              <a:t>			displacement + [register]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smtClean="0"/>
              <a:t>			displacement [register</a:t>
            </a:r>
            <a:r>
              <a:rPr lang="en-US" sz="2200" dirty="0" smtClean="0"/>
              <a:t>]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Register </a:t>
            </a:r>
            <a:r>
              <a:rPr lang="en-US" sz="2200" dirty="0" smtClean="0"/>
              <a:t>can be BX (base register), or BP (base pointer)</a:t>
            </a:r>
          </a:p>
          <a:p>
            <a:r>
              <a:rPr lang="en-US" sz="2200" dirty="0" smtClean="0"/>
              <a:t>Displacement </a:t>
            </a:r>
            <a:r>
              <a:rPr lang="en-US" sz="2200" dirty="0" smtClean="0"/>
              <a:t>can be </a:t>
            </a:r>
          </a:p>
          <a:p>
            <a:pPr lvl="1"/>
            <a:r>
              <a:rPr lang="en-US" sz="2000" dirty="0" smtClean="0"/>
              <a:t>the offset address </a:t>
            </a:r>
            <a:r>
              <a:rPr lang="en-US" sz="2000" dirty="0" smtClean="0"/>
              <a:t>of </a:t>
            </a:r>
            <a:r>
              <a:rPr lang="en-US" sz="2000" dirty="0" smtClean="0"/>
              <a:t>a variable (e.g., A)</a:t>
            </a:r>
          </a:p>
          <a:p>
            <a:pPr lvl="1"/>
            <a:r>
              <a:rPr lang="en-US" sz="2000" dirty="0" smtClean="0"/>
              <a:t>a constant (positive or negative) (e.g., -2)</a:t>
            </a:r>
          </a:p>
          <a:p>
            <a:pPr lvl="1"/>
            <a:r>
              <a:rPr lang="en-US" sz="2000" dirty="0" smtClean="0"/>
              <a:t>the offset address </a:t>
            </a:r>
            <a:r>
              <a:rPr lang="en-US" sz="2000" dirty="0" smtClean="0"/>
              <a:t>of </a:t>
            </a:r>
            <a:r>
              <a:rPr lang="en-US" sz="2000" dirty="0" smtClean="0"/>
              <a:t>a variable plus or minus a constant (A + 2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sz="2200" dirty="0" smtClean="0"/>
              <a:t>If BX is used as register, DS contains the segment number</a:t>
            </a:r>
          </a:p>
          <a:p>
            <a:r>
              <a:rPr lang="en-US" sz="2200" dirty="0" smtClean="0"/>
              <a:t>If BP is used as register, SS contains the segment </a:t>
            </a:r>
            <a:r>
              <a:rPr lang="en-US" sz="2200" dirty="0" smtClean="0"/>
              <a:t>number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530871</TotalTime>
  <Words>734</Words>
  <Application>Microsoft Office PowerPoint</Application>
  <PresentationFormat>On-screen Show (4:3)</PresentationFormat>
  <Paragraphs>336</Paragraphs>
  <Slides>37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Arrays, Addressing Modes, and String Instructions </vt:lpstr>
      <vt:lpstr>One Dimensional Array</vt:lpstr>
      <vt:lpstr>One Dimensional Array</vt:lpstr>
      <vt:lpstr>DUP operator</vt:lpstr>
      <vt:lpstr>Location of Array Elements</vt:lpstr>
      <vt:lpstr>Addressing Modes</vt:lpstr>
      <vt:lpstr>Register Indirect Mode</vt:lpstr>
      <vt:lpstr>Register Indirect Mode</vt:lpstr>
      <vt:lpstr>Based Mode</vt:lpstr>
      <vt:lpstr>Based Mode</vt:lpstr>
      <vt:lpstr>Indexed Mode</vt:lpstr>
      <vt:lpstr>PTR operator</vt:lpstr>
      <vt:lpstr>LABEL pseudo-op</vt:lpstr>
      <vt:lpstr>Two Dimensional Arrays</vt:lpstr>
      <vt:lpstr>Two Dimensional Arrays</vt:lpstr>
      <vt:lpstr>Locating an element in a 2d array</vt:lpstr>
      <vt:lpstr>Based Indexed Addressing Mode</vt:lpstr>
      <vt:lpstr>Based Indexed Addressing Mode</vt:lpstr>
      <vt:lpstr>XLAT instruction</vt:lpstr>
      <vt:lpstr>String instructions</vt:lpstr>
      <vt:lpstr>Strings and the Direction Flag (DF)</vt:lpstr>
      <vt:lpstr>CLD and STD</vt:lpstr>
      <vt:lpstr>MOVSB and MOVSW</vt:lpstr>
      <vt:lpstr>MOVSB</vt:lpstr>
      <vt:lpstr>REP prefix</vt:lpstr>
      <vt:lpstr>STOSB and STOSW</vt:lpstr>
      <vt:lpstr>STOSB</vt:lpstr>
      <vt:lpstr>LODSB and LODSW</vt:lpstr>
      <vt:lpstr>LODSB</vt:lpstr>
      <vt:lpstr>SCASB and SCASW</vt:lpstr>
      <vt:lpstr>SCASB</vt:lpstr>
      <vt:lpstr>REPNE and REPNZ</vt:lpstr>
      <vt:lpstr>CMPSB and CMPSW</vt:lpstr>
      <vt:lpstr>CMPSB</vt:lpstr>
      <vt:lpstr>REPE and REPZ</vt:lpstr>
      <vt:lpstr>An Example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Bioinformatics</dc:title>
  <dc:creator/>
  <cp:lastModifiedBy>samsung lab</cp:lastModifiedBy>
  <cp:revision>535</cp:revision>
  <dcterms:created xsi:type="dcterms:W3CDTF">2006-08-16T00:00:00Z</dcterms:created>
  <dcterms:modified xsi:type="dcterms:W3CDTF">2021-03-20T06:54:34Z</dcterms:modified>
</cp:coreProperties>
</file>