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9" r:id="rId13"/>
    <p:sldId id="270" r:id="rId14"/>
    <p:sldId id="328" r:id="rId15"/>
    <p:sldId id="329" r:id="rId16"/>
    <p:sldId id="330" r:id="rId17"/>
    <p:sldId id="271" r:id="rId18"/>
    <p:sldId id="272" r:id="rId19"/>
    <p:sldId id="273" r:id="rId20"/>
    <p:sldId id="274" r:id="rId21"/>
    <p:sldId id="276" r:id="rId22"/>
    <p:sldId id="277" r:id="rId23"/>
    <p:sldId id="275" r:id="rId24"/>
    <p:sldId id="278" r:id="rId25"/>
    <p:sldId id="279" r:id="rId26"/>
    <p:sldId id="280" r:id="rId27"/>
    <p:sldId id="281" r:id="rId28"/>
    <p:sldId id="285" r:id="rId29"/>
    <p:sldId id="283" r:id="rId30"/>
    <p:sldId id="284" r:id="rId31"/>
    <p:sldId id="286" r:id="rId32"/>
    <p:sldId id="287" r:id="rId33"/>
    <p:sldId id="288" r:id="rId34"/>
    <p:sldId id="289" r:id="rId35"/>
    <p:sldId id="290" r:id="rId36"/>
    <p:sldId id="291" r:id="rId37"/>
    <p:sldId id="293" r:id="rId38"/>
    <p:sldId id="294" r:id="rId39"/>
    <p:sldId id="292" r:id="rId40"/>
    <p:sldId id="295" r:id="rId41"/>
    <p:sldId id="296" r:id="rId42"/>
    <p:sldId id="297" r:id="rId43"/>
    <p:sldId id="299" r:id="rId44"/>
    <p:sldId id="300" r:id="rId45"/>
    <p:sldId id="301" r:id="rId46"/>
    <p:sldId id="313" r:id="rId47"/>
    <p:sldId id="314" r:id="rId48"/>
    <p:sldId id="302" r:id="rId49"/>
    <p:sldId id="303" r:id="rId50"/>
    <p:sldId id="305" r:id="rId51"/>
    <p:sldId id="306" r:id="rId52"/>
    <p:sldId id="307" r:id="rId53"/>
    <p:sldId id="308" r:id="rId54"/>
    <p:sldId id="309" r:id="rId55"/>
    <p:sldId id="304" r:id="rId56"/>
    <p:sldId id="310" r:id="rId57"/>
    <p:sldId id="311" r:id="rId58"/>
    <p:sldId id="312" r:id="rId59"/>
    <p:sldId id="316" r:id="rId60"/>
    <p:sldId id="317" r:id="rId61"/>
    <p:sldId id="318" r:id="rId62"/>
    <p:sldId id="319" r:id="rId63"/>
    <p:sldId id="320" r:id="rId64"/>
    <p:sldId id="321" r:id="rId65"/>
    <p:sldId id="322" r:id="rId66"/>
    <p:sldId id="323" r:id="rId67"/>
    <p:sldId id="324" r:id="rId68"/>
    <p:sldId id="325" r:id="rId69"/>
    <p:sldId id="327" r:id="rId70"/>
    <p:sldId id="326" r:id="rId71"/>
    <p:sldId id="315"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2E7A4D-4E53-43CC-93E9-45FF7823C387}">
          <p14:sldIdLst>
            <p14:sldId id="256"/>
            <p14:sldId id="257"/>
            <p14:sldId id="258"/>
            <p14:sldId id="259"/>
            <p14:sldId id="260"/>
            <p14:sldId id="262"/>
            <p14:sldId id="263"/>
            <p14:sldId id="264"/>
            <p14:sldId id="265"/>
            <p14:sldId id="266"/>
            <p14:sldId id="267"/>
            <p14:sldId id="269"/>
            <p14:sldId id="270"/>
            <p14:sldId id="328"/>
            <p14:sldId id="329"/>
            <p14:sldId id="330"/>
            <p14:sldId id="271"/>
            <p14:sldId id="272"/>
            <p14:sldId id="273"/>
            <p14:sldId id="274"/>
            <p14:sldId id="276"/>
            <p14:sldId id="277"/>
            <p14:sldId id="275"/>
            <p14:sldId id="278"/>
            <p14:sldId id="279"/>
            <p14:sldId id="280"/>
            <p14:sldId id="281"/>
            <p14:sldId id="285"/>
            <p14:sldId id="283"/>
            <p14:sldId id="284"/>
            <p14:sldId id="286"/>
            <p14:sldId id="287"/>
            <p14:sldId id="288"/>
            <p14:sldId id="289"/>
            <p14:sldId id="290"/>
            <p14:sldId id="291"/>
            <p14:sldId id="293"/>
            <p14:sldId id="294"/>
            <p14:sldId id="292"/>
            <p14:sldId id="295"/>
            <p14:sldId id="296"/>
            <p14:sldId id="297"/>
            <p14:sldId id="299"/>
            <p14:sldId id="300"/>
            <p14:sldId id="301"/>
            <p14:sldId id="313"/>
            <p14:sldId id="314"/>
            <p14:sldId id="302"/>
            <p14:sldId id="303"/>
            <p14:sldId id="305"/>
            <p14:sldId id="306"/>
            <p14:sldId id="307"/>
            <p14:sldId id="308"/>
            <p14:sldId id="309"/>
            <p14:sldId id="304"/>
            <p14:sldId id="310"/>
            <p14:sldId id="311"/>
            <p14:sldId id="312"/>
            <p14:sldId id="316"/>
            <p14:sldId id="317"/>
            <p14:sldId id="318"/>
            <p14:sldId id="319"/>
            <p14:sldId id="320"/>
            <p14:sldId id="321"/>
            <p14:sldId id="322"/>
            <p14:sldId id="323"/>
            <p14:sldId id="324"/>
            <p14:sldId id="325"/>
            <p14:sldId id="327"/>
            <p14:sldId id="326"/>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CB5A-1B78-4CA3-8943-7D66FED36B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55BE13-F085-45AB-8A80-7284552A9F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D1D581-9D26-4EB8-82B9-0CD51638EA83}"/>
              </a:ext>
            </a:extLst>
          </p:cNvPr>
          <p:cNvSpPr>
            <a:spLocks noGrp="1"/>
          </p:cNvSpPr>
          <p:nvPr>
            <p:ph type="dt" sz="half" idx="10"/>
          </p:nvPr>
        </p:nvSpPr>
        <p:spPr/>
        <p:txBody>
          <a:bodyPr/>
          <a:lstStyle/>
          <a:p>
            <a:fld id="{D58D79E9-F330-4E60-8178-55C8A228EE63}" type="datetimeFigureOut">
              <a:rPr lang="en-US" smtClean="0"/>
              <a:t>7/27/2022</a:t>
            </a:fld>
            <a:endParaRPr lang="en-US"/>
          </a:p>
        </p:txBody>
      </p:sp>
      <p:sp>
        <p:nvSpPr>
          <p:cNvPr id="5" name="Footer Placeholder 4">
            <a:extLst>
              <a:ext uri="{FF2B5EF4-FFF2-40B4-BE49-F238E27FC236}">
                <a16:creationId xmlns:a16="http://schemas.microsoft.com/office/drawing/2014/main" id="{65A9CFD3-ECB2-4F51-8893-0440B4465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A1529-48EC-41EF-A3A7-84BBD54FF177}"/>
              </a:ext>
            </a:extLst>
          </p:cNvPr>
          <p:cNvSpPr>
            <a:spLocks noGrp="1"/>
          </p:cNvSpPr>
          <p:nvPr>
            <p:ph type="sldNum" sz="quarter" idx="12"/>
          </p:nvPr>
        </p:nvSpPr>
        <p:spPr/>
        <p:txBody>
          <a:bodyPr/>
          <a:lstStyle/>
          <a:p>
            <a:fld id="{B572B8AC-C004-430C-B315-DE06AFF9E95A}" type="slidenum">
              <a:rPr lang="en-US" smtClean="0"/>
              <a:t>‹#›</a:t>
            </a:fld>
            <a:endParaRPr lang="en-US"/>
          </a:p>
        </p:txBody>
      </p:sp>
    </p:spTree>
    <p:extLst>
      <p:ext uri="{BB962C8B-B14F-4D97-AF65-F5344CB8AC3E}">
        <p14:creationId xmlns:p14="http://schemas.microsoft.com/office/powerpoint/2010/main" val="284256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552F8-131F-4AB7-9E23-AD6D33584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513C43-9F96-4636-9672-2A763C15F9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3BD3A-D5DC-4F82-9B16-792D0BBE159E}"/>
              </a:ext>
            </a:extLst>
          </p:cNvPr>
          <p:cNvSpPr>
            <a:spLocks noGrp="1"/>
          </p:cNvSpPr>
          <p:nvPr>
            <p:ph type="dt" sz="half" idx="10"/>
          </p:nvPr>
        </p:nvSpPr>
        <p:spPr/>
        <p:txBody>
          <a:bodyPr/>
          <a:lstStyle/>
          <a:p>
            <a:fld id="{D58D79E9-F330-4E60-8178-55C8A228EE63}" type="datetimeFigureOut">
              <a:rPr lang="en-US" smtClean="0"/>
              <a:t>7/27/2022</a:t>
            </a:fld>
            <a:endParaRPr lang="en-US"/>
          </a:p>
        </p:txBody>
      </p:sp>
      <p:sp>
        <p:nvSpPr>
          <p:cNvPr id="5" name="Footer Placeholder 4">
            <a:extLst>
              <a:ext uri="{FF2B5EF4-FFF2-40B4-BE49-F238E27FC236}">
                <a16:creationId xmlns:a16="http://schemas.microsoft.com/office/drawing/2014/main" id="{024BA8E5-7093-4D3C-8C62-B68FB7421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BEBB0-5315-4DC8-94F7-BFC7D5C45A2A}"/>
              </a:ext>
            </a:extLst>
          </p:cNvPr>
          <p:cNvSpPr>
            <a:spLocks noGrp="1"/>
          </p:cNvSpPr>
          <p:nvPr>
            <p:ph type="sldNum" sz="quarter" idx="12"/>
          </p:nvPr>
        </p:nvSpPr>
        <p:spPr/>
        <p:txBody>
          <a:bodyPr/>
          <a:lstStyle/>
          <a:p>
            <a:fld id="{B572B8AC-C004-430C-B315-DE06AFF9E95A}" type="slidenum">
              <a:rPr lang="en-US" smtClean="0"/>
              <a:t>‹#›</a:t>
            </a:fld>
            <a:endParaRPr lang="en-US"/>
          </a:p>
        </p:txBody>
      </p:sp>
    </p:spTree>
    <p:extLst>
      <p:ext uri="{BB962C8B-B14F-4D97-AF65-F5344CB8AC3E}">
        <p14:creationId xmlns:p14="http://schemas.microsoft.com/office/powerpoint/2010/main" val="2768373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31854B-0A4B-452E-819E-EC174D36AA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90FA50-571A-492D-AFC8-0564252E84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8C31A-26AB-436E-8934-ECAC4F427DA0}"/>
              </a:ext>
            </a:extLst>
          </p:cNvPr>
          <p:cNvSpPr>
            <a:spLocks noGrp="1"/>
          </p:cNvSpPr>
          <p:nvPr>
            <p:ph type="dt" sz="half" idx="10"/>
          </p:nvPr>
        </p:nvSpPr>
        <p:spPr/>
        <p:txBody>
          <a:bodyPr/>
          <a:lstStyle/>
          <a:p>
            <a:fld id="{D58D79E9-F330-4E60-8178-55C8A228EE63}" type="datetimeFigureOut">
              <a:rPr lang="en-US" smtClean="0"/>
              <a:t>7/27/2022</a:t>
            </a:fld>
            <a:endParaRPr lang="en-US"/>
          </a:p>
        </p:txBody>
      </p:sp>
      <p:sp>
        <p:nvSpPr>
          <p:cNvPr id="5" name="Footer Placeholder 4">
            <a:extLst>
              <a:ext uri="{FF2B5EF4-FFF2-40B4-BE49-F238E27FC236}">
                <a16:creationId xmlns:a16="http://schemas.microsoft.com/office/drawing/2014/main" id="{D4347908-0CE2-44FE-A8C9-7DD2FCD18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E8FBA-B4E6-463A-A984-7D9DA38390C7}"/>
              </a:ext>
            </a:extLst>
          </p:cNvPr>
          <p:cNvSpPr>
            <a:spLocks noGrp="1"/>
          </p:cNvSpPr>
          <p:nvPr>
            <p:ph type="sldNum" sz="quarter" idx="12"/>
          </p:nvPr>
        </p:nvSpPr>
        <p:spPr/>
        <p:txBody>
          <a:bodyPr/>
          <a:lstStyle/>
          <a:p>
            <a:fld id="{B572B8AC-C004-430C-B315-DE06AFF9E95A}" type="slidenum">
              <a:rPr lang="en-US" smtClean="0"/>
              <a:t>‹#›</a:t>
            </a:fld>
            <a:endParaRPr lang="en-US"/>
          </a:p>
        </p:txBody>
      </p:sp>
    </p:spTree>
    <p:extLst>
      <p:ext uri="{BB962C8B-B14F-4D97-AF65-F5344CB8AC3E}">
        <p14:creationId xmlns:p14="http://schemas.microsoft.com/office/powerpoint/2010/main" val="1537546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B589-A2E4-440A-B4A1-8640DDE665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37F578-91B3-4B01-BA98-74126348C0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4172E-E185-4CF6-8262-C9D737FEEB49}"/>
              </a:ext>
            </a:extLst>
          </p:cNvPr>
          <p:cNvSpPr>
            <a:spLocks noGrp="1"/>
          </p:cNvSpPr>
          <p:nvPr>
            <p:ph type="dt" sz="half" idx="10"/>
          </p:nvPr>
        </p:nvSpPr>
        <p:spPr/>
        <p:txBody>
          <a:bodyPr/>
          <a:lstStyle/>
          <a:p>
            <a:fld id="{D58D79E9-F330-4E60-8178-55C8A228EE63}" type="datetimeFigureOut">
              <a:rPr lang="en-US" smtClean="0"/>
              <a:t>7/27/2022</a:t>
            </a:fld>
            <a:endParaRPr lang="en-US"/>
          </a:p>
        </p:txBody>
      </p:sp>
      <p:sp>
        <p:nvSpPr>
          <p:cNvPr id="5" name="Footer Placeholder 4">
            <a:extLst>
              <a:ext uri="{FF2B5EF4-FFF2-40B4-BE49-F238E27FC236}">
                <a16:creationId xmlns:a16="http://schemas.microsoft.com/office/drawing/2014/main" id="{6A2504AA-4F25-4EEF-A07E-93352971D4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C6943-BCB3-4E7C-B8EE-F8CFD039E7B2}"/>
              </a:ext>
            </a:extLst>
          </p:cNvPr>
          <p:cNvSpPr>
            <a:spLocks noGrp="1"/>
          </p:cNvSpPr>
          <p:nvPr>
            <p:ph type="sldNum" sz="quarter" idx="12"/>
          </p:nvPr>
        </p:nvSpPr>
        <p:spPr/>
        <p:txBody>
          <a:bodyPr/>
          <a:lstStyle/>
          <a:p>
            <a:fld id="{B572B8AC-C004-430C-B315-DE06AFF9E95A}" type="slidenum">
              <a:rPr lang="en-US" smtClean="0"/>
              <a:t>‹#›</a:t>
            </a:fld>
            <a:endParaRPr lang="en-US"/>
          </a:p>
        </p:txBody>
      </p:sp>
    </p:spTree>
    <p:extLst>
      <p:ext uri="{BB962C8B-B14F-4D97-AF65-F5344CB8AC3E}">
        <p14:creationId xmlns:p14="http://schemas.microsoft.com/office/powerpoint/2010/main" val="1428695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8F9AE-2014-4770-B49A-C81EFF4736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97B442-6EFC-4C10-919F-9E900E0B2C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A6DC406-EC87-4B40-A2E8-B9D05B9F9BF3}"/>
              </a:ext>
            </a:extLst>
          </p:cNvPr>
          <p:cNvSpPr>
            <a:spLocks noGrp="1"/>
          </p:cNvSpPr>
          <p:nvPr>
            <p:ph type="dt" sz="half" idx="10"/>
          </p:nvPr>
        </p:nvSpPr>
        <p:spPr/>
        <p:txBody>
          <a:bodyPr/>
          <a:lstStyle/>
          <a:p>
            <a:fld id="{D58D79E9-F330-4E60-8178-55C8A228EE63}" type="datetimeFigureOut">
              <a:rPr lang="en-US" smtClean="0"/>
              <a:t>7/27/2022</a:t>
            </a:fld>
            <a:endParaRPr lang="en-US"/>
          </a:p>
        </p:txBody>
      </p:sp>
      <p:sp>
        <p:nvSpPr>
          <p:cNvPr id="5" name="Footer Placeholder 4">
            <a:extLst>
              <a:ext uri="{FF2B5EF4-FFF2-40B4-BE49-F238E27FC236}">
                <a16:creationId xmlns:a16="http://schemas.microsoft.com/office/drawing/2014/main" id="{A6FFCB1A-A2A3-421B-9FCD-2D72EBD7C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896203-60CD-4C77-8F91-6F181F06727B}"/>
              </a:ext>
            </a:extLst>
          </p:cNvPr>
          <p:cNvSpPr>
            <a:spLocks noGrp="1"/>
          </p:cNvSpPr>
          <p:nvPr>
            <p:ph type="sldNum" sz="quarter" idx="12"/>
          </p:nvPr>
        </p:nvSpPr>
        <p:spPr/>
        <p:txBody>
          <a:bodyPr/>
          <a:lstStyle/>
          <a:p>
            <a:fld id="{B572B8AC-C004-430C-B315-DE06AFF9E95A}" type="slidenum">
              <a:rPr lang="en-US" smtClean="0"/>
              <a:t>‹#›</a:t>
            </a:fld>
            <a:endParaRPr lang="en-US"/>
          </a:p>
        </p:txBody>
      </p:sp>
    </p:spTree>
    <p:extLst>
      <p:ext uri="{BB962C8B-B14F-4D97-AF65-F5344CB8AC3E}">
        <p14:creationId xmlns:p14="http://schemas.microsoft.com/office/powerpoint/2010/main" val="352712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EE6E-1DA6-46B7-9C2F-BF94668D96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F0214B-B9C6-45C2-AB3A-17744F5F36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02F6B4-218C-4034-9303-2A042EED784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94D746-496D-4259-9B90-E7C2768B3D46}"/>
              </a:ext>
            </a:extLst>
          </p:cNvPr>
          <p:cNvSpPr>
            <a:spLocks noGrp="1"/>
          </p:cNvSpPr>
          <p:nvPr>
            <p:ph type="dt" sz="half" idx="10"/>
          </p:nvPr>
        </p:nvSpPr>
        <p:spPr/>
        <p:txBody>
          <a:bodyPr/>
          <a:lstStyle/>
          <a:p>
            <a:fld id="{D58D79E9-F330-4E60-8178-55C8A228EE63}" type="datetimeFigureOut">
              <a:rPr lang="en-US" smtClean="0"/>
              <a:t>7/27/2022</a:t>
            </a:fld>
            <a:endParaRPr lang="en-US"/>
          </a:p>
        </p:txBody>
      </p:sp>
      <p:sp>
        <p:nvSpPr>
          <p:cNvPr id="6" name="Footer Placeholder 5">
            <a:extLst>
              <a:ext uri="{FF2B5EF4-FFF2-40B4-BE49-F238E27FC236}">
                <a16:creationId xmlns:a16="http://schemas.microsoft.com/office/drawing/2014/main" id="{9DE8DE5F-4E96-47D5-B538-B106151B53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A4F55-7EB7-4ED0-B5EF-E4D1BD5B5CBB}"/>
              </a:ext>
            </a:extLst>
          </p:cNvPr>
          <p:cNvSpPr>
            <a:spLocks noGrp="1"/>
          </p:cNvSpPr>
          <p:nvPr>
            <p:ph type="sldNum" sz="quarter" idx="12"/>
          </p:nvPr>
        </p:nvSpPr>
        <p:spPr/>
        <p:txBody>
          <a:bodyPr/>
          <a:lstStyle/>
          <a:p>
            <a:fld id="{B572B8AC-C004-430C-B315-DE06AFF9E95A}" type="slidenum">
              <a:rPr lang="en-US" smtClean="0"/>
              <a:t>‹#›</a:t>
            </a:fld>
            <a:endParaRPr lang="en-US"/>
          </a:p>
        </p:txBody>
      </p:sp>
    </p:spTree>
    <p:extLst>
      <p:ext uri="{BB962C8B-B14F-4D97-AF65-F5344CB8AC3E}">
        <p14:creationId xmlns:p14="http://schemas.microsoft.com/office/powerpoint/2010/main" val="3576813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6C87-D5B8-4D92-B72F-55620AD445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125FED-B514-426D-B4BB-781F250A95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C679AB-A206-4FCC-B729-538B2CF924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20330D-9D86-4BED-AD7F-3BFD17E270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C99187-CA6D-4E04-B8BE-ED2893BF0D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EDD7D4-657A-433F-825F-37A587D2DCCF}"/>
              </a:ext>
            </a:extLst>
          </p:cNvPr>
          <p:cNvSpPr>
            <a:spLocks noGrp="1"/>
          </p:cNvSpPr>
          <p:nvPr>
            <p:ph type="dt" sz="half" idx="10"/>
          </p:nvPr>
        </p:nvSpPr>
        <p:spPr/>
        <p:txBody>
          <a:bodyPr/>
          <a:lstStyle/>
          <a:p>
            <a:fld id="{D58D79E9-F330-4E60-8178-55C8A228EE63}" type="datetimeFigureOut">
              <a:rPr lang="en-US" smtClean="0"/>
              <a:t>7/27/2022</a:t>
            </a:fld>
            <a:endParaRPr lang="en-US"/>
          </a:p>
        </p:txBody>
      </p:sp>
      <p:sp>
        <p:nvSpPr>
          <p:cNvPr id="8" name="Footer Placeholder 7">
            <a:extLst>
              <a:ext uri="{FF2B5EF4-FFF2-40B4-BE49-F238E27FC236}">
                <a16:creationId xmlns:a16="http://schemas.microsoft.com/office/drawing/2014/main" id="{49A39339-442D-4BBC-9C96-865AC9708F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E429F5-3C74-42E3-A64E-428E6C79FC6F}"/>
              </a:ext>
            </a:extLst>
          </p:cNvPr>
          <p:cNvSpPr>
            <a:spLocks noGrp="1"/>
          </p:cNvSpPr>
          <p:nvPr>
            <p:ph type="sldNum" sz="quarter" idx="12"/>
          </p:nvPr>
        </p:nvSpPr>
        <p:spPr/>
        <p:txBody>
          <a:bodyPr/>
          <a:lstStyle/>
          <a:p>
            <a:fld id="{B572B8AC-C004-430C-B315-DE06AFF9E95A}" type="slidenum">
              <a:rPr lang="en-US" smtClean="0"/>
              <a:t>‹#›</a:t>
            </a:fld>
            <a:endParaRPr lang="en-US"/>
          </a:p>
        </p:txBody>
      </p:sp>
    </p:spTree>
    <p:extLst>
      <p:ext uri="{BB962C8B-B14F-4D97-AF65-F5344CB8AC3E}">
        <p14:creationId xmlns:p14="http://schemas.microsoft.com/office/powerpoint/2010/main" val="1466691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C952-3A4A-4BF4-842F-FE5810E1D9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97CB33-978B-4018-81D3-C3430FE0548F}"/>
              </a:ext>
            </a:extLst>
          </p:cNvPr>
          <p:cNvSpPr>
            <a:spLocks noGrp="1"/>
          </p:cNvSpPr>
          <p:nvPr>
            <p:ph type="dt" sz="half" idx="10"/>
          </p:nvPr>
        </p:nvSpPr>
        <p:spPr/>
        <p:txBody>
          <a:bodyPr/>
          <a:lstStyle/>
          <a:p>
            <a:fld id="{D58D79E9-F330-4E60-8178-55C8A228EE63}" type="datetimeFigureOut">
              <a:rPr lang="en-US" smtClean="0"/>
              <a:t>7/27/2022</a:t>
            </a:fld>
            <a:endParaRPr lang="en-US"/>
          </a:p>
        </p:txBody>
      </p:sp>
      <p:sp>
        <p:nvSpPr>
          <p:cNvPr id="4" name="Footer Placeholder 3">
            <a:extLst>
              <a:ext uri="{FF2B5EF4-FFF2-40B4-BE49-F238E27FC236}">
                <a16:creationId xmlns:a16="http://schemas.microsoft.com/office/drawing/2014/main" id="{BE5D392E-BE56-4CA5-B384-8E0556A7B5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EA235C-B7B3-45BC-94E3-DDEDE0AD70DD}"/>
              </a:ext>
            </a:extLst>
          </p:cNvPr>
          <p:cNvSpPr>
            <a:spLocks noGrp="1"/>
          </p:cNvSpPr>
          <p:nvPr>
            <p:ph type="sldNum" sz="quarter" idx="12"/>
          </p:nvPr>
        </p:nvSpPr>
        <p:spPr/>
        <p:txBody>
          <a:bodyPr/>
          <a:lstStyle/>
          <a:p>
            <a:fld id="{B572B8AC-C004-430C-B315-DE06AFF9E95A}" type="slidenum">
              <a:rPr lang="en-US" smtClean="0"/>
              <a:t>‹#›</a:t>
            </a:fld>
            <a:endParaRPr lang="en-US"/>
          </a:p>
        </p:txBody>
      </p:sp>
    </p:spTree>
    <p:extLst>
      <p:ext uri="{BB962C8B-B14F-4D97-AF65-F5344CB8AC3E}">
        <p14:creationId xmlns:p14="http://schemas.microsoft.com/office/powerpoint/2010/main" val="3891229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B8615F-E5A0-4796-81DA-E4850E65C613}"/>
              </a:ext>
            </a:extLst>
          </p:cNvPr>
          <p:cNvSpPr>
            <a:spLocks noGrp="1"/>
          </p:cNvSpPr>
          <p:nvPr>
            <p:ph type="dt" sz="half" idx="10"/>
          </p:nvPr>
        </p:nvSpPr>
        <p:spPr/>
        <p:txBody>
          <a:bodyPr/>
          <a:lstStyle/>
          <a:p>
            <a:fld id="{D58D79E9-F330-4E60-8178-55C8A228EE63}" type="datetimeFigureOut">
              <a:rPr lang="en-US" smtClean="0"/>
              <a:t>7/27/2022</a:t>
            </a:fld>
            <a:endParaRPr lang="en-US"/>
          </a:p>
        </p:txBody>
      </p:sp>
      <p:sp>
        <p:nvSpPr>
          <p:cNvPr id="3" name="Footer Placeholder 2">
            <a:extLst>
              <a:ext uri="{FF2B5EF4-FFF2-40B4-BE49-F238E27FC236}">
                <a16:creationId xmlns:a16="http://schemas.microsoft.com/office/drawing/2014/main" id="{3F763D89-F738-4A12-B1A2-446F848D1A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EDC92C-E8B2-4ABD-A17C-EA52397F3D64}"/>
              </a:ext>
            </a:extLst>
          </p:cNvPr>
          <p:cNvSpPr>
            <a:spLocks noGrp="1"/>
          </p:cNvSpPr>
          <p:nvPr>
            <p:ph type="sldNum" sz="quarter" idx="12"/>
          </p:nvPr>
        </p:nvSpPr>
        <p:spPr/>
        <p:txBody>
          <a:bodyPr/>
          <a:lstStyle/>
          <a:p>
            <a:fld id="{B572B8AC-C004-430C-B315-DE06AFF9E95A}" type="slidenum">
              <a:rPr lang="en-US" smtClean="0"/>
              <a:t>‹#›</a:t>
            </a:fld>
            <a:endParaRPr lang="en-US"/>
          </a:p>
        </p:txBody>
      </p:sp>
    </p:spTree>
    <p:extLst>
      <p:ext uri="{BB962C8B-B14F-4D97-AF65-F5344CB8AC3E}">
        <p14:creationId xmlns:p14="http://schemas.microsoft.com/office/powerpoint/2010/main" val="305604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2BB2-6BF6-4CDC-96A5-798A565B1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DA5D2E-E8E2-49C1-9761-941D482F1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64149D-562F-4824-95F6-E2AEA4CBB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A59524-98C0-4028-9911-6C9957E571E5}"/>
              </a:ext>
            </a:extLst>
          </p:cNvPr>
          <p:cNvSpPr>
            <a:spLocks noGrp="1"/>
          </p:cNvSpPr>
          <p:nvPr>
            <p:ph type="dt" sz="half" idx="10"/>
          </p:nvPr>
        </p:nvSpPr>
        <p:spPr/>
        <p:txBody>
          <a:bodyPr/>
          <a:lstStyle/>
          <a:p>
            <a:fld id="{D58D79E9-F330-4E60-8178-55C8A228EE63}" type="datetimeFigureOut">
              <a:rPr lang="en-US" smtClean="0"/>
              <a:t>7/27/2022</a:t>
            </a:fld>
            <a:endParaRPr lang="en-US"/>
          </a:p>
        </p:txBody>
      </p:sp>
      <p:sp>
        <p:nvSpPr>
          <p:cNvPr id="6" name="Footer Placeholder 5">
            <a:extLst>
              <a:ext uri="{FF2B5EF4-FFF2-40B4-BE49-F238E27FC236}">
                <a16:creationId xmlns:a16="http://schemas.microsoft.com/office/drawing/2014/main" id="{D994E05C-0D41-4D8A-B8A6-3E0F019DAB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DEB21D-A9EB-435B-98D2-E9A5793FBA99}"/>
              </a:ext>
            </a:extLst>
          </p:cNvPr>
          <p:cNvSpPr>
            <a:spLocks noGrp="1"/>
          </p:cNvSpPr>
          <p:nvPr>
            <p:ph type="sldNum" sz="quarter" idx="12"/>
          </p:nvPr>
        </p:nvSpPr>
        <p:spPr/>
        <p:txBody>
          <a:bodyPr/>
          <a:lstStyle/>
          <a:p>
            <a:fld id="{B572B8AC-C004-430C-B315-DE06AFF9E95A}" type="slidenum">
              <a:rPr lang="en-US" smtClean="0"/>
              <a:t>‹#›</a:t>
            </a:fld>
            <a:endParaRPr lang="en-US"/>
          </a:p>
        </p:txBody>
      </p:sp>
    </p:spTree>
    <p:extLst>
      <p:ext uri="{BB962C8B-B14F-4D97-AF65-F5344CB8AC3E}">
        <p14:creationId xmlns:p14="http://schemas.microsoft.com/office/powerpoint/2010/main" val="87913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11E1-EA8A-4C99-983B-00811CA3A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C55AB5-A084-4F01-8802-C8F9CF6A9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6ACDCA-66D0-4A86-94F5-5FAE34D76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59B596-3548-449D-8A29-B2D7B9C7BD70}"/>
              </a:ext>
            </a:extLst>
          </p:cNvPr>
          <p:cNvSpPr>
            <a:spLocks noGrp="1"/>
          </p:cNvSpPr>
          <p:nvPr>
            <p:ph type="dt" sz="half" idx="10"/>
          </p:nvPr>
        </p:nvSpPr>
        <p:spPr/>
        <p:txBody>
          <a:bodyPr/>
          <a:lstStyle/>
          <a:p>
            <a:fld id="{D58D79E9-F330-4E60-8178-55C8A228EE63}" type="datetimeFigureOut">
              <a:rPr lang="en-US" smtClean="0"/>
              <a:t>7/27/2022</a:t>
            </a:fld>
            <a:endParaRPr lang="en-US"/>
          </a:p>
        </p:txBody>
      </p:sp>
      <p:sp>
        <p:nvSpPr>
          <p:cNvPr id="6" name="Footer Placeholder 5">
            <a:extLst>
              <a:ext uri="{FF2B5EF4-FFF2-40B4-BE49-F238E27FC236}">
                <a16:creationId xmlns:a16="http://schemas.microsoft.com/office/drawing/2014/main" id="{926A29C8-4A2A-4456-9055-D6E8F8343E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DF8AD-3D34-4831-88D6-8854C8078A04}"/>
              </a:ext>
            </a:extLst>
          </p:cNvPr>
          <p:cNvSpPr>
            <a:spLocks noGrp="1"/>
          </p:cNvSpPr>
          <p:nvPr>
            <p:ph type="sldNum" sz="quarter" idx="12"/>
          </p:nvPr>
        </p:nvSpPr>
        <p:spPr/>
        <p:txBody>
          <a:bodyPr/>
          <a:lstStyle/>
          <a:p>
            <a:fld id="{B572B8AC-C004-430C-B315-DE06AFF9E95A}" type="slidenum">
              <a:rPr lang="en-US" smtClean="0"/>
              <a:t>‹#›</a:t>
            </a:fld>
            <a:endParaRPr lang="en-US"/>
          </a:p>
        </p:txBody>
      </p:sp>
    </p:spTree>
    <p:extLst>
      <p:ext uri="{BB962C8B-B14F-4D97-AF65-F5344CB8AC3E}">
        <p14:creationId xmlns:p14="http://schemas.microsoft.com/office/powerpoint/2010/main" val="2220687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52580C-5447-4B58-B69C-C1559FF8DC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F8BBFA-5A71-4B0E-B477-7D66C2940F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AC84C-2F2C-4D13-9452-B7ADF6A235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8D79E9-F330-4E60-8178-55C8A228EE63}" type="datetimeFigureOut">
              <a:rPr lang="en-US" smtClean="0"/>
              <a:t>7/27/2022</a:t>
            </a:fld>
            <a:endParaRPr lang="en-US"/>
          </a:p>
        </p:txBody>
      </p:sp>
      <p:sp>
        <p:nvSpPr>
          <p:cNvPr id="5" name="Footer Placeholder 4">
            <a:extLst>
              <a:ext uri="{FF2B5EF4-FFF2-40B4-BE49-F238E27FC236}">
                <a16:creationId xmlns:a16="http://schemas.microsoft.com/office/drawing/2014/main" id="{44838A02-4F83-44E5-B0BD-D8DEA1D326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26C55C-C6C2-4861-B591-556F4DB59F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72B8AC-C004-430C-B315-DE06AFF9E95A}" type="slidenum">
              <a:rPr lang="en-US" smtClean="0"/>
              <a:t>‹#›</a:t>
            </a:fld>
            <a:endParaRPr lang="en-US"/>
          </a:p>
        </p:txBody>
      </p:sp>
    </p:spTree>
    <p:extLst>
      <p:ext uri="{BB962C8B-B14F-4D97-AF65-F5344CB8AC3E}">
        <p14:creationId xmlns:p14="http://schemas.microsoft.com/office/powerpoint/2010/main" val="1973640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people.scs.carleton.ca/~paulv/toolsjewel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Stream_ciphe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en.wikipedia.org/wiki/Data_Encryption_Standar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en.wikipedia.org/wiki/Confusion_and_diffusion" TargetMode="External"/><Relationship Id="rId2" Type="http://schemas.openxmlformats.org/officeDocument/2006/relationships/hyperlink" Target="https://en.wikipedia.org/wiki/Substitution%E2%80%93permutation_network" TargetMode="External"/><Relationship Id="rId1" Type="http://schemas.openxmlformats.org/officeDocument/2006/relationships/slideLayout" Target="../slideLayouts/slideLayout2.xml"/><Relationship Id="rId4" Type="http://schemas.openxmlformats.org/officeDocument/2006/relationships/hyperlink" Target="https://en.wikipedia.org/wiki/Advanced_Encryption_Standard"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71906-B60C-4785-A3E4-B4B8B6CD92BB}"/>
              </a:ext>
            </a:extLst>
          </p:cNvPr>
          <p:cNvSpPr>
            <a:spLocks noGrp="1"/>
          </p:cNvSpPr>
          <p:nvPr>
            <p:ph type="ctrTitle"/>
          </p:nvPr>
        </p:nvSpPr>
        <p:spPr/>
        <p:txBody>
          <a:bodyPr/>
          <a:lstStyle/>
          <a:p>
            <a:r>
              <a:rPr lang="en-US" dirty="0"/>
              <a:t>Cryptography</a:t>
            </a:r>
          </a:p>
        </p:txBody>
      </p:sp>
      <p:sp>
        <p:nvSpPr>
          <p:cNvPr id="3" name="Subtitle 2">
            <a:extLst>
              <a:ext uri="{FF2B5EF4-FFF2-40B4-BE49-F238E27FC236}">
                <a16:creationId xmlns:a16="http://schemas.microsoft.com/office/drawing/2014/main" id="{66BCC9E7-22DE-4A48-AFF0-D15A28F45D8D}"/>
              </a:ext>
            </a:extLst>
          </p:cNvPr>
          <p:cNvSpPr>
            <a:spLocks noGrp="1"/>
          </p:cNvSpPr>
          <p:nvPr>
            <p:ph type="subTitle" idx="1"/>
          </p:nvPr>
        </p:nvSpPr>
        <p:spPr/>
        <p:txBody>
          <a:bodyPr/>
          <a:lstStyle/>
          <a:p>
            <a:r>
              <a:rPr lang="en-US" dirty="0"/>
              <a:t>Syed Md. Mukit Rashid</a:t>
            </a:r>
          </a:p>
        </p:txBody>
      </p:sp>
    </p:spTree>
    <p:extLst>
      <p:ext uri="{BB962C8B-B14F-4D97-AF65-F5344CB8AC3E}">
        <p14:creationId xmlns:p14="http://schemas.microsoft.com/office/powerpoint/2010/main" val="3085289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D7C6-8044-4955-B517-8BCAB17AB524}"/>
              </a:ext>
            </a:extLst>
          </p:cNvPr>
          <p:cNvSpPr>
            <a:spLocks noGrp="1"/>
          </p:cNvSpPr>
          <p:nvPr>
            <p:ph type="title"/>
          </p:nvPr>
        </p:nvSpPr>
        <p:spPr/>
        <p:txBody>
          <a:bodyPr/>
          <a:lstStyle/>
          <a:p>
            <a:r>
              <a:rPr lang="en-US" dirty="0"/>
              <a:t>Caesar Cipher</a:t>
            </a:r>
          </a:p>
        </p:txBody>
      </p:sp>
      <p:sp>
        <p:nvSpPr>
          <p:cNvPr id="5" name="Content Placeholder 4">
            <a:extLst>
              <a:ext uri="{FF2B5EF4-FFF2-40B4-BE49-F238E27FC236}">
                <a16:creationId xmlns:a16="http://schemas.microsoft.com/office/drawing/2014/main" id="{C3893F35-E89A-4119-999C-30EA4245AAB7}"/>
              </a:ext>
            </a:extLst>
          </p:cNvPr>
          <p:cNvSpPr>
            <a:spLocks noGrp="1"/>
          </p:cNvSpPr>
          <p:nvPr>
            <p:ph idx="1"/>
          </p:nvPr>
        </p:nvSpPr>
        <p:spPr/>
        <p:txBody>
          <a:bodyPr/>
          <a:lstStyle/>
          <a:p>
            <a:r>
              <a:rPr lang="en-US" dirty="0"/>
              <a:t>Every character is replaced with the character K slots to the right</a:t>
            </a:r>
          </a:p>
          <a:p>
            <a:pPr lvl="1"/>
            <a:r>
              <a:rPr lang="en-US" dirty="0"/>
              <a:t>S E C U R I T Y : </a:t>
            </a:r>
            <a:r>
              <a:rPr lang="pl-PL" dirty="0"/>
              <a:t>V H F X U L W B</a:t>
            </a:r>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1941896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D7C6-8044-4955-B517-8BCAB17AB524}"/>
              </a:ext>
            </a:extLst>
          </p:cNvPr>
          <p:cNvSpPr>
            <a:spLocks noGrp="1"/>
          </p:cNvSpPr>
          <p:nvPr>
            <p:ph type="title"/>
          </p:nvPr>
        </p:nvSpPr>
        <p:spPr/>
        <p:txBody>
          <a:bodyPr/>
          <a:lstStyle/>
          <a:p>
            <a:r>
              <a:rPr lang="en-US" dirty="0"/>
              <a:t>Substitution Cipher</a:t>
            </a:r>
          </a:p>
        </p:txBody>
      </p:sp>
      <p:pic>
        <p:nvPicPr>
          <p:cNvPr id="3" name="Content Placeholder 2">
            <a:extLst>
              <a:ext uri="{FF2B5EF4-FFF2-40B4-BE49-F238E27FC236}">
                <a16:creationId xmlns:a16="http://schemas.microsoft.com/office/drawing/2014/main" id="{42BCCB23-0B33-4E1F-8796-595763428091}"/>
              </a:ext>
            </a:extLst>
          </p:cNvPr>
          <p:cNvPicPr>
            <a:picLocks noGrp="1" noChangeAspect="1"/>
          </p:cNvPicPr>
          <p:nvPr>
            <p:ph idx="1"/>
          </p:nvPr>
        </p:nvPicPr>
        <p:blipFill>
          <a:blip r:embed="rId2"/>
          <a:stretch>
            <a:fillRect/>
          </a:stretch>
        </p:blipFill>
        <p:spPr>
          <a:xfrm>
            <a:off x="838200" y="1690688"/>
            <a:ext cx="6372225" cy="3333750"/>
          </a:xfrm>
          <a:prstGeom prst="rect">
            <a:avLst/>
          </a:prstGeom>
        </p:spPr>
      </p:pic>
      <p:pic>
        <p:nvPicPr>
          <p:cNvPr id="6" name="Content Placeholder 5">
            <a:extLst>
              <a:ext uri="{FF2B5EF4-FFF2-40B4-BE49-F238E27FC236}">
                <a16:creationId xmlns:a16="http://schemas.microsoft.com/office/drawing/2014/main" id="{1C98A919-6E5A-4CAF-AEC9-3354C935BBD7}"/>
              </a:ext>
            </a:extLst>
          </p:cNvPr>
          <p:cNvPicPr>
            <a:picLocks noChangeAspect="1"/>
          </p:cNvPicPr>
          <p:nvPr/>
        </p:nvPicPr>
        <p:blipFill>
          <a:blip r:embed="rId3"/>
          <a:stretch>
            <a:fillRect/>
          </a:stretch>
        </p:blipFill>
        <p:spPr>
          <a:xfrm>
            <a:off x="8627765" y="1690688"/>
            <a:ext cx="2726035" cy="4351338"/>
          </a:xfrm>
          <a:prstGeom prst="rect">
            <a:avLst/>
          </a:prstGeom>
        </p:spPr>
      </p:pic>
    </p:spTree>
    <p:extLst>
      <p:ext uri="{BB962C8B-B14F-4D97-AF65-F5344CB8AC3E}">
        <p14:creationId xmlns:p14="http://schemas.microsoft.com/office/powerpoint/2010/main" val="346421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D7C6-8044-4955-B517-8BCAB17AB524}"/>
              </a:ext>
            </a:extLst>
          </p:cNvPr>
          <p:cNvSpPr>
            <a:spLocks noGrp="1"/>
          </p:cNvSpPr>
          <p:nvPr>
            <p:ph type="title"/>
          </p:nvPr>
        </p:nvSpPr>
        <p:spPr/>
        <p:txBody>
          <a:bodyPr/>
          <a:lstStyle/>
          <a:p>
            <a:r>
              <a:rPr lang="en-US" dirty="0"/>
              <a:t>Substitution Cipher</a:t>
            </a:r>
          </a:p>
        </p:txBody>
      </p:sp>
      <p:pic>
        <p:nvPicPr>
          <p:cNvPr id="7" name="Picture 6">
            <a:extLst>
              <a:ext uri="{FF2B5EF4-FFF2-40B4-BE49-F238E27FC236}">
                <a16:creationId xmlns:a16="http://schemas.microsoft.com/office/drawing/2014/main" id="{FC3AD74C-69BC-4404-8E82-EFAF32C536A1}"/>
              </a:ext>
            </a:extLst>
          </p:cNvPr>
          <p:cNvPicPr>
            <a:picLocks noChangeAspect="1"/>
          </p:cNvPicPr>
          <p:nvPr/>
        </p:nvPicPr>
        <p:blipFill>
          <a:blip r:embed="rId2"/>
          <a:stretch>
            <a:fillRect/>
          </a:stretch>
        </p:blipFill>
        <p:spPr>
          <a:xfrm>
            <a:off x="509587" y="1595437"/>
            <a:ext cx="10086975" cy="2505075"/>
          </a:xfrm>
          <a:prstGeom prst="rect">
            <a:avLst/>
          </a:prstGeom>
        </p:spPr>
      </p:pic>
    </p:spTree>
    <p:extLst>
      <p:ext uri="{BB962C8B-B14F-4D97-AF65-F5344CB8AC3E}">
        <p14:creationId xmlns:p14="http://schemas.microsoft.com/office/powerpoint/2010/main" val="752636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D7C6-8044-4955-B517-8BCAB17AB524}"/>
              </a:ext>
            </a:extLst>
          </p:cNvPr>
          <p:cNvSpPr>
            <a:spLocks noGrp="1"/>
          </p:cNvSpPr>
          <p:nvPr>
            <p:ph type="title"/>
          </p:nvPr>
        </p:nvSpPr>
        <p:spPr/>
        <p:txBody>
          <a:bodyPr/>
          <a:lstStyle/>
          <a:p>
            <a:r>
              <a:rPr lang="en-US" dirty="0"/>
              <a:t>Substitution Cipher</a:t>
            </a:r>
          </a:p>
        </p:txBody>
      </p:sp>
      <p:pic>
        <p:nvPicPr>
          <p:cNvPr id="6" name="Content Placeholder 5">
            <a:extLst>
              <a:ext uri="{FF2B5EF4-FFF2-40B4-BE49-F238E27FC236}">
                <a16:creationId xmlns:a16="http://schemas.microsoft.com/office/drawing/2014/main" id="{9861F0D2-E7EF-4F7F-90F2-F56F057365C4}"/>
              </a:ext>
            </a:extLst>
          </p:cNvPr>
          <p:cNvPicPr>
            <a:picLocks noGrp="1" noChangeAspect="1"/>
          </p:cNvPicPr>
          <p:nvPr>
            <p:ph idx="1"/>
          </p:nvPr>
        </p:nvPicPr>
        <p:blipFill>
          <a:blip r:embed="rId2"/>
          <a:stretch>
            <a:fillRect/>
          </a:stretch>
        </p:blipFill>
        <p:spPr>
          <a:xfrm>
            <a:off x="8843343" y="1754604"/>
            <a:ext cx="2726035" cy="4351338"/>
          </a:xfrm>
          <a:prstGeom prst="rect">
            <a:avLst/>
          </a:prstGeom>
        </p:spPr>
      </p:pic>
      <p:pic>
        <p:nvPicPr>
          <p:cNvPr id="7" name="Picture 6">
            <a:extLst>
              <a:ext uri="{FF2B5EF4-FFF2-40B4-BE49-F238E27FC236}">
                <a16:creationId xmlns:a16="http://schemas.microsoft.com/office/drawing/2014/main" id="{FC3AD74C-69BC-4404-8E82-EFAF32C536A1}"/>
              </a:ext>
            </a:extLst>
          </p:cNvPr>
          <p:cNvPicPr>
            <a:picLocks noChangeAspect="1"/>
          </p:cNvPicPr>
          <p:nvPr/>
        </p:nvPicPr>
        <p:blipFill>
          <a:blip r:embed="rId3"/>
          <a:stretch>
            <a:fillRect/>
          </a:stretch>
        </p:blipFill>
        <p:spPr>
          <a:xfrm>
            <a:off x="509587" y="1595437"/>
            <a:ext cx="10086975" cy="2505075"/>
          </a:xfrm>
          <a:prstGeom prst="rect">
            <a:avLst/>
          </a:prstGeom>
        </p:spPr>
      </p:pic>
    </p:spTree>
    <p:extLst>
      <p:ext uri="{BB962C8B-B14F-4D97-AF65-F5344CB8AC3E}">
        <p14:creationId xmlns:p14="http://schemas.microsoft.com/office/powerpoint/2010/main" val="2077279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3F81-6530-4446-BE30-D6E4EECE2B2A}"/>
              </a:ext>
            </a:extLst>
          </p:cNvPr>
          <p:cNvSpPr>
            <a:spLocks noGrp="1"/>
          </p:cNvSpPr>
          <p:nvPr>
            <p:ph type="title"/>
          </p:nvPr>
        </p:nvSpPr>
        <p:spPr/>
        <p:txBody>
          <a:bodyPr/>
          <a:lstStyle/>
          <a:p>
            <a:r>
              <a:rPr lang="en-US" dirty="0"/>
              <a:t>Hill Cipher</a:t>
            </a:r>
          </a:p>
        </p:txBody>
      </p:sp>
      <p:pic>
        <p:nvPicPr>
          <p:cNvPr id="7" name="Content Placeholder 6">
            <a:extLst>
              <a:ext uri="{FF2B5EF4-FFF2-40B4-BE49-F238E27FC236}">
                <a16:creationId xmlns:a16="http://schemas.microsoft.com/office/drawing/2014/main" id="{B0CBC235-8E38-4A4D-A8FB-73061C956861}"/>
              </a:ext>
            </a:extLst>
          </p:cNvPr>
          <p:cNvPicPr>
            <a:picLocks noGrp="1" noChangeAspect="1"/>
          </p:cNvPicPr>
          <p:nvPr>
            <p:ph idx="1"/>
          </p:nvPr>
        </p:nvPicPr>
        <p:blipFill>
          <a:blip r:embed="rId2"/>
          <a:stretch>
            <a:fillRect/>
          </a:stretch>
        </p:blipFill>
        <p:spPr>
          <a:xfrm>
            <a:off x="6858179" y="3716034"/>
            <a:ext cx="2095321" cy="666693"/>
          </a:xfrm>
          <a:prstGeom prst="rect">
            <a:avLst/>
          </a:prstGeom>
        </p:spPr>
      </p:pic>
      <p:pic>
        <p:nvPicPr>
          <p:cNvPr id="4" name="Picture 3">
            <a:extLst>
              <a:ext uri="{FF2B5EF4-FFF2-40B4-BE49-F238E27FC236}">
                <a16:creationId xmlns:a16="http://schemas.microsoft.com/office/drawing/2014/main" id="{889D6963-A73C-40AA-8571-396E1EBEE463}"/>
              </a:ext>
            </a:extLst>
          </p:cNvPr>
          <p:cNvPicPr>
            <a:picLocks noChangeAspect="1"/>
          </p:cNvPicPr>
          <p:nvPr/>
        </p:nvPicPr>
        <p:blipFill>
          <a:blip r:embed="rId3"/>
          <a:stretch>
            <a:fillRect/>
          </a:stretch>
        </p:blipFill>
        <p:spPr>
          <a:xfrm>
            <a:off x="5132403" y="1825625"/>
            <a:ext cx="2182976" cy="1536700"/>
          </a:xfrm>
          <a:prstGeom prst="rect">
            <a:avLst/>
          </a:prstGeom>
        </p:spPr>
      </p:pic>
      <p:pic>
        <p:nvPicPr>
          <p:cNvPr id="5" name="Picture 4">
            <a:extLst>
              <a:ext uri="{FF2B5EF4-FFF2-40B4-BE49-F238E27FC236}">
                <a16:creationId xmlns:a16="http://schemas.microsoft.com/office/drawing/2014/main" id="{7B1ADC70-CB1E-4985-B76F-91B0707AF443}"/>
              </a:ext>
            </a:extLst>
          </p:cNvPr>
          <p:cNvPicPr>
            <a:picLocks noChangeAspect="1"/>
          </p:cNvPicPr>
          <p:nvPr/>
        </p:nvPicPr>
        <p:blipFill>
          <a:blip r:embed="rId4"/>
          <a:stretch>
            <a:fillRect/>
          </a:stretch>
        </p:blipFill>
        <p:spPr>
          <a:xfrm>
            <a:off x="4006696" y="3578651"/>
            <a:ext cx="2251413" cy="804076"/>
          </a:xfrm>
          <a:prstGeom prst="rect">
            <a:avLst/>
          </a:prstGeom>
        </p:spPr>
      </p:pic>
      <p:pic>
        <p:nvPicPr>
          <p:cNvPr id="8" name="Picture 7">
            <a:extLst>
              <a:ext uri="{FF2B5EF4-FFF2-40B4-BE49-F238E27FC236}">
                <a16:creationId xmlns:a16="http://schemas.microsoft.com/office/drawing/2014/main" id="{3F115B4B-BF9C-4538-8FE6-C1A4A8E69B8E}"/>
              </a:ext>
            </a:extLst>
          </p:cNvPr>
          <p:cNvPicPr>
            <a:picLocks noChangeAspect="1"/>
          </p:cNvPicPr>
          <p:nvPr/>
        </p:nvPicPr>
        <p:blipFill>
          <a:blip r:embed="rId5"/>
          <a:stretch>
            <a:fillRect/>
          </a:stretch>
        </p:blipFill>
        <p:spPr>
          <a:xfrm>
            <a:off x="1740678" y="4599053"/>
            <a:ext cx="8710644" cy="788618"/>
          </a:xfrm>
          <a:prstGeom prst="rect">
            <a:avLst/>
          </a:prstGeom>
        </p:spPr>
      </p:pic>
    </p:spTree>
    <p:extLst>
      <p:ext uri="{BB962C8B-B14F-4D97-AF65-F5344CB8AC3E}">
        <p14:creationId xmlns:p14="http://schemas.microsoft.com/office/powerpoint/2010/main" val="3425502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E1D2-66E7-43E2-93A4-B80B68C6E9CD}"/>
              </a:ext>
            </a:extLst>
          </p:cNvPr>
          <p:cNvSpPr>
            <a:spLocks noGrp="1"/>
          </p:cNvSpPr>
          <p:nvPr>
            <p:ph type="title"/>
          </p:nvPr>
        </p:nvSpPr>
        <p:spPr/>
        <p:txBody>
          <a:bodyPr/>
          <a:lstStyle/>
          <a:p>
            <a:r>
              <a:rPr lang="en-US" dirty="0"/>
              <a:t>Transposition Cipher</a:t>
            </a:r>
          </a:p>
        </p:txBody>
      </p:sp>
      <p:pic>
        <p:nvPicPr>
          <p:cNvPr id="6" name="Content Placeholder 5">
            <a:extLst>
              <a:ext uri="{FF2B5EF4-FFF2-40B4-BE49-F238E27FC236}">
                <a16:creationId xmlns:a16="http://schemas.microsoft.com/office/drawing/2014/main" id="{876DC007-A1C9-4DC0-B177-71B7CB863FB4}"/>
              </a:ext>
            </a:extLst>
          </p:cNvPr>
          <p:cNvPicPr>
            <a:picLocks noGrp="1" noChangeAspect="1"/>
          </p:cNvPicPr>
          <p:nvPr>
            <p:ph idx="1"/>
          </p:nvPr>
        </p:nvPicPr>
        <p:blipFill>
          <a:blip r:embed="rId2"/>
          <a:stretch>
            <a:fillRect/>
          </a:stretch>
        </p:blipFill>
        <p:spPr>
          <a:xfrm>
            <a:off x="2277584" y="3567570"/>
            <a:ext cx="3389981" cy="2101788"/>
          </a:xfrm>
          <a:prstGeom prst="rect">
            <a:avLst/>
          </a:prstGeom>
        </p:spPr>
      </p:pic>
      <p:pic>
        <p:nvPicPr>
          <p:cNvPr id="4" name="Picture 3">
            <a:extLst>
              <a:ext uri="{FF2B5EF4-FFF2-40B4-BE49-F238E27FC236}">
                <a16:creationId xmlns:a16="http://schemas.microsoft.com/office/drawing/2014/main" id="{7A46871C-F5AD-4399-9717-509771E0F381}"/>
              </a:ext>
            </a:extLst>
          </p:cNvPr>
          <p:cNvPicPr>
            <a:picLocks noChangeAspect="1"/>
          </p:cNvPicPr>
          <p:nvPr/>
        </p:nvPicPr>
        <p:blipFill>
          <a:blip r:embed="rId3"/>
          <a:stretch>
            <a:fillRect/>
          </a:stretch>
        </p:blipFill>
        <p:spPr>
          <a:xfrm>
            <a:off x="2199535" y="2253309"/>
            <a:ext cx="3118190" cy="1020149"/>
          </a:xfrm>
          <a:prstGeom prst="rect">
            <a:avLst/>
          </a:prstGeom>
        </p:spPr>
      </p:pic>
      <p:pic>
        <p:nvPicPr>
          <p:cNvPr id="5" name="Picture 4">
            <a:extLst>
              <a:ext uri="{FF2B5EF4-FFF2-40B4-BE49-F238E27FC236}">
                <a16:creationId xmlns:a16="http://schemas.microsoft.com/office/drawing/2014/main" id="{D21EDFED-1914-4955-93CB-5DA86460D5BC}"/>
              </a:ext>
            </a:extLst>
          </p:cNvPr>
          <p:cNvPicPr>
            <a:picLocks noChangeAspect="1"/>
          </p:cNvPicPr>
          <p:nvPr/>
        </p:nvPicPr>
        <p:blipFill>
          <a:blip r:embed="rId4"/>
          <a:stretch>
            <a:fillRect/>
          </a:stretch>
        </p:blipFill>
        <p:spPr>
          <a:xfrm>
            <a:off x="6325247" y="2368466"/>
            <a:ext cx="2570178" cy="904992"/>
          </a:xfrm>
          <a:prstGeom prst="rect">
            <a:avLst/>
          </a:prstGeom>
        </p:spPr>
      </p:pic>
      <p:pic>
        <p:nvPicPr>
          <p:cNvPr id="7" name="Picture 6">
            <a:extLst>
              <a:ext uri="{FF2B5EF4-FFF2-40B4-BE49-F238E27FC236}">
                <a16:creationId xmlns:a16="http://schemas.microsoft.com/office/drawing/2014/main" id="{3E8D23AD-BA06-463B-AD10-FD0BA65092E8}"/>
              </a:ext>
            </a:extLst>
          </p:cNvPr>
          <p:cNvPicPr>
            <a:picLocks noChangeAspect="1"/>
          </p:cNvPicPr>
          <p:nvPr/>
        </p:nvPicPr>
        <p:blipFill>
          <a:blip r:embed="rId5"/>
          <a:stretch>
            <a:fillRect/>
          </a:stretch>
        </p:blipFill>
        <p:spPr>
          <a:xfrm>
            <a:off x="5317725" y="4208889"/>
            <a:ext cx="5069770" cy="696486"/>
          </a:xfrm>
          <a:prstGeom prst="rect">
            <a:avLst/>
          </a:prstGeom>
        </p:spPr>
      </p:pic>
    </p:spTree>
    <p:extLst>
      <p:ext uri="{BB962C8B-B14F-4D97-AF65-F5344CB8AC3E}">
        <p14:creationId xmlns:p14="http://schemas.microsoft.com/office/powerpoint/2010/main" val="297587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1BB76-F1D8-4487-9B9C-3CD5609B99C7}"/>
              </a:ext>
            </a:extLst>
          </p:cNvPr>
          <p:cNvSpPr>
            <a:spLocks noGrp="1"/>
          </p:cNvSpPr>
          <p:nvPr>
            <p:ph type="title"/>
          </p:nvPr>
        </p:nvSpPr>
        <p:spPr/>
        <p:txBody>
          <a:bodyPr/>
          <a:lstStyle/>
          <a:p>
            <a:r>
              <a:rPr lang="en-US" dirty="0"/>
              <a:t>Transposition and Hill Cipher : Problems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2F3459-9195-45DA-8FB6-981E2A848BAD}"/>
                  </a:ext>
                </a:extLst>
              </p:cNvPr>
              <p:cNvSpPr>
                <a:spLocks noGrp="1"/>
              </p:cNvSpPr>
              <p:nvPr>
                <p:ph idx="1"/>
              </p:nvPr>
            </p:nvSpPr>
            <p:spPr/>
            <p:txBody>
              <a:bodyPr/>
              <a:lstStyle/>
              <a:p>
                <a:pPr algn="just"/>
                <a:r>
                  <a:rPr lang="en-US" dirty="0"/>
                  <a:t>We do nothing to hide the statistical distribution of the letters in </a:t>
                </a:r>
                <a14:m>
                  <m:oMath xmlns:m="http://schemas.openxmlformats.org/officeDocument/2006/math">
                    <m:r>
                      <a:rPr lang="en-US" i="1" dirty="0" smtClean="0">
                        <a:latin typeface="Cambria Math" panose="02040503050406030204" pitchFamily="18" charset="0"/>
                      </a:rPr>
                      <m:t>𝑀</m:t>
                    </m:r>
                  </m:oMath>
                </a14:m>
                <a:r>
                  <a:rPr lang="en-US" dirty="0"/>
                  <a:t> Such lack of hiding can leak information.</a:t>
                </a:r>
              </a:p>
              <a:p>
                <a:pPr algn="just"/>
                <a:r>
                  <a:rPr lang="en-US" dirty="0"/>
                  <a:t>With enough plaintext-ciphertext pairs, we can solve a straightforward linear system to determine all the values in the matrix used for encryption</a:t>
                </a:r>
              </a:p>
              <a:p>
                <a:endParaRPr lang="en-US" dirty="0"/>
              </a:p>
            </p:txBody>
          </p:sp>
        </mc:Choice>
        <mc:Fallback>
          <p:sp>
            <p:nvSpPr>
              <p:cNvPr id="3" name="Content Placeholder 2">
                <a:extLst>
                  <a:ext uri="{FF2B5EF4-FFF2-40B4-BE49-F238E27FC236}">
                    <a16:creationId xmlns:a16="http://schemas.microsoft.com/office/drawing/2014/main" id="{F02F3459-9195-45DA-8FB6-981E2A848BAD}"/>
                  </a:ext>
                </a:extLst>
              </p:cNvPr>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US">
                    <a:noFill/>
                  </a:rPr>
                  <a:t> </a:t>
                </a:r>
              </a:p>
            </p:txBody>
          </p:sp>
        </mc:Fallback>
      </mc:AlternateContent>
    </p:spTree>
    <p:extLst>
      <p:ext uri="{BB962C8B-B14F-4D97-AF65-F5344CB8AC3E}">
        <p14:creationId xmlns:p14="http://schemas.microsoft.com/office/powerpoint/2010/main" val="3601877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D7C6-8044-4955-B517-8BCAB17AB524}"/>
              </a:ext>
            </a:extLst>
          </p:cNvPr>
          <p:cNvSpPr>
            <a:spLocks noGrp="1"/>
          </p:cNvSpPr>
          <p:nvPr>
            <p:ph type="title"/>
          </p:nvPr>
        </p:nvSpPr>
        <p:spPr/>
        <p:txBody>
          <a:bodyPr/>
          <a:lstStyle/>
          <a:p>
            <a:r>
              <a:rPr lang="en-US" dirty="0" err="1"/>
              <a:t>Vernam</a:t>
            </a:r>
            <a:r>
              <a:rPr lang="en-US" dirty="0"/>
              <a:t> Cipher</a:t>
            </a:r>
          </a:p>
        </p:txBody>
      </p:sp>
      <p:pic>
        <p:nvPicPr>
          <p:cNvPr id="5" name="Picture 4">
            <a:extLst>
              <a:ext uri="{FF2B5EF4-FFF2-40B4-BE49-F238E27FC236}">
                <a16:creationId xmlns:a16="http://schemas.microsoft.com/office/drawing/2014/main" id="{EE9BE277-2776-4390-B1C8-B534CF011959}"/>
              </a:ext>
            </a:extLst>
          </p:cNvPr>
          <p:cNvPicPr>
            <a:picLocks noChangeAspect="1"/>
          </p:cNvPicPr>
          <p:nvPr/>
        </p:nvPicPr>
        <p:blipFill>
          <a:blip r:embed="rId2"/>
          <a:stretch>
            <a:fillRect/>
          </a:stretch>
        </p:blipFill>
        <p:spPr>
          <a:xfrm>
            <a:off x="2365714" y="2536517"/>
            <a:ext cx="7886700" cy="2228850"/>
          </a:xfrm>
          <a:prstGeom prst="rect">
            <a:avLst/>
          </a:prstGeom>
        </p:spPr>
      </p:pic>
    </p:spTree>
    <p:extLst>
      <p:ext uri="{BB962C8B-B14F-4D97-AF65-F5344CB8AC3E}">
        <p14:creationId xmlns:p14="http://schemas.microsoft.com/office/powerpoint/2010/main" val="1310995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D7C6-8044-4955-B517-8BCAB17AB524}"/>
              </a:ext>
            </a:extLst>
          </p:cNvPr>
          <p:cNvSpPr>
            <a:spLocks noGrp="1"/>
          </p:cNvSpPr>
          <p:nvPr>
            <p:ph type="title"/>
          </p:nvPr>
        </p:nvSpPr>
        <p:spPr/>
        <p:txBody>
          <a:bodyPr/>
          <a:lstStyle/>
          <a:p>
            <a:r>
              <a:rPr lang="en-US" dirty="0"/>
              <a:t>One Time Pads</a:t>
            </a:r>
          </a:p>
        </p:txBody>
      </p:sp>
      <p:sp>
        <p:nvSpPr>
          <p:cNvPr id="4" name="Content Placeholder 2">
            <a:extLst>
              <a:ext uri="{FF2B5EF4-FFF2-40B4-BE49-F238E27FC236}">
                <a16:creationId xmlns:a16="http://schemas.microsoft.com/office/drawing/2014/main" id="{959A02E2-8E6F-4202-A1CD-0360B75796B5}"/>
              </a:ext>
            </a:extLst>
          </p:cNvPr>
          <p:cNvSpPr>
            <a:spLocks noGrp="1"/>
          </p:cNvSpPr>
          <p:nvPr>
            <p:ph idx="1"/>
          </p:nvPr>
        </p:nvSpPr>
        <p:spPr>
          <a:xfrm>
            <a:off x="838200" y="1585928"/>
            <a:ext cx="10515600" cy="4351338"/>
          </a:xfrm>
        </p:spPr>
        <p:txBody>
          <a:bodyPr>
            <a:normAutofit/>
          </a:bodyPr>
          <a:lstStyle/>
          <a:p>
            <a:r>
              <a:rPr lang="en-US" dirty="0"/>
              <a:t>The key must be at least as long as the plaintext.</a:t>
            </a:r>
          </a:p>
          <a:p>
            <a:r>
              <a:rPr lang="en-US" dirty="0"/>
              <a:t>The key must be random (uniformly distributed in the set of all possible keys and independent of the plaintext)</a:t>
            </a:r>
          </a:p>
          <a:p>
            <a:r>
              <a:rPr lang="en-US" dirty="0"/>
              <a:t>The key must never be reused in whole or in part.</a:t>
            </a:r>
          </a:p>
          <a:p>
            <a:r>
              <a:rPr lang="en-US" dirty="0"/>
              <a:t>The key must be kept completely secret by the communicating parties.</a:t>
            </a:r>
          </a:p>
        </p:txBody>
      </p:sp>
    </p:spTree>
    <p:extLst>
      <p:ext uri="{BB962C8B-B14F-4D97-AF65-F5344CB8AC3E}">
        <p14:creationId xmlns:p14="http://schemas.microsoft.com/office/powerpoint/2010/main" val="93305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D7C6-8044-4955-B517-8BCAB17AB524}"/>
              </a:ext>
            </a:extLst>
          </p:cNvPr>
          <p:cNvSpPr>
            <a:spLocks noGrp="1"/>
          </p:cNvSpPr>
          <p:nvPr>
            <p:ph type="title"/>
          </p:nvPr>
        </p:nvSpPr>
        <p:spPr/>
        <p:txBody>
          <a:bodyPr/>
          <a:lstStyle/>
          <a:p>
            <a:r>
              <a:rPr lang="en-US" dirty="0"/>
              <a:t>One Time Pads</a:t>
            </a:r>
          </a:p>
        </p:txBody>
      </p:sp>
      <p:sp>
        <p:nvSpPr>
          <p:cNvPr id="4" name="Content Placeholder 2">
            <a:extLst>
              <a:ext uri="{FF2B5EF4-FFF2-40B4-BE49-F238E27FC236}">
                <a16:creationId xmlns:a16="http://schemas.microsoft.com/office/drawing/2014/main" id="{959A02E2-8E6F-4202-A1CD-0360B75796B5}"/>
              </a:ext>
            </a:extLst>
          </p:cNvPr>
          <p:cNvSpPr>
            <a:spLocks noGrp="1"/>
          </p:cNvSpPr>
          <p:nvPr>
            <p:ph idx="1"/>
          </p:nvPr>
        </p:nvSpPr>
        <p:spPr>
          <a:xfrm>
            <a:off x="838200" y="1585928"/>
            <a:ext cx="10515600" cy="4351338"/>
          </a:xfrm>
        </p:spPr>
        <p:txBody>
          <a:bodyPr>
            <a:normAutofit/>
          </a:bodyPr>
          <a:lstStyle/>
          <a:p>
            <a:r>
              <a:rPr lang="en-US" dirty="0"/>
              <a:t>One-time pads are </a:t>
            </a:r>
            <a:r>
              <a:rPr lang="en-US" i="1" dirty="0"/>
              <a:t>information-theoretically secure</a:t>
            </a:r>
          </a:p>
          <a:p>
            <a:pPr lvl="1" algn="just"/>
            <a:r>
              <a:rPr lang="en-US" dirty="0"/>
              <a:t>The encrypted message (i.e., the ciphertext) provides </a:t>
            </a:r>
            <a:r>
              <a:rPr lang="en-US" i="1" dirty="0"/>
              <a:t>no information </a:t>
            </a:r>
            <a:r>
              <a:rPr lang="en-US" dirty="0"/>
              <a:t>about the original message to a cryptanalyst.</a:t>
            </a:r>
          </a:p>
          <a:p>
            <a:pPr lvl="1" algn="just"/>
            <a:r>
              <a:rPr lang="en-US" dirty="0"/>
              <a:t>A cryptosystem is considered to have information-theoretic security if the system is secure against adversaries with unlimited computing resources and time</a:t>
            </a:r>
          </a:p>
          <a:p>
            <a:pPr lvl="1" algn="just"/>
            <a:r>
              <a:rPr lang="en-US" dirty="0"/>
              <a:t>A system which depends on the computational cost of cryptanalysis to be secure (and thus can be broken by an attack with unlimited computation) is called computationally or conditionally secure.</a:t>
            </a:r>
          </a:p>
        </p:txBody>
      </p:sp>
    </p:spTree>
    <p:extLst>
      <p:ext uri="{BB962C8B-B14F-4D97-AF65-F5344CB8AC3E}">
        <p14:creationId xmlns:p14="http://schemas.microsoft.com/office/powerpoint/2010/main" val="71061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2120-3E3F-488F-8220-DE02643B0274}"/>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316FB8A0-15AB-4F24-B7DC-2E13799D34B5}"/>
              </a:ext>
            </a:extLst>
          </p:cNvPr>
          <p:cNvSpPr>
            <a:spLocks noGrp="1"/>
          </p:cNvSpPr>
          <p:nvPr>
            <p:ph idx="1"/>
          </p:nvPr>
        </p:nvSpPr>
        <p:spPr/>
        <p:txBody>
          <a:bodyPr/>
          <a:lstStyle/>
          <a:p>
            <a:r>
              <a:rPr lang="en-US" dirty="0">
                <a:hlinkClick r:id="rId2"/>
              </a:rPr>
              <a:t>https://people.scs.carleton.ca/~paulv/toolsjewels.html</a:t>
            </a:r>
            <a:endParaRPr lang="en-US" dirty="0"/>
          </a:p>
          <a:p>
            <a:r>
              <a:rPr lang="en-US" dirty="0"/>
              <a:t>Chapter 2</a:t>
            </a:r>
          </a:p>
          <a:p>
            <a:r>
              <a:rPr lang="en-US" dirty="0"/>
              <a:t>Goodrich and </a:t>
            </a:r>
            <a:r>
              <a:rPr lang="en-US" dirty="0" err="1"/>
              <a:t>Tamassia</a:t>
            </a:r>
            <a:r>
              <a:rPr lang="en-US" dirty="0"/>
              <a:t> : Chapter 8</a:t>
            </a:r>
          </a:p>
        </p:txBody>
      </p:sp>
    </p:spTree>
    <p:extLst>
      <p:ext uri="{BB962C8B-B14F-4D97-AF65-F5344CB8AC3E}">
        <p14:creationId xmlns:p14="http://schemas.microsoft.com/office/powerpoint/2010/main" val="2656951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D7C6-8044-4955-B517-8BCAB17AB524}"/>
              </a:ext>
            </a:extLst>
          </p:cNvPr>
          <p:cNvSpPr>
            <a:spLocks noGrp="1"/>
          </p:cNvSpPr>
          <p:nvPr>
            <p:ph type="title"/>
          </p:nvPr>
        </p:nvSpPr>
        <p:spPr/>
        <p:txBody>
          <a:bodyPr/>
          <a:lstStyle/>
          <a:p>
            <a:r>
              <a:rPr lang="en-US" dirty="0"/>
              <a:t>One Time Pads : Problems</a:t>
            </a:r>
          </a:p>
        </p:txBody>
      </p:sp>
      <p:sp>
        <p:nvSpPr>
          <p:cNvPr id="4" name="Content Placeholder 2">
            <a:extLst>
              <a:ext uri="{FF2B5EF4-FFF2-40B4-BE49-F238E27FC236}">
                <a16:creationId xmlns:a16="http://schemas.microsoft.com/office/drawing/2014/main" id="{959A02E2-8E6F-4202-A1CD-0360B75796B5}"/>
              </a:ext>
            </a:extLst>
          </p:cNvPr>
          <p:cNvSpPr>
            <a:spLocks noGrp="1"/>
          </p:cNvSpPr>
          <p:nvPr>
            <p:ph idx="1"/>
          </p:nvPr>
        </p:nvSpPr>
        <p:spPr>
          <a:xfrm>
            <a:off x="838200" y="1585928"/>
            <a:ext cx="10515600" cy="4351338"/>
          </a:xfrm>
        </p:spPr>
        <p:txBody>
          <a:bodyPr>
            <a:normAutofit fontScale="92500"/>
          </a:bodyPr>
          <a:lstStyle/>
          <a:p>
            <a:r>
              <a:rPr lang="en-US" dirty="0"/>
              <a:t>No Integrity</a:t>
            </a:r>
          </a:p>
          <a:p>
            <a:pPr lvl="1"/>
            <a:r>
              <a:rPr lang="en-US" dirty="0"/>
              <a:t>(C(K) </a:t>
            </a:r>
            <a:r>
              <a:rPr lang="en-US" dirty="0" err="1"/>
              <a:t>xor</a:t>
            </a:r>
            <a:r>
              <a:rPr lang="en-US" dirty="0"/>
              <a:t> "$1000.00") </a:t>
            </a:r>
            <a:r>
              <a:rPr lang="en-US" dirty="0" err="1"/>
              <a:t>xor</a:t>
            </a:r>
            <a:r>
              <a:rPr lang="en-US" dirty="0"/>
              <a:t> ("$1000.00" </a:t>
            </a:r>
            <a:r>
              <a:rPr lang="en-US" dirty="0" err="1"/>
              <a:t>xor</a:t>
            </a:r>
            <a:r>
              <a:rPr lang="en-US" dirty="0"/>
              <a:t> "$9500.00") = C(K) </a:t>
            </a:r>
            <a:r>
              <a:rPr lang="en-US" dirty="0" err="1"/>
              <a:t>xor</a:t>
            </a:r>
            <a:r>
              <a:rPr lang="en-US" dirty="0"/>
              <a:t> "$1000.00" </a:t>
            </a:r>
            <a:r>
              <a:rPr lang="en-US" dirty="0" err="1"/>
              <a:t>xor</a:t>
            </a:r>
            <a:r>
              <a:rPr lang="en-US" dirty="0"/>
              <a:t> "$1000.00" </a:t>
            </a:r>
            <a:r>
              <a:rPr lang="en-US" dirty="0" err="1"/>
              <a:t>xor</a:t>
            </a:r>
            <a:r>
              <a:rPr lang="en-US" dirty="0"/>
              <a:t> "$9500.00" = C(K) </a:t>
            </a:r>
            <a:r>
              <a:rPr lang="en-US" dirty="0" err="1"/>
              <a:t>xor</a:t>
            </a:r>
            <a:r>
              <a:rPr lang="en-US" dirty="0"/>
              <a:t> "$9500.00"</a:t>
            </a:r>
          </a:p>
          <a:p>
            <a:r>
              <a:rPr lang="en-US" dirty="0"/>
              <a:t>Key as long as message and also has to be secret?</a:t>
            </a:r>
          </a:p>
          <a:p>
            <a:r>
              <a:rPr lang="en-US" dirty="0"/>
              <a:t>Difficult to generate truly random key.</a:t>
            </a:r>
          </a:p>
          <a:p>
            <a:pPr lvl="1"/>
            <a:r>
              <a:rPr lang="en-US" dirty="0"/>
              <a:t>True random number generators exist, but are typically slower and more specialized.</a:t>
            </a:r>
          </a:p>
          <a:p>
            <a:r>
              <a:rPr lang="en-US" dirty="0"/>
              <a:t>Very limited practical usage</a:t>
            </a:r>
          </a:p>
          <a:p>
            <a:pPr lvl="1"/>
            <a:r>
              <a:rPr lang="en-US" dirty="0"/>
              <a:t>Practical method of encryption where one or both parties must do all work by hand, without the aid of a computer.</a:t>
            </a:r>
          </a:p>
          <a:p>
            <a:pPr lvl="1"/>
            <a:r>
              <a:rPr lang="en-US" dirty="0"/>
              <a:t>A common use of the one-time pad in quantum cryptography is being used in association with Quantum Key Distribution (QKD).</a:t>
            </a:r>
          </a:p>
        </p:txBody>
      </p:sp>
    </p:spTree>
    <p:extLst>
      <p:ext uri="{BB962C8B-B14F-4D97-AF65-F5344CB8AC3E}">
        <p14:creationId xmlns:p14="http://schemas.microsoft.com/office/powerpoint/2010/main" val="1827911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D7C6-8044-4955-B517-8BCAB17AB524}"/>
              </a:ext>
            </a:extLst>
          </p:cNvPr>
          <p:cNvSpPr>
            <a:spLocks noGrp="1"/>
          </p:cNvSpPr>
          <p:nvPr>
            <p:ph type="title"/>
          </p:nvPr>
        </p:nvSpPr>
        <p:spPr/>
        <p:txBody>
          <a:bodyPr/>
          <a:lstStyle/>
          <a:p>
            <a:r>
              <a:rPr lang="en-US" dirty="0"/>
              <a:t>Stream Ciphers</a:t>
            </a:r>
          </a:p>
        </p:txBody>
      </p:sp>
      <p:sp>
        <p:nvSpPr>
          <p:cNvPr id="4" name="Content Placeholder 2">
            <a:extLst>
              <a:ext uri="{FF2B5EF4-FFF2-40B4-BE49-F238E27FC236}">
                <a16:creationId xmlns:a16="http://schemas.microsoft.com/office/drawing/2014/main" id="{959A02E2-8E6F-4202-A1CD-0360B75796B5}"/>
              </a:ext>
            </a:extLst>
          </p:cNvPr>
          <p:cNvSpPr>
            <a:spLocks noGrp="1"/>
          </p:cNvSpPr>
          <p:nvPr>
            <p:ph idx="1"/>
          </p:nvPr>
        </p:nvSpPr>
        <p:spPr>
          <a:xfrm>
            <a:off x="838200" y="1585928"/>
            <a:ext cx="10515600" cy="4351338"/>
          </a:xfrm>
        </p:spPr>
        <p:txBody>
          <a:bodyPr>
            <a:normAutofit/>
          </a:bodyPr>
          <a:lstStyle/>
          <a:p>
            <a:r>
              <a:rPr lang="en-US" dirty="0"/>
              <a:t> Plaintext digits are combined with a </a:t>
            </a:r>
            <a:r>
              <a:rPr lang="en-US" i="1" dirty="0"/>
              <a:t>pseudorandom cipher digit stream</a:t>
            </a:r>
            <a:r>
              <a:rPr lang="en-US" dirty="0"/>
              <a:t> (keystream)</a:t>
            </a:r>
          </a:p>
          <a:p>
            <a:pPr algn="just"/>
            <a:r>
              <a:rPr lang="en-US" dirty="0"/>
              <a:t>In a stream cipher, each plaintext digit is encrypted one at a time with the corresponding digit of the keystream, to give a digit of the ciphertext stream.</a:t>
            </a:r>
          </a:p>
          <a:p>
            <a:pPr algn="just"/>
            <a:r>
              <a:rPr lang="en-US" dirty="0"/>
              <a:t>Not information theoretically secure</a:t>
            </a:r>
          </a:p>
          <a:p>
            <a:pPr algn="just"/>
            <a:r>
              <a:rPr lang="en-US" dirty="0">
                <a:hlinkClick r:id="rId2"/>
              </a:rPr>
              <a:t>https://en.wikipedia.org/wiki/Stream_cipher</a:t>
            </a:r>
            <a:r>
              <a:rPr lang="en-US" dirty="0"/>
              <a:t> </a:t>
            </a:r>
          </a:p>
        </p:txBody>
      </p:sp>
    </p:spTree>
    <p:extLst>
      <p:ext uri="{BB962C8B-B14F-4D97-AF65-F5344CB8AC3E}">
        <p14:creationId xmlns:p14="http://schemas.microsoft.com/office/powerpoint/2010/main" val="2601966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D7C6-8044-4955-B517-8BCAB17AB524}"/>
              </a:ext>
            </a:extLst>
          </p:cNvPr>
          <p:cNvSpPr>
            <a:spLocks noGrp="1"/>
          </p:cNvSpPr>
          <p:nvPr>
            <p:ph type="title"/>
          </p:nvPr>
        </p:nvSpPr>
        <p:spPr/>
        <p:txBody>
          <a:bodyPr/>
          <a:lstStyle/>
          <a:p>
            <a:r>
              <a:rPr lang="en-US" dirty="0"/>
              <a:t>Attacks on Stream Ciphers</a:t>
            </a:r>
          </a:p>
        </p:txBody>
      </p:sp>
      <p:sp>
        <p:nvSpPr>
          <p:cNvPr id="4" name="Content Placeholder 2">
            <a:extLst>
              <a:ext uri="{FF2B5EF4-FFF2-40B4-BE49-F238E27FC236}">
                <a16:creationId xmlns:a16="http://schemas.microsoft.com/office/drawing/2014/main" id="{959A02E2-8E6F-4202-A1CD-0360B75796B5}"/>
              </a:ext>
            </a:extLst>
          </p:cNvPr>
          <p:cNvSpPr>
            <a:spLocks noGrp="1"/>
          </p:cNvSpPr>
          <p:nvPr>
            <p:ph idx="1"/>
          </p:nvPr>
        </p:nvSpPr>
        <p:spPr>
          <a:xfrm>
            <a:off x="838200" y="1585928"/>
            <a:ext cx="10515600" cy="4351338"/>
          </a:xfrm>
        </p:spPr>
        <p:txBody>
          <a:bodyPr>
            <a:normAutofit/>
          </a:bodyPr>
          <a:lstStyle/>
          <a:p>
            <a:r>
              <a:rPr lang="en-US" dirty="0"/>
              <a:t> vulnerable to attacks if certain precautions are not followed:</a:t>
            </a:r>
          </a:p>
          <a:p>
            <a:pPr lvl="1"/>
            <a:r>
              <a:rPr lang="en-US" dirty="0"/>
              <a:t>Keys must never be used twice (Reused key attack)</a:t>
            </a:r>
          </a:p>
          <a:p>
            <a:pPr lvl="1"/>
            <a:endParaRPr lang="en-US" dirty="0"/>
          </a:p>
          <a:p>
            <a:pPr lvl="1"/>
            <a:endParaRPr lang="en-US" dirty="0"/>
          </a:p>
          <a:p>
            <a:pPr lvl="1"/>
            <a:endParaRPr lang="en-US" dirty="0"/>
          </a:p>
          <a:p>
            <a:pPr lvl="1"/>
            <a:endParaRPr lang="en-US" dirty="0"/>
          </a:p>
          <a:p>
            <a:pPr lvl="1"/>
            <a:endParaRPr lang="en-US" dirty="0"/>
          </a:p>
          <a:p>
            <a:r>
              <a:rPr lang="en-US" dirty="0"/>
              <a:t>Even if neither message is known, as long as both messages are in a natural language, such a cipher can often be broken by paper-and-pencil methods</a:t>
            </a:r>
          </a:p>
        </p:txBody>
      </p:sp>
      <p:pic>
        <p:nvPicPr>
          <p:cNvPr id="3" name="Picture 2">
            <a:extLst>
              <a:ext uri="{FF2B5EF4-FFF2-40B4-BE49-F238E27FC236}">
                <a16:creationId xmlns:a16="http://schemas.microsoft.com/office/drawing/2014/main" id="{2223BC72-3AE1-40DA-A254-3ADB821E86F9}"/>
              </a:ext>
            </a:extLst>
          </p:cNvPr>
          <p:cNvPicPr>
            <a:picLocks noChangeAspect="1"/>
          </p:cNvPicPr>
          <p:nvPr/>
        </p:nvPicPr>
        <p:blipFill>
          <a:blip r:embed="rId2"/>
          <a:stretch>
            <a:fillRect/>
          </a:stretch>
        </p:blipFill>
        <p:spPr>
          <a:xfrm>
            <a:off x="1387089" y="2611453"/>
            <a:ext cx="1976404" cy="922322"/>
          </a:xfrm>
          <a:prstGeom prst="rect">
            <a:avLst/>
          </a:prstGeom>
        </p:spPr>
      </p:pic>
      <p:pic>
        <p:nvPicPr>
          <p:cNvPr id="5" name="Picture 4">
            <a:extLst>
              <a:ext uri="{FF2B5EF4-FFF2-40B4-BE49-F238E27FC236}">
                <a16:creationId xmlns:a16="http://schemas.microsoft.com/office/drawing/2014/main" id="{9468A0DF-100F-42B7-96D9-F376D9013110}"/>
              </a:ext>
            </a:extLst>
          </p:cNvPr>
          <p:cNvPicPr>
            <a:picLocks noChangeAspect="1"/>
          </p:cNvPicPr>
          <p:nvPr/>
        </p:nvPicPr>
        <p:blipFill>
          <a:blip r:embed="rId3"/>
          <a:stretch>
            <a:fillRect/>
          </a:stretch>
        </p:blipFill>
        <p:spPr>
          <a:xfrm>
            <a:off x="1414495" y="3540141"/>
            <a:ext cx="8091947" cy="555609"/>
          </a:xfrm>
          <a:prstGeom prst="rect">
            <a:avLst/>
          </a:prstGeom>
        </p:spPr>
      </p:pic>
    </p:spTree>
    <p:extLst>
      <p:ext uri="{BB962C8B-B14F-4D97-AF65-F5344CB8AC3E}">
        <p14:creationId xmlns:p14="http://schemas.microsoft.com/office/powerpoint/2010/main" val="251289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D7C6-8044-4955-B517-8BCAB17AB524}"/>
              </a:ext>
            </a:extLst>
          </p:cNvPr>
          <p:cNvSpPr>
            <a:spLocks noGrp="1"/>
          </p:cNvSpPr>
          <p:nvPr>
            <p:ph type="title"/>
          </p:nvPr>
        </p:nvSpPr>
        <p:spPr/>
        <p:txBody>
          <a:bodyPr/>
          <a:lstStyle/>
          <a:p>
            <a:r>
              <a:rPr lang="en-US" dirty="0"/>
              <a:t>Attacks on Stream Ciphers</a:t>
            </a:r>
          </a:p>
        </p:txBody>
      </p:sp>
      <p:sp>
        <p:nvSpPr>
          <p:cNvPr id="4" name="Content Placeholder 2">
            <a:extLst>
              <a:ext uri="{FF2B5EF4-FFF2-40B4-BE49-F238E27FC236}">
                <a16:creationId xmlns:a16="http://schemas.microsoft.com/office/drawing/2014/main" id="{959A02E2-8E6F-4202-A1CD-0360B75796B5}"/>
              </a:ext>
            </a:extLst>
          </p:cNvPr>
          <p:cNvSpPr>
            <a:spLocks noGrp="1"/>
          </p:cNvSpPr>
          <p:nvPr>
            <p:ph idx="1"/>
          </p:nvPr>
        </p:nvSpPr>
        <p:spPr>
          <a:xfrm>
            <a:off x="838200" y="1585928"/>
            <a:ext cx="10515600" cy="4351338"/>
          </a:xfrm>
        </p:spPr>
        <p:txBody>
          <a:bodyPr>
            <a:normAutofit/>
          </a:bodyPr>
          <a:lstStyle/>
          <a:p>
            <a:r>
              <a:rPr lang="en-US" dirty="0"/>
              <a:t> vulnerable to attacks if certain precautions are not followed:</a:t>
            </a:r>
          </a:p>
          <a:p>
            <a:pPr lvl="1"/>
            <a:r>
              <a:rPr lang="en-US" dirty="0"/>
              <a:t>Valid decryption should never be relied on to indicate authenticity</a:t>
            </a:r>
          </a:p>
          <a:p>
            <a:pPr lvl="1"/>
            <a:endParaRPr lang="en-US" dirty="0"/>
          </a:p>
          <a:p>
            <a:pPr lvl="1"/>
            <a:endParaRPr lang="en-US" dirty="0"/>
          </a:p>
          <a:p>
            <a:pPr lvl="1"/>
            <a:r>
              <a:rPr lang="en-US" dirty="0"/>
              <a:t>Bit-flipping attacks can be prevented by including </a:t>
            </a:r>
            <a:r>
              <a:rPr lang="en-US" i="1" dirty="0"/>
              <a:t>message authentication code</a:t>
            </a:r>
            <a:r>
              <a:rPr lang="en-US" dirty="0"/>
              <a:t> to increase the likelihood that tampering will be detected</a:t>
            </a:r>
          </a:p>
          <a:p>
            <a:pPr marL="457200" lvl="1" indent="0">
              <a:buNone/>
            </a:pPr>
            <a:endParaRPr lang="en-US" dirty="0"/>
          </a:p>
        </p:txBody>
      </p:sp>
      <p:pic>
        <p:nvPicPr>
          <p:cNvPr id="6" name="Picture 5">
            <a:extLst>
              <a:ext uri="{FF2B5EF4-FFF2-40B4-BE49-F238E27FC236}">
                <a16:creationId xmlns:a16="http://schemas.microsoft.com/office/drawing/2014/main" id="{EF588963-4A67-485E-BA48-CFEFC0E39DE0}"/>
              </a:ext>
            </a:extLst>
          </p:cNvPr>
          <p:cNvPicPr>
            <a:picLocks noChangeAspect="1"/>
          </p:cNvPicPr>
          <p:nvPr/>
        </p:nvPicPr>
        <p:blipFill>
          <a:blip r:embed="rId2"/>
          <a:stretch>
            <a:fillRect/>
          </a:stretch>
        </p:blipFill>
        <p:spPr>
          <a:xfrm>
            <a:off x="95250" y="2568592"/>
            <a:ext cx="12086254" cy="519331"/>
          </a:xfrm>
          <a:prstGeom prst="rect">
            <a:avLst/>
          </a:prstGeom>
        </p:spPr>
      </p:pic>
    </p:spTree>
    <p:extLst>
      <p:ext uri="{BB962C8B-B14F-4D97-AF65-F5344CB8AC3E}">
        <p14:creationId xmlns:p14="http://schemas.microsoft.com/office/powerpoint/2010/main" val="2941637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D7C6-8044-4955-B517-8BCAB17AB524}"/>
              </a:ext>
            </a:extLst>
          </p:cNvPr>
          <p:cNvSpPr>
            <a:spLocks noGrp="1"/>
          </p:cNvSpPr>
          <p:nvPr>
            <p:ph type="title"/>
          </p:nvPr>
        </p:nvSpPr>
        <p:spPr/>
        <p:txBody>
          <a:bodyPr/>
          <a:lstStyle/>
          <a:p>
            <a:r>
              <a:rPr lang="en-US" dirty="0"/>
              <a:t>Block Ciphers</a:t>
            </a:r>
          </a:p>
        </p:txBody>
      </p:sp>
      <p:sp>
        <p:nvSpPr>
          <p:cNvPr id="4" name="Content Placeholder 2">
            <a:extLst>
              <a:ext uri="{FF2B5EF4-FFF2-40B4-BE49-F238E27FC236}">
                <a16:creationId xmlns:a16="http://schemas.microsoft.com/office/drawing/2014/main" id="{959A02E2-8E6F-4202-A1CD-0360B75796B5}"/>
              </a:ext>
            </a:extLst>
          </p:cNvPr>
          <p:cNvSpPr>
            <a:spLocks noGrp="1"/>
          </p:cNvSpPr>
          <p:nvPr>
            <p:ph idx="1"/>
          </p:nvPr>
        </p:nvSpPr>
        <p:spPr>
          <a:xfrm>
            <a:off x="838200" y="1585928"/>
            <a:ext cx="10515600" cy="4351338"/>
          </a:xfrm>
        </p:spPr>
        <p:txBody>
          <a:bodyPr>
            <a:normAutofit/>
          </a:bodyPr>
          <a:lstStyle/>
          <a:p>
            <a:r>
              <a:rPr lang="en-US" dirty="0"/>
              <a:t> processes plaintext in fixed-length </a:t>
            </a:r>
            <a:r>
              <a:rPr lang="en-US" i="1" dirty="0"/>
              <a:t>chunks</a:t>
            </a:r>
            <a:r>
              <a:rPr lang="en-US" dirty="0"/>
              <a:t> or </a:t>
            </a:r>
            <a:r>
              <a:rPr lang="en-US" i="1" dirty="0"/>
              <a:t>blocks</a:t>
            </a:r>
          </a:p>
          <a:p>
            <a:r>
              <a:rPr lang="en-US" dirty="0"/>
              <a:t>Each block, perhaps a group of ASCII-encoded characters, is encrypted with a fixed transformation dependent on the key</a:t>
            </a:r>
          </a:p>
          <a:p>
            <a:r>
              <a:rPr lang="en-US" dirty="0"/>
              <a:t>Main properties of algorithm : block-length and key-length</a:t>
            </a:r>
          </a:p>
          <a:p>
            <a:r>
              <a:rPr lang="en-US" dirty="0"/>
              <a:t>If the last plaintext block has fewer bits than the block-length, it is padded with “filler” characters</a:t>
            </a:r>
          </a:p>
        </p:txBody>
      </p:sp>
      <p:pic>
        <p:nvPicPr>
          <p:cNvPr id="5" name="Picture 4">
            <a:extLst>
              <a:ext uri="{FF2B5EF4-FFF2-40B4-BE49-F238E27FC236}">
                <a16:creationId xmlns:a16="http://schemas.microsoft.com/office/drawing/2014/main" id="{BC6202F9-1F13-4020-A02A-46CA3B2017D8}"/>
              </a:ext>
            </a:extLst>
          </p:cNvPr>
          <p:cNvPicPr>
            <a:picLocks noChangeAspect="1"/>
          </p:cNvPicPr>
          <p:nvPr/>
        </p:nvPicPr>
        <p:blipFill>
          <a:blip r:embed="rId2"/>
          <a:stretch>
            <a:fillRect/>
          </a:stretch>
        </p:blipFill>
        <p:spPr>
          <a:xfrm>
            <a:off x="3473342" y="4485488"/>
            <a:ext cx="4943475" cy="2200275"/>
          </a:xfrm>
          <a:prstGeom prst="rect">
            <a:avLst/>
          </a:prstGeom>
        </p:spPr>
      </p:pic>
    </p:spTree>
    <p:extLst>
      <p:ext uri="{BB962C8B-B14F-4D97-AF65-F5344CB8AC3E}">
        <p14:creationId xmlns:p14="http://schemas.microsoft.com/office/powerpoint/2010/main" val="2651431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D7C6-8044-4955-B517-8BCAB17AB524}"/>
              </a:ext>
            </a:extLst>
          </p:cNvPr>
          <p:cNvSpPr>
            <a:spLocks noGrp="1"/>
          </p:cNvSpPr>
          <p:nvPr>
            <p:ph type="title"/>
          </p:nvPr>
        </p:nvSpPr>
        <p:spPr/>
        <p:txBody>
          <a:bodyPr/>
          <a:lstStyle/>
          <a:p>
            <a:r>
              <a:rPr lang="en-US" dirty="0"/>
              <a:t>Block Ciphers : Modes of Operation</a:t>
            </a:r>
          </a:p>
        </p:txBody>
      </p:sp>
      <p:sp>
        <p:nvSpPr>
          <p:cNvPr id="4" name="Content Placeholder 2">
            <a:extLst>
              <a:ext uri="{FF2B5EF4-FFF2-40B4-BE49-F238E27FC236}">
                <a16:creationId xmlns:a16="http://schemas.microsoft.com/office/drawing/2014/main" id="{959A02E2-8E6F-4202-A1CD-0360B75796B5}"/>
              </a:ext>
            </a:extLst>
          </p:cNvPr>
          <p:cNvSpPr>
            <a:spLocks noGrp="1"/>
          </p:cNvSpPr>
          <p:nvPr>
            <p:ph idx="1"/>
          </p:nvPr>
        </p:nvSpPr>
        <p:spPr>
          <a:xfrm>
            <a:off x="838200" y="1585928"/>
            <a:ext cx="7071804" cy="4351338"/>
          </a:xfrm>
        </p:spPr>
        <p:txBody>
          <a:bodyPr>
            <a:normAutofit/>
          </a:bodyPr>
          <a:lstStyle/>
          <a:p>
            <a:pPr algn="just"/>
            <a:r>
              <a:rPr lang="en-US" dirty="0"/>
              <a:t>ECB (Electronic Code Book) : Each encryption block operation is independent of adjacent blocks</a:t>
            </a:r>
          </a:p>
          <a:p>
            <a:pPr algn="just"/>
            <a:r>
              <a:rPr lang="en-US" dirty="0"/>
              <a:t>If a given key </a:t>
            </a:r>
            <a:r>
              <a:rPr lang="en-US" i="1" dirty="0"/>
              <a:t>k</a:t>
            </a:r>
            <a:r>
              <a:rPr lang="en-US" dirty="0"/>
              <a:t> is used to encrypt several identical plaintext blocks </a:t>
            </a:r>
            <a:r>
              <a:rPr lang="en-US" dirty="0" err="1"/>
              <a:t>m_i</a:t>
            </a:r>
            <a:r>
              <a:rPr lang="en-US" dirty="0"/>
              <a:t>, then identical ciphertext blocks </a:t>
            </a:r>
            <a:r>
              <a:rPr lang="en-US" dirty="0" err="1"/>
              <a:t>c_i</a:t>
            </a:r>
            <a:r>
              <a:rPr lang="en-US" dirty="0"/>
              <a:t> result</a:t>
            </a:r>
          </a:p>
          <a:p>
            <a:pPr algn="just"/>
            <a:r>
              <a:rPr lang="en-US" dirty="0"/>
              <a:t>Various methods called </a:t>
            </a:r>
            <a:r>
              <a:rPr lang="en-US" i="1" dirty="0"/>
              <a:t>modes of operation </a:t>
            </a:r>
            <a:r>
              <a:rPr lang="en-US" dirty="0"/>
              <a:t>combine successive </a:t>
            </a:r>
            <a:r>
              <a:rPr lang="en-US" i="1" dirty="0"/>
              <a:t>n</a:t>
            </a:r>
            <a:r>
              <a:rPr lang="en-US" dirty="0"/>
              <a:t>-bit block operations such that the encryption of one block depends on other blocks</a:t>
            </a:r>
          </a:p>
        </p:txBody>
      </p:sp>
      <p:pic>
        <p:nvPicPr>
          <p:cNvPr id="5" name="Picture 4">
            <a:extLst>
              <a:ext uri="{FF2B5EF4-FFF2-40B4-BE49-F238E27FC236}">
                <a16:creationId xmlns:a16="http://schemas.microsoft.com/office/drawing/2014/main" id="{7DD2E1AD-C3FB-4958-BD9D-818089265977}"/>
              </a:ext>
            </a:extLst>
          </p:cNvPr>
          <p:cNvPicPr>
            <a:picLocks noChangeAspect="1"/>
          </p:cNvPicPr>
          <p:nvPr/>
        </p:nvPicPr>
        <p:blipFill>
          <a:blip r:embed="rId2"/>
          <a:stretch>
            <a:fillRect/>
          </a:stretch>
        </p:blipFill>
        <p:spPr>
          <a:xfrm>
            <a:off x="8096250" y="2494772"/>
            <a:ext cx="2991628" cy="2991628"/>
          </a:xfrm>
          <a:prstGeom prst="rect">
            <a:avLst/>
          </a:prstGeom>
        </p:spPr>
      </p:pic>
    </p:spTree>
    <p:extLst>
      <p:ext uri="{BB962C8B-B14F-4D97-AF65-F5344CB8AC3E}">
        <p14:creationId xmlns:p14="http://schemas.microsoft.com/office/powerpoint/2010/main" val="1669859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D7C6-8044-4955-B517-8BCAB17AB524}"/>
              </a:ext>
            </a:extLst>
          </p:cNvPr>
          <p:cNvSpPr>
            <a:spLocks noGrp="1"/>
          </p:cNvSpPr>
          <p:nvPr>
            <p:ph type="title"/>
          </p:nvPr>
        </p:nvSpPr>
        <p:spPr/>
        <p:txBody>
          <a:bodyPr/>
          <a:lstStyle/>
          <a:p>
            <a:r>
              <a:rPr lang="en-US" dirty="0"/>
              <a:t>Block Ciphers : Modes of Operation</a:t>
            </a:r>
          </a:p>
        </p:txBody>
      </p:sp>
      <p:pic>
        <p:nvPicPr>
          <p:cNvPr id="7" name="Picture 6">
            <a:extLst>
              <a:ext uri="{FF2B5EF4-FFF2-40B4-BE49-F238E27FC236}">
                <a16:creationId xmlns:a16="http://schemas.microsoft.com/office/drawing/2014/main" id="{5B99460A-2F88-4D1F-9F78-7D354907E32B}"/>
              </a:ext>
            </a:extLst>
          </p:cNvPr>
          <p:cNvPicPr>
            <a:picLocks noChangeAspect="1"/>
          </p:cNvPicPr>
          <p:nvPr/>
        </p:nvPicPr>
        <p:blipFill>
          <a:blip r:embed="rId2"/>
          <a:stretch>
            <a:fillRect/>
          </a:stretch>
        </p:blipFill>
        <p:spPr>
          <a:xfrm>
            <a:off x="3346882" y="1780078"/>
            <a:ext cx="6161102" cy="4666992"/>
          </a:xfrm>
          <a:prstGeom prst="rect">
            <a:avLst/>
          </a:prstGeom>
        </p:spPr>
      </p:pic>
      <p:sp>
        <p:nvSpPr>
          <p:cNvPr id="8" name="Rectangle 7">
            <a:extLst>
              <a:ext uri="{FF2B5EF4-FFF2-40B4-BE49-F238E27FC236}">
                <a16:creationId xmlns:a16="http://schemas.microsoft.com/office/drawing/2014/main" id="{6045857F-CF0B-4C05-8D38-FD574B562E7B}"/>
              </a:ext>
            </a:extLst>
          </p:cNvPr>
          <p:cNvSpPr/>
          <p:nvPr/>
        </p:nvSpPr>
        <p:spPr>
          <a:xfrm>
            <a:off x="2707018" y="5536731"/>
            <a:ext cx="1279727" cy="775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05268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D7C6-8044-4955-B517-8BCAB17AB524}"/>
              </a:ext>
            </a:extLst>
          </p:cNvPr>
          <p:cNvSpPr>
            <a:spLocks noGrp="1"/>
          </p:cNvSpPr>
          <p:nvPr>
            <p:ph type="title"/>
          </p:nvPr>
        </p:nvSpPr>
        <p:spPr/>
        <p:txBody>
          <a:bodyPr/>
          <a:lstStyle/>
          <a:p>
            <a:r>
              <a:rPr lang="en-US" dirty="0"/>
              <a:t>Block Ciphers : Modes of Operation</a:t>
            </a:r>
          </a:p>
        </p:txBody>
      </p:sp>
      <p:sp>
        <p:nvSpPr>
          <p:cNvPr id="8" name="Rectangle 7">
            <a:extLst>
              <a:ext uri="{FF2B5EF4-FFF2-40B4-BE49-F238E27FC236}">
                <a16:creationId xmlns:a16="http://schemas.microsoft.com/office/drawing/2014/main" id="{6045857F-CF0B-4C05-8D38-FD574B562E7B}"/>
              </a:ext>
            </a:extLst>
          </p:cNvPr>
          <p:cNvSpPr/>
          <p:nvPr/>
        </p:nvSpPr>
        <p:spPr>
          <a:xfrm>
            <a:off x="428625" y="4638675"/>
            <a:ext cx="962025" cy="695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B8436A5-000C-4852-9E29-D39E87023246}"/>
              </a:ext>
            </a:extLst>
          </p:cNvPr>
          <p:cNvPicPr>
            <a:picLocks noChangeAspect="1"/>
          </p:cNvPicPr>
          <p:nvPr/>
        </p:nvPicPr>
        <p:blipFill>
          <a:blip r:embed="rId2"/>
          <a:stretch>
            <a:fillRect/>
          </a:stretch>
        </p:blipFill>
        <p:spPr>
          <a:xfrm>
            <a:off x="1287916" y="1944210"/>
            <a:ext cx="9016731" cy="3460811"/>
          </a:xfrm>
          <a:prstGeom prst="rect">
            <a:avLst/>
          </a:prstGeom>
        </p:spPr>
      </p:pic>
    </p:spTree>
    <p:extLst>
      <p:ext uri="{BB962C8B-B14F-4D97-AF65-F5344CB8AC3E}">
        <p14:creationId xmlns:p14="http://schemas.microsoft.com/office/powerpoint/2010/main" val="3832561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8F2C-B279-4BBB-AC20-A6D3E473B117}"/>
              </a:ext>
            </a:extLst>
          </p:cNvPr>
          <p:cNvSpPr>
            <a:spLocks noGrp="1"/>
          </p:cNvSpPr>
          <p:nvPr>
            <p:ph type="title"/>
          </p:nvPr>
        </p:nvSpPr>
        <p:spPr/>
        <p:txBody>
          <a:bodyPr/>
          <a:lstStyle/>
          <a:p>
            <a:r>
              <a:rPr lang="en-US" dirty="0"/>
              <a:t>Types of Attacks</a:t>
            </a:r>
          </a:p>
        </p:txBody>
      </p:sp>
      <p:sp>
        <p:nvSpPr>
          <p:cNvPr id="3" name="Content Placeholder 2">
            <a:extLst>
              <a:ext uri="{FF2B5EF4-FFF2-40B4-BE49-F238E27FC236}">
                <a16:creationId xmlns:a16="http://schemas.microsoft.com/office/drawing/2014/main" id="{2C789A40-9807-4F25-B892-9FBF989E1352}"/>
              </a:ext>
            </a:extLst>
          </p:cNvPr>
          <p:cNvSpPr>
            <a:spLocks noGrp="1"/>
          </p:cNvSpPr>
          <p:nvPr>
            <p:ph idx="1"/>
          </p:nvPr>
        </p:nvSpPr>
        <p:spPr/>
        <p:txBody>
          <a:bodyPr/>
          <a:lstStyle/>
          <a:p>
            <a:r>
              <a:rPr lang="en-US" dirty="0"/>
              <a:t>Ciphertext only attack </a:t>
            </a:r>
          </a:p>
          <a:p>
            <a:r>
              <a:rPr lang="en-US" dirty="0"/>
              <a:t>Known plaintext attack</a:t>
            </a:r>
          </a:p>
          <a:p>
            <a:r>
              <a:rPr lang="en-US" dirty="0"/>
              <a:t>Chosen plaintext attack</a:t>
            </a:r>
          </a:p>
          <a:p>
            <a:r>
              <a:rPr lang="en-US" dirty="0"/>
              <a:t>Chosen ciphertext attack</a:t>
            </a:r>
          </a:p>
        </p:txBody>
      </p:sp>
    </p:spTree>
    <p:extLst>
      <p:ext uri="{BB962C8B-B14F-4D97-AF65-F5344CB8AC3E}">
        <p14:creationId xmlns:p14="http://schemas.microsoft.com/office/powerpoint/2010/main" val="839591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B161-C489-43E7-BE3E-4933BE2ED6E9}"/>
              </a:ext>
            </a:extLst>
          </p:cNvPr>
          <p:cNvSpPr>
            <a:spLocks noGrp="1"/>
          </p:cNvSpPr>
          <p:nvPr>
            <p:ph type="title"/>
          </p:nvPr>
        </p:nvSpPr>
        <p:spPr/>
        <p:txBody>
          <a:bodyPr/>
          <a:lstStyle/>
          <a:p>
            <a:r>
              <a:rPr lang="en-US" b="1" dirty="0"/>
              <a:t>Data Encryption Standard (DES)</a:t>
            </a:r>
            <a:endParaRPr lang="en-US" dirty="0"/>
          </a:p>
        </p:txBody>
      </p:sp>
      <p:sp>
        <p:nvSpPr>
          <p:cNvPr id="3" name="Content Placeholder 2">
            <a:extLst>
              <a:ext uri="{FF2B5EF4-FFF2-40B4-BE49-F238E27FC236}">
                <a16:creationId xmlns:a16="http://schemas.microsoft.com/office/drawing/2014/main" id="{104BAACB-3D3B-4A24-A075-C1A7CB69369F}"/>
              </a:ext>
            </a:extLst>
          </p:cNvPr>
          <p:cNvSpPr>
            <a:spLocks noGrp="1"/>
          </p:cNvSpPr>
          <p:nvPr>
            <p:ph idx="1"/>
          </p:nvPr>
        </p:nvSpPr>
        <p:spPr/>
        <p:txBody>
          <a:bodyPr/>
          <a:lstStyle/>
          <a:p>
            <a:r>
              <a:rPr lang="en-US" dirty="0">
                <a:hlinkClick r:id="rId2"/>
              </a:rPr>
              <a:t>https://en.wikipedia.org/wiki/Data_Encryption_Standard</a:t>
            </a:r>
            <a:r>
              <a:rPr lang="en-US" dirty="0"/>
              <a:t> </a:t>
            </a:r>
          </a:p>
        </p:txBody>
      </p:sp>
    </p:spTree>
    <p:extLst>
      <p:ext uri="{BB962C8B-B14F-4D97-AF65-F5344CB8AC3E}">
        <p14:creationId xmlns:p14="http://schemas.microsoft.com/office/powerpoint/2010/main" val="202028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4487-3A3C-4AE5-A619-AD94F5D47E5E}"/>
              </a:ext>
            </a:extLst>
          </p:cNvPr>
          <p:cNvSpPr>
            <a:spLocks noGrp="1"/>
          </p:cNvSpPr>
          <p:nvPr>
            <p:ph type="title"/>
          </p:nvPr>
        </p:nvSpPr>
        <p:spPr/>
        <p:txBody>
          <a:bodyPr/>
          <a:lstStyle/>
          <a:p>
            <a:r>
              <a:rPr lang="en-US" dirty="0"/>
              <a:t>Cryptography</a:t>
            </a:r>
          </a:p>
        </p:txBody>
      </p:sp>
      <p:sp>
        <p:nvSpPr>
          <p:cNvPr id="3" name="Content Placeholder 2">
            <a:extLst>
              <a:ext uri="{FF2B5EF4-FFF2-40B4-BE49-F238E27FC236}">
                <a16:creationId xmlns:a16="http://schemas.microsoft.com/office/drawing/2014/main" id="{2C97933F-EE61-43BE-B018-3916C3F78A65}"/>
              </a:ext>
            </a:extLst>
          </p:cNvPr>
          <p:cNvSpPr>
            <a:spLocks noGrp="1"/>
          </p:cNvSpPr>
          <p:nvPr>
            <p:ph idx="1"/>
          </p:nvPr>
        </p:nvSpPr>
        <p:spPr/>
        <p:txBody>
          <a:bodyPr/>
          <a:lstStyle/>
          <a:p>
            <a:r>
              <a:rPr lang="en-US" dirty="0"/>
              <a:t>Practice and study of techniques for secure communication in the presence of adversarial behavior</a:t>
            </a:r>
          </a:p>
          <a:p>
            <a:r>
              <a:rPr lang="en-US" dirty="0"/>
              <a:t>Is about constructing and analyzing protocols that prevent third parties or the public from reading private messages</a:t>
            </a:r>
          </a:p>
          <a:p>
            <a:r>
              <a:rPr lang="en-US" dirty="0"/>
              <a:t>Hidden Writing : Hide the meaning of the message</a:t>
            </a:r>
          </a:p>
          <a:p>
            <a:r>
              <a:rPr lang="en-US" dirty="0"/>
              <a:t>Depends on secrecy of a short key, </a:t>
            </a:r>
            <a:r>
              <a:rPr lang="en-US" b="1" dirty="0"/>
              <a:t>not method</a:t>
            </a:r>
          </a:p>
          <a:p>
            <a:endParaRPr lang="en-US" dirty="0"/>
          </a:p>
        </p:txBody>
      </p:sp>
    </p:spTree>
    <p:extLst>
      <p:ext uri="{BB962C8B-B14F-4D97-AF65-F5344CB8AC3E}">
        <p14:creationId xmlns:p14="http://schemas.microsoft.com/office/powerpoint/2010/main" val="2017153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B161-C489-43E7-BE3E-4933BE2ED6E9}"/>
              </a:ext>
            </a:extLst>
          </p:cNvPr>
          <p:cNvSpPr>
            <a:spLocks noGrp="1"/>
          </p:cNvSpPr>
          <p:nvPr>
            <p:ph type="title"/>
          </p:nvPr>
        </p:nvSpPr>
        <p:spPr/>
        <p:txBody>
          <a:bodyPr/>
          <a:lstStyle/>
          <a:p>
            <a:r>
              <a:rPr lang="en-US" b="1" dirty="0"/>
              <a:t>Advanced Encryption Standard (AES)</a:t>
            </a:r>
            <a:endParaRPr lang="en-US" dirty="0"/>
          </a:p>
        </p:txBody>
      </p:sp>
      <p:sp>
        <p:nvSpPr>
          <p:cNvPr id="3" name="Content Placeholder 2">
            <a:extLst>
              <a:ext uri="{FF2B5EF4-FFF2-40B4-BE49-F238E27FC236}">
                <a16:creationId xmlns:a16="http://schemas.microsoft.com/office/drawing/2014/main" id="{104BAACB-3D3B-4A24-A075-C1A7CB69369F}"/>
              </a:ext>
            </a:extLst>
          </p:cNvPr>
          <p:cNvSpPr>
            <a:spLocks noGrp="1"/>
          </p:cNvSpPr>
          <p:nvPr>
            <p:ph idx="1"/>
          </p:nvPr>
        </p:nvSpPr>
        <p:spPr/>
        <p:txBody>
          <a:bodyPr/>
          <a:lstStyle/>
          <a:p>
            <a:r>
              <a:rPr lang="en-US" dirty="0"/>
              <a:t>Based on a design principle known as a </a:t>
            </a:r>
            <a:r>
              <a:rPr lang="en-US" i="1" dirty="0"/>
              <a:t>substitution–permutation network</a:t>
            </a:r>
            <a:r>
              <a:rPr lang="en-US" dirty="0"/>
              <a:t>, and is efficient in both software and hardware.</a:t>
            </a:r>
          </a:p>
          <a:p>
            <a:pPr lvl="1" algn="just"/>
            <a:r>
              <a:rPr lang="en-US" dirty="0"/>
              <a:t>Takes a block of the plaintext and the key as inputs, and applies several alternating rounds or layers of substitution boxes (S-boxes) and permutation boxes (P-boxes) to produce the ciphertext block</a:t>
            </a:r>
          </a:p>
          <a:p>
            <a:pPr lvl="1" algn="just"/>
            <a:r>
              <a:rPr lang="en-US" dirty="0"/>
              <a:t>The key is introduced in each round, usually in the form of "round keys" derived from it.</a:t>
            </a:r>
          </a:p>
          <a:p>
            <a:pPr lvl="1" algn="just"/>
            <a:r>
              <a:rPr lang="en-US" dirty="0"/>
              <a:t>Decryption is done by simply reversing the process.</a:t>
            </a:r>
          </a:p>
          <a:p>
            <a:endParaRPr lang="en-US" dirty="0"/>
          </a:p>
          <a:p>
            <a:endParaRPr lang="en-US" dirty="0"/>
          </a:p>
        </p:txBody>
      </p:sp>
    </p:spTree>
    <p:extLst>
      <p:ext uri="{BB962C8B-B14F-4D97-AF65-F5344CB8AC3E}">
        <p14:creationId xmlns:p14="http://schemas.microsoft.com/office/powerpoint/2010/main" val="324410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B161-C489-43E7-BE3E-4933BE2ED6E9}"/>
              </a:ext>
            </a:extLst>
          </p:cNvPr>
          <p:cNvSpPr>
            <a:spLocks noGrp="1"/>
          </p:cNvSpPr>
          <p:nvPr>
            <p:ph type="title"/>
          </p:nvPr>
        </p:nvSpPr>
        <p:spPr/>
        <p:txBody>
          <a:bodyPr/>
          <a:lstStyle/>
          <a:p>
            <a:r>
              <a:rPr lang="en-US" dirty="0"/>
              <a:t>Substitution–Permutation Network</a:t>
            </a:r>
          </a:p>
        </p:txBody>
      </p:sp>
      <p:sp>
        <p:nvSpPr>
          <p:cNvPr id="3" name="Content Placeholder 2">
            <a:extLst>
              <a:ext uri="{FF2B5EF4-FFF2-40B4-BE49-F238E27FC236}">
                <a16:creationId xmlns:a16="http://schemas.microsoft.com/office/drawing/2014/main" id="{104BAACB-3D3B-4A24-A075-C1A7CB69369F}"/>
              </a:ext>
            </a:extLst>
          </p:cNvPr>
          <p:cNvSpPr>
            <a:spLocks noGrp="1"/>
          </p:cNvSpPr>
          <p:nvPr>
            <p:ph idx="1"/>
          </p:nvPr>
        </p:nvSpPr>
        <p:spPr>
          <a:xfrm>
            <a:off x="900344" y="1479396"/>
            <a:ext cx="10515600" cy="4351338"/>
          </a:xfrm>
        </p:spPr>
        <p:txBody>
          <a:bodyPr>
            <a:normAutofit fontScale="92500" lnSpcReduction="20000"/>
          </a:bodyPr>
          <a:lstStyle/>
          <a:p>
            <a:endParaRPr lang="en-US" dirty="0"/>
          </a:p>
          <a:p>
            <a:r>
              <a:rPr lang="en-US" dirty="0"/>
              <a:t>An S-box substitutes a small block of bits (the input of the S-box) by another block of bits (the output of the S-box). </a:t>
            </a:r>
          </a:p>
          <a:p>
            <a:r>
              <a:rPr lang="en-US" dirty="0"/>
              <a:t>This substitution should be one-to-one, to ensure invertibility (hence decryption).</a:t>
            </a:r>
          </a:p>
          <a:p>
            <a:r>
              <a:rPr lang="en-US" dirty="0"/>
              <a:t>A P-box is a permutation of all the bits</a:t>
            </a:r>
          </a:p>
          <a:p>
            <a:pPr lvl="1"/>
            <a:r>
              <a:rPr lang="en-US" dirty="0"/>
              <a:t>It takes the outputs of all the S-boxes of one round, permutes the bits, and feeds them into the S-boxes of the next round. </a:t>
            </a:r>
          </a:p>
          <a:p>
            <a:r>
              <a:rPr lang="en-US" dirty="0"/>
              <a:t>A good P-box has the property that the output bits of any S-box are distributed to as many S-box inputs as possible.</a:t>
            </a:r>
          </a:p>
          <a:p>
            <a:pPr algn="just"/>
            <a:r>
              <a:rPr lang="en-US" dirty="0"/>
              <a:t>The round key (obtained from the key with some simple operations, for instance, using S-boxes and P-boxes) is combined using some group operation, typically XOR.</a:t>
            </a:r>
          </a:p>
          <a:p>
            <a:endParaRPr lang="en-US" dirty="0"/>
          </a:p>
        </p:txBody>
      </p:sp>
    </p:spTree>
    <p:extLst>
      <p:ext uri="{BB962C8B-B14F-4D97-AF65-F5344CB8AC3E}">
        <p14:creationId xmlns:p14="http://schemas.microsoft.com/office/powerpoint/2010/main" val="2093991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B161-C489-43E7-BE3E-4933BE2ED6E9}"/>
              </a:ext>
            </a:extLst>
          </p:cNvPr>
          <p:cNvSpPr>
            <a:spLocks noGrp="1"/>
          </p:cNvSpPr>
          <p:nvPr>
            <p:ph type="title"/>
          </p:nvPr>
        </p:nvSpPr>
        <p:spPr/>
        <p:txBody>
          <a:bodyPr/>
          <a:lstStyle/>
          <a:p>
            <a:r>
              <a:rPr lang="en-US" dirty="0"/>
              <a:t>Substitution–Permutation network : Target</a:t>
            </a:r>
          </a:p>
        </p:txBody>
      </p:sp>
      <p:sp>
        <p:nvSpPr>
          <p:cNvPr id="3" name="Content Placeholder 2">
            <a:extLst>
              <a:ext uri="{FF2B5EF4-FFF2-40B4-BE49-F238E27FC236}">
                <a16:creationId xmlns:a16="http://schemas.microsoft.com/office/drawing/2014/main" id="{104BAACB-3D3B-4A24-A075-C1A7CB69369F}"/>
              </a:ext>
            </a:extLst>
          </p:cNvPr>
          <p:cNvSpPr>
            <a:spLocks noGrp="1"/>
          </p:cNvSpPr>
          <p:nvPr>
            <p:ph idx="1"/>
          </p:nvPr>
        </p:nvSpPr>
        <p:spPr>
          <a:xfrm>
            <a:off x="900344" y="1479396"/>
            <a:ext cx="10515600" cy="4351338"/>
          </a:xfrm>
        </p:spPr>
        <p:txBody>
          <a:bodyPr>
            <a:normAutofit/>
          </a:bodyPr>
          <a:lstStyle/>
          <a:p>
            <a:endParaRPr lang="en-US" dirty="0"/>
          </a:p>
          <a:p>
            <a:pPr algn="just"/>
            <a:r>
              <a:rPr lang="en-US" dirty="0"/>
              <a:t>A single typical S-box or a single P-box alone does not have much cryptographic strength</a:t>
            </a:r>
          </a:p>
          <a:p>
            <a:pPr lvl="1" algn="just"/>
            <a:r>
              <a:rPr lang="en-US" dirty="0"/>
              <a:t>An S-box could be thought of as a substitution cipher, while a P-box could be thought of as a transposition cipher.</a:t>
            </a:r>
          </a:p>
          <a:p>
            <a:pPr algn="just"/>
            <a:r>
              <a:rPr lang="en-US" dirty="0"/>
              <a:t>A well-designed SP network with several alternating rounds of S- and P-boxes already satisfies </a:t>
            </a:r>
            <a:r>
              <a:rPr lang="en-US" b="1" i="1" dirty="0"/>
              <a:t>Shannon's confusion and diffusion properties</a:t>
            </a:r>
          </a:p>
          <a:p>
            <a:pPr lvl="1" algn="just"/>
            <a:r>
              <a:rPr lang="en-US" dirty="0"/>
              <a:t>These properties, when present, work to thwart the application of statistics and other methods of cryptanalysis.</a:t>
            </a:r>
          </a:p>
        </p:txBody>
      </p:sp>
    </p:spTree>
    <p:extLst>
      <p:ext uri="{BB962C8B-B14F-4D97-AF65-F5344CB8AC3E}">
        <p14:creationId xmlns:p14="http://schemas.microsoft.com/office/powerpoint/2010/main" val="3707144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B161-C489-43E7-BE3E-4933BE2ED6E9}"/>
              </a:ext>
            </a:extLst>
          </p:cNvPr>
          <p:cNvSpPr>
            <a:spLocks noGrp="1"/>
          </p:cNvSpPr>
          <p:nvPr>
            <p:ph type="title"/>
          </p:nvPr>
        </p:nvSpPr>
        <p:spPr/>
        <p:txBody>
          <a:bodyPr/>
          <a:lstStyle/>
          <a:p>
            <a:r>
              <a:rPr lang="en-US" dirty="0"/>
              <a:t>Shannon’s Confusion and Diffusion Properties</a:t>
            </a:r>
          </a:p>
        </p:txBody>
      </p:sp>
      <p:sp>
        <p:nvSpPr>
          <p:cNvPr id="3" name="Content Placeholder 2">
            <a:extLst>
              <a:ext uri="{FF2B5EF4-FFF2-40B4-BE49-F238E27FC236}">
                <a16:creationId xmlns:a16="http://schemas.microsoft.com/office/drawing/2014/main" id="{104BAACB-3D3B-4A24-A075-C1A7CB69369F}"/>
              </a:ext>
            </a:extLst>
          </p:cNvPr>
          <p:cNvSpPr>
            <a:spLocks noGrp="1"/>
          </p:cNvSpPr>
          <p:nvPr>
            <p:ph idx="1"/>
          </p:nvPr>
        </p:nvSpPr>
        <p:spPr>
          <a:xfrm>
            <a:off x="900344" y="1479396"/>
            <a:ext cx="10515600" cy="4351338"/>
          </a:xfrm>
        </p:spPr>
        <p:txBody>
          <a:bodyPr>
            <a:normAutofit/>
          </a:bodyPr>
          <a:lstStyle/>
          <a:p>
            <a:endParaRPr lang="en-US" dirty="0"/>
          </a:p>
          <a:p>
            <a:pPr algn="just"/>
            <a:r>
              <a:rPr lang="en-US" b="1" i="1" dirty="0"/>
              <a:t>Confusion</a:t>
            </a:r>
            <a:r>
              <a:rPr lang="en-US" dirty="0"/>
              <a:t> means that each binary digit (bit) of the ciphertext should depend on several parts of the key, obscuring the connections between the two.</a:t>
            </a:r>
          </a:p>
          <a:p>
            <a:pPr algn="just"/>
            <a:r>
              <a:rPr lang="en-US" b="1" i="1" dirty="0"/>
              <a:t>Diffusion</a:t>
            </a:r>
            <a:r>
              <a:rPr lang="en-US" dirty="0"/>
              <a:t> means that if we change a single bit of the plaintext, then about half of the bits in the ciphertext should change, and similarly, if we change one bit of the ciphertext, then about half of the plaintext bits should change.</a:t>
            </a:r>
          </a:p>
        </p:txBody>
      </p:sp>
    </p:spTree>
    <p:extLst>
      <p:ext uri="{BB962C8B-B14F-4D97-AF65-F5344CB8AC3E}">
        <p14:creationId xmlns:p14="http://schemas.microsoft.com/office/powerpoint/2010/main" val="2539475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964E-8566-4D5F-B856-4470D66988D5}"/>
              </a:ext>
            </a:extLst>
          </p:cNvPr>
          <p:cNvSpPr>
            <a:spLocks noGrp="1"/>
          </p:cNvSpPr>
          <p:nvPr>
            <p:ph type="title"/>
          </p:nvPr>
        </p:nvSpPr>
        <p:spPr/>
        <p:txBody>
          <a:bodyPr/>
          <a:lstStyle/>
          <a:p>
            <a:r>
              <a:rPr lang="en-US" dirty="0"/>
              <a:t>AES (Advanced Encryption Standard)</a:t>
            </a:r>
          </a:p>
        </p:txBody>
      </p:sp>
      <p:sp>
        <p:nvSpPr>
          <p:cNvPr id="3" name="Content Placeholder 2">
            <a:extLst>
              <a:ext uri="{FF2B5EF4-FFF2-40B4-BE49-F238E27FC236}">
                <a16:creationId xmlns:a16="http://schemas.microsoft.com/office/drawing/2014/main" id="{F8032C10-6111-489D-834B-1D590196CAF9}"/>
              </a:ext>
            </a:extLst>
          </p:cNvPr>
          <p:cNvSpPr>
            <a:spLocks noGrp="1"/>
          </p:cNvSpPr>
          <p:nvPr>
            <p:ph idx="1"/>
          </p:nvPr>
        </p:nvSpPr>
        <p:spPr/>
        <p:txBody>
          <a:bodyPr/>
          <a:lstStyle/>
          <a:p>
            <a:r>
              <a:rPr lang="en-US" dirty="0"/>
              <a:t>Based on the substitution–permutation network design principle</a:t>
            </a:r>
          </a:p>
          <a:p>
            <a:r>
              <a:rPr lang="en-US" dirty="0"/>
              <a:t>Is efficient in both software and hardware</a:t>
            </a:r>
          </a:p>
          <a:p>
            <a:r>
              <a:rPr lang="en-US" dirty="0"/>
              <a:t>Steps:</a:t>
            </a:r>
          </a:p>
          <a:p>
            <a:pPr lvl="1"/>
            <a:r>
              <a:rPr lang="en-US" dirty="0"/>
              <a:t>Key expansion</a:t>
            </a:r>
          </a:p>
          <a:p>
            <a:pPr lvl="1"/>
            <a:r>
              <a:rPr lang="en-US" dirty="0"/>
              <a:t>Initial round key addition</a:t>
            </a:r>
          </a:p>
          <a:p>
            <a:pPr lvl="1"/>
            <a:r>
              <a:rPr lang="en-US" dirty="0"/>
              <a:t>9/11/13 rounds of </a:t>
            </a:r>
            <a:r>
              <a:rPr lang="en-US" dirty="0" err="1"/>
              <a:t>subBytes</a:t>
            </a:r>
            <a:r>
              <a:rPr lang="en-US" dirty="0"/>
              <a:t>, </a:t>
            </a:r>
            <a:r>
              <a:rPr lang="en-US" dirty="0" err="1"/>
              <a:t>shiftRow</a:t>
            </a:r>
            <a:r>
              <a:rPr lang="en-US" dirty="0"/>
              <a:t> and </a:t>
            </a:r>
            <a:r>
              <a:rPr lang="en-US" dirty="0" err="1"/>
              <a:t>mixColumn</a:t>
            </a:r>
            <a:r>
              <a:rPr lang="en-US" dirty="0"/>
              <a:t> and </a:t>
            </a:r>
            <a:r>
              <a:rPr lang="en-US" dirty="0" err="1"/>
              <a:t>addRoundKey</a:t>
            </a:r>
            <a:endParaRPr lang="en-US" dirty="0"/>
          </a:p>
          <a:p>
            <a:pPr lvl="1"/>
            <a:r>
              <a:rPr lang="en-US" dirty="0"/>
              <a:t>Final row of </a:t>
            </a:r>
            <a:r>
              <a:rPr lang="en-US" dirty="0" err="1"/>
              <a:t>shiftRow</a:t>
            </a:r>
            <a:r>
              <a:rPr lang="en-US" dirty="0"/>
              <a:t>, </a:t>
            </a:r>
            <a:r>
              <a:rPr lang="en-US" dirty="0" err="1"/>
              <a:t>mixColumn</a:t>
            </a:r>
            <a:r>
              <a:rPr lang="en-US" dirty="0"/>
              <a:t> and </a:t>
            </a:r>
            <a:r>
              <a:rPr lang="en-US" dirty="0" err="1"/>
              <a:t>addRoundKey</a:t>
            </a:r>
            <a:endParaRPr lang="en-US" dirty="0"/>
          </a:p>
        </p:txBody>
      </p:sp>
    </p:spTree>
    <p:extLst>
      <p:ext uri="{BB962C8B-B14F-4D97-AF65-F5344CB8AC3E}">
        <p14:creationId xmlns:p14="http://schemas.microsoft.com/office/powerpoint/2010/main" val="2187219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964E-8566-4D5F-B856-4470D66988D5}"/>
              </a:ext>
            </a:extLst>
          </p:cNvPr>
          <p:cNvSpPr>
            <a:spLocks noGrp="1"/>
          </p:cNvSpPr>
          <p:nvPr>
            <p:ph type="title"/>
          </p:nvPr>
        </p:nvSpPr>
        <p:spPr/>
        <p:txBody>
          <a:bodyPr/>
          <a:lstStyle/>
          <a:p>
            <a:r>
              <a:rPr lang="en-US" dirty="0"/>
              <a:t>AES (Advanced Encryption Standard)</a:t>
            </a:r>
          </a:p>
        </p:txBody>
      </p:sp>
      <p:sp>
        <p:nvSpPr>
          <p:cNvPr id="3" name="Content Placeholder 2">
            <a:extLst>
              <a:ext uri="{FF2B5EF4-FFF2-40B4-BE49-F238E27FC236}">
                <a16:creationId xmlns:a16="http://schemas.microsoft.com/office/drawing/2014/main" id="{F8032C10-6111-489D-834B-1D590196CAF9}"/>
              </a:ext>
            </a:extLst>
          </p:cNvPr>
          <p:cNvSpPr>
            <a:spLocks noGrp="1"/>
          </p:cNvSpPr>
          <p:nvPr>
            <p:ph idx="1"/>
          </p:nvPr>
        </p:nvSpPr>
        <p:spPr/>
        <p:txBody>
          <a:bodyPr/>
          <a:lstStyle/>
          <a:p>
            <a:r>
              <a:rPr lang="en-US" dirty="0" err="1"/>
              <a:t>subBytes</a:t>
            </a:r>
            <a:r>
              <a:rPr lang="en-US" dirty="0"/>
              <a:t> Step: Uses S-Box</a:t>
            </a:r>
          </a:p>
          <a:p>
            <a:pPr lvl="1"/>
            <a:r>
              <a:rPr lang="en-US" dirty="0"/>
              <a:t>Avoid attacks based on simple algebraic properties</a:t>
            </a:r>
          </a:p>
          <a:p>
            <a:pPr lvl="1"/>
            <a:r>
              <a:rPr lang="en-US" dirty="0"/>
              <a:t>The </a:t>
            </a:r>
            <a:r>
              <a:rPr lang="en-US" dirty="0" err="1"/>
              <a:t>Rijndael</a:t>
            </a:r>
            <a:r>
              <a:rPr lang="en-US" dirty="0"/>
              <a:t> S-box was specifically designed to be resistant to linear and differential cryptanalysis.</a:t>
            </a:r>
          </a:p>
          <a:p>
            <a:pPr lvl="2"/>
            <a:r>
              <a:rPr lang="en-US" dirty="0"/>
              <a:t>Minimizing the correlation between linear transformations of input/output bits.</a:t>
            </a:r>
          </a:p>
          <a:p>
            <a:pPr lvl="2"/>
            <a:r>
              <a:rPr lang="en-US" dirty="0"/>
              <a:t>Minimizing the difference propagation probability.</a:t>
            </a:r>
          </a:p>
          <a:p>
            <a:pPr lvl="1"/>
            <a:r>
              <a:rPr lang="en-US" dirty="0"/>
              <a:t>Obscures the relationship between the key and the ciphertext, thus ensuring Shannon's property of </a:t>
            </a:r>
            <a:r>
              <a:rPr lang="en-US" i="1" dirty="0"/>
              <a:t>confusion</a:t>
            </a:r>
            <a:r>
              <a:rPr lang="en-US" dirty="0"/>
              <a:t>.</a:t>
            </a:r>
          </a:p>
        </p:txBody>
      </p:sp>
    </p:spTree>
    <p:extLst>
      <p:ext uri="{BB962C8B-B14F-4D97-AF65-F5344CB8AC3E}">
        <p14:creationId xmlns:p14="http://schemas.microsoft.com/office/powerpoint/2010/main" val="1703623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964E-8566-4D5F-B856-4470D66988D5}"/>
              </a:ext>
            </a:extLst>
          </p:cNvPr>
          <p:cNvSpPr>
            <a:spLocks noGrp="1"/>
          </p:cNvSpPr>
          <p:nvPr>
            <p:ph type="title"/>
          </p:nvPr>
        </p:nvSpPr>
        <p:spPr/>
        <p:txBody>
          <a:bodyPr/>
          <a:lstStyle/>
          <a:p>
            <a:r>
              <a:rPr lang="en-US" dirty="0"/>
              <a:t>AES (Advanced Encryption Standard)</a:t>
            </a:r>
          </a:p>
        </p:txBody>
      </p:sp>
      <p:sp>
        <p:nvSpPr>
          <p:cNvPr id="3" name="Content Placeholder 2">
            <a:extLst>
              <a:ext uri="{FF2B5EF4-FFF2-40B4-BE49-F238E27FC236}">
                <a16:creationId xmlns:a16="http://schemas.microsoft.com/office/drawing/2014/main" id="{F8032C10-6111-489D-834B-1D590196CAF9}"/>
              </a:ext>
            </a:extLst>
          </p:cNvPr>
          <p:cNvSpPr>
            <a:spLocks noGrp="1"/>
          </p:cNvSpPr>
          <p:nvPr>
            <p:ph idx="1"/>
          </p:nvPr>
        </p:nvSpPr>
        <p:spPr/>
        <p:txBody>
          <a:bodyPr/>
          <a:lstStyle/>
          <a:p>
            <a:r>
              <a:rPr lang="en-US" dirty="0" err="1"/>
              <a:t>shiftRows</a:t>
            </a:r>
            <a:r>
              <a:rPr lang="en-US" dirty="0"/>
              <a:t> </a:t>
            </a:r>
          </a:p>
          <a:p>
            <a:pPr lvl="1"/>
            <a:r>
              <a:rPr lang="en-US" dirty="0"/>
              <a:t>Avoids the columns being encrypted independently, otherwise AES would degenerate into four independent block ciphers</a:t>
            </a:r>
          </a:p>
          <a:p>
            <a:r>
              <a:rPr lang="en-US" dirty="0" err="1"/>
              <a:t>mixColumns</a:t>
            </a:r>
            <a:r>
              <a:rPr lang="en-US" dirty="0"/>
              <a:t>:</a:t>
            </a:r>
          </a:p>
          <a:p>
            <a:pPr lvl="1"/>
            <a:r>
              <a:rPr lang="en-US" dirty="0"/>
              <a:t>Together with </a:t>
            </a:r>
            <a:r>
              <a:rPr lang="en-US" dirty="0" err="1"/>
              <a:t>ShiftRows</a:t>
            </a:r>
            <a:r>
              <a:rPr lang="en-US" dirty="0"/>
              <a:t>, </a:t>
            </a:r>
            <a:r>
              <a:rPr lang="en-US" dirty="0" err="1"/>
              <a:t>MixColumns</a:t>
            </a:r>
            <a:r>
              <a:rPr lang="en-US" dirty="0"/>
              <a:t> provides diffusion in the cipher.</a:t>
            </a:r>
          </a:p>
          <a:p>
            <a:pPr lvl="1"/>
            <a:endParaRPr lang="en-US" dirty="0"/>
          </a:p>
          <a:p>
            <a:pPr lvl="1"/>
            <a:endParaRPr lang="en-US" dirty="0"/>
          </a:p>
        </p:txBody>
      </p:sp>
    </p:spTree>
    <p:extLst>
      <p:ext uri="{BB962C8B-B14F-4D97-AF65-F5344CB8AC3E}">
        <p14:creationId xmlns:p14="http://schemas.microsoft.com/office/powerpoint/2010/main" val="10003080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964E-8566-4D5F-B856-4470D66988D5}"/>
              </a:ext>
            </a:extLst>
          </p:cNvPr>
          <p:cNvSpPr>
            <a:spLocks noGrp="1"/>
          </p:cNvSpPr>
          <p:nvPr>
            <p:ph type="title"/>
          </p:nvPr>
        </p:nvSpPr>
        <p:spPr/>
        <p:txBody>
          <a:bodyPr/>
          <a:lstStyle/>
          <a:p>
            <a:r>
              <a:rPr lang="en-US" dirty="0"/>
              <a:t>Attacks on Block Ciphers</a:t>
            </a:r>
          </a:p>
        </p:txBody>
      </p:sp>
      <p:sp>
        <p:nvSpPr>
          <p:cNvPr id="3" name="Content Placeholder 2">
            <a:extLst>
              <a:ext uri="{FF2B5EF4-FFF2-40B4-BE49-F238E27FC236}">
                <a16:creationId xmlns:a16="http://schemas.microsoft.com/office/drawing/2014/main" id="{F8032C10-6111-489D-834B-1D590196CAF9}"/>
              </a:ext>
            </a:extLst>
          </p:cNvPr>
          <p:cNvSpPr>
            <a:spLocks noGrp="1"/>
          </p:cNvSpPr>
          <p:nvPr>
            <p:ph idx="1"/>
          </p:nvPr>
        </p:nvSpPr>
        <p:spPr/>
        <p:txBody>
          <a:bodyPr/>
          <a:lstStyle/>
          <a:p>
            <a:r>
              <a:rPr lang="en-US" dirty="0"/>
              <a:t>Linear Cryptanalysis:</a:t>
            </a:r>
          </a:p>
          <a:p>
            <a:pPr lvl="1"/>
            <a:r>
              <a:rPr lang="en-US" dirty="0"/>
              <a:t>General form of cryptanalysis based on finding affine approximations to the action of a cipher</a:t>
            </a:r>
          </a:p>
          <a:p>
            <a:r>
              <a:rPr lang="en-US" dirty="0"/>
              <a:t>Steps:</a:t>
            </a:r>
          </a:p>
          <a:p>
            <a:pPr lvl="1"/>
            <a:r>
              <a:rPr lang="en-US" dirty="0"/>
              <a:t> Construct linear equations relating plaintext, ciphertext and key bits that have a high bias; that is, whose probabilities of holding are as close as possible to 0 or 1</a:t>
            </a:r>
          </a:p>
          <a:p>
            <a:pPr lvl="1"/>
            <a:r>
              <a:rPr lang="en-US" dirty="0"/>
              <a:t>Use these linear equations in conjunction with known plaintext-ciphertext pairs to derive key bits.</a:t>
            </a:r>
          </a:p>
          <a:p>
            <a:pPr lvl="1"/>
            <a:endParaRPr lang="en-US" dirty="0"/>
          </a:p>
          <a:p>
            <a:pPr lvl="1"/>
            <a:endParaRPr lang="en-US" dirty="0"/>
          </a:p>
        </p:txBody>
      </p:sp>
    </p:spTree>
    <p:extLst>
      <p:ext uri="{BB962C8B-B14F-4D97-AF65-F5344CB8AC3E}">
        <p14:creationId xmlns:p14="http://schemas.microsoft.com/office/powerpoint/2010/main" val="2514461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964E-8566-4D5F-B856-4470D66988D5}"/>
              </a:ext>
            </a:extLst>
          </p:cNvPr>
          <p:cNvSpPr>
            <a:spLocks noGrp="1"/>
          </p:cNvSpPr>
          <p:nvPr>
            <p:ph type="title"/>
          </p:nvPr>
        </p:nvSpPr>
        <p:spPr/>
        <p:txBody>
          <a:bodyPr/>
          <a:lstStyle/>
          <a:p>
            <a:r>
              <a:rPr lang="en-US" dirty="0"/>
              <a:t>Attacks on Block Ciphers</a:t>
            </a:r>
          </a:p>
        </p:txBody>
      </p:sp>
      <p:sp>
        <p:nvSpPr>
          <p:cNvPr id="3" name="Content Placeholder 2">
            <a:extLst>
              <a:ext uri="{FF2B5EF4-FFF2-40B4-BE49-F238E27FC236}">
                <a16:creationId xmlns:a16="http://schemas.microsoft.com/office/drawing/2014/main" id="{F8032C10-6111-489D-834B-1D590196CAF9}"/>
              </a:ext>
            </a:extLst>
          </p:cNvPr>
          <p:cNvSpPr>
            <a:spLocks noGrp="1"/>
          </p:cNvSpPr>
          <p:nvPr>
            <p:ph idx="1"/>
          </p:nvPr>
        </p:nvSpPr>
        <p:spPr/>
        <p:txBody>
          <a:bodyPr/>
          <a:lstStyle/>
          <a:p>
            <a:r>
              <a:rPr lang="en-US" dirty="0"/>
              <a:t>Differential Cryptanalysis:</a:t>
            </a:r>
          </a:p>
          <a:p>
            <a:pPr lvl="1"/>
            <a:r>
              <a:rPr lang="en-US" dirty="0"/>
              <a:t> It is the study of how differences in information input can affect the resultant difference at the output</a:t>
            </a:r>
          </a:p>
          <a:p>
            <a:pPr lvl="1"/>
            <a:r>
              <a:rPr lang="en-US" dirty="0"/>
              <a:t> The attacker then computes the differences of two ciphertexts of two known plaintexts, hoping to detect statistical patterns in their distribution</a:t>
            </a:r>
          </a:p>
          <a:p>
            <a:r>
              <a:rPr lang="en-US" dirty="0"/>
              <a:t>Statistical properties depend upon the nature of the S-boxes used for encryption</a:t>
            </a:r>
          </a:p>
          <a:p>
            <a:pPr lvl="1"/>
            <a:endParaRPr lang="en-US" dirty="0"/>
          </a:p>
        </p:txBody>
      </p:sp>
    </p:spTree>
    <p:extLst>
      <p:ext uri="{BB962C8B-B14F-4D97-AF65-F5344CB8AC3E}">
        <p14:creationId xmlns:p14="http://schemas.microsoft.com/office/powerpoint/2010/main" val="309451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964E-8566-4D5F-B856-4470D66988D5}"/>
              </a:ext>
            </a:extLst>
          </p:cNvPr>
          <p:cNvSpPr>
            <a:spLocks noGrp="1"/>
          </p:cNvSpPr>
          <p:nvPr>
            <p:ph type="title"/>
          </p:nvPr>
        </p:nvSpPr>
        <p:spPr/>
        <p:txBody>
          <a:bodyPr/>
          <a:lstStyle/>
          <a:p>
            <a:r>
              <a:rPr lang="en-US" dirty="0"/>
              <a:t>Cryptographic Hash Function</a:t>
            </a:r>
          </a:p>
        </p:txBody>
      </p:sp>
      <p:sp>
        <p:nvSpPr>
          <p:cNvPr id="3" name="Content Placeholder 2">
            <a:extLst>
              <a:ext uri="{FF2B5EF4-FFF2-40B4-BE49-F238E27FC236}">
                <a16:creationId xmlns:a16="http://schemas.microsoft.com/office/drawing/2014/main" id="{F8032C10-6111-489D-834B-1D590196CAF9}"/>
              </a:ext>
            </a:extLst>
          </p:cNvPr>
          <p:cNvSpPr>
            <a:spLocks noGrp="1"/>
          </p:cNvSpPr>
          <p:nvPr>
            <p:ph idx="1"/>
          </p:nvPr>
        </p:nvSpPr>
        <p:spPr/>
        <p:txBody>
          <a:bodyPr/>
          <a:lstStyle/>
          <a:p>
            <a:pPr lvl="1"/>
            <a:r>
              <a:rPr lang="en-US" dirty="0"/>
              <a:t>A cryptographic hash function (CHF) is a mathematical algorithm that maps data of an arbitrary to a bit array of a fixed size</a:t>
            </a:r>
          </a:p>
          <a:p>
            <a:pPr lvl="1"/>
            <a:endParaRPr lang="en-US" dirty="0"/>
          </a:p>
        </p:txBody>
      </p:sp>
      <p:pic>
        <p:nvPicPr>
          <p:cNvPr id="4" name="Picture 3">
            <a:extLst>
              <a:ext uri="{FF2B5EF4-FFF2-40B4-BE49-F238E27FC236}">
                <a16:creationId xmlns:a16="http://schemas.microsoft.com/office/drawing/2014/main" id="{C9D2E43D-314B-40EE-BCF7-3D34292954FF}"/>
              </a:ext>
            </a:extLst>
          </p:cNvPr>
          <p:cNvPicPr>
            <a:picLocks noChangeAspect="1"/>
          </p:cNvPicPr>
          <p:nvPr/>
        </p:nvPicPr>
        <p:blipFill>
          <a:blip r:embed="rId2"/>
          <a:stretch>
            <a:fillRect/>
          </a:stretch>
        </p:blipFill>
        <p:spPr>
          <a:xfrm>
            <a:off x="3064173" y="2840715"/>
            <a:ext cx="6063653" cy="2931435"/>
          </a:xfrm>
          <a:prstGeom prst="rect">
            <a:avLst/>
          </a:prstGeom>
        </p:spPr>
      </p:pic>
    </p:spTree>
    <p:extLst>
      <p:ext uri="{BB962C8B-B14F-4D97-AF65-F5344CB8AC3E}">
        <p14:creationId xmlns:p14="http://schemas.microsoft.com/office/powerpoint/2010/main" val="175391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4487-3A3C-4AE5-A619-AD94F5D47E5E}"/>
              </a:ext>
            </a:extLst>
          </p:cNvPr>
          <p:cNvSpPr>
            <a:spLocks noGrp="1"/>
          </p:cNvSpPr>
          <p:nvPr>
            <p:ph type="title"/>
          </p:nvPr>
        </p:nvSpPr>
        <p:spPr/>
        <p:txBody>
          <a:bodyPr/>
          <a:lstStyle/>
          <a:p>
            <a:r>
              <a:rPr lang="en-US" dirty="0"/>
              <a:t>Cryptography</a:t>
            </a:r>
          </a:p>
        </p:txBody>
      </p:sp>
      <p:sp>
        <p:nvSpPr>
          <p:cNvPr id="3" name="Content Placeholder 2">
            <a:extLst>
              <a:ext uri="{FF2B5EF4-FFF2-40B4-BE49-F238E27FC236}">
                <a16:creationId xmlns:a16="http://schemas.microsoft.com/office/drawing/2014/main" id="{2C97933F-EE61-43BE-B018-3916C3F78A65}"/>
              </a:ext>
            </a:extLst>
          </p:cNvPr>
          <p:cNvSpPr>
            <a:spLocks noGrp="1"/>
          </p:cNvSpPr>
          <p:nvPr>
            <p:ph idx="1"/>
          </p:nvPr>
        </p:nvSpPr>
        <p:spPr/>
        <p:txBody>
          <a:bodyPr/>
          <a:lstStyle/>
          <a:p>
            <a:r>
              <a:rPr lang="en-US" dirty="0"/>
              <a:t>Cryptography (cryptographer)</a:t>
            </a:r>
          </a:p>
          <a:p>
            <a:pPr lvl="1"/>
            <a:r>
              <a:rPr lang="en-US" dirty="0"/>
              <a:t>Creating ciphers</a:t>
            </a:r>
          </a:p>
          <a:p>
            <a:r>
              <a:rPr lang="en-US" dirty="0"/>
              <a:t>Cryptanalysis (cryptanalyst)</a:t>
            </a:r>
          </a:p>
          <a:p>
            <a:pPr lvl="1"/>
            <a:r>
              <a:rPr lang="en-US" dirty="0"/>
              <a:t>Breaking ciphers</a:t>
            </a:r>
          </a:p>
          <a:p>
            <a:endParaRPr lang="en-US" dirty="0"/>
          </a:p>
          <a:p>
            <a:r>
              <a:rPr lang="en-US" dirty="0"/>
              <a:t>The history of cryptography is an arms race between cryptographers and cryptanalysts.</a:t>
            </a:r>
          </a:p>
        </p:txBody>
      </p:sp>
      <p:pic>
        <p:nvPicPr>
          <p:cNvPr id="4" name="Picture 3">
            <a:extLst>
              <a:ext uri="{FF2B5EF4-FFF2-40B4-BE49-F238E27FC236}">
                <a16:creationId xmlns:a16="http://schemas.microsoft.com/office/drawing/2014/main" id="{6AACCDFD-FA9A-4EDA-AC3A-CB4FED87FA11}"/>
              </a:ext>
            </a:extLst>
          </p:cNvPr>
          <p:cNvPicPr>
            <a:picLocks noChangeAspect="1"/>
          </p:cNvPicPr>
          <p:nvPr/>
        </p:nvPicPr>
        <p:blipFill>
          <a:blip r:embed="rId2"/>
          <a:stretch>
            <a:fillRect/>
          </a:stretch>
        </p:blipFill>
        <p:spPr>
          <a:xfrm>
            <a:off x="6640728" y="150319"/>
            <a:ext cx="5000625" cy="3609975"/>
          </a:xfrm>
          <a:prstGeom prst="rect">
            <a:avLst/>
          </a:prstGeom>
        </p:spPr>
      </p:pic>
    </p:spTree>
    <p:extLst>
      <p:ext uri="{BB962C8B-B14F-4D97-AF65-F5344CB8AC3E}">
        <p14:creationId xmlns:p14="http://schemas.microsoft.com/office/powerpoint/2010/main" val="323972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964E-8566-4D5F-B856-4470D66988D5}"/>
              </a:ext>
            </a:extLst>
          </p:cNvPr>
          <p:cNvSpPr>
            <a:spLocks noGrp="1"/>
          </p:cNvSpPr>
          <p:nvPr>
            <p:ph type="title"/>
          </p:nvPr>
        </p:nvSpPr>
        <p:spPr/>
        <p:txBody>
          <a:bodyPr/>
          <a:lstStyle/>
          <a:p>
            <a:r>
              <a:rPr lang="en-US" dirty="0"/>
              <a:t>Cryptographic Hash Function : Properties</a:t>
            </a:r>
          </a:p>
        </p:txBody>
      </p:sp>
      <p:sp>
        <p:nvSpPr>
          <p:cNvPr id="3" name="Content Placeholder 2">
            <a:extLst>
              <a:ext uri="{FF2B5EF4-FFF2-40B4-BE49-F238E27FC236}">
                <a16:creationId xmlns:a16="http://schemas.microsoft.com/office/drawing/2014/main" id="{F8032C10-6111-489D-834B-1D590196CAF9}"/>
              </a:ext>
            </a:extLst>
          </p:cNvPr>
          <p:cNvSpPr>
            <a:spLocks noGrp="1"/>
          </p:cNvSpPr>
          <p:nvPr>
            <p:ph idx="1"/>
          </p:nvPr>
        </p:nvSpPr>
        <p:spPr/>
        <p:txBody>
          <a:bodyPr/>
          <a:lstStyle/>
          <a:p>
            <a:pPr lvl="1"/>
            <a:r>
              <a:rPr lang="en-US" dirty="0"/>
              <a:t>One-way property (or preimage resistance)</a:t>
            </a:r>
          </a:p>
          <a:p>
            <a:pPr lvl="2"/>
            <a:r>
              <a:rPr lang="en-US" dirty="0"/>
              <a:t>for essentially all possible hash values </a:t>
            </a:r>
            <a:r>
              <a:rPr lang="en-US" i="1" dirty="0"/>
              <a:t>h</a:t>
            </a:r>
            <a:r>
              <a:rPr lang="en-US" dirty="0"/>
              <a:t>, given </a:t>
            </a:r>
            <a:r>
              <a:rPr lang="en-US" i="1" dirty="0"/>
              <a:t>h</a:t>
            </a:r>
            <a:r>
              <a:rPr lang="en-US" dirty="0"/>
              <a:t> it should be infeasible to find any </a:t>
            </a:r>
            <a:r>
              <a:rPr lang="en-US" i="1" dirty="0"/>
              <a:t>m</a:t>
            </a:r>
            <a:r>
              <a:rPr lang="en-US" dirty="0"/>
              <a:t> such that </a:t>
            </a:r>
            <a:r>
              <a:rPr lang="en-US" i="1" dirty="0"/>
              <a:t>H(m) = h</a:t>
            </a:r>
            <a:r>
              <a:rPr lang="en-US" dirty="0"/>
              <a:t>.</a:t>
            </a:r>
          </a:p>
          <a:p>
            <a:pPr lvl="1"/>
            <a:r>
              <a:rPr lang="en-US" dirty="0"/>
              <a:t>Second preimage resistance</a:t>
            </a:r>
          </a:p>
          <a:p>
            <a:pPr lvl="2"/>
            <a:r>
              <a:rPr lang="en-US" dirty="0"/>
              <a:t>Given any first input m1, it should be infeasible to find any distinct second input m2 such that H(m1) = H(m2)</a:t>
            </a:r>
          </a:p>
          <a:p>
            <a:pPr lvl="2"/>
            <a:r>
              <a:rPr lang="en-US" dirty="0"/>
              <a:t>Also known as </a:t>
            </a:r>
            <a:r>
              <a:rPr lang="en-US" i="1" dirty="0"/>
              <a:t>weak collision resistance</a:t>
            </a:r>
          </a:p>
          <a:p>
            <a:pPr lvl="1"/>
            <a:r>
              <a:rPr lang="en-US" dirty="0"/>
              <a:t>Collision resistance</a:t>
            </a:r>
          </a:p>
          <a:p>
            <a:pPr lvl="2"/>
            <a:r>
              <a:rPr lang="en-US" dirty="0"/>
              <a:t>It should be infeasible to find any pair of distinct inputs m1, m2 such that H(m1) = H(m2)</a:t>
            </a:r>
          </a:p>
          <a:p>
            <a:pPr lvl="2"/>
            <a:r>
              <a:rPr lang="en-US" dirty="0"/>
              <a:t>Also known as </a:t>
            </a:r>
            <a:r>
              <a:rPr lang="en-US" i="1" dirty="0"/>
              <a:t>strong collision resistance</a:t>
            </a:r>
          </a:p>
        </p:txBody>
      </p:sp>
    </p:spTree>
    <p:extLst>
      <p:ext uri="{BB962C8B-B14F-4D97-AF65-F5344CB8AC3E}">
        <p14:creationId xmlns:p14="http://schemas.microsoft.com/office/powerpoint/2010/main" val="3712531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964E-8566-4D5F-B856-4470D66988D5}"/>
              </a:ext>
            </a:extLst>
          </p:cNvPr>
          <p:cNvSpPr>
            <a:spLocks noGrp="1"/>
          </p:cNvSpPr>
          <p:nvPr>
            <p:ph type="title"/>
          </p:nvPr>
        </p:nvSpPr>
        <p:spPr/>
        <p:txBody>
          <a:bodyPr/>
          <a:lstStyle/>
          <a:p>
            <a:r>
              <a:rPr lang="en-US" dirty="0"/>
              <a:t>Collision Resistant Hash Functions</a:t>
            </a:r>
          </a:p>
        </p:txBody>
      </p:sp>
      <p:sp>
        <p:nvSpPr>
          <p:cNvPr id="3" name="Content Placeholder 2">
            <a:extLst>
              <a:ext uri="{FF2B5EF4-FFF2-40B4-BE49-F238E27FC236}">
                <a16:creationId xmlns:a16="http://schemas.microsoft.com/office/drawing/2014/main" id="{F8032C10-6111-489D-834B-1D590196CAF9}"/>
              </a:ext>
            </a:extLst>
          </p:cNvPr>
          <p:cNvSpPr>
            <a:spLocks noGrp="1"/>
          </p:cNvSpPr>
          <p:nvPr>
            <p:ph idx="1"/>
          </p:nvPr>
        </p:nvSpPr>
        <p:spPr/>
        <p:txBody>
          <a:bodyPr>
            <a:normAutofit/>
          </a:bodyPr>
          <a:lstStyle/>
          <a:p>
            <a:pPr lvl="1"/>
            <a:r>
              <a:rPr lang="en-US" dirty="0"/>
              <a:t>Second-preimage resistance fails to guarantee collision resistance</a:t>
            </a:r>
          </a:p>
          <a:p>
            <a:pPr lvl="2"/>
            <a:r>
              <a:rPr lang="en-US" sz="2400" dirty="0"/>
              <a:t>Fixing one string (say m1 in H2) makes collision-finding significantly more costly</a:t>
            </a:r>
          </a:p>
          <a:p>
            <a:pPr lvl="2"/>
            <a:r>
              <a:rPr lang="en-US" sz="2400" dirty="0"/>
              <a:t>Reason : Birthday Paradox</a:t>
            </a:r>
          </a:p>
        </p:txBody>
      </p:sp>
    </p:spTree>
    <p:extLst>
      <p:ext uri="{BB962C8B-B14F-4D97-AF65-F5344CB8AC3E}">
        <p14:creationId xmlns:p14="http://schemas.microsoft.com/office/powerpoint/2010/main" val="3597065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964E-8566-4D5F-B856-4470D66988D5}"/>
              </a:ext>
            </a:extLst>
          </p:cNvPr>
          <p:cNvSpPr>
            <a:spLocks noGrp="1"/>
          </p:cNvSpPr>
          <p:nvPr>
            <p:ph type="title"/>
          </p:nvPr>
        </p:nvSpPr>
        <p:spPr/>
        <p:txBody>
          <a:bodyPr/>
          <a:lstStyle/>
          <a:p>
            <a:r>
              <a:rPr lang="en-US" dirty="0"/>
              <a:t>The Birthday Paradox</a:t>
            </a:r>
          </a:p>
        </p:txBody>
      </p:sp>
      <p:sp>
        <p:nvSpPr>
          <p:cNvPr id="3" name="Content Placeholder 2">
            <a:extLst>
              <a:ext uri="{FF2B5EF4-FFF2-40B4-BE49-F238E27FC236}">
                <a16:creationId xmlns:a16="http://schemas.microsoft.com/office/drawing/2014/main" id="{F8032C10-6111-489D-834B-1D590196CAF9}"/>
              </a:ext>
            </a:extLst>
          </p:cNvPr>
          <p:cNvSpPr>
            <a:spLocks noGrp="1"/>
          </p:cNvSpPr>
          <p:nvPr>
            <p:ph idx="1"/>
          </p:nvPr>
        </p:nvSpPr>
        <p:spPr/>
        <p:txBody>
          <a:bodyPr>
            <a:normAutofit lnSpcReduction="10000"/>
          </a:bodyPr>
          <a:lstStyle/>
          <a:p>
            <a:pPr lvl="1"/>
            <a:r>
              <a:rPr lang="en-US" b="1" i="1" dirty="0"/>
              <a:t>What number n of people are needed in a room before a shared birthday is expected among them (i.e., with probability p = 0.5)?</a:t>
            </a:r>
          </a:p>
          <a:p>
            <a:pPr lvl="2"/>
            <a:r>
              <a:rPr lang="en-US" sz="2400" dirty="0"/>
              <a:t>Ans. Only 23.</a:t>
            </a:r>
          </a:p>
          <a:p>
            <a:pPr lvl="1"/>
            <a:r>
              <a:rPr lang="en-US" sz="2800" dirty="0"/>
              <a:t>Related Question : Given </a:t>
            </a:r>
            <a:r>
              <a:rPr lang="en-US" sz="2800" i="1" dirty="0"/>
              <a:t>n</a:t>
            </a:r>
            <a:r>
              <a:rPr lang="en-US" sz="2800" dirty="0"/>
              <a:t> people in a room, what is the probability that two of them have the same birthday?</a:t>
            </a:r>
          </a:p>
          <a:p>
            <a:pPr lvl="2"/>
            <a:r>
              <a:rPr lang="en-US" sz="2400" dirty="0"/>
              <a:t>P = 0.71 for n = 30</a:t>
            </a:r>
          </a:p>
          <a:p>
            <a:pPr lvl="2"/>
            <a:r>
              <a:rPr lang="en-US" sz="2400" dirty="0"/>
              <a:t>P = 0.97 for n = 50</a:t>
            </a:r>
          </a:p>
          <a:p>
            <a:pPr lvl="1"/>
            <a:r>
              <a:rPr lang="en-US" sz="2800" dirty="0"/>
              <a:t>In security, attackers can often solve problems more efficiently than expected ! </a:t>
            </a:r>
          </a:p>
          <a:p>
            <a:pPr lvl="1"/>
            <a:r>
              <a:rPr lang="en-US" sz="2800" i="1" dirty="0"/>
              <a:t>The “collision” here is not for one pre-specified day (e.g., your birthday); any matching pair will do</a:t>
            </a:r>
          </a:p>
        </p:txBody>
      </p:sp>
    </p:spTree>
    <p:extLst>
      <p:ext uri="{BB962C8B-B14F-4D97-AF65-F5344CB8AC3E}">
        <p14:creationId xmlns:p14="http://schemas.microsoft.com/office/powerpoint/2010/main" val="1815924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964E-8566-4D5F-B856-4470D66988D5}"/>
              </a:ext>
            </a:extLst>
          </p:cNvPr>
          <p:cNvSpPr>
            <a:spLocks noGrp="1"/>
          </p:cNvSpPr>
          <p:nvPr>
            <p:ph type="title"/>
          </p:nvPr>
        </p:nvSpPr>
        <p:spPr/>
        <p:txBody>
          <a:bodyPr/>
          <a:lstStyle/>
          <a:p>
            <a:r>
              <a:rPr lang="en-US" dirty="0"/>
              <a:t>The Birthday Paradox</a:t>
            </a:r>
          </a:p>
        </p:txBody>
      </p:sp>
      <p:sp>
        <p:nvSpPr>
          <p:cNvPr id="3" name="Content Placeholder 2">
            <a:extLst>
              <a:ext uri="{FF2B5EF4-FFF2-40B4-BE49-F238E27FC236}">
                <a16:creationId xmlns:a16="http://schemas.microsoft.com/office/drawing/2014/main" id="{F8032C10-6111-489D-834B-1D590196CAF9}"/>
              </a:ext>
            </a:extLst>
          </p:cNvPr>
          <p:cNvSpPr>
            <a:spLocks noGrp="1"/>
          </p:cNvSpPr>
          <p:nvPr>
            <p:ph idx="1"/>
          </p:nvPr>
        </p:nvSpPr>
        <p:spPr/>
        <p:txBody>
          <a:bodyPr>
            <a:normAutofit/>
          </a:bodyPr>
          <a:lstStyle/>
          <a:p>
            <a:pPr lvl="1"/>
            <a:r>
              <a:rPr lang="en-US" sz="2800" dirty="0"/>
              <a:t>Probability that </a:t>
            </a:r>
            <a:r>
              <a:rPr lang="en-US" sz="2800" dirty="0" err="1"/>
              <a:t>ith</a:t>
            </a:r>
            <a:r>
              <a:rPr lang="en-US" sz="2800" dirty="0"/>
              <a:t> message does not collide with previous i-1 messages is:</a:t>
            </a:r>
          </a:p>
          <a:p>
            <a:pPr lvl="1"/>
            <a:endParaRPr lang="en-US" sz="2800" dirty="0"/>
          </a:p>
          <a:p>
            <a:pPr lvl="1"/>
            <a:endParaRPr lang="en-US" sz="2800" dirty="0"/>
          </a:p>
          <a:p>
            <a:pPr lvl="1"/>
            <a:r>
              <a:rPr lang="en-US" sz="2800" dirty="0"/>
              <a:t>Probability that attacker has not found any collision after </a:t>
            </a:r>
            <a:r>
              <a:rPr lang="en-US" sz="2800" i="1" dirty="0"/>
              <a:t>k </a:t>
            </a:r>
            <a:r>
              <a:rPr lang="en-US" sz="2800" dirty="0"/>
              <a:t>messages:</a:t>
            </a:r>
          </a:p>
        </p:txBody>
      </p:sp>
      <p:pic>
        <p:nvPicPr>
          <p:cNvPr id="4" name="Picture 3">
            <a:extLst>
              <a:ext uri="{FF2B5EF4-FFF2-40B4-BE49-F238E27FC236}">
                <a16:creationId xmlns:a16="http://schemas.microsoft.com/office/drawing/2014/main" id="{1C54A127-CB8A-4428-A43D-18DED68E6475}"/>
              </a:ext>
            </a:extLst>
          </p:cNvPr>
          <p:cNvPicPr>
            <a:picLocks noChangeAspect="1"/>
          </p:cNvPicPr>
          <p:nvPr/>
        </p:nvPicPr>
        <p:blipFill>
          <a:blip r:embed="rId2"/>
          <a:stretch>
            <a:fillRect/>
          </a:stretch>
        </p:blipFill>
        <p:spPr>
          <a:xfrm>
            <a:off x="4595674" y="2625754"/>
            <a:ext cx="2805868" cy="993745"/>
          </a:xfrm>
          <a:prstGeom prst="rect">
            <a:avLst/>
          </a:prstGeom>
        </p:spPr>
      </p:pic>
      <p:pic>
        <p:nvPicPr>
          <p:cNvPr id="5" name="Picture 4">
            <a:extLst>
              <a:ext uri="{FF2B5EF4-FFF2-40B4-BE49-F238E27FC236}">
                <a16:creationId xmlns:a16="http://schemas.microsoft.com/office/drawing/2014/main" id="{9CFD5FE7-D63C-4571-B568-7562ABCA9AB9}"/>
              </a:ext>
            </a:extLst>
          </p:cNvPr>
          <p:cNvPicPr>
            <a:picLocks noChangeAspect="1"/>
          </p:cNvPicPr>
          <p:nvPr/>
        </p:nvPicPr>
        <p:blipFill>
          <a:blip r:embed="rId3"/>
          <a:stretch>
            <a:fillRect/>
          </a:stretch>
        </p:blipFill>
        <p:spPr>
          <a:xfrm>
            <a:off x="2771081" y="4568670"/>
            <a:ext cx="6972994" cy="1075065"/>
          </a:xfrm>
          <a:prstGeom prst="rect">
            <a:avLst/>
          </a:prstGeom>
        </p:spPr>
      </p:pic>
    </p:spTree>
    <p:extLst>
      <p:ext uri="{BB962C8B-B14F-4D97-AF65-F5344CB8AC3E}">
        <p14:creationId xmlns:p14="http://schemas.microsoft.com/office/powerpoint/2010/main" val="17901234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964E-8566-4D5F-B856-4470D66988D5}"/>
              </a:ext>
            </a:extLst>
          </p:cNvPr>
          <p:cNvSpPr>
            <a:spLocks noGrp="1"/>
          </p:cNvSpPr>
          <p:nvPr>
            <p:ph type="title"/>
          </p:nvPr>
        </p:nvSpPr>
        <p:spPr/>
        <p:txBody>
          <a:bodyPr/>
          <a:lstStyle/>
          <a:p>
            <a:r>
              <a:rPr lang="en-US" dirty="0"/>
              <a:t>The Birthday Paradox</a:t>
            </a:r>
          </a:p>
        </p:txBody>
      </p:sp>
      <p:sp>
        <p:nvSpPr>
          <p:cNvPr id="3" name="Content Placeholder 2">
            <a:extLst>
              <a:ext uri="{FF2B5EF4-FFF2-40B4-BE49-F238E27FC236}">
                <a16:creationId xmlns:a16="http://schemas.microsoft.com/office/drawing/2014/main" id="{F8032C10-6111-489D-834B-1D590196CAF9}"/>
              </a:ext>
            </a:extLst>
          </p:cNvPr>
          <p:cNvSpPr>
            <a:spLocks noGrp="1"/>
          </p:cNvSpPr>
          <p:nvPr>
            <p:ph idx="1"/>
          </p:nvPr>
        </p:nvSpPr>
        <p:spPr/>
        <p:txBody>
          <a:bodyPr>
            <a:normAutofit/>
          </a:bodyPr>
          <a:lstStyle/>
          <a:p>
            <a:pPr lvl="1"/>
            <a:endParaRPr lang="en-US" sz="2800" dirty="0"/>
          </a:p>
          <a:p>
            <a:pPr marL="457200" lvl="1" indent="0">
              <a:buNone/>
            </a:pPr>
            <a:endParaRPr lang="en-US" sz="2800" dirty="0"/>
          </a:p>
        </p:txBody>
      </p:sp>
      <p:pic>
        <p:nvPicPr>
          <p:cNvPr id="6" name="Picture 5">
            <a:extLst>
              <a:ext uri="{FF2B5EF4-FFF2-40B4-BE49-F238E27FC236}">
                <a16:creationId xmlns:a16="http://schemas.microsoft.com/office/drawing/2014/main" id="{DCDFE315-AA97-40B5-931E-0840565B909E}"/>
              </a:ext>
            </a:extLst>
          </p:cNvPr>
          <p:cNvPicPr>
            <a:picLocks noChangeAspect="1"/>
          </p:cNvPicPr>
          <p:nvPr/>
        </p:nvPicPr>
        <p:blipFill>
          <a:blip r:embed="rId2"/>
          <a:stretch>
            <a:fillRect/>
          </a:stretch>
        </p:blipFill>
        <p:spPr>
          <a:xfrm>
            <a:off x="2424148" y="1596039"/>
            <a:ext cx="7343703" cy="1361473"/>
          </a:xfrm>
          <a:prstGeom prst="rect">
            <a:avLst/>
          </a:prstGeom>
        </p:spPr>
      </p:pic>
      <p:pic>
        <p:nvPicPr>
          <p:cNvPr id="7" name="Picture 6">
            <a:extLst>
              <a:ext uri="{FF2B5EF4-FFF2-40B4-BE49-F238E27FC236}">
                <a16:creationId xmlns:a16="http://schemas.microsoft.com/office/drawing/2014/main" id="{29E55F9D-3CA0-4E67-848E-6204CC6C0B19}"/>
              </a:ext>
            </a:extLst>
          </p:cNvPr>
          <p:cNvPicPr>
            <a:picLocks noChangeAspect="1"/>
          </p:cNvPicPr>
          <p:nvPr/>
        </p:nvPicPr>
        <p:blipFill>
          <a:blip r:embed="rId3"/>
          <a:stretch>
            <a:fillRect/>
          </a:stretch>
        </p:blipFill>
        <p:spPr>
          <a:xfrm>
            <a:off x="4890069" y="3163094"/>
            <a:ext cx="2411861" cy="1025332"/>
          </a:xfrm>
          <a:prstGeom prst="rect">
            <a:avLst/>
          </a:prstGeom>
        </p:spPr>
      </p:pic>
      <p:pic>
        <p:nvPicPr>
          <p:cNvPr id="8" name="Picture 7">
            <a:extLst>
              <a:ext uri="{FF2B5EF4-FFF2-40B4-BE49-F238E27FC236}">
                <a16:creationId xmlns:a16="http://schemas.microsoft.com/office/drawing/2014/main" id="{FA767244-E65D-485C-8664-05DB3D71898C}"/>
              </a:ext>
            </a:extLst>
          </p:cNvPr>
          <p:cNvPicPr>
            <a:picLocks noChangeAspect="1"/>
          </p:cNvPicPr>
          <p:nvPr/>
        </p:nvPicPr>
        <p:blipFill>
          <a:blip r:embed="rId4"/>
          <a:stretch>
            <a:fillRect/>
          </a:stretch>
        </p:blipFill>
        <p:spPr>
          <a:xfrm>
            <a:off x="5221267" y="4476750"/>
            <a:ext cx="2080664" cy="947737"/>
          </a:xfrm>
          <a:prstGeom prst="rect">
            <a:avLst/>
          </a:prstGeom>
        </p:spPr>
      </p:pic>
    </p:spTree>
    <p:extLst>
      <p:ext uri="{BB962C8B-B14F-4D97-AF65-F5344CB8AC3E}">
        <p14:creationId xmlns:p14="http://schemas.microsoft.com/office/powerpoint/2010/main" val="1106741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964E-8566-4D5F-B856-4470D66988D5}"/>
              </a:ext>
            </a:extLst>
          </p:cNvPr>
          <p:cNvSpPr>
            <a:spLocks noGrp="1"/>
          </p:cNvSpPr>
          <p:nvPr>
            <p:ph type="title"/>
          </p:nvPr>
        </p:nvSpPr>
        <p:spPr/>
        <p:txBody>
          <a:bodyPr/>
          <a:lstStyle/>
          <a:p>
            <a:r>
              <a:rPr lang="en-US" dirty="0"/>
              <a:t>The Birthday Paradox</a:t>
            </a:r>
          </a:p>
        </p:txBody>
      </p:sp>
      <p:sp>
        <p:nvSpPr>
          <p:cNvPr id="3" name="Content Placeholder 2">
            <a:extLst>
              <a:ext uri="{FF2B5EF4-FFF2-40B4-BE49-F238E27FC236}">
                <a16:creationId xmlns:a16="http://schemas.microsoft.com/office/drawing/2014/main" id="{F8032C10-6111-489D-834B-1D590196CAF9}"/>
              </a:ext>
            </a:extLst>
          </p:cNvPr>
          <p:cNvSpPr>
            <a:spLocks noGrp="1"/>
          </p:cNvSpPr>
          <p:nvPr>
            <p:ph idx="1"/>
          </p:nvPr>
        </p:nvSpPr>
        <p:spPr/>
        <p:txBody>
          <a:bodyPr>
            <a:normAutofit/>
          </a:bodyPr>
          <a:lstStyle/>
          <a:p>
            <a:pPr lvl="1"/>
            <a:endParaRPr lang="en-US" sz="2800" dirty="0"/>
          </a:p>
          <a:p>
            <a:pPr marL="457200" lvl="1" indent="0">
              <a:buNone/>
            </a:pPr>
            <a:endParaRPr lang="en-US" sz="2800" dirty="0"/>
          </a:p>
        </p:txBody>
      </p:sp>
      <p:pic>
        <p:nvPicPr>
          <p:cNvPr id="4" name="Picture 3">
            <a:extLst>
              <a:ext uri="{FF2B5EF4-FFF2-40B4-BE49-F238E27FC236}">
                <a16:creationId xmlns:a16="http://schemas.microsoft.com/office/drawing/2014/main" id="{80A51339-6FEB-4612-BD62-EB58FAEE7CAD}"/>
              </a:ext>
            </a:extLst>
          </p:cNvPr>
          <p:cNvPicPr>
            <a:picLocks noChangeAspect="1"/>
          </p:cNvPicPr>
          <p:nvPr/>
        </p:nvPicPr>
        <p:blipFill>
          <a:blip r:embed="rId2"/>
          <a:stretch>
            <a:fillRect/>
          </a:stretch>
        </p:blipFill>
        <p:spPr>
          <a:xfrm>
            <a:off x="2588658" y="1359524"/>
            <a:ext cx="6910449" cy="5510605"/>
          </a:xfrm>
          <a:prstGeom prst="rect">
            <a:avLst/>
          </a:prstGeom>
        </p:spPr>
      </p:pic>
    </p:spTree>
    <p:extLst>
      <p:ext uri="{BB962C8B-B14F-4D97-AF65-F5344CB8AC3E}">
        <p14:creationId xmlns:p14="http://schemas.microsoft.com/office/powerpoint/2010/main" val="3194963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300B-20E8-406F-924B-5E8CC6A84F0B}"/>
              </a:ext>
            </a:extLst>
          </p:cNvPr>
          <p:cNvSpPr>
            <a:spLocks noGrp="1"/>
          </p:cNvSpPr>
          <p:nvPr>
            <p:ph type="title"/>
          </p:nvPr>
        </p:nvSpPr>
        <p:spPr/>
        <p:txBody>
          <a:bodyPr/>
          <a:lstStyle/>
          <a:p>
            <a:r>
              <a:rPr lang="en-US" dirty="0"/>
              <a:t>Hash Function Design : The Merkle-</a:t>
            </a:r>
            <a:r>
              <a:rPr lang="en-US" dirty="0" err="1"/>
              <a:t>Damgard</a:t>
            </a:r>
            <a:r>
              <a:rPr lang="en-US" dirty="0"/>
              <a:t> Construction </a:t>
            </a:r>
          </a:p>
        </p:txBody>
      </p:sp>
      <p:pic>
        <p:nvPicPr>
          <p:cNvPr id="4" name="Content Placeholder 3">
            <a:extLst>
              <a:ext uri="{FF2B5EF4-FFF2-40B4-BE49-F238E27FC236}">
                <a16:creationId xmlns:a16="http://schemas.microsoft.com/office/drawing/2014/main" id="{3CBBA84E-81B0-4FA2-94D2-4B1CAB24792A}"/>
              </a:ext>
            </a:extLst>
          </p:cNvPr>
          <p:cNvPicPr>
            <a:picLocks noGrp="1" noChangeAspect="1"/>
          </p:cNvPicPr>
          <p:nvPr>
            <p:ph idx="1"/>
          </p:nvPr>
        </p:nvPicPr>
        <p:blipFill>
          <a:blip r:embed="rId2"/>
          <a:stretch>
            <a:fillRect/>
          </a:stretch>
        </p:blipFill>
        <p:spPr>
          <a:xfrm>
            <a:off x="905383" y="1788904"/>
            <a:ext cx="10229342" cy="3705324"/>
          </a:xfrm>
          <a:prstGeom prst="rect">
            <a:avLst/>
          </a:prstGeom>
        </p:spPr>
      </p:pic>
    </p:spTree>
    <p:extLst>
      <p:ext uri="{BB962C8B-B14F-4D97-AF65-F5344CB8AC3E}">
        <p14:creationId xmlns:p14="http://schemas.microsoft.com/office/powerpoint/2010/main" val="3367362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300B-20E8-406F-924B-5E8CC6A84F0B}"/>
              </a:ext>
            </a:extLst>
          </p:cNvPr>
          <p:cNvSpPr>
            <a:spLocks noGrp="1"/>
          </p:cNvSpPr>
          <p:nvPr>
            <p:ph type="title"/>
          </p:nvPr>
        </p:nvSpPr>
        <p:spPr/>
        <p:txBody>
          <a:bodyPr/>
          <a:lstStyle/>
          <a:p>
            <a:r>
              <a:rPr lang="en-US" dirty="0"/>
              <a:t>Hash Function Design : The Merkle-</a:t>
            </a:r>
            <a:r>
              <a:rPr lang="en-US" dirty="0" err="1"/>
              <a:t>Damgard</a:t>
            </a:r>
            <a:r>
              <a:rPr lang="en-US" dirty="0"/>
              <a:t> Construction </a:t>
            </a:r>
          </a:p>
        </p:txBody>
      </p:sp>
      <p:sp>
        <p:nvSpPr>
          <p:cNvPr id="5" name="Content Placeholder 4">
            <a:extLst>
              <a:ext uri="{FF2B5EF4-FFF2-40B4-BE49-F238E27FC236}">
                <a16:creationId xmlns:a16="http://schemas.microsoft.com/office/drawing/2014/main" id="{6DCFD234-D557-4107-A4D2-F631ACEBF3AB}"/>
              </a:ext>
            </a:extLst>
          </p:cNvPr>
          <p:cNvSpPr>
            <a:spLocks noGrp="1"/>
          </p:cNvSpPr>
          <p:nvPr>
            <p:ph idx="1"/>
          </p:nvPr>
        </p:nvSpPr>
        <p:spPr/>
        <p:txBody>
          <a:bodyPr/>
          <a:lstStyle/>
          <a:p>
            <a:r>
              <a:rPr lang="en-US" dirty="0"/>
              <a:t>A hash function built with the Merkle–</a:t>
            </a:r>
            <a:r>
              <a:rPr lang="en-US" dirty="0" err="1"/>
              <a:t>Damgård</a:t>
            </a:r>
            <a:r>
              <a:rPr lang="en-US" dirty="0"/>
              <a:t> construction is as resistant to collisions as is its compression function</a:t>
            </a:r>
          </a:p>
          <a:p>
            <a:pPr lvl="1"/>
            <a:r>
              <a:rPr lang="en-US" dirty="0"/>
              <a:t>Any collision for the full hash function can be traced back to a collision in the compression function</a:t>
            </a:r>
          </a:p>
          <a:p>
            <a:pPr lvl="1"/>
            <a:endParaRPr lang="en-US" dirty="0"/>
          </a:p>
          <a:p>
            <a:pPr lvl="1"/>
            <a:endParaRPr lang="en-US" dirty="0"/>
          </a:p>
          <a:p>
            <a:pPr lvl="1"/>
            <a:endParaRPr lang="en-US" dirty="0"/>
          </a:p>
          <a:p>
            <a:r>
              <a:rPr lang="en-US" dirty="0"/>
              <a:t>Thus, it is important for a compression function to have strong collision resistance.</a:t>
            </a:r>
          </a:p>
          <a:p>
            <a:endParaRPr lang="en-US" dirty="0"/>
          </a:p>
        </p:txBody>
      </p:sp>
      <p:pic>
        <p:nvPicPr>
          <p:cNvPr id="6" name="Picture 5">
            <a:extLst>
              <a:ext uri="{FF2B5EF4-FFF2-40B4-BE49-F238E27FC236}">
                <a16:creationId xmlns:a16="http://schemas.microsoft.com/office/drawing/2014/main" id="{C9BBF6C4-D155-4E5E-AECB-2F36F373359E}"/>
              </a:ext>
            </a:extLst>
          </p:cNvPr>
          <p:cNvPicPr>
            <a:picLocks noChangeAspect="1"/>
          </p:cNvPicPr>
          <p:nvPr/>
        </p:nvPicPr>
        <p:blipFill>
          <a:blip r:embed="rId2"/>
          <a:stretch>
            <a:fillRect/>
          </a:stretch>
        </p:blipFill>
        <p:spPr>
          <a:xfrm>
            <a:off x="1585912" y="3567906"/>
            <a:ext cx="1609725" cy="433388"/>
          </a:xfrm>
          <a:prstGeom prst="rect">
            <a:avLst/>
          </a:prstGeom>
        </p:spPr>
      </p:pic>
      <p:pic>
        <p:nvPicPr>
          <p:cNvPr id="7" name="Picture 6">
            <a:extLst>
              <a:ext uri="{FF2B5EF4-FFF2-40B4-BE49-F238E27FC236}">
                <a16:creationId xmlns:a16="http://schemas.microsoft.com/office/drawing/2014/main" id="{54F115AF-9BB0-4F36-8077-5C0B8430A891}"/>
              </a:ext>
            </a:extLst>
          </p:cNvPr>
          <p:cNvPicPr>
            <a:picLocks noChangeAspect="1"/>
          </p:cNvPicPr>
          <p:nvPr/>
        </p:nvPicPr>
        <p:blipFill>
          <a:blip r:embed="rId3"/>
          <a:stretch>
            <a:fillRect/>
          </a:stretch>
        </p:blipFill>
        <p:spPr>
          <a:xfrm>
            <a:off x="3726587" y="3544175"/>
            <a:ext cx="2986302" cy="636425"/>
          </a:xfrm>
          <a:prstGeom prst="rect">
            <a:avLst/>
          </a:prstGeom>
        </p:spPr>
      </p:pic>
    </p:spTree>
    <p:extLst>
      <p:ext uri="{BB962C8B-B14F-4D97-AF65-F5344CB8AC3E}">
        <p14:creationId xmlns:p14="http://schemas.microsoft.com/office/powerpoint/2010/main" val="21251561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964E-8566-4D5F-B856-4470D66988D5}"/>
              </a:ext>
            </a:extLst>
          </p:cNvPr>
          <p:cNvSpPr>
            <a:spLocks noGrp="1"/>
          </p:cNvSpPr>
          <p:nvPr>
            <p:ph type="title"/>
          </p:nvPr>
        </p:nvSpPr>
        <p:spPr/>
        <p:txBody>
          <a:bodyPr/>
          <a:lstStyle/>
          <a:p>
            <a:r>
              <a:rPr lang="en-US" dirty="0"/>
              <a:t>Digital Signature</a:t>
            </a:r>
          </a:p>
        </p:txBody>
      </p:sp>
      <p:sp>
        <p:nvSpPr>
          <p:cNvPr id="3" name="Content Placeholder 2">
            <a:extLst>
              <a:ext uri="{FF2B5EF4-FFF2-40B4-BE49-F238E27FC236}">
                <a16:creationId xmlns:a16="http://schemas.microsoft.com/office/drawing/2014/main" id="{F8032C10-6111-489D-834B-1D590196CAF9}"/>
              </a:ext>
            </a:extLst>
          </p:cNvPr>
          <p:cNvSpPr>
            <a:spLocks noGrp="1"/>
          </p:cNvSpPr>
          <p:nvPr>
            <p:ph idx="1"/>
          </p:nvPr>
        </p:nvSpPr>
        <p:spPr/>
        <p:txBody>
          <a:bodyPr>
            <a:normAutofit/>
          </a:bodyPr>
          <a:lstStyle/>
          <a:p>
            <a:pPr lvl="1"/>
            <a:endParaRPr lang="en-US" sz="2800" dirty="0"/>
          </a:p>
          <a:p>
            <a:pPr marL="457200" lvl="1" indent="0">
              <a:buNone/>
            </a:pPr>
            <a:endParaRPr lang="en-US" sz="2800" dirty="0"/>
          </a:p>
        </p:txBody>
      </p:sp>
      <p:pic>
        <p:nvPicPr>
          <p:cNvPr id="5" name="Picture 4">
            <a:extLst>
              <a:ext uri="{FF2B5EF4-FFF2-40B4-BE49-F238E27FC236}">
                <a16:creationId xmlns:a16="http://schemas.microsoft.com/office/drawing/2014/main" id="{373BBE50-1949-4E92-9C47-E78046201BE8}"/>
              </a:ext>
            </a:extLst>
          </p:cNvPr>
          <p:cNvPicPr>
            <a:picLocks noChangeAspect="1"/>
          </p:cNvPicPr>
          <p:nvPr/>
        </p:nvPicPr>
        <p:blipFill>
          <a:blip r:embed="rId2"/>
          <a:stretch>
            <a:fillRect/>
          </a:stretch>
        </p:blipFill>
        <p:spPr>
          <a:xfrm>
            <a:off x="2031106" y="1825624"/>
            <a:ext cx="8178005" cy="3225769"/>
          </a:xfrm>
          <a:prstGeom prst="rect">
            <a:avLst/>
          </a:prstGeom>
        </p:spPr>
      </p:pic>
    </p:spTree>
    <p:extLst>
      <p:ext uri="{BB962C8B-B14F-4D97-AF65-F5344CB8AC3E}">
        <p14:creationId xmlns:p14="http://schemas.microsoft.com/office/powerpoint/2010/main" val="269639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964E-8566-4D5F-B856-4470D66988D5}"/>
              </a:ext>
            </a:extLst>
          </p:cNvPr>
          <p:cNvSpPr>
            <a:spLocks noGrp="1"/>
          </p:cNvSpPr>
          <p:nvPr>
            <p:ph type="title"/>
          </p:nvPr>
        </p:nvSpPr>
        <p:spPr/>
        <p:txBody>
          <a:bodyPr/>
          <a:lstStyle/>
          <a:p>
            <a:r>
              <a:rPr lang="en-US" dirty="0"/>
              <a:t>Digital Signature</a:t>
            </a:r>
          </a:p>
        </p:txBody>
      </p:sp>
      <p:sp>
        <p:nvSpPr>
          <p:cNvPr id="3" name="Content Placeholder 2">
            <a:extLst>
              <a:ext uri="{FF2B5EF4-FFF2-40B4-BE49-F238E27FC236}">
                <a16:creationId xmlns:a16="http://schemas.microsoft.com/office/drawing/2014/main" id="{F8032C10-6111-489D-834B-1D590196CAF9}"/>
              </a:ext>
            </a:extLst>
          </p:cNvPr>
          <p:cNvSpPr>
            <a:spLocks noGrp="1"/>
          </p:cNvSpPr>
          <p:nvPr>
            <p:ph idx="1"/>
          </p:nvPr>
        </p:nvSpPr>
        <p:spPr/>
        <p:txBody>
          <a:bodyPr>
            <a:normAutofit/>
          </a:bodyPr>
          <a:lstStyle/>
          <a:p>
            <a:pPr lvl="1"/>
            <a:endParaRPr lang="en-US" sz="2800" dirty="0"/>
          </a:p>
          <a:p>
            <a:pPr lvl="1" algn="just"/>
            <a:r>
              <a:rPr lang="en-US" sz="2800" dirty="0"/>
              <a:t>Digital signature provides 3 important properties</a:t>
            </a:r>
          </a:p>
          <a:p>
            <a:pPr lvl="1" algn="just"/>
            <a:r>
              <a:rPr lang="en-US" sz="2800" b="1" i="1" dirty="0"/>
              <a:t>Data origin authentication</a:t>
            </a:r>
            <a:r>
              <a:rPr lang="en-US" sz="2800" dirty="0"/>
              <a:t>: assurance of who originated (signed) a message or file</a:t>
            </a:r>
          </a:p>
          <a:p>
            <a:pPr lvl="1" algn="just"/>
            <a:r>
              <a:rPr lang="en-US" sz="2800" b="1" i="1" dirty="0"/>
              <a:t>Data integrity:</a:t>
            </a:r>
            <a:r>
              <a:rPr lang="en-US" sz="2800" dirty="0"/>
              <a:t> assurance that received content is the same as that originally signed.</a:t>
            </a:r>
          </a:p>
          <a:p>
            <a:pPr lvl="1" algn="just"/>
            <a:r>
              <a:rPr lang="en-US" sz="2800" b="1" i="1" dirty="0"/>
              <a:t>Non-repudiation:</a:t>
            </a:r>
            <a:r>
              <a:rPr lang="en-US" sz="2800" dirty="0"/>
              <a:t> strong evidence of unique origination, making it hard for a party to digitally sign data and later successfully deny having done so.</a:t>
            </a:r>
          </a:p>
        </p:txBody>
      </p:sp>
    </p:spTree>
    <p:extLst>
      <p:ext uri="{BB962C8B-B14F-4D97-AF65-F5344CB8AC3E}">
        <p14:creationId xmlns:p14="http://schemas.microsoft.com/office/powerpoint/2010/main" val="3734015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7575-7FD0-4A28-B8A6-5BB2D38B1D3A}"/>
              </a:ext>
            </a:extLst>
          </p:cNvPr>
          <p:cNvSpPr>
            <a:spLocks noGrp="1"/>
          </p:cNvSpPr>
          <p:nvPr>
            <p:ph type="title"/>
          </p:nvPr>
        </p:nvSpPr>
        <p:spPr/>
        <p:txBody>
          <a:bodyPr/>
          <a:lstStyle/>
          <a:p>
            <a:r>
              <a:rPr lang="en-US" dirty="0"/>
              <a:t>Goals of Cryptography</a:t>
            </a:r>
          </a:p>
        </p:txBody>
      </p:sp>
      <p:sp>
        <p:nvSpPr>
          <p:cNvPr id="3" name="Content Placeholder 2">
            <a:extLst>
              <a:ext uri="{FF2B5EF4-FFF2-40B4-BE49-F238E27FC236}">
                <a16:creationId xmlns:a16="http://schemas.microsoft.com/office/drawing/2014/main" id="{EB203706-B849-4D73-A473-230207F3BEAD}"/>
              </a:ext>
            </a:extLst>
          </p:cNvPr>
          <p:cNvSpPr>
            <a:spLocks noGrp="1"/>
          </p:cNvSpPr>
          <p:nvPr>
            <p:ph idx="1"/>
          </p:nvPr>
        </p:nvSpPr>
        <p:spPr/>
        <p:txBody>
          <a:bodyPr>
            <a:normAutofit fontScale="92500"/>
          </a:bodyPr>
          <a:lstStyle/>
          <a:p>
            <a:r>
              <a:rPr lang="en-US" dirty="0"/>
              <a:t>The most fundamental problem cryptography addresses:</a:t>
            </a:r>
          </a:p>
          <a:p>
            <a:pPr lvl="1"/>
            <a:r>
              <a:rPr lang="en-US" dirty="0"/>
              <a:t>ensure security of communication over insecure medium</a:t>
            </a:r>
          </a:p>
          <a:p>
            <a:pPr lvl="1"/>
            <a:endParaRPr lang="en-US" dirty="0"/>
          </a:p>
          <a:p>
            <a:r>
              <a:rPr lang="en-US" dirty="0"/>
              <a:t>What does secure communication mean?</a:t>
            </a:r>
          </a:p>
          <a:p>
            <a:pPr lvl="1"/>
            <a:r>
              <a:rPr lang="en-US" dirty="0"/>
              <a:t>confidentiality (privacy, secrecy) : only the intended recipient can see the communication</a:t>
            </a:r>
          </a:p>
          <a:p>
            <a:pPr lvl="1"/>
            <a:r>
              <a:rPr lang="en-US" dirty="0"/>
              <a:t>integrity (authenticity) : the communication is generated by the alleged sender</a:t>
            </a:r>
          </a:p>
          <a:p>
            <a:r>
              <a:rPr lang="en-US" dirty="0"/>
              <a:t> Insecure medium</a:t>
            </a:r>
          </a:p>
          <a:p>
            <a:pPr lvl="1"/>
            <a:r>
              <a:rPr lang="en-US" dirty="0"/>
              <a:t>Passive attacker: the adversary can eavesdrop </a:t>
            </a:r>
          </a:p>
          <a:p>
            <a:pPr lvl="1"/>
            <a:r>
              <a:rPr lang="en-US" dirty="0"/>
              <a:t>Active attacker: the adversary has full control over the communication channel</a:t>
            </a:r>
          </a:p>
        </p:txBody>
      </p:sp>
    </p:spTree>
    <p:extLst>
      <p:ext uri="{BB962C8B-B14F-4D97-AF65-F5344CB8AC3E}">
        <p14:creationId xmlns:p14="http://schemas.microsoft.com/office/powerpoint/2010/main" val="10033512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107D-52C6-D7FA-14D5-F6A16A9D29FA}"/>
              </a:ext>
            </a:extLst>
          </p:cNvPr>
          <p:cNvSpPr>
            <a:spLocks noGrp="1"/>
          </p:cNvSpPr>
          <p:nvPr>
            <p:ph type="title"/>
          </p:nvPr>
        </p:nvSpPr>
        <p:spPr>
          <a:xfrm>
            <a:off x="1281570" y="386123"/>
            <a:ext cx="8133933" cy="865736"/>
          </a:xfrm>
        </p:spPr>
        <p:txBody>
          <a:bodyPr/>
          <a:lstStyle/>
          <a:p>
            <a:r>
              <a:rPr lang="en-US" dirty="0"/>
              <a:t>RSA algorithm steps (Recap)</a:t>
            </a:r>
          </a:p>
        </p:txBody>
      </p:sp>
      <p:sp>
        <p:nvSpPr>
          <p:cNvPr id="3" name="Text Placeholder 2">
            <a:extLst>
              <a:ext uri="{FF2B5EF4-FFF2-40B4-BE49-F238E27FC236}">
                <a16:creationId xmlns:a16="http://schemas.microsoft.com/office/drawing/2014/main" id="{9EF104D3-7812-A6CE-5882-81BCBC7B1F2B}"/>
              </a:ext>
            </a:extLst>
          </p:cNvPr>
          <p:cNvSpPr>
            <a:spLocks noGrp="1"/>
          </p:cNvSpPr>
          <p:nvPr>
            <p:ph type="body" idx="1"/>
          </p:nvPr>
        </p:nvSpPr>
        <p:spPr>
          <a:xfrm>
            <a:off x="2029034" y="1440987"/>
            <a:ext cx="8133933" cy="1340768"/>
          </a:xfrm>
        </p:spPr>
        <p:txBody>
          <a:bodyPr/>
          <a:lstStyle/>
          <a:p>
            <a:pPr marL="466824" indent="-466824">
              <a:buAutoNum type="arabicPeriod"/>
            </a:pPr>
            <a:r>
              <a:rPr lang="en-US" dirty="0"/>
              <a:t>Key-Generation</a:t>
            </a:r>
          </a:p>
          <a:p>
            <a:pPr marL="466824" indent="-466824">
              <a:buAutoNum type="arabicPeriod"/>
            </a:pPr>
            <a:endParaRPr lang="en-US" dirty="0"/>
          </a:p>
          <a:p>
            <a:pPr marL="466824" indent="-466824">
              <a:buAutoNum type="arabicPeriod"/>
            </a:pPr>
            <a:endParaRPr lang="en-US" dirty="0"/>
          </a:p>
        </p:txBody>
      </p:sp>
      <p:sp>
        <p:nvSpPr>
          <p:cNvPr id="5" name="Rectangle 2">
            <a:extLst>
              <a:ext uri="{FF2B5EF4-FFF2-40B4-BE49-F238E27FC236}">
                <a16:creationId xmlns:a16="http://schemas.microsoft.com/office/drawing/2014/main" id="{6A21A388-4F6E-BDA5-BC8F-B65A62E73F6E}"/>
              </a:ext>
            </a:extLst>
          </p:cNvPr>
          <p:cNvSpPr>
            <a:spLocks noChangeArrowheads="1"/>
          </p:cNvSpPr>
          <p:nvPr/>
        </p:nvSpPr>
        <p:spPr bwMode="auto">
          <a:xfrm>
            <a:off x="2029033" y="2031474"/>
            <a:ext cx="7663095" cy="3602839"/>
          </a:xfrm>
          <a:prstGeom prst="rect">
            <a:avLst/>
          </a:prstGeom>
          <a:solidFill>
            <a:srgbClr val="FEFD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988" tIns="41494" rIns="82988" bIns="4149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829909"/>
            <a:r>
              <a:rPr lang="en-US" altLang="en-US" sz="2541" b="1" dirty="0">
                <a:solidFill>
                  <a:srgbClr val="333333"/>
                </a:solidFill>
                <a:latin typeface="Cambria" panose="02040503050406030204" pitchFamily="18" charset="0"/>
              </a:rPr>
              <a:t>Step-1: </a:t>
            </a:r>
            <a:r>
              <a:rPr lang="en-US" altLang="en-US" sz="2541" dirty="0">
                <a:solidFill>
                  <a:srgbClr val="333333"/>
                </a:solidFill>
                <a:latin typeface="Cambria" panose="02040503050406030204" pitchFamily="18" charset="0"/>
              </a:rPr>
              <a:t>Select two large prime numbers p and q where p ≠ q.</a:t>
            </a:r>
            <a:endParaRPr lang="en-US" altLang="en-US" sz="1634" dirty="0"/>
          </a:p>
          <a:p>
            <a:pPr algn="just" defTabSz="829909"/>
            <a:r>
              <a:rPr lang="en-US" altLang="en-US" sz="2541" b="1" dirty="0">
                <a:solidFill>
                  <a:srgbClr val="333333"/>
                </a:solidFill>
                <a:latin typeface="Cambria" panose="02040503050406030204" pitchFamily="18" charset="0"/>
              </a:rPr>
              <a:t>Step-2: </a:t>
            </a:r>
            <a:r>
              <a:rPr lang="en-US" altLang="en-US" sz="2541" dirty="0">
                <a:solidFill>
                  <a:srgbClr val="333333"/>
                </a:solidFill>
                <a:latin typeface="Cambria" panose="02040503050406030204" pitchFamily="18" charset="0"/>
              </a:rPr>
              <a:t>Calculate n = p * q.</a:t>
            </a:r>
            <a:endParaRPr lang="en-US" altLang="en-US" sz="1634" dirty="0"/>
          </a:p>
          <a:p>
            <a:pPr algn="just" defTabSz="829909"/>
            <a:r>
              <a:rPr lang="en-US" altLang="en-US" sz="2541" b="1" dirty="0">
                <a:solidFill>
                  <a:srgbClr val="333333"/>
                </a:solidFill>
                <a:latin typeface="Cambria" panose="02040503050406030204" pitchFamily="18" charset="0"/>
              </a:rPr>
              <a:t>Step-3: </a:t>
            </a:r>
            <a:r>
              <a:rPr lang="en-US" altLang="en-US" sz="2541" dirty="0">
                <a:solidFill>
                  <a:srgbClr val="333333"/>
                </a:solidFill>
                <a:latin typeface="Cambria" panose="02040503050406030204" pitchFamily="18" charset="0"/>
              </a:rPr>
              <a:t>Calculate Ф(n) = (p-1) * (q-1).</a:t>
            </a:r>
            <a:endParaRPr lang="en-US" altLang="en-US" sz="1634" dirty="0"/>
          </a:p>
          <a:p>
            <a:pPr algn="just" defTabSz="829909"/>
            <a:r>
              <a:rPr lang="en-US" altLang="en-US" sz="2541" b="1" dirty="0">
                <a:solidFill>
                  <a:srgbClr val="333333"/>
                </a:solidFill>
                <a:latin typeface="Cambria" panose="02040503050406030204" pitchFamily="18" charset="0"/>
              </a:rPr>
              <a:t>Step-4: </a:t>
            </a:r>
            <a:r>
              <a:rPr lang="en-US" altLang="en-US" sz="2541" dirty="0">
                <a:solidFill>
                  <a:srgbClr val="333333"/>
                </a:solidFill>
                <a:latin typeface="Cambria" panose="02040503050406030204" pitchFamily="18" charset="0"/>
              </a:rPr>
              <a:t>Select e such that, e is relatively prime to Ф(n), i.e. </a:t>
            </a:r>
            <a:r>
              <a:rPr lang="en-US" altLang="en-US" sz="2541" dirty="0" err="1">
                <a:solidFill>
                  <a:srgbClr val="333333"/>
                </a:solidFill>
                <a:latin typeface="Cambria" panose="02040503050406030204" pitchFamily="18" charset="0"/>
              </a:rPr>
              <a:t>gcd</a:t>
            </a:r>
            <a:r>
              <a:rPr lang="en-US" altLang="en-US" sz="2541" dirty="0">
                <a:solidFill>
                  <a:srgbClr val="333333"/>
                </a:solidFill>
                <a:latin typeface="Cambria" panose="02040503050406030204" pitchFamily="18" charset="0"/>
              </a:rPr>
              <a:t>(e, Ф(n)) = 1 and 1 &lt; e &lt; Ф(n)</a:t>
            </a:r>
            <a:endParaRPr lang="en-US" altLang="en-US" sz="1634" dirty="0"/>
          </a:p>
          <a:p>
            <a:pPr algn="just" defTabSz="829909"/>
            <a:r>
              <a:rPr lang="en-US" altLang="en-US" sz="2541" b="1" dirty="0">
                <a:solidFill>
                  <a:srgbClr val="333333"/>
                </a:solidFill>
                <a:latin typeface="Cambria" panose="02040503050406030204" pitchFamily="18" charset="0"/>
              </a:rPr>
              <a:t>Step-5: </a:t>
            </a:r>
            <a:r>
              <a:rPr lang="en-US" altLang="en-US" sz="2541" dirty="0">
                <a:solidFill>
                  <a:srgbClr val="333333"/>
                </a:solidFill>
                <a:latin typeface="Cambria" panose="02040503050406030204" pitchFamily="18" charset="0"/>
              </a:rPr>
              <a:t>Calculate d = e </a:t>
            </a:r>
            <a:r>
              <a:rPr lang="en-US" altLang="en-US" sz="2541" baseline="30000" dirty="0">
                <a:solidFill>
                  <a:srgbClr val="333333"/>
                </a:solidFill>
                <a:latin typeface="Cambria" panose="02040503050406030204" pitchFamily="18" charset="0"/>
              </a:rPr>
              <a:t>-1</a:t>
            </a:r>
            <a:r>
              <a:rPr lang="en-US" altLang="en-US" sz="2541" dirty="0">
                <a:solidFill>
                  <a:srgbClr val="333333"/>
                </a:solidFill>
                <a:latin typeface="Cambria" panose="02040503050406030204" pitchFamily="18" charset="0"/>
              </a:rPr>
              <a:t> mod Ф(n) or ed = 1 mod Ф(n).</a:t>
            </a:r>
            <a:endParaRPr lang="en-US" altLang="en-US" sz="1634" dirty="0"/>
          </a:p>
          <a:p>
            <a:pPr algn="just" defTabSz="829909"/>
            <a:r>
              <a:rPr lang="en-US" altLang="en-US" sz="2541" b="1" dirty="0">
                <a:solidFill>
                  <a:srgbClr val="333333"/>
                </a:solidFill>
                <a:latin typeface="Cambria" panose="02040503050406030204" pitchFamily="18" charset="0"/>
              </a:rPr>
              <a:t>Step-6: </a:t>
            </a:r>
            <a:r>
              <a:rPr lang="en-US" altLang="en-US" sz="2541" dirty="0">
                <a:solidFill>
                  <a:srgbClr val="333333"/>
                </a:solidFill>
                <a:latin typeface="Cambria" panose="02040503050406030204" pitchFamily="18" charset="0"/>
              </a:rPr>
              <a:t>Public key = {e, n}, private key = {d, n}.</a:t>
            </a:r>
            <a:endParaRPr lang="en-US" altLang="en-US" sz="1634" dirty="0"/>
          </a:p>
        </p:txBody>
      </p:sp>
    </p:spTree>
    <p:extLst>
      <p:ext uri="{BB962C8B-B14F-4D97-AF65-F5344CB8AC3E}">
        <p14:creationId xmlns:p14="http://schemas.microsoft.com/office/powerpoint/2010/main" val="37762085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7B4EB36-CD79-73F6-6853-6D90F82B7A1D}"/>
              </a:ext>
            </a:extLst>
          </p:cNvPr>
          <p:cNvSpPr>
            <a:spLocks noGrp="1" noChangeArrowheads="1"/>
          </p:cNvSpPr>
          <p:nvPr>
            <p:ph type="body" idx="1"/>
          </p:nvPr>
        </p:nvSpPr>
        <p:spPr bwMode="auto">
          <a:xfrm>
            <a:off x="1220930" y="1521659"/>
            <a:ext cx="10018200" cy="5008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988" tIns="41494" rIns="82988" bIns="41494" numCol="1" rtlCol="0"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defTabSz="829909">
              <a:lnSpc>
                <a:spcPct val="100000"/>
              </a:lnSpc>
              <a:buNone/>
            </a:pPr>
            <a:r>
              <a:rPr lang="en-US" altLang="en-US" sz="2000" b="1" u="sng" dirty="0">
                <a:solidFill>
                  <a:srgbClr val="333333"/>
                </a:solidFill>
                <a:latin typeface="Cambria" panose="02040503050406030204" pitchFamily="18" charset="0"/>
              </a:rPr>
              <a:t>Step – 1:</a:t>
            </a:r>
            <a:r>
              <a:rPr lang="en-US" altLang="en-US" sz="2000" dirty="0">
                <a:solidFill>
                  <a:srgbClr val="333333"/>
                </a:solidFill>
                <a:latin typeface="Cambria" panose="02040503050406030204" pitchFamily="18" charset="0"/>
              </a:rPr>
              <a:t> Select two prime numbers p and q where p ≠ q.</a:t>
            </a:r>
            <a:endParaRPr lang="en-US" altLang="en-US" sz="2000" dirty="0"/>
          </a:p>
          <a:p>
            <a:pPr marL="0" indent="0" algn="just" defTabSz="829909">
              <a:lnSpc>
                <a:spcPct val="100000"/>
              </a:lnSpc>
              <a:buNone/>
            </a:pPr>
            <a:r>
              <a:rPr lang="en-US" altLang="en-US" sz="2000" b="1" dirty="0">
                <a:solidFill>
                  <a:srgbClr val="333333"/>
                </a:solidFill>
                <a:latin typeface="Cambria" panose="02040503050406030204" pitchFamily="18" charset="0"/>
              </a:rPr>
              <a:t>Example, </a:t>
            </a:r>
            <a:r>
              <a:rPr lang="en-US" altLang="en-US" sz="2000" dirty="0">
                <a:solidFill>
                  <a:srgbClr val="333333"/>
                </a:solidFill>
                <a:latin typeface="Cambria" panose="02040503050406030204" pitchFamily="18" charset="0"/>
              </a:rPr>
              <a:t>Two prime numbers p = 13, q = 11.</a:t>
            </a:r>
            <a:endParaRPr lang="en-US" altLang="en-US" sz="2000" dirty="0"/>
          </a:p>
          <a:p>
            <a:pPr marL="0" indent="0" algn="just" defTabSz="829909">
              <a:lnSpc>
                <a:spcPct val="100000"/>
              </a:lnSpc>
              <a:buNone/>
            </a:pPr>
            <a:br>
              <a:rPr lang="en-US" altLang="en-US" sz="2000" dirty="0">
                <a:solidFill>
                  <a:srgbClr val="333333"/>
                </a:solidFill>
                <a:latin typeface="Cambria" panose="02040503050406030204" pitchFamily="18" charset="0"/>
              </a:rPr>
            </a:br>
            <a:endParaRPr lang="en-US" altLang="en-US" sz="2000" dirty="0"/>
          </a:p>
          <a:p>
            <a:pPr marL="0" indent="0" algn="just" defTabSz="829909">
              <a:lnSpc>
                <a:spcPct val="100000"/>
              </a:lnSpc>
              <a:buNone/>
            </a:pPr>
            <a:r>
              <a:rPr lang="en-US" altLang="en-US" sz="2000" b="1" u="sng" dirty="0">
                <a:solidFill>
                  <a:srgbClr val="333333"/>
                </a:solidFill>
                <a:latin typeface="Cambria" panose="02040503050406030204" pitchFamily="18" charset="0"/>
              </a:rPr>
              <a:t>Step – 2:</a:t>
            </a:r>
            <a:r>
              <a:rPr lang="en-US" altLang="en-US" sz="2000" dirty="0">
                <a:solidFill>
                  <a:srgbClr val="333333"/>
                </a:solidFill>
                <a:latin typeface="Cambria" panose="02040503050406030204" pitchFamily="18" charset="0"/>
              </a:rPr>
              <a:t> Calculate n = p * q.</a:t>
            </a:r>
            <a:endParaRPr lang="en-US" altLang="en-US" sz="2000" dirty="0"/>
          </a:p>
          <a:p>
            <a:pPr marL="0" indent="0" algn="just" defTabSz="829909">
              <a:lnSpc>
                <a:spcPct val="100000"/>
              </a:lnSpc>
              <a:buNone/>
            </a:pPr>
            <a:r>
              <a:rPr lang="en-US" altLang="en-US" sz="2000" b="1" dirty="0">
                <a:solidFill>
                  <a:srgbClr val="333333"/>
                </a:solidFill>
                <a:latin typeface="Cambria" panose="02040503050406030204" pitchFamily="18" charset="0"/>
              </a:rPr>
              <a:t>Example, </a:t>
            </a:r>
            <a:r>
              <a:rPr lang="en-US" altLang="en-US" sz="2000" dirty="0">
                <a:solidFill>
                  <a:srgbClr val="333333"/>
                </a:solidFill>
                <a:latin typeface="Cambria" panose="02040503050406030204" pitchFamily="18" charset="0"/>
              </a:rPr>
              <a:t>n = p * q = 13 * 11 = 143.</a:t>
            </a:r>
            <a:endParaRPr lang="en-US" altLang="en-US" sz="2000" dirty="0"/>
          </a:p>
          <a:p>
            <a:pPr marL="0" indent="0" algn="just" defTabSz="829909">
              <a:lnSpc>
                <a:spcPct val="100000"/>
              </a:lnSpc>
              <a:buNone/>
            </a:pPr>
            <a:br>
              <a:rPr lang="en-US" altLang="en-US" sz="2000" dirty="0">
                <a:solidFill>
                  <a:srgbClr val="333333"/>
                </a:solidFill>
                <a:latin typeface="Cambria" panose="02040503050406030204" pitchFamily="18" charset="0"/>
              </a:rPr>
            </a:br>
            <a:endParaRPr lang="en-US" altLang="en-US" sz="2000" dirty="0"/>
          </a:p>
          <a:p>
            <a:pPr marL="0" indent="0" algn="just" defTabSz="829909">
              <a:lnSpc>
                <a:spcPct val="100000"/>
              </a:lnSpc>
              <a:buNone/>
            </a:pPr>
            <a:r>
              <a:rPr lang="en-US" altLang="en-US" sz="2000" b="1" u="sng" dirty="0">
                <a:solidFill>
                  <a:srgbClr val="333333"/>
                </a:solidFill>
                <a:latin typeface="Cambria" panose="02040503050406030204" pitchFamily="18" charset="0"/>
              </a:rPr>
              <a:t>Step – 3:</a:t>
            </a:r>
            <a:r>
              <a:rPr lang="en-US" altLang="en-US" sz="2000" dirty="0">
                <a:solidFill>
                  <a:srgbClr val="333333"/>
                </a:solidFill>
                <a:latin typeface="Cambria" panose="02040503050406030204" pitchFamily="18" charset="0"/>
              </a:rPr>
              <a:t> Calculate Ф(n) = (p-1) * (q-1).</a:t>
            </a:r>
            <a:endParaRPr lang="en-US" altLang="en-US" sz="2000" dirty="0"/>
          </a:p>
          <a:p>
            <a:pPr marL="0" indent="0" algn="just" defTabSz="829909">
              <a:lnSpc>
                <a:spcPct val="100000"/>
              </a:lnSpc>
              <a:buNone/>
            </a:pPr>
            <a:r>
              <a:rPr lang="en-US" altLang="en-US" sz="2000" b="1" dirty="0">
                <a:solidFill>
                  <a:srgbClr val="333333"/>
                </a:solidFill>
                <a:latin typeface="Cambria" panose="02040503050406030204" pitchFamily="18" charset="0"/>
              </a:rPr>
              <a:t>Example,</a:t>
            </a:r>
            <a:r>
              <a:rPr lang="en-US" altLang="en-US" sz="2000" dirty="0">
                <a:solidFill>
                  <a:srgbClr val="333333"/>
                </a:solidFill>
                <a:latin typeface="Cambria" panose="02040503050406030204" pitchFamily="18" charset="0"/>
              </a:rPr>
              <a:t> Ф(n) = (13 – 1) * (11 – 1) = 12 * 10 = 120.</a:t>
            </a:r>
            <a:endParaRPr lang="en-US" altLang="en-US" sz="2000" dirty="0"/>
          </a:p>
          <a:p>
            <a:pPr marL="0" indent="0" algn="just" defTabSz="829909">
              <a:lnSpc>
                <a:spcPct val="100000"/>
              </a:lnSpc>
              <a:buNone/>
            </a:pPr>
            <a:br>
              <a:rPr lang="en-US" altLang="en-US" sz="2000" dirty="0">
                <a:solidFill>
                  <a:srgbClr val="333333"/>
                </a:solidFill>
                <a:latin typeface="Cambria" panose="02040503050406030204" pitchFamily="18" charset="0"/>
              </a:rPr>
            </a:br>
            <a:endParaRPr lang="en-US" altLang="en-US" sz="2000" dirty="0"/>
          </a:p>
          <a:p>
            <a:pPr marL="0" indent="0" algn="just" defTabSz="829909">
              <a:lnSpc>
                <a:spcPct val="100000"/>
              </a:lnSpc>
              <a:buNone/>
            </a:pPr>
            <a:r>
              <a:rPr lang="en-US" altLang="en-US" sz="2000" b="1" u="sng" dirty="0">
                <a:solidFill>
                  <a:srgbClr val="333333"/>
                </a:solidFill>
                <a:latin typeface="Cambria" panose="02040503050406030204" pitchFamily="18" charset="0"/>
              </a:rPr>
              <a:t>Step – 4:</a:t>
            </a:r>
            <a:r>
              <a:rPr lang="en-US" altLang="en-US" sz="2000" dirty="0">
                <a:solidFill>
                  <a:srgbClr val="333333"/>
                </a:solidFill>
                <a:latin typeface="Cambria" panose="02040503050406030204" pitchFamily="18" charset="0"/>
              </a:rPr>
              <a:t> Select e such that, e is relatively prime to Ф(n), </a:t>
            </a:r>
          </a:p>
          <a:p>
            <a:pPr marL="0" indent="0" algn="just" defTabSz="829909">
              <a:lnSpc>
                <a:spcPct val="100000"/>
              </a:lnSpc>
              <a:buNone/>
            </a:pPr>
            <a:r>
              <a:rPr lang="en-US" altLang="en-US" sz="2000" dirty="0">
                <a:solidFill>
                  <a:srgbClr val="333333"/>
                </a:solidFill>
                <a:latin typeface="Cambria" panose="02040503050406030204" pitchFamily="18" charset="0"/>
              </a:rPr>
              <a:t>i.e. </a:t>
            </a:r>
            <a:r>
              <a:rPr lang="en-US" altLang="en-US" sz="2000" dirty="0" err="1">
                <a:solidFill>
                  <a:srgbClr val="333333"/>
                </a:solidFill>
                <a:latin typeface="Cambria" panose="02040503050406030204" pitchFamily="18" charset="0"/>
              </a:rPr>
              <a:t>gcd</a:t>
            </a:r>
            <a:r>
              <a:rPr lang="en-US" altLang="en-US" sz="2000" dirty="0">
                <a:solidFill>
                  <a:srgbClr val="333333"/>
                </a:solidFill>
                <a:latin typeface="Cambria" panose="02040503050406030204" pitchFamily="18" charset="0"/>
              </a:rPr>
              <a:t>(e, Ф(n)) = 1 and 1 &lt; e &lt; Ф(n).</a:t>
            </a:r>
            <a:endParaRPr lang="en-US" altLang="en-US" sz="2000" dirty="0"/>
          </a:p>
          <a:p>
            <a:pPr marL="0" indent="0" algn="just" defTabSz="829909">
              <a:lnSpc>
                <a:spcPct val="100000"/>
              </a:lnSpc>
              <a:buNone/>
            </a:pPr>
            <a:r>
              <a:rPr lang="en-US" altLang="en-US" sz="2000" b="1" dirty="0">
                <a:solidFill>
                  <a:srgbClr val="333333"/>
                </a:solidFill>
                <a:latin typeface="Cambria" panose="02040503050406030204" pitchFamily="18" charset="0"/>
              </a:rPr>
              <a:t>Example, </a:t>
            </a:r>
            <a:r>
              <a:rPr lang="en-US" altLang="en-US" sz="2000" dirty="0">
                <a:solidFill>
                  <a:srgbClr val="333333"/>
                </a:solidFill>
                <a:latin typeface="Cambria" panose="02040503050406030204" pitchFamily="18" charset="0"/>
              </a:rPr>
              <a:t>Select e = 13, </a:t>
            </a:r>
            <a:r>
              <a:rPr lang="en-US" altLang="en-US" sz="2000" dirty="0" err="1">
                <a:solidFill>
                  <a:srgbClr val="333333"/>
                </a:solidFill>
                <a:latin typeface="Cambria" panose="02040503050406030204" pitchFamily="18" charset="0"/>
              </a:rPr>
              <a:t>gcd</a:t>
            </a:r>
            <a:r>
              <a:rPr lang="en-US" altLang="en-US" sz="2000" dirty="0">
                <a:solidFill>
                  <a:srgbClr val="333333"/>
                </a:solidFill>
                <a:latin typeface="Cambria" panose="02040503050406030204" pitchFamily="18" charset="0"/>
              </a:rPr>
              <a:t> (13, 120) = 1. </a:t>
            </a:r>
          </a:p>
          <a:p>
            <a:pPr marL="0" indent="0" algn="just" defTabSz="829909">
              <a:lnSpc>
                <a:spcPct val="100000"/>
              </a:lnSpc>
              <a:buNone/>
            </a:pPr>
            <a:r>
              <a:rPr lang="en-US" altLang="en-US" sz="2000" dirty="0">
                <a:solidFill>
                  <a:srgbClr val="333333"/>
                </a:solidFill>
                <a:latin typeface="Cambria" panose="02040503050406030204" pitchFamily="18" charset="0"/>
              </a:rPr>
              <a:t>See Euler’s Totient</a:t>
            </a:r>
          </a:p>
        </p:txBody>
      </p:sp>
      <p:sp>
        <p:nvSpPr>
          <p:cNvPr id="5" name="Title 4">
            <a:extLst>
              <a:ext uri="{FF2B5EF4-FFF2-40B4-BE49-F238E27FC236}">
                <a16:creationId xmlns:a16="http://schemas.microsoft.com/office/drawing/2014/main" id="{16591E2D-869B-48CD-85E9-E0A8E05C64BF}"/>
              </a:ext>
            </a:extLst>
          </p:cNvPr>
          <p:cNvSpPr>
            <a:spLocks noGrp="1"/>
          </p:cNvSpPr>
          <p:nvPr>
            <p:ph type="title"/>
          </p:nvPr>
        </p:nvSpPr>
        <p:spPr/>
        <p:txBody>
          <a:bodyPr/>
          <a:lstStyle/>
          <a:p>
            <a:r>
              <a:rPr lang="en-US" dirty="0"/>
              <a:t>RSA algorithm steps (Recap)</a:t>
            </a:r>
          </a:p>
        </p:txBody>
      </p:sp>
    </p:spTree>
    <p:extLst>
      <p:ext uri="{BB962C8B-B14F-4D97-AF65-F5344CB8AC3E}">
        <p14:creationId xmlns:p14="http://schemas.microsoft.com/office/powerpoint/2010/main" val="9451375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FA32F0-46B2-B383-5DBF-6E087DF14260}"/>
              </a:ext>
            </a:extLst>
          </p:cNvPr>
          <p:cNvSpPr>
            <a:spLocks noGrp="1"/>
          </p:cNvSpPr>
          <p:nvPr>
            <p:ph type="body" idx="1"/>
          </p:nvPr>
        </p:nvSpPr>
        <p:spPr>
          <a:xfrm>
            <a:off x="924472" y="1537514"/>
            <a:ext cx="8133933" cy="6256916"/>
          </a:xfrm>
        </p:spPr>
        <p:txBody>
          <a:bodyPr>
            <a:normAutofit/>
          </a:bodyPr>
          <a:lstStyle/>
          <a:p>
            <a:pPr marL="245515" algn="just"/>
            <a:r>
              <a:rPr lang="en-US" sz="2000" b="1" i="0" u="sng" dirty="0">
                <a:solidFill>
                  <a:srgbClr val="333333"/>
                </a:solidFill>
                <a:effectLst/>
                <a:latin typeface="Cambria" panose="02040503050406030204" pitchFamily="18" charset="0"/>
              </a:rPr>
              <a:t>Step – 5:</a:t>
            </a:r>
            <a:r>
              <a:rPr lang="en-US" sz="2000" b="0" i="0" dirty="0">
                <a:solidFill>
                  <a:srgbClr val="333333"/>
                </a:solidFill>
                <a:effectLst/>
                <a:latin typeface="Cambria" panose="02040503050406030204" pitchFamily="18" charset="0"/>
              </a:rPr>
              <a:t> Calculate d = e </a:t>
            </a:r>
            <a:r>
              <a:rPr lang="en-US" sz="2000" b="0" i="0" baseline="30000" dirty="0">
                <a:solidFill>
                  <a:srgbClr val="333333"/>
                </a:solidFill>
                <a:effectLst/>
                <a:latin typeface="Cambria" panose="02040503050406030204" pitchFamily="18" charset="0"/>
              </a:rPr>
              <a:t>-1</a:t>
            </a:r>
            <a:r>
              <a:rPr lang="en-US" sz="2000" b="0" i="0" dirty="0">
                <a:solidFill>
                  <a:srgbClr val="333333"/>
                </a:solidFill>
                <a:effectLst/>
                <a:latin typeface="Cambria" panose="02040503050406030204" pitchFamily="18" charset="0"/>
              </a:rPr>
              <a:t> mod </a:t>
            </a:r>
            <a:r>
              <a:rPr lang="az-Cyrl-AZ" sz="2000" b="0" i="0" dirty="0">
                <a:solidFill>
                  <a:srgbClr val="333333"/>
                </a:solidFill>
                <a:effectLst/>
                <a:latin typeface="Cambria" panose="02040503050406030204" pitchFamily="18" charset="0"/>
              </a:rPr>
              <a:t>Ф(</a:t>
            </a:r>
            <a:r>
              <a:rPr lang="en-US" sz="2000" b="0" i="0" dirty="0">
                <a:solidFill>
                  <a:srgbClr val="333333"/>
                </a:solidFill>
                <a:effectLst/>
                <a:latin typeface="Cambria" panose="02040503050406030204" pitchFamily="18" charset="0"/>
              </a:rPr>
              <a:t>n) or e * d = 1 mod </a:t>
            </a:r>
            <a:r>
              <a:rPr lang="az-Cyrl-AZ" sz="2000" b="0" i="0" dirty="0">
                <a:solidFill>
                  <a:srgbClr val="333333"/>
                </a:solidFill>
                <a:effectLst/>
                <a:latin typeface="Cambria" panose="02040503050406030204" pitchFamily="18" charset="0"/>
              </a:rPr>
              <a:t>Ф(</a:t>
            </a:r>
            <a:r>
              <a:rPr lang="en-US" sz="2000" b="0" i="0" dirty="0">
                <a:solidFill>
                  <a:srgbClr val="333333"/>
                </a:solidFill>
                <a:effectLst/>
                <a:latin typeface="Cambria" panose="02040503050406030204" pitchFamily="18" charset="0"/>
              </a:rPr>
              <a:t>n)</a:t>
            </a:r>
          </a:p>
          <a:p>
            <a:pPr marL="245515" algn="just"/>
            <a:r>
              <a:rPr lang="en-US" sz="2000" b="1" i="0" dirty="0">
                <a:solidFill>
                  <a:srgbClr val="333333"/>
                </a:solidFill>
                <a:effectLst/>
                <a:latin typeface="Cambria" panose="02040503050406030204" pitchFamily="18" charset="0"/>
              </a:rPr>
              <a:t>Example,</a:t>
            </a:r>
            <a:r>
              <a:rPr lang="en-US" sz="2000" b="0" i="0" dirty="0">
                <a:solidFill>
                  <a:srgbClr val="333333"/>
                </a:solidFill>
                <a:effectLst/>
                <a:latin typeface="Cambria" panose="02040503050406030204" pitchFamily="18" charset="0"/>
              </a:rPr>
              <a:t> Finding d: e * d mod </a:t>
            </a:r>
            <a:r>
              <a:rPr lang="az-Cyrl-AZ" sz="2000" b="0" i="0" dirty="0">
                <a:solidFill>
                  <a:srgbClr val="333333"/>
                </a:solidFill>
                <a:effectLst/>
                <a:latin typeface="Cambria" panose="02040503050406030204" pitchFamily="18" charset="0"/>
              </a:rPr>
              <a:t>Ф(</a:t>
            </a:r>
            <a:r>
              <a:rPr lang="en-US" sz="2000" b="0" i="0" dirty="0">
                <a:solidFill>
                  <a:srgbClr val="333333"/>
                </a:solidFill>
                <a:effectLst/>
                <a:latin typeface="Cambria" panose="02040503050406030204" pitchFamily="18" charset="0"/>
              </a:rPr>
              <a:t>n) = 1 </a:t>
            </a:r>
          </a:p>
          <a:p>
            <a:pPr marL="245515" algn="just"/>
            <a:r>
              <a:rPr lang="en-US" sz="2000" b="0" i="0" dirty="0">
                <a:solidFill>
                  <a:srgbClr val="333333"/>
                </a:solidFill>
                <a:effectLst/>
                <a:latin typeface="Cambria" panose="02040503050406030204" pitchFamily="18" charset="0"/>
              </a:rPr>
              <a:t>13 * d mod 120 = 1</a:t>
            </a:r>
          </a:p>
          <a:p>
            <a:pPr marL="245515" algn="just"/>
            <a:r>
              <a:rPr lang="en-US" sz="2000" b="0" i="0" dirty="0">
                <a:solidFill>
                  <a:srgbClr val="333333"/>
                </a:solidFill>
                <a:effectLst/>
                <a:latin typeface="Cambria" panose="02040503050406030204" pitchFamily="18" charset="0"/>
              </a:rPr>
              <a:t>(How to find:   d *e = 1 mod </a:t>
            </a:r>
            <a:r>
              <a:rPr lang="az-Cyrl-AZ" sz="2000" b="0" i="0" dirty="0">
                <a:solidFill>
                  <a:srgbClr val="333333"/>
                </a:solidFill>
                <a:effectLst/>
                <a:latin typeface="Cambria" panose="02040503050406030204" pitchFamily="18" charset="0"/>
              </a:rPr>
              <a:t>Ф(</a:t>
            </a:r>
            <a:r>
              <a:rPr lang="en-US" sz="2000" b="0" i="0" dirty="0">
                <a:solidFill>
                  <a:srgbClr val="333333"/>
                </a:solidFill>
                <a:effectLst/>
                <a:latin typeface="Cambria" panose="02040503050406030204" pitchFamily="18" charset="0"/>
              </a:rPr>
              <a:t>n)</a:t>
            </a:r>
          </a:p>
          <a:p>
            <a:pPr marL="245515" algn="just"/>
            <a:r>
              <a:rPr lang="en-US" sz="2000" b="0" i="0" dirty="0">
                <a:solidFill>
                  <a:srgbClr val="333333"/>
                </a:solidFill>
                <a:effectLst/>
                <a:latin typeface="Cambria" panose="02040503050406030204" pitchFamily="18" charset="0"/>
              </a:rPr>
              <a:t>d = ((</a:t>
            </a:r>
            <a:r>
              <a:rPr lang="az-Cyrl-AZ" sz="2000" b="0" i="0" dirty="0">
                <a:solidFill>
                  <a:srgbClr val="333333"/>
                </a:solidFill>
                <a:effectLst/>
                <a:latin typeface="Cambria" panose="02040503050406030204" pitchFamily="18" charset="0"/>
              </a:rPr>
              <a:t>Ф(</a:t>
            </a:r>
            <a:r>
              <a:rPr lang="en-US" sz="2000" b="0" i="0" dirty="0">
                <a:solidFill>
                  <a:srgbClr val="333333"/>
                </a:solidFill>
                <a:effectLst/>
                <a:latin typeface="Cambria" panose="02040503050406030204" pitchFamily="18" charset="0"/>
              </a:rPr>
              <a:t>n) * </a:t>
            </a:r>
            <a:r>
              <a:rPr lang="en-US" sz="2000" b="0" i="0" dirty="0" err="1">
                <a:solidFill>
                  <a:srgbClr val="333333"/>
                </a:solidFill>
                <a:effectLst/>
                <a:latin typeface="Cambria" panose="02040503050406030204" pitchFamily="18" charset="0"/>
              </a:rPr>
              <a:t>i</a:t>
            </a:r>
            <a:r>
              <a:rPr lang="en-US" sz="2000" b="0" i="0" dirty="0">
                <a:solidFill>
                  <a:srgbClr val="333333"/>
                </a:solidFill>
                <a:effectLst/>
                <a:latin typeface="Cambria" panose="02040503050406030204" pitchFamily="18" charset="0"/>
              </a:rPr>
              <a:t>) + 1) / e</a:t>
            </a:r>
          </a:p>
          <a:p>
            <a:pPr marL="245515" algn="just"/>
            <a:r>
              <a:rPr lang="en-US" sz="2000" b="0" i="0" dirty="0">
                <a:solidFill>
                  <a:srgbClr val="333333"/>
                </a:solidFill>
                <a:effectLst/>
                <a:latin typeface="Cambria" panose="02040503050406030204" pitchFamily="18" charset="0"/>
              </a:rPr>
              <a:t>d = (120 + 1) / 13 = 9.30 (∵ </a:t>
            </a:r>
            <a:r>
              <a:rPr lang="en-US" sz="2000" b="0" i="0" dirty="0" err="1">
                <a:solidFill>
                  <a:srgbClr val="333333"/>
                </a:solidFill>
                <a:effectLst/>
                <a:latin typeface="Cambria" panose="02040503050406030204" pitchFamily="18" charset="0"/>
              </a:rPr>
              <a:t>i</a:t>
            </a:r>
            <a:r>
              <a:rPr lang="en-US" sz="2000" b="0" i="0" dirty="0">
                <a:solidFill>
                  <a:srgbClr val="333333"/>
                </a:solidFill>
                <a:effectLst/>
                <a:latin typeface="Cambria" panose="02040503050406030204" pitchFamily="18" charset="0"/>
              </a:rPr>
              <a:t> = 1)</a:t>
            </a:r>
          </a:p>
          <a:p>
            <a:pPr marL="245515" algn="just"/>
            <a:r>
              <a:rPr lang="en-US" sz="2000" b="0" i="0" dirty="0">
                <a:solidFill>
                  <a:srgbClr val="333333"/>
                </a:solidFill>
                <a:effectLst/>
                <a:latin typeface="Cambria" panose="02040503050406030204" pitchFamily="18" charset="0"/>
              </a:rPr>
              <a:t>d = (240 + 1) / 13 = 18.53 (∵ </a:t>
            </a:r>
            <a:r>
              <a:rPr lang="en-US" sz="2000" b="0" i="0" dirty="0" err="1">
                <a:solidFill>
                  <a:srgbClr val="333333"/>
                </a:solidFill>
                <a:effectLst/>
                <a:latin typeface="Cambria" panose="02040503050406030204" pitchFamily="18" charset="0"/>
              </a:rPr>
              <a:t>i</a:t>
            </a:r>
            <a:r>
              <a:rPr lang="en-US" sz="2000" b="0" i="0" dirty="0">
                <a:solidFill>
                  <a:srgbClr val="333333"/>
                </a:solidFill>
                <a:effectLst/>
                <a:latin typeface="Cambria" panose="02040503050406030204" pitchFamily="18" charset="0"/>
              </a:rPr>
              <a:t> = 2)</a:t>
            </a:r>
          </a:p>
          <a:p>
            <a:pPr marL="245515" algn="just"/>
            <a:r>
              <a:rPr lang="en-US" sz="2000" b="0" i="0" dirty="0">
                <a:solidFill>
                  <a:srgbClr val="333333"/>
                </a:solidFill>
                <a:effectLst/>
                <a:latin typeface="Cambria" panose="02040503050406030204" pitchFamily="18" charset="0"/>
              </a:rPr>
              <a:t>d = (360 + 1) / 13 = 27.76 (∵ </a:t>
            </a:r>
            <a:r>
              <a:rPr lang="en-US" sz="2000" b="0" i="0" dirty="0" err="1">
                <a:solidFill>
                  <a:srgbClr val="333333"/>
                </a:solidFill>
                <a:effectLst/>
                <a:latin typeface="Cambria" panose="02040503050406030204" pitchFamily="18" charset="0"/>
              </a:rPr>
              <a:t>i</a:t>
            </a:r>
            <a:r>
              <a:rPr lang="en-US" sz="2000" b="0" i="0" dirty="0">
                <a:solidFill>
                  <a:srgbClr val="333333"/>
                </a:solidFill>
                <a:effectLst/>
                <a:latin typeface="Cambria" panose="02040503050406030204" pitchFamily="18" charset="0"/>
              </a:rPr>
              <a:t> = 3)</a:t>
            </a:r>
          </a:p>
          <a:p>
            <a:pPr marL="245515" algn="just"/>
            <a:r>
              <a:rPr lang="en-US" sz="2000" b="0" i="0" dirty="0">
                <a:solidFill>
                  <a:srgbClr val="333333"/>
                </a:solidFill>
                <a:effectLst/>
                <a:latin typeface="Cambria" panose="02040503050406030204" pitchFamily="18" charset="0"/>
              </a:rPr>
              <a:t>d = (480 + 1) / 13 = 37 (∵ </a:t>
            </a:r>
            <a:r>
              <a:rPr lang="en-US" sz="2000" b="0" i="0" dirty="0" err="1">
                <a:solidFill>
                  <a:srgbClr val="333333"/>
                </a:solidFill>
                <a:effectLst/>
                <a:latin typeface="Cambria" panose="02040503050406030204" pitchFamily="18" charset="0"/>
              </a:rPr>
              <a:t>i</a:t>
            </a:r>
            <a:r>
              <a:rPr lang="en-US" sz="2000" b="0" i="0" dirty="0">
                <a:solidFill>
                  <a:srgbClr val="333333"/>
                </a:solidFill>
                <a:effectLst/>
                <a:latin typeface="Cambria" panose="02040503050406030204" pitchFamily="18" charset="0"/>
              </a:rPr>
              <a:t> = 4))</a:t>
            </a:r>
          </a:p>
          <a:p>
            <a:pPr marL="245515" algn="just"/>
            <a:endParaRPr lang="en-US" sz="2000" dirty="0">
              <a:solidFill>
                <a:srgbClr val="333333"/>
              </a:solidFill>
              <a:latin typeface="Cambria" panose="02040503050406030204" pitchFamily="18" charset="0"/>
            </a:endParaRPr>
          </a:p>
          <a:p>
            <a:pPr marL="0" indent="0" algn="just" defTabSz="829909" eaLnBrk="0" fontAlgn="base" hangingPunct="0">
              <a:lnSpc>
                <a:spcPct val="100000"/>
              </a:lnSpc>
              <a:spcBef>
                <a:spcPct val="0"/>
              </a:spcBef>
              <a:spcAft>
                <a:spcPct val="0"/>
              </a:spcAft>
              <a:buNone/>
            </a:pPr>
            <a:r>
              <a:rPr lang="en-US" altLang="en-US" sz="2000" b="1" u="sng" dirty="0">
                <a:solidFill>
                  <a:srgbClr val="333333"/>
                </a:solidFill>
                <a:latin typeface="Cambria" panose="02040503050406030204" pitchFamily="18" charset="0"/>
              </a:rPr>
              <a:t>Step – 6:</a:t>
            </a:r>
            <a:r>
              <a:rPr lang="en-US" altLang="en-US" sz="2000" dirty="0">
                <a:solidFill>
                  <a:srgbClr val="333333"/>
                </a:solidFill>
                <a:latin typeface="Cambria" panose="02040503050406030204" pitchFamily="18" charset="0"/>
              </a:rPr>
              <a:t> Public key = {e, n}, private key = {d, n}.</a:t>
            </a:r>
            <a:endParaRPr lang="en-US" altLang="en-US" sz="2000" dirty="0"/>
          </a:p>
          <a:p>
            <a:pPr marL="0" indent="0" algn="just" defTabSz="829909" eaLnBrk="0" fontAlgn="base" hangingPunct="0">
              <a:lnSpc>
                <a:spcPct val="100000"/>
              </a:lnSpc>
              <a:spcBef>
                <a:spcPct val="0"/>
              </a:spcBef>
              <a:spcAft>
                <a:spcPct val="0"/>
              </a:spcAft>
              <a:buNone/>
            </a:pPr>
            <a:r>
              <a:rPr lang="en-US" altLang="en-US" sz="2000" b="1" dirty="0">
                <a:solidFill>
                  <a:srgbClr val="333333"/>
                </a:solidFill>
                <a:latin typeface="Cambria" panose="02040503050406030204" pitchFamily="18" charset="0"/>
              </a:rPr>
              <a:t>Example, </a:t>
            </a:r>
            <a:r>
              <a:rPr lang="en-US" altLang="en-US" sz="2000" dirty="0">
                <a:solidFill>
                  <a:srgbClr val="333333"/>
                </a:solidFill>
                <a:latin typeface="Cambria" panose="02040503050406030204" pitchFamily="18" charset="0"/>
              </a:rPr>
              <a:t>Public key = {13, 143} </a:t>
            </a:r>
          </a:p>
          <a:p>
            <a:pPr marL="0" indent="0" algn="just" defTabSz="829909" eaLnBrk="0" fontAlgn="base" hangingPunct="0">
              <a:lnSpc>
                <a:spcPct val="100000"/>
              </a:lnSpc>
              <a:spcBef>
                <a:spcPct val="0"/>
              </a:spcBef>
              <a:spcAft>
                <a:spcPct val="0"/>
              </a:spcAft>
              <a:buNone/>
            </a:pPr>
            <a:r>
              <a:rPr lang="en-US" altLang="en-US" sz="2000" dirty="0">
                <a:solidFill>
                  <a:srgbClr val="333333"/>
                </a:solidFill>
                <a:latin typeface="Cambria" panose="02040503050406030204" pitchFamily="18" charset="0"/>
              </a:rPr>
              <a:t>and private key = {37, 143}.</a:t>
            </a:r>
            <a:endParaRPr lang="en-US" sz="2000" dirty="0"/>
          </a:p>
        </p:txBody>
      </p:sp>
      <p:sp>
        <p:nvSpPr>
          <p:cNvPr id="4" name="Title 4">
            <a:extLst>
              <a:ext uri="{FF2B5EF4-FFF2-40B4-BE49-F238E27FC236}">
                <a16:creationId xmlns:a16="http://schemas.microsoft.com/office/drawing/2014/main" id="{205CED4E-5FB4-45C8-992C-BF675F99CAC9}"/>
              </a:ext>
            </a:extLst>
          </p:cNvPr>
          <p:cNvSpPr>
            <a:spLocks noGrp="1"/>
          </p:cNvSpPr>
          <p:nvPr>
            <p:ph type="title"/>
          </p:nvPr>
        </p:nvSpPr>
        <p:spPr>
          <a:xfrm>
            <a:off x="838200" y="365125"/>
            <a:ext cx="10515600" cy="1325563"/>
          </a:xfrm>
        </p:spPr>
        <p:txBody>
          <a:bodyPr/>
          <a:lstStyle/>
          <a:p>
            <a:r>
              <a:rPr lang="en-US" dirty="0"/>
              <a:t>RSA algorithm steps (Recap)</a:t>
            </a:r>
          </a:p>
        </p:txBody>
      </p:sp>
    </p:spTree>
    <p:extLst>
      <p:ext uri="{BB962C8B-B14F-4D97-AF65-F5344CB8AC3E}">
        <p14:creationId xmlns:p14="http://schemas.microsoft.com/office/powerpoint/2010/main" val="7502345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8F01FD6-5E06-41B3-9359-030AA2BF4DAA}"/>
              </a:ext>
            </a:extLst>
          </p:cNvPr>
          <p:cNvSpPr>
            <a:spLocks noChangeArrowheads="1"/>
          </p:cNvSpPr>
          <p:nvPr/>
        </p:nvSpPr>
        <p:spPr bwMode="auto">
          <a:xfrm>
            <a:off x="1406737" y="2080064"/>
            <a:ext cx="8491992" cy="287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88" tIns="41494" rIns="82988" bIns="4149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829909"/>
            <a:r>
              <a:rPr lang="en-US" altLang="en-US" sz="3630" dirty="0">
                <a:solidFill>
                  <a:srgbClr val="333333"/>
                </a:solidFill>
                <a:latin typeface="Cambria" panose="02040503050406030204" pitchFamily="18" charset="0"/>
              </a:rPr>
              <a:t>Find out </a:t>
            </a:r>
            <a:r>
              <a:rPr lang="en-US" altLang="en-US" sz="3630" i="1" dirty="0">
                <a:solidFill>
                  <a:srgbClr val="333333"/>
                </a:solidFill>
                <a:latin typeface="Cambria" panose="02040503050406030204" pitchFamily="18" charset="0"/>
              </a:rPr>
              <a:t>cipher text</a:t>
            </a:r>
            <a:r>
              <a:rPr lang="en-US" altLang="en-US" sz="3630" dirty="0">
                <a:solidFill>
                  <a:srgbClr val="333333"/>
                </a:solidFill>
                <a:latin typeface="Cambria" panose="02040503050406030204" pitchFamily="18" charset="0"/>
              </a:rPr>
              <a:t> using the formula, </a:t>
            </a:r>
          </a:p>
          <a:p>
            <a:pPr algn="just" defTabSz="829909"/>
            <a:r>
              <a:rPr lang="en-US" altLang="en-US" sz="3630" dirty="0">
                <a:solidFill>
                  <a:srgbClr val="333333"/>
                </a:solidFill>
                <a:latin typeface="Cambria" panose="02040503050406030204" pitchFamily="18" charset="0"/>
              </a:rPr>
              <a:t>C = P</a:t>
            </a:r>
            <a:r>
              <a:rPr lang="en-US" altLang="en-US" sz="3630" baseline="30000" dirty="0">
                <a:solidFill>
                  <a:srgbClr val="333333"/>
                </a:solidFill>
                <a:latin typeface="Cambria" panose="02040503050406030204" pitchFamily="18" charset="0"/>
              </a:rPr>
              <a:t>e</a:t>
            </a:r>
            <a:r>
              <a:rPr lang="en-US" altLang="en-US" sz="3630" dirty="0">
                <a:solidFill>
                  <a:srgbClr val="333333"/>
                </a:solidFill>
                <a:latin typeface="Cambria" panose="02040503050406030204" pitchFamily="18" charset="0"/>
              </a:rPr>
              <a:t> mod n where, P &lt; n.</a:t>
            </a:r>
          </a:p>
          <a:p>
            <a:pPr algn="just" defTabSz="829909"/>
            <a:endParaRPr lang="en-US" altLang="en-US" sz="3630" dirty="0"/>
          </a:p>
          <a:p>
            <a:pPr algn="just" defTabSz="829909"/>
            <a:r>
              <a:rPr lang="en-US" altLang="en-US" sz="3630" b="1" dirty="0">
                <a:solidFill>
                  <a:srgbClr val="333333"/>
                </a:solidFill>
                <a:latin typeface="Cambria" panose="02040503050406030204" pitchFamily="18" charset="0"/>
              </a:rPr>
              <a:t>Example,</a:t>
            </a:r>
            <a:r>
              <a:rPr lang="en-US" altLang="en-US" sz="3630" dirty="0">
                <a:solidFill>
                  <a:srgbClr val="333333"/>
                </a:solidFill>
                <a:latin typeface="Cambria" panose="02040503050406030204" pitchFamily="18" charset="0"/>
              </a:rPr>
              <a:t> Plain text P = 13. (Where, P &lt; n)</a:t>
            </a:r>
            <a:endParaRPr lang="en-US" altLang="en-US" sz="3630" dirty="0"/>
          </a:p>
          <a:p>
            <a:pPr algn="just" defTabSz="829909"/>
            <a:r>
              <a:rPr lang="en-US" altLang="en-US" sz="3630" dirty="0">
                <a:solidFill>
                  <a:srgbClr val="333333"/>
                </a:solidFill>
                <a:latin typeface="Cambria" panose="02040503050406030204" pitchFamily="18" charset="0"/>
              </a:rPr>
              <a:t>C = P</a:t>
            </a:r>
            <a:r>
              <a:rPr lang="en-US" altLang="en-US" sz="3630" baseline="30000" dirty="0">
                <a:solidFill>
                  <a:srgbClr val="333333"/>
                </a:solidFill>
                <a:latin typeface="Cambria" panose="02040503050406030204" pitchFamily="18" charset="0"/>
              </a:rPr>
              <a:t>e</a:t>
            </a:r>
            <a:r>
              <a:rPr lang="en-US" altLang="en-US" sz="3630" dirty="0">
                <a:solidFill>
                  <a:srgbClr val="333333"/>
                </a:solidFill>
                <a:latin typeface="Cambria" panose="02040503050406030204" pitchFamily="18" charset="0"/>
              </a:rPr>
              <a:t> mod n = 13</a:t>
            </a:r>
            <a:r>
              <a:rPr lang="en-US" altLang="en-US" sz="3630" baseline="30000" dirty="0">
                <a:solidFill>
                  <a:srgbClr val="333333"/>
                </a:solidFill>
                <a:latin typeface="Cambria" panose="02040503050406030204" pitchFamily="18" charset="0"/>
              </a:rPr>
              <a:t>13</a:t>
            </a:r>
            <a:r>
              <a:rPr lang="en-US" altLang="en-US" sz="3630" dirty="0">
                <a:solidFill>
                  <a:srgbClr val="333333"/>
                </a:solidFill>
                <a:latin typeface="Cambria" panose="02040503050406030204" pitchFamily="18" charset="0"/>
              </a:rPr>
              <a:t> mod 143 = 52.</a:t>
            </a:r>
            <a:endParaRPr lang="en-US" altLang="en-US" sz="3630" dirty="0"/>
          </a:p>
        </p:txBody>
      </p:sp>
      <p:sp>
        <p:nvSpPr>
          <p:cNvPr id="5" name="Title 4">
            <a:extLst>
              <a:ext uri="{FF2B5EF4-FFF2-40B4-BE49-F238E27FC236}">
                <a16:creationId xmlns:a16="http://schemas.microsoft.com/office/drawing/2014/main" id="{9174FCF4-C927-4DE4-98ED-C4AF0C21104A}"/>
              </a:ext>
            </a:extLst>
          </p:cNvPr>
          <p:cNvSpPr>
            <a:spLocks noGrp="1"/>
          </p:cNvSpPr>
          <p:nvPr>
            <p:ph type="title"/>
          </p:nvPr>
        </p:nvSpPr>
        <p:spPr>
          <a:xfrm>
            <a:off x="838200" y="365125"/>
            <a:ext cx="10515600" cy="1325563"/>
          </a:xfrm>
        </p:spPr>
        <p:txBody>
          <a:bodyPr/>
          <a:lstStyle/>
          <a:p>
            <a:r>
              <a:rPr lang="en-US" dirty="0"/>
              <a:t>RSA algorithm steps : Encryption</a:t>
            </a:r>
          </a:p>
        </p:txBody>
      </p:sp>
    </p:spTree>
    <p:extLst>
      <p:ext uri="{BB962C8B-B14F-4D97-AF65-F5344CB8AC3E}">
        <p14:creationId xmlns:p14="http://schemas.microsoft.com/office/powerpoint/2010/main" val="4182559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8498DC8-398A-C7D8-6D44-3765773FA199}"/>
              </a:ext>
            </a:extLst>
          </p:cNvPr>
          <p:cNvSpPr>
            <a:spLocks noChangeArrowheads="1"/>
          </p:cNvSpPr>
          <p:nvPr/>
        </p:nvSpPr>
        <p:spPr bwMode="auto">
          <a:xfrm>
            <a:off x="2122484" y="1769346"/>
            <a:ext cx="7947034" cy="287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88" tIns="41494" rIns="82988" bIns="4149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829909"/>
            <a:r>
              <a:rPr lang="en-US" altLang="en-US" sz="3630" dirty="0">
                <a:solidFill>
                  <a:srgbClr val="333333"/>
                </a:solidFill>
                <a:latin typeface="Cambria" panose="02040503050406030204" pitchFamily="18" charset="0"/>
              </a:rPr>
              <a:t>P = C</a:t>
            </a:r>
            <a:r>
              <a:rPr lang="en-US" altLang="en-US" sz="3630" baseline="30000" dirty="0">
                <a:solidFill>
                  <a:srgbClr val="333333"/>
                </a:solidFill>
                <a:latin typeface="Cambria" panose="02040503050406030204" pitchFamily="18" charset="0"/>
              </a:rPr>
              <a:t>d </a:t>
            </a:r>
            <a:r>
              <a:rPr lang="en-US" altLang="en-US" sz="3630" dirty="0">
                <a:solidFill>
                  <a:srgbClr val="333333"/>
                </a:solidFill>
                <a:latin typeface="Cambria" panose="02040503050406030204" pitchFamily="18" charset="0"/>
              </a:rPr>
              <a:t>mod n. Plain text P can be obtain </a:t>
            </a:r>
          </a:p>
          <a:p>
            <a:pPr algn="just" defTabSz="829909"/>
            <a:r>
              <a:rPr lang="en-US" altLang="en-US" sz="3630" dirty="0">
                <a:solidFill>
                  <a:srgbClr val="333333"/>
                </a:solidFill>
                <a:latin typeface="Cambria" panose="02040503050406030204" pitchFamily="18" charset="0"/>
              </a:rPr>
              <a:t>using the given formula.</a:t>
            </a:r>
          </a:p>
          <a:p>
            <a:pPr algn="just" defTabSz="829909"/>
            <a:endParaRPr lang="en-US" altLang="en-US" sz="3630" dirty="0"/>
          </a:p>
          <a:p>
            <a:pPr algn="just" defTabSz="829909"/>
            <a:r>
              <a:rPr lang="en-US" altLang="en-US" sz="3630" b="1" dirty="0">
                <a:solidFill>
                  <a:srgbClr val="333333"/>
                </a:solidFill>
                <a:latin typeface="Cambria" panose="02040503050406030204" pitchFamily="18" charset="0"/>
              </a:rPr>
              <a:t>Example, </a:t>
            </a:r>
            <a:r>
              <a:rPr lang="en-US" altLang="en-US" sz="3630" dirty="0">
                <a:solidFill>
                  <a:srgbClr val="333333"/>
                </a:solidFill>
                <a:latin typeface="Cambria" panose="02040503050406030204" pitchFamily="18" charset="0"/>
              </a:rPr>
              <a:t>Cipher text C = 52</a:t>
            </a:r>
            <a:endParaRPr lang="en-US" altLang="en-US" sz="3630" dirty="0"/>
          </a:p>
          <a:p>
            <a:pPr algn="just" defTabSz="829909"/>
            <a:r>
              <a:rPr lang="en-US" altLang="en-US" sz="3630" dirty="0">
                <a:solidFill>
                  <a:srgbClr val="333333"/>
                </a:solidFill>
                <a:latin typeface="Cambria" panose="02040503050406030204" pitchFamily="18" charset="0"/>
              </a:rPr>
              <a:t>P = C</a:t>
            </a:r>
            <a:r>
              <a:rPr lang="en-US" altLang="en-US" sz="3630" baseline="30000" dirty="0">
                <a:solidFill>
                  <a:srgbClr val="333333"/>
                </a:solidFill>
                <a:latin typeface="Cambria" panose="02040503050406030204" pitchFamily="18" charset="0"/>
              </a:rPr>
              <a:t>d</a:t>
            </a:r>
            <a:r>
              <a:rPr lang="en-US" altLang="en-US" sz="3630" dirty="0">
                <a:solidFill>
                  <a:srgbClr val="333333"/>
                </a:solidFill>
                <a:latin typeface="Cambria" panose="02040503050406030204" pitchFamily="18" charset="0"/>
              </a:rPr>
              <a:t> mod n = 52</a:t>
            </a:r>
            <a:r>
              <a:rPr lang="en-US" altLang="en-US" sz="3630" baseline="30000" dirty="0">
                <a:solidFill>
                  <a:srgbClr val="333333"/>
                </a:solidFill>
                <a:latin typeface="Cambria" panose="02040503050406030204" pitchFamily="18" charset="0"/>
              </a:rPr>
              <a:t>37</a:t>
            </a:r>
            <a:r>
              <a:rPr lang="en-US" altLang="en-US" sz="3630" dirty="0">
                <a:solidFill>
                  <a:srgbClr val="333333"/>
                </a:solidFill>
                <a:latin typeface="Cambria" panose="02040503050406030204" pitchFamily="18" charset="0"/>
              </a:rPr>
              <a:t> mod 143 = 13.</a:t>
            </a:r>
            <a:endParaRPr lang="en-US" altLang="en-US" sz="3630" dirty="0"/>
          </a:p>
        </p:txBody>
      </p:sp>
      <p:sp>
        <p:nvSpPr>
          <p:cNvPr id="6" name="Title 4">
            <a:extLst>
              <a:ext uri="{FF2B5EF4-FFF2-40B4-BE49-F238E27FC236}">
                <a16:creationId xmlns:a16="http://schemas.microsoft.com/office/drawing/2014/main" id="{E9672CF7-861D-4C15-B76C-CD3429EAC2A3}"/>
              </a:ext>
            </a:extLst>
          </p:cNvPr>
          <p:cNvSpPr>
            <a:spLocks noGrp="1"/>
          </p:cNvSpPr>
          <p:nvPr>
            <p:ph type="title"/>
          </p:nvPr>
        </p:nvSpPr>
        <p:spPr>
          <a:xfrm>
            <a:off x="838200" y="365125"/>
            <a:ext cx="10515600" cy="1325563"/>
          </a:xfrm>
        </p:spPr>
        <p:txBody>
          <a:bodyPr/>
          <a:lstStyle/>
          <a:p>
            <a:r>
              <a:rPr lang="en-US" dirty="0"/>
              <a:t>RSA algorithm steps : Decryption</a:t>
            </a:r>
          </a:p>
        </p:txBody>
      </p:sp>
    </p:spTree>
    <p:extLst>
      <p:ext uri="{BB962C8B-B14F-4D97-AF65-F5344CB8AC3E}">
        <p14:creationId xmlns:p14="http://schemas.microsoft.com/office/powerpoint/2010/main" val="38190902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964E-8566-4D5F-B856-4470D66988D5}"/>
              </a:ext>
            </a:extLst>
          </p:cNvPr>
          <p:cNvSpPr>
            <a:spLocks noGrp="1"/>
          </p:cNvSpPr>
          <p:nvPr>
            <p:ph type="title"/>
          </p:nvPr>
        </p:nvSpPr>
        <p:spPr/>
        <p:txBody>
          <a:bodyPr/>
          <a:lstStyle/>
          <a:p>
            <a:r>
              <a:rPr lang="en-US" dirty="0"/>
              <a:t>RSA Signature Scheme</a:t>
            </a:r>
          </a:p>
        </p:txBody>
      </p:sp>
      <p:sp>
        <p:nvSpPr>
          <p:cNvPr id="3" name="Content Placeholder 2">
            <a:extLst>
              <a:ext uri="{FF2B5EF4-FFF2-40B4-BE49-F238E27FC236}">
                <a16:creationId xmlns:a16="http://schemas.microsoft.com/office/drawing/2014/main" id="{F8032C10-6111-489D-834B-1D590196CAF9}"/>
              </a:ext>
            </a:extLst>
          </p:cNvPr>
          <p:cNvSpPr>
            <a:spLocks noGrp="1"/>
          </p:cNvSpPr>
          <p:nvPr>
            <p:ph idx="1"/>
          </p:nvPr>
        </p:nvSpPr>
        <p:spPr/>
        <p:txBody>
          <a:bodyPr>
            <a:normAutofit/>
          </a:bodyPr>
          <a:lstStyle/>
          <a:p>
            <a:pPr lvl="1"/>
            <a:r>
              <a:rPr lang="en-US" sz="2800" dirty="0"/>
              <a:t>Similar to the RSA Algorithm </a:t>
            </a:r>
          </a:p>
          <a:p>
            <a:pPr lvl="1"/>
            <a:endParaRPr lang="en-US" sz="2800" dirty="0"/>
          </a:p>
          <a:p>
            <a:pPr lvl="1"/>
            <a:endParaRPr lang="en-US" sz="2800" dirty="0"/>
          </a:p>
        </p:txBody>
      </p:sp>
      <p:pic>
        <p:nvPicPr>
          <p:cNvPr id="4" name="Picture 3">
            <a:extLst>
              <a:ext uri="{FF2B5EF4-FFF2-40B4-BE49-F238E27FC236}">
                <a16:creationId xmlns:a16="http://schemas.microsoft.com/office/drawing/2014/main" id="{A71EF9AC-1268-4E0F-88AE-297960B8AC7A}"/>
              </a:ext>
            </a:extLst>
          </p:cNvPr>
          <p:cNvPicPr>
            <a:picLocks noChangeAspect="1"/>
          </p:cNvPicPr>
          <p:nvPr/>
        </p:nvPicPr>
        <p:blipFill>
          <a:blip r:embed="rId2"/>
          <a:stretch>
            <a:fillRect/>
          </a:stretch>
        </p:blipFill>
        <p:spPr>
          <a:xfrm>
            <a:off x="4620776" y="2459854"/>
            <a:ext cx="2950448" cy="792933"/>
          </a:xfrm>
          <a:prstGeom prst="rect">
            <a:avLst/>
          </a:prstGeom>
        </p:spPr>
      </p:pic>
      <p:pic>
        <p:nvPicPr>
          <p:cNvPr id="5" name="Picture 4">
            <a:extLst>
              <a:ext uri="{FF2B5EF4-FFF2-40B4-BE49-F238E27FC236}">
                <a16:creationId xmlns:a16="http://schemas.microsoft.com/office/drawing/2014/main" id="{D46373E4-2E48-4F6F-9E62-17814B193131}"/>
              </a:ext>
            </a:extLst>
          </p:cNvPr>
          <p:cNvPicPr>
            <a:picLocks noChangeAspect="1"/>
          </p:cNvPicPr>
          <p:nvPr/>
        </p:nvPicPr>
        <p:blipFill>
          <a:blip r:embed="rId3"/>
          <a:stretch>
            <a:fillRect/>
          </a:stretch>
        </p:blipFill>
        <p:spPr>
          <a:xfrm>
            <a:off x="3866280" y="3142442"/>
            <a:ext cx="4459439" cy="925544"/>
          </a:xfrm>
          <a:prstGeom prst="rect">
            <a:avLst/>
          </a:prstGeom>
        </p:spPr>
      </p:pic>
      <p:pic>
        <p:nvPicPr>
          <p:cNvPr id="6" name="Picture 5">
            <a:extLst>
              <a:ext uri="{FF2B5EF4-FFF2-40B4-BE49-F238E27FC236}">
                <a16:creationId xmlns:a16="http://schemas.microsoft.com/office/drawing/2014/main" id="{FFD5C772-A349-486A-8C63-9FCDD48F9153}"/>
              </a:ext>
            </a:extLst>
          </p:cNvPr>
          <p:cNvPicPr>
            <a:picLocks noChangeAspect="1"/>
          </p:cNvPicPr>
          <p:nvPr/>
        </p:nvPicPr>
        <p:blipFill>
          <a:blip r:embed="rId4"/>
          <a:stretch>
            <a:fillRect/>
          </a:stretch>
        </p:blipFill>
        <p:spPr>
          <a:xfrm>
            <a:off x="4761323" y="4067986"/>
            <a:ext cx="2669354" cy="746271"/>
          </a:xfrm>
          <a:prstGeom prst="rect">
            <a:avLst/>
          </a:prstGeom>
        </p:spPr>
      </p:pic>
      <p:pic>
        <p:nvPicPr>
          <p:cNvPr id="7" name="Picture 6">
            <a:extLst>
              <a:ext uri="{FF2B5EF4-FFF2-40B4-BE49-F238E27FC236}">
                <a16:creationId xmlns:a16="http://schemas.microsoft.com/office/drawing/2014/main" id="{B37A088F-8D43-41AF-8842-4D05742D05B3}"/>
              </a:ext>
            </a:extLst>
          </p:cNvPr>
          <p:cNvPicPr>
            <a:picLocks noChangeAspect="1"/>
          </p:cNvPicPr>
          <p:nvPr/>
        </p:nvPicPr>
        <p:blipFill>
          <a:blip r:embed="rId5"/>
          <a:stretch>
            <a:fillRect/>
          </a:stretch>
        </p:blipFill>
        <p:spPr>
          <a:xfrm>
            <a:off x="1970133" y="4943513"/>
            <a:ext cx="7581166" cy="746271"/>
          </a:xfrm>
          <a:prstGeom prst="rect">
            <a:avLst/>
          </a:prstGeom>
        </p:spPr>
      </p:pic>
    </p:spTree>
    <p:extLst>
      <p:ext uri="{BB962C8B-B14F-4D97-AF65-F5344CB8AC3E}">
        <p14:creationId xmlns:p14="http://schemas.microsoft.com/office/powerpoint/2010/main" val="162375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964E-8566-4D5F-B856-4470D66988D5}"/>
              </a:ext>
            </a:extLst>
          </p:cNvPr>
          <p:cNvSpPr>
            <a:spLocks noGrp="1"/>
          </p:cNvSpPr>
          <p:nvPr>
            <p:ph type="title"/>
          </p:nvPr>
        </p:nvSpPr>
        <p:spPr/>
        <p:txBody>
          <a:bodyPr/>
          <a:lstStyle/>
          <a:p>
            <a:r>
              <a:rPr lang="en-US" dirty="0"/>
              <a:t>RSA Signature Scheme : Problem</a:t>
            </a:r>
          </a:p>
        </p:txBody>
      </p:sp>
      <p:sp>
        <p:nvSpPr>
          <p:cNvPr id="3" name="Content Placeholder 2">
            <a:extLst>
              <a:ext uri="{FF2B5EF4-FFF2-40B4-BE49-F238E27FC236}">
                <a16:creationId xmlns:a16="http://schemas.microsoft.com/office/drawing/2014/main" id="{F8032C10-6111-489D-834B-1D590196CAF9}"/>
              </a:ext>
            </a:extLst>
          </p:cNvPr>
          <p:cNvSpPr>
            <a:spLocks noGrp="1"/>
          </p:cNvSpPr>
          <p:nvPr>
            <p:ph idx="1"/>
          </p:nvPr>
        </p:nvSpPr>
        <p:spPr/>
        <p:txBody>
          <a:bodyPr>
            <a:normAutofit/>
          </a:bodyPr>
          <a:lstStyle/>
          <a:p>
            <a:pPr lvl="1"/>
            <a:r>
              <a:rPr lang="en-US" sz="2800" dirty="0"/>
              <a:t>Existential Forgery</a:t>
            </a:r>
          </a:p>
        </p:txBody>
      </p:sp>
      <p:pic>
        <p:nvPicPr>
          <p:cNvPr id="8" name="Picture 7">
            <a:extLst>
              <a:ext uri="{FF2B5EF4-FFF2-40B4-BE49-F238E27FC236}">
                <a16:creationId xmlns:a16="http://schemas.microsoft.com/office/drawing/2014/main" id="{78394AD8-5F50-44A7-BB26-7392ACABBC6B}"/>
              </a:ext>
            </a:extLst>
          </p:cNvPr>
          <p:cNvPicPr>
            <a:picLocks noChangeAspect="1"/>
          </p:cNvPicPr>
          <p:nvPr/>
        </p:nvPicPr>
        <p:blipFill>
          <a:blip r:embed="rId2"/>
          <a:stretch>
            <a:fillRect/>
          </a:stretch>
        </p:blipFill>
        <p:spPr>
          <a:xfrm>
            <a:off x="2939279" y="2409825"/>
            <a:ext cx="6313442" cy="1057275"/>
          </a:xfrm>
          <a:prstGeom prst="rect">
            <a:avLst/>
          </a:prstGeom>
        </p:spPr>
      </p:pic>
      <p:pic>
        <p:nvPicPr>
          <p:cNvPr id="9" name="Picture 8">
            <a:extLst>
              <a:ext uri="{FF2B5EF4-FFF2-40B4-BE49-F238E27FC236}">
                <a16:creationId xmlns:a16="http://schemas.microsoft.com/office/drawing/2014/main" id="{8CDC7BA6-27A0-4B96-A00B-B0E16EDCCABD}"/>
              </a:ext>
            </a:extLst>
          </p:cNvPr>
          <p:cNvPicPr>
            <a:picLocks noChangeAspect="1"/>
          </p:cNvPicPr>
          <p:nvPr/>
        </p:nvPicPr>
        <p:blipFill>
          <a:blip r:embed="rId3"/>
          <a:stretch>
            <a:fillRect/>
          </a:stretch>
        </p:blipFill>
        <p:spPr>
          <a:xfrm>
            <a:off x="3162299" y="3602037"/>
            <a:ext cx="6273165" cy="1057275"/>
          </a:xfrm>
          <a:prstGeom prst="rect">
            <a:avLst/>
          </a:prstGeom>
        </p:spPr>
      </p:pic>
    </p:spTree>
    <p:extLst>
      <p:ext uri="{BB962C8B-B14F-4D97-AF65-F5344CB8AC3E}">
        <p14:creationId xmlns:p14="http://schemas.microsoft.com/office/powerpoint/2010/main" val="11695455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964E-8566-4D5F-B856-4470D66988D5}"/>
              </a:ext>
            </a:extLst>
          </p:cNvPr>
          <p:cNvSpPr>
            <a:spLocks noGrp="1"/>
          </p:cNvSpPr>
          <p:nvPr>
            <p:ph type="title"/>
          </p:nvPr>
        </p:nvSpPr>
        <p:spPr/>
        <p:txBody>
          <a:bodyPr/>
          <a:lstStyle/>
          <a:p>
            <a:r>
              <a:rPr lang="en-US" dirty="0"/>
              <a:t>RSA Signature Scheme : Problem</a:t>
            </a:r>
          </a:p>
        </p:txBody>
      </p:sp>
      <p:sp>
        <p:nvSpPr>
          <p:cNvPr id="3" name="Content Placeholder 2">
            <a:extLst>
              <a:ext uri="{FF2B5EF4-FFF2-40B4-BE49-F238E27FC236}">
                <a16:creationId xmlns:a16="http://schemas.microsoft.com/office/drawing/2014/main" id="{F8032C10-6111-489D-834B-1D590196CAF9}"/>
              </a:ext>
            </a:extLst>
          </p:cNvPr>
          <p:cNvSpPr>
            <a:spLocks noGrp="1"/>
          </p:cNvSpPr>
          <p:nvPr>
            <p:ph idx="1"/>
          </p:nvPr>
        </p:nvSpPr>
        <p:spPr/>
        <p:txBody>
          <a:bodyPr>
            <a:normAutofit/>
          </a:bodyPr>
          <a:lstStyle/>
          <a:p>
            <a:pPr lvl="1"/>
            <a:r>
              <a:rPr lang="en-US" sz="2800" dirty="0"/>
              <a:t>Solution : Sign on the cryptographic </a:t>
            </a:r>
            <a:r>
              <a:rPr lang="en-US" sz="2800" i="1" dirty="0"/>
              <a:t>hash</a:t>
            </a:r>
            <a:r>
              <a:rPr lang="en-US" sz="2800" dirty="0"/>
              <a:t> of the message</a:t>
            </a:r>
          </a:p>
          <a:p>
            <a:pPr lvl="1"/>
            <a:r>
              <a:rPr lang="en-US" sz="2800" dirty="0"/>
              <a:t>H(M) . H(N) very unlikely to match H(M.N)</a:t>
            </a:r>
          </a:p>
          <a:p>
            <a:pPr lvl="1"/>
            <a:r>
              <a:rPr lang="en-US" sz="2800" dirty="0"/>
              <a:t>Digest much smaller than original message </a:t>
            </a:r>
            <a:r>
              <a:rPr lang="en-US" sz="2800" i="1" dirty="0"/>
              <a:t>m</a:t>
            </a:r>
          </a:p>
          <a:p>
            <a:pPr lvl="2"/>
            <a:r>
              <a:rPr lang="en-US" sz="2400" dirty="0"/>
              <a:t>Improves efficiency</a:t>
            </a:r>
          </a:p>
        </p:txBody>
      </p:sp>
    </p:spTree>
    <p:extLst>
      <p:ext uri="{BB962C8B-B14F-4D97-AF65-F5344CB8AC3E}">
        <p14:creationId xmlns:p14="http://schemas.microsoft.com/office/powerpoint/2010/main" val="859782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43CF-48F8-49B6-8B84-E7D89F6C6240}"/>
              </a:ext>
            </a:extLst>
          </p:cNvPr>
          <p:cNvSpPr>
            <a:spLocks noGrp="1"/>
          </p:cNvSpPr>
          <p:nvPr>
            <p:ph type="title"/>
          </p:nvPr>
        </p:nvSpPr>
        <p:spPr/>
        <p:txBody>
          <a:bodyPr/>
          <a:lstStyle/>
          <a:p>
            <a:r>
              <a:rPr lang="en-US" dirty="0"/>
              <a:t>Message Authentication Code (MAC)</a:t>
            </a:r>
          </a:p>
        </p:txBody>
      </p:sp>
      <p:sp>
        <p:nvSpPr>
          <p:cNvPr id="3" name="Content Placeholder 2">
            <a:extLst>
              <a:ext uri="{FF2B5EF4-FFF2-40B4-BE49-F238E27FC236}">
                <a16:creationId xmlns:a16="http://schemas.microsoft.com/office/drawing/2014/main" id="{69755095-BB8F-4227-96DE-6FBFAC33B51B}"/>
              </a:ext>
            </a:extLst>
          </p:cNvPr>
          <p:cNvSpPr>
            <a:spLocks noGrp="1"/>
          </p:cNvSpPr>
          <p:nvPr>
            <p:ph idx="1"/>
          </p:nvPr>
        </p:nvSpPr>
        <p:spPr>
          <a:xfrm>
            <a:off x="838200" y="1825625"/>
            <a:ext cx="4219575" cy="4351338"/>
          </a:xfrm>
        </p:spPr>
        <p:txBody>
          <a:bodyPr/>
          <a:lstStyle/>
          <a:p>
            <a:r>
              <a:rPr lang="en-US" dirty="0"/>
              <a:t>Provides authentication and integrity</a:t>
            </a:r>
          </a:p>
        </p:txBody>
      </p:sp>
      <p:pic>
        <p:nvPicPr>
          <p:cNvPr id="1026" name="Picture 2" descr="MAC.svg">
            <a:extLst>
              <a:ext uri="{FF2B5EF4-FFF2-40B4-BE49-F238E27FC236}">
                <a16:creationId xmlns:a16="http://schemas.microsoft.com/office/drawing/2014/main" id="{8DD8E2E7-A6AD-4471-A877-20F0A7495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46049"/>
            <a:ext cx="5219654" cy="3229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1644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9F97-58B3-44DA-ADA8-CE9151AB3619}"/>
              </a:ext>
            </a:extLst>
          </p:cNvPr>
          <p:cNvSpPr>
            <a:spLocks noGrp="1"/>
          </p:cNvSpPr>
          <p:nvPr>
            <p:ph type="title"/>
          </p:nvPr>
        </p:nvSpPr>
        <p:spPr/>
        <p:txBody>
          <a:bodyPr/>
          <a:lstStyle/>
          <a:p>
            <a:r>
              <a:rPr lang="en-US" dirty="0"/>
              <a:t>The </a:t>
            </a:r>
            <a:r>
              <a:rPr lang="en-US" dirty="0" err="1"/>
              <a:t>Elgamal</a:t>
            </a:r>
            <a:r>
              <a:rPr lang="en-US" dirty="0"/>
              <a:t> Cryptosystem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D8FB544-EC6E-4DB3-B179-3906019CC0D0}"/>
                  </a:ext>
                </a:extLst>
              </p:cNvPr>
              <p:cNvSpPr>
                <a:spLocks noGrp="1"/>
              </p:cNvSpPr>
              <p:nvPr>
                <p:ph idx="1"/>
              </p:nvPr>
            </p:nvSpPr>
            <p:spPr/>
            <p:txBody>
              <a:bodyPr/>
              <a:lstStyle/>
              <a:p>
                <a:r>
                  <a:rPr lang="en-US" dirty="0"/>
                  <a:t>In the number system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𝑝</m:t>
                        </m:r>
                      </m:sub>
                    </m:sSub>
                  </m:oMath>
                </a14:m>
                <a:r>
                  <a:rPr lang="en-US" dirty="0"/>
                  <a:t>, all arithmetic is done modulo a prime number p</a:t>
                </a:r>
              </a:p>
              <a:p>
                <a:r>
                  <a:rPr lang="en-US" dirty="0"/>
                  <a:t>A number, </a:t>
                </a:r>
                <a14:m>
                  <m:oMath xmlns:m="http://schemas.openxmlformats.org/officeDocument/2006/math">
                    <m:r>
                      <a:rPr lang="en-US" b="0" i="1" smtClean="0">
                        <a:latin typeface="Cambria Math" panose="02040503050406030204" pitchFamily="18" charset="0"/>
                      </a:rPr>
                      <m:t>𝑔</m:t>
                    </m:r>
                  </m:oMath>
                </a14:m>
                <a:r>
                  <a:rPr lang="en-US" dirty="0"/>
                  <a:t>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𝑝</m:t>
                        </m:r>
                      </m:sub>
                    </m:sSub>
                  </m:oMath>
                </a14:m>
                <a:r>
                  <a:rPr lang="en-US" dirty="0"/>
                  <a:t>, is said to be a </a:t>
                </a:r>
                <a:r>
                  <a:rPr lang="en-US" b="1" i="1" dirty="0"/>
                  <a:t>generator</a:t>
                </a:r>
                <a:r>
                  <a:rPr lang="en-US" dirty="0"/>
                  <a:t> or primitive root modulo </a:t>
                </a:r>
                <a14:m>
                  <m:oMath xmlns:m="http://schemas.openxmlformats.org/officeDocument/2006/math">
                    <m:r>
                      <a:rPr lang="en-US" b="0" i="1" smtClean="0">
                        <a:latin typeface="Cambria Math" panose="02040503050406030204" pitchFamily="18" charset="0"/>
                      </a:rPr>
                      <m:t>𝑝</m:t>
                    </m:r>
                  </m:oMath>
                </a14:m>
                <a:r>
                  <a:rPr lang="en-US" dirty="0"/>
                  <a:t> if for each positive integer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oMath>
                </a14:m>
                <a:r>
                  <a:rPr lang="en-US" dirty="0"/>
                  <a:t>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𝑝</m:t>
                        </m:r>
                      </m:sub>
                    </m:sSub>
                  </m:oMath>
                </a14:m>
                <a:r>
                  <a:rPr lang="en-US" dirty="0"/>
                  <a:t> there is an integer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a14:m>
                <a:r>
                  <a:rPr lang="en-US" dirty="0"/>
                  <a:t>such that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𝑘</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𝑝</m:t>
                    </m:r>
                  </m:oMath>
                </a14:m>
                <a:r>
                  <a:rPr lang="en-US" dirty="0"/>
                  <a:t>.</a:t>
                </a:r>
              </a:p>
              <a:p>
                <a:r>
                  <a:rPr lang="en-US" dirty="0"/>
                  <a:t>There are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−1</m:t>
                        </m:r>
                      </m:e>
                    </m:d>
                  </m:oMath>
                </a14:m>
                <a:r>
                  <a:rPr lang="en-US" dirty="0"/>
                  <a:t> generators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𝑝</m:t>
                        </m:r>
                      </m:sub>
                    </m:sSub>
                  </m:oMath>
                </a14:m>
                <a:r>
                  <a:rPr lang="en-US" dirty="0"/>
                  <a:t> </a:t>
                </a:r>
              </a:p>
              <a:p>
                <a:pPr lvl="1"/>
                <a:endParaRPr lang="en-US" dirty="0"/>
              </a:p>
            </p:txBody>
          </p:sp>
        </mc:Choice>
        <mc:Fallback>
          <p:sp>
            <p:nvSpPr>
              <p:cNvPr id="3" name="Content Placeholder 2">
                <a:extLst>
                  <a:ext uri="{FF2B5EF4-FFF2-40B4-BE49-F238E27FC236}">
                    <a16:creationId xmlns:a16="http://schemas.microsoft.com/office/drawing/2014/main" id="{AD8FB544-EC6E-4DB3-B179-3906019CC0D0}"/>
                  </a:ext>
                </a:extLst>
              </p:cNvPr>
              <p:cNvSpPr>
                <a:spLocks noGrp="1" noRot="1" noChangeAspect="1" noMove="1" noResize="1" noEditPoints="1" noAdjustHandles="1" noChangeArrowheads="1" noChangeShapeType="1" noTextEdit="1"/>
              </p:cNvSpPr>
              <p:nvPr>
                <p:ph idx="1"/>
              </p:nvPr>
            </p:nvSpPr>
            <p:spPr>
              <a:blipFill>
                <a:blip r:embed="rId2"/>
                <a:stretch>
                  <a:fillRect l="-1043" t="-1961" r="-40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9B41758-BFC4-4D80-B32F-4499BCCE0B59}"/>
              </a:ext>
            </a:extLst>
          </p:cNvPr>
          <p:cNvPicPr>
            <a:picLocks noChangeAspect="1"/>
          </p:cNvPicPr>
          <p:nvPr/>
        </p:nvPicPr>
        <p:blipFill>
          <a:blip r:embed="rId3"/>
          <a:stretch>
            <a:fillRect/>
          </a:stretch>
        </p:blipFill>
        <p:spPr>
          <a:xfrm>
            <a:off x="945240" y="4670162"/>
            <a:ext cx="3838575" cy="514350"/>
          </a:xfrm>
          <a:prstGeom prst="rect">
            <a:avLst/>
          </a:prstGeom>
        </p:spPr>
      </p:pic>
      <p:pic>
        <p:nvPicPr>
          <p:cNvPr id="5" name="Picture 4">
            <a:extLst>
              <a:ext uri="{FF2B5EF4-FFF2-40B4-BE49-F238E27FC236}">
                <a16:creationId xmlns:a16="http://schemas.microsoft.com/office/drawing/2014/main" id="{5DADD999-611C-4E74-841C-28AE5DA8D2F7}"/>
              </a:ext>
            </a:extLst>
          </p:cNvPr>
          <p:cNvPicPr>
            <a:picLocks noChangeAspect="1"/>
          </p:cNvPicPr>
          <p:nvPr/>
        </p:nvPicPr>
        <p:blipFill>
          <a:blip r:embed="rId4"/>
          <a:stretch>
            <a:fillRect/>
          </a:stretch>
        </p:blipFill>
        <p:spPr>
          <a:xfrm>
            <a:off x="1026989" y="5266400"/>
            <a:ext cx="6657975" cy="828675"/>
          </a:xfrm>
          <a:prstGeom prst="rect">
            <a:avLst/>
          </a:prstGeom>
        </p:spPr>
      </p:pic>
    </p:spTree>
    <p:extLst>
      <p:ext uri="{BB962C8B-B14F-4D97-AF65-F5344CB8AC3E}">
        <p14:creationId xmlns:p14="http://schemas.microsoft.com/office/powerpoint/2010/main" val="102879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D7C6-8044-4955-B517-8BCAB17AB524}"/>
              </a:ext>
            </a:extLst>
          </p:cNvPr>
          <p:cNvSpPr>
            <a:spLocks noGrp="1"/>
          </p:cNvSpPr>
          <p:nvPr>
            <p:ph type="title"/>
          </p:nvPr>
        </p:nvSpPr>
        <p:spPr/>
        <p:txBody>
          <a:bodyPr/>
          <a:lstStyle/>
          <a:p>
            <a:r>
              <a:rPr lang="en-US" dirty="0"/>
              <a:t>Cryptography &lt; Security</a:t>
            </a:r>
          </a:p>
        </p:txBody>
      </p:sp>
      <p:sp>
        <p:nvSpPr>
          <p:cNvPr id="3" name="Content Placeholder 2">
            <a:extLst>
              <a:ext uri="{FF2B5EF4-FFF2-40B4-BE49-F238E27FC236}">
                <a16:creationId xmlns:a16="http://schemas.microsoft.com/office/drawing/2014/main" id="{48B3385D-5517-4502-A5BF-627AC1ED612D}"/>
              </a:ext>
            </a:extLst>
          </p:cNvPr>
          <p:cNvSpPr>
            <a:spLocks noGrp="1"/>
          </p:cNvSpPr>
          <p:nvPr>
            <p:ph idx="1"/>
          </p:nvPr>
        </p:nvSpPr>
        <p:spPr/>
        <p:txBody>
          <a:bodyPr/>
          <a:lstStyle/>
          <a:p>
            <a:r>
              <a:rPr lang="en-US" dirty="0"/>
              <a:t>Cryptography isn't the solution to security</a:t>
            </a:r>
          </a:p>
          <a:p>
            <a:pPr lvl="1"/>
            <a:r>
              <a:rPr lang="en-US" dirty="0"/>
              <a:t>Buffer overflows, worms, viruses etc. can still happen and cause damages</a:t>
            </a:r>
          </a:p>
          <a:p>
            <a:r>
              <a:rPr lang="en-US" dirty="0"/>
              <a:t>Even when used, difficult to get right</a:t>
            </a:r>
          </a:p>
          <a:p>
            <a:pPr lvl="1"/>
            <a:r>
              <a:rPr lang="en-US" dirty="0"/>
              <a:t>Choice of encryption algorithms</a:t>
            </a:r>
          </a:p>
          <a:p>
            <a:pPr lvl="1"/>
            <a:r>
              <a:rPr lang="en-US" dirty="0"/>
              <a:t>Choice of parameters</a:t>
            </a:r>
          </a:p>
          <a:p>
            <a:pPr lvl="1"/>
            <a:r>
              <a:rPr lang="en-US" dirty="0"/>
              <a:t>Implementation</a:t>
            </a:r>
          </a:p>
          <a:p>
            <a:pPr lvl="1"/>
            <a:r>
              <a:rPr lang="en-US" dirty="0"/>
              <a:t>Hard to detect errors : vulnerability can only be recognized after exploitation</a:t>
            </a:r>
          </a:p>
          <a:p>
            <a:pPr lvl="2"/>
            <a:r>
              <a:rPr lang="en-US" dirty="0"/>
              <a:t>..think of Caesar / substitution ciphers</a:t>
            </a:r>
          </a:p>
        </p:txBody>
      </p:sp>
    </p:spTree>
    <p:extLst>
      <p:ext uri="{BB962C8B-B14F-4D97-AF65-F5344CB8AC3E}">
        <p14:creationId xmlns:p14="http://schemas.microsoft.com/office/powerpoint/2010/main" val="1653844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B4AD-4F69-47D9-8DD7-019395E83747}"/>
              </a:ext>
            </a:extLst>
          </p:cNvPr>
          <p:cNvSpPr>
            <a:spLocks noGrp="1"/>
          </p:cNvSpPr>
          <p:nvPr>
            <p:ph type="title"/>
          </p:nvPr>
        </p:nvSpPr>
        <p:spPr/>
        <p:txBody>
          <a:bodyPr/>
          <a:lstStyle/>
          <a:p>
            <a:r>
              <a:rPr lang="en-US" dirty="0"/>
              <a:t>The </a:t>
            </a:r>
            <a:r>
              <a:rPr lang="en-US" dirty="0" err="1"/>
              <a:t>Elgamal</a:t>
            </a:r>
            <a:r>
              <a:rPr lang="en-US" dirty="0"/>
              <a:t> Cryptosystem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512DFA-3B40-4E1D-B169-D853BE360857}"/>
                  </a:ext>
                </a:extLst>
              </p:cNvPr>
              <p:cNvSpPr>
                <a:spLocks noGrp="1"/>
              </p:cNvSpPr>
              <p:nvPr>
                <p:ph idx="1"/>
              </p:nvPr>
            </p:nvSpPr>
            <p:spPr/>
            <p:txBody>
              <a:bodyPr/>
              <a:lstStyle/>
              <a:p>
                <a:r>
                  <a:rPr lang="en-US" dirty="0"/>
                  <a:t>For a prime number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 −1</m:t>
                    </m:r>
                  </m:oMath>
                </a14:m>
                <a:endParaRPr lang="en-US" dirty="0"/>
              </a:p>
              <a:p>
                <a:r>
                  <a:rPr lang="en-US" dirty="0"/>
                  <a:t>Test different numbers until we find a generator</a:t>
                </a:r>
              </a:p>
              <a:p>
                <a:r>
                  <a:rPr lang="en-US" dirty="0"/>
                  <a:t>Test for g :  </a:t>
                </a:r>
              </a:p>
              <a:p>
                <a:endParaRPr lang="en-US" dirty="0"/>
              </a:p>
              <a:p>
                <a:pPr lvl="1"/>
                <a:r>
                  <a:rPr lang="en-US" dirty="0"/>
                  <a:t>For each prime factor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of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 −1</m:t>
                    </m:r>
                  </m:oMath>
                </a14:m>
                <a:endParaRPr lang="en-US" dirty="0"/>
              </a:p>
              <a:p>
                <a:pPr lvl="1"/>
                <a:r>
                  <a:rPr lang="en-US" dirty="0"/>
                  <a:t>If any value is equal to 1, g is not a generator</a:t>
                </a:r>
              </a:p>
              <a:p>
                <a:pPr lvl="1"/>
                <a:r>
                  <a:rPr lang="en-US" dirty="0"/>
                  <a:t>Difficult to find all prime factors of p – 1 : choose p such that p is large and the factors of p-1 is known</a:t>
                </a:r>
              </a:p>
            </p:txBody>
          </p:sp>
        </mc:Choice>
        <mc:Fallback>
          <p:sp>
            <p:nvSpPr>
              <p:cNvPr id="3" name="Content Placeholder 2">
                <a:extLst>
                  <a:ext uri="{FF2B5EF4-FFF2-40B4-BE49-F238E27FC236}">
                    <a16:creationId xmlns:a16="http://schemas.microsoft.com/office/drawing/2014/main" id="{F0512DFA-3B40-4E1D-B169-D853BE360857}"/>
                  </a:ext>
                </a:extLst>
              </p:cNvPr>
              <p:cNvSpPr>
                <a:spLocks noGrp="1" noRot="1" noChangeAspect="1" noMove="1" noResize="1" noEditPoints="1" noAdjustHandles="1" noChangeArrowheads="1" noChangeShapeType="1" noTextEdit="1"/>
              </p:cNvSpPr>
              <p:nvPr>
                <p:ph idx="1"/>
              </p:nvPr>
            </p:nvSpPr>
            <p:spPr>
              <a:blipFill>
                <a:blip r:embed="rId2"/>
                <a:stretch>
                  <a:fillRect l="-1043" t="-2241" r="-139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691C249-0EDD-4E71-90EF-0F11ECF50255}"/>
              </a:ext>
            </a:extLst>
          </p:cNvPr>
          <p:cNvPicPr>
            <a:picLocks noChangeAspect="1"/>
          </p:cNvPicPr>
          <p:nvPr/>
        </p:nvPicPr>
        <p:blipFill>
          <a:blip r:embed="rId3"/>
          <a:stretch>
            <a:fillRect/>
          </a:stretch>
        </p:blipFill>
        <p:spPr>
          <a:xfrm>
            <a:off x="3765842" y="2876549"/>
            <a:ext cx="3387433" cy="763365"/>
          </a:xfrm>
          <a:prstGeom prst="rect">
            <a:avLst/>
          </a:prstGeom>
        </p:spPr>
      </p:pic>
    </p:spTree>
    <p:extLst>
      <p:ext uri="{BB962C8B-B14F-4D97-AF65-F5344CB8AC3E}">
        <p14:creationId xmlns:p14="http://schemas.microsoft.com/office/powerpoint/2010/main" val="4565979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B4AD-4F69-47D9-8DD7-019395E83747}"/>
              </a:ext>
            </a:extLst>
          </p:cNvPr>
          <p:cNvSpPr>
            <a:spLocks noGrp="1"/>
          </p:cNvSpPr>
          <p:nvPr>
            <p:ph type="title"/>
          </p:nvPr>
        </p:nvSpPr>
        <p:spPr/>
        <p:txBody>
          <a:bodyPr/>
          <a:lstStyle/>
          <a:p>
            <a:r>
              <a:rPr lang="en-US" dirty="0"/>
              <a:t>The </a:t>
            </a:r>
            <a:r>
              <a:rPr lang="en-US" dirty="0" err="1"/>
              <a:t>Elgamal</a:t>
            </a:r>
            <a:r>
              <a:rPr lang="en-US" dirty="0"/>
              <a:t> Cryptosystem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512DFA-3B40-4E1D-B169-D853BE360857}"/>
                  </a:ext>
                </a:extLst>
              </p:cNvPr>
              <p:cNvSpPr>
                <a:spLocks noGrp="1"/>
              </p:cNvSpPr>
              <p:nvPr>
                <p:ph idx="1"/>
              </p:nvPr>
            </p:nvSpPr>
            <p:spPr/>
            <p:txBody>
              <a:bodyPr/>
              <a:lstStyle/>
              <a:p>
                <a:pPr algn="just"/>
                <a:r>
                  <a:rPr lang="en-US" dirty="0"/>
                  <a:t>Once we have a generator </a:t>
                </a:r>
                <a14:m>
                  <m:oMath xmlns:m="http://schemas.openxmlformats.org/officeDocument/2006/math">
                    <m:r>
                      <a:rPr lang="en-US" i="1" dirty="0" smtClean="0">
                        <a:latin typeface="Cambria Math" panose="02040503050406030204" pitchFamily="18" charset="0"/>
                      </a:rPr>
                      <m:t>𝑔</m:t>
                    </m:r>
                  </m:oMath>
                </a14:m>
                <a:r>
                  <a:rPr lang="en-US" dirty="0"/>
                  <a:t>, we can efficiently compute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err="1">
                            <a:latin typeface="Cambria Math" panose="02040503050406030204" pitchFamily="18" charset="0"/>
                          </a:rPr>
                          <m:t>𝑔</m:t>
                        </m:r>
                      </m:e>
                      <m:sup>
                        <m:r>
                          <a:rPr lang="en-US" b="0" i="1" dirty="0" smtClean="0">
                            <a:latin typeface="Cambria Math" panose="02040503050406030204" pitchFamily="18" charset="0"/>
                          </a:rPr>
                          <m:t>𝑘</m:t>
                        </m:r>
                      </m:sup>
                    </m:sSup>
                    <m:r>
                      <a:rPr lang="en-US" i="1" dirty="0">
                        <a:latin typeface="Cambria Math" panose="02040503050406030204" pitchFamily="18" charset="0"/>
                      </a:rPr>
                      <m:t> </m:t>
                    </m:r>
                    <m:r>
                      <a:rPr lang="en-US" i="1" dirty="0">
                        <a:latin typeface="Cambria Math" panose="02040503050406030204" pitchFamily="18" charset="0"/>
                      </a:rPr>
                      <m:t>𝑚𝑜𝑑</m:t>
                    </m:r>
                    <m:r>
                      <a:rPr lang="en-US" i="1" dirty="0">
                        <a:latin typeface="Cambria Math" panose="02040503050406030204" pitchFamily="18" charset="0"/>
                      </a:rPr>
                      <m:t> </m:t>
                    </m:r>
                    <m:r>
                      <a:rPr lang="en-US" i="1" dirty="0" smtClean="0">
                        <a:latin typeface="Cambria Math" panose="02040503050406030204" pitchFamily="18" charset="0"/>
                      </a:rPr>
                      <m:t>𝑝</m:t>
                    </m:r>
                    <m:r>
                      <a:rPr lang="en-US" i="1" dirty="0">
                        <a:latin typeface="Cambria Math" panose="02040503050406030204" pitchFamily="18" charset="0"/>
                      </a:rPr>
                      <m:t> </m:t>
                    </m:r>
                  </m:oMath>
                </a14:m>
                <a:r>
                  <a:rPr lang="en-US" dirty="0"/>
                  <a:t>for any value </a:t>
                </a:r>
                <a14:m>
                  <m:oMath xmlns:m="http://schemas.openxmlformats.org/officeDocument/2006/math">
                    <m:r>
                      <a:rPr lang="en-US" i="1" dirty="0" smtClean="0">
                        <a:latin typeface="Cambria Math" panose="02040503050406030204" pitchFamily="18" charset="0"/>
                      </a:rPr>
                      <m:t>𝑘</m:t>
                    </m:r>
                  </m:oMath>
                </a14:m>
                <a:endParaRPr lang="en-US" dirty="0"/>
              </a:p>
              <a:p>
                <a:pPr algn="just"/>
                <a:r>
                  <a:rPr lang="en-US" dirty="0"/>
                  <a:t>Conversely, Conversely, given </a:t>
                </a:r>
                <a14:m>
                  <m:oMath xmlns:m="http://schemas.openxmlformats.org/officeDocument/2006/math">
                    <m:r>
                      <a:rPr lang="en-US" i="1" dirty="0" smtClean="0">
                        <a:latin typeface="Cambria Math" panose="02040503050406030204" pitchFamily="18" charset="0"/>
                      </a:rPr>
                      <m:t>𝑥</m:t>
                    </m:r>
                  </m:oMath>
                </a14:m>
                <a:r>
                  <a:rPr lang="en-US" dirty="0"/>
                  <a:t>, </a:t>
                </a:r>
                <a14:m>
                  <m:oMath xmlns:m="http://schemas.openxmlformats.org/officeDocument/2006/math">
                    <m:r>
                      <a:rPr lang="en-US" i="1" dirty="0" smtClean="0">
                        <a:latin typeface="Cambria Math" panose="02040503050406030204" pitchFamily="18" charset="0"/>
                      </a:rPr>
                      <m:t>𝑔</m:t>
                    </m:r>
                  </m:oMath>
                </a14:m>
                <a:r>
                  <a:rPr lang="en-US" dirty="0"/>
                  <a:t>, and </a:t>
                </a:r>
                <a14:m>
                  <m:oMath xmlns:m="http://schemas.openxmlformats.org/officeDocument/2006/math">
                    <m:r>
                      <a:rPr lang="en-US" i="1" dirty="0" smtClean="0">
                        <a:latin typeface="Cambria Math" panose="02040503050406030204" pitchFamily="18" charset="0"/>
                      </a:rPr>
                      <m:t>𝑝</m:t>
                    </m:r>
                  </m:oMath>
                </a14:m>
                <a:r>
                  <a:rPr lang="en-US" dirty="0"/>
                  <a:t>, the problem of determining </a:t>
                </a:r>
                <a14:m>
                  <m:oMath xmlns:m="http://schemas.openxmlformats.org/officeDocument/2006/math">
                    <m:r>
                      <a:rPr lang="en-US" i="1" dirty="0" smtClean="0">
                        <a:latin typeface="Cambria Math" panose="02040503050406030204" pitchFamily="18" charset="0"/>
                      </a:rPr>
                      <m:t>𝑘</m:t>
                    </m:r>
                  </m:oMath>
                </a14:m>
                <a:r>
                  <a:rPr lang="en-US" dirty="0"/>
                  <a:t> such that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err="1">
                            <a:latin typeface="Cambria Math" panose="02040503050406030204" pitchFamily="18" charset="0"/>
                          </a:rPr>
                          <m:t>𝑔</m:t>
                        </m:r>
                      </m:e>
                      <m:sup>
                        <m:r>
                          <a:rPr lang="en-US" b="0" i="1" dirty="0" smtClean="0">
                            <a:latin typeface="Cambria Math" panose="02040503050406030204" pitchFamily="18" charset="0"/>
                          </a:rPr>
                          <m:t>𝑘</m:t>
                        </m:r>
                      </m:sup>
                    </m:sSup>
                    <m:r>
                      <a:rPr lang="en-US" i="1" dirty="0">
                        <a:latin typeface="Cambria Math" panose="02040503050406030204" pitchFamily="18" charset="0"/>
                      </a:rPr>
                      <m:t> </m:t>
                    </m:r>
                    <m:r>
                      <a:rPr lang="en-US" i="1" dirty="0">
                        <a:latin typeface="Cambria Math" panose="02040503050406030204" pitchFamily="18" charset="0"/>
                      </a:rPr>
                      <m:t>𝑚𝑜𝑑</m:t>
                    </m:r>
                    <m:r>
                      <a:rPr lang="en-US" i="1" dirty="0">
                        <a:latin typeface="Cambria Math" panose="02040503050406030204" pitchFamily="18" charset="0"/>
                      </a:rPr>
                      <m:t> </m:t>
                    </m:r>
                    <m:r>
                      <a:rPr lang="en-US" i="1" dirty="0">
                        <a:latin typeface="Cambria Math" panose="02040503050406030204" pitchFamily="18" charset="0"/>
                      </a:rPr>
                      <m:t>𝑝</m:t>
                    </m:r>
                    <m:r>
                      <a:rPr lang="en-US" i="1" dirty="0">
                        <a:latin typeface="Cambria Math" panose="02040503050406030204" pitchFamily="18" charset="0"/>
                      </a:rPr>
                      <m:t> </m:t>
                    </m:r>
                  </m:oMath>
                </a14:m>
                <a:r>
                  <a:rPr lang="en-US" dirty="0"/>
                  <a:t>is known as the </a:t>
                </a:r>
                <a:r>
                  <a:rPr lang="en-US" b="1" i="1" dirty="0"/>
                  <a:t>discrete logarithm problem</a:t>
                </a:r>
                <a:r>
                  <a:rPr lang="en-US" dirty="0"/>
                  <a:t>.</a:t>
                </a:r>
              </a:p>
              <a:p>
                <a:pPr lvl="1" algn="just"/>
                <a:r>
                  <a:rPr lang="en-US" dirty="0"/>
                  <a:t>Widely considered computationally difficult (similar to factoring problem)</a:t>
                </a:r>
              </a:p>
            </p:txBody>
          </p:sp>
        </mc:Choice>
        <mc:Fallback>
          <p:sp>
            <p:nvSpPr>
              <p:cNvPr id="3" name="Content Placeholder 2">
                <a:extLst>
                  <a:ext uri="{FF2B5EF4-FFF2-40B4-BE49-F238E27FC236}">
                    <a16:creationId xmlns:a16="http://schemas.microsoft.com/office/drawing/2014/main" id="{F0512DFA-3B40-4E1D-B169-D853BE360857}"/>
                  </a:ext>
                </a:extLst>
              </p:cNvPr>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US">
                    <a:noFill/>
                  </a:rPr>
                  <a:t> </a:t>
                </a:r>
              </a:p>
            </p:txBody>
          </p:sp>
        </mc:Fallback>
      </mc:AlternateContent>
    </p:spTree>
    <p:extLst>
      <p:ext uri="{BB962C8B-B14F-4D97-AF65-F5344CB8AC3E}">
        <p14:creationId xmlns:p14="http://schemas.microsoft.com/office/powerpoint/2010/main" val="4224155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68EEC-F877-4B3D-AAE0-0C387EE4DB3F}"/>
              </a:ext>
            </a:extLst>
          </p:cNvPr>
          <p:cNvSpPr>
            <a:spLocks noGrp="1"/>
          </p:cNvSpPr>
          <p:nvPr>
            <p:ph type="title"/>
          </p:nvPr>
        </p:nvSpPr>
        <p:spPr/>
        <p:txBody>
          <a:bodyPr/>
          <a:lstStyle/>
          <a:p>
            <a:r>
              <a:rPr lang="en-US" dirty="0"/>
              <a:t>The </a:t>
            </a:r>
            <a:r>
              <a:rPr lang="en-US" dirty="0" err="1"/>
              <a:t>Elgamal</a:t>
            </a:r>
            <a:r>
              <a:rPr lang="en-US" dirty="0"/>
              <a:t> Cryptosystem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12E635-564D-4D42-A287-D5334B719031}"/>
                  </a:ext>
                </a:extLst>
              </p:cNvPr>
              <p:cNvSpPr>
                <a:spLocks noGrp="1"/>
              </p:cNvSpPr>
              <p:nvPr>
                <p:ph idx="1"/>
              </p:nvPr>
            </p:nvSpPr>
            <p:spPr/>
            <p:txBody>
              <a:bodyPr/>
              <a:lstStyle/>
              <a:p>
                <a:r>
                  <a:rPr lang="en-US" dirty="0"/>
                  <a:t>As a part of the setup, Bob chooses a random large prime number, </a:t>
                </a:r>
                <a14:m>
                  <m:oMath xmlns:m="http://schemas.openxmlformats.org/officeDocument/2006/math">
                    <m:r>
                      <a:rPr lang="en-US" i="1" dirty="0" smtClean="0">
                        <a:latin typeface="Cambria Math" panose="02040503050406030204" pitchFamily="18" charset="0"/>
                      </a:rPr>
                      <m:t>𝑝</m:t>
                    </m:r>
                  </m:oMath>
                </a14:m>
                <a:r>
                  <a:rPr lang="en-US" dirty="0"/>
                  <a:t>, and finds a generator, </a:t>
                </a:r>
                <a14:m>
                  <m:oMath xmlns:m="http://schemas.openxmlformats.org/officeDocument/2006/math">
                    <m:r>
                      <a:rPr lang="en-US" i="1" dirty="0" smtClean="0">
                        <a:latin typeface="Cambria Math" panose="02040503050406030204" pitchFamily="18" charset="0"/>
                      </a:rPr>
                      <m:t>𝑔</m:t>
                    </m:r>
                  </m:oMath>
                </a14:m>
                <a:r>
                  <a:rPr lang="en-US" dirty="0"/>
                  <a:t>, for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𝑍</m:t>
                        </m:r>
                      </m:e>
                      <m:sub>
                        <m:r>
                          <a:rPr lang="en-US" i="1" dirty="0" smtClean="0">
                            <a:latin typeface="Cambria Math" panose="02040503050406030204" pitchFamily="18" charset="0"/>
                          </a:rPr>
                          <m:t>𝑝</m:t>
                        </m:r>
                      </m:sub>
                    </m:sSub>
                  </m:oMath>
                </a14:m>
                <a:endParaRPr lang="en-US" dirty="0"/>
              </a:p>
              <a:p>
                <a:r>
                  <a:rPr lang="en-US" dirty="0"/>
                  <a:t>picks a random number, </a:t>
                </a:r>
                <a14:m>
                  <m:oMath xmlns:m="http://schemas.openxmlformats.org/officeDocument/2006/math">
                    <m:r>
                      <a:rPr lang="en-US" i="1" dirty="0" smtClean="0">
                        <a:latin typeface="Cambria Math" panose="02040503050406030204" pitchFamily="18" charset="0"/>
                      </a:rPr>
                      <m:t>𝑥</m:t>
                    </m:r>
                  </m:oMath>
                </a14:m>
                <a:r>
                  <a:rPr lang="en-US" dirty="0"/>
                  <a:t>, between 1 and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 − 2</m:t>
                    </m:r>
                  </m:oMath>
                </a14:m>
                <a:r>
                  <a:rPr lang="en-US" dirty="0"/>
                  <a:t>, and computes</a:t>
                </a:r>
              </a:p>
              <a:p>
                <a:pPr marL="0" indent="0" algn="ctr">
                  <a:buNone/>
                </a:pPr>
                <a:r>
                  <a:rPr lang="en-US" dirty="0"/>
                  <a:t>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err="1">
                            <a:latin typeface="Cambria Math" panose="02040503050406030204" pitchFamily="18" charset="0"/>
                          </a:rPr>
                          <m:t>𝑔</m:t>
                        </m:r>
                      </m:e>
                      <m:sup>
                        <m:r>
                          <a:rPr lang="en-US" b="0" i="1" dirty="0" smtClean="0">
                            <a:latin typeface="Cambria Math" panose="02040503050406030204" pitchFamily="18" charset="0"/>
                          </a:rPr>
                          <m:t>𝑥</m:t>
                        </m:r>
                      </m:sup>
                    </m:sSup>
                    <m:r>
                      <a:rPr lang="en-US" i="1" dirty="0">
                        <a:latin typeface="Cambria Math" panose="02040503050406030204" pitchFamily="18" charset="0"/>
                      </a:rPr>
                      <m:t> </m:t>
                    </m:r>
                    <m:r>
                      <a:rPr lang="en-US" i="1" dirty="0">
                        <a:latin typeface="Cambria Math" panose="02040503050406030204" pitchFamily="18" charset="0"/>
                      </a:rPr>
                      <m:t>𝑚𝑜𝑑</m:t>
                    </m:r>
                    <m:r>
                      <a:rPr lang="en-US" i="1" dirty="0">
                        <a:latin typeface="Cambria Math" panose="02040503050406030204" pitchFamily="18" charset="0"/>
                      </a:rPr>
                      <m:t> </m:t>
                    </m:r>
                    <m:r>
                      <a:rPr lang="en-US" i="1" dirty="0">
                        <a:latin typeface="Cambria Math" panose="02040503050406030204" pitchFamily="18" charset="0"/>
                      </a:rPr>
                      <m:t>𝑝</m:t>
                    </m:r>
                  </m:oMath>
                </a14:m>
                <a:endParaRPr lang="en-US" dirty="0"/>
              </a:p>
              <a:p>
                <a:pPr lvl="1"/>
                <a14:m>
                  <m:oMath xmlns:m="http://schemas.openxmlformats.org/officeDocument/2006/math">
                    <m:r>
                      <a:rPr lang="en-US" i="1" dirty="0" smtClean="0">
                        <a:latin typeface="Cambria Math" panose="02040503050406030204" pitchFamily="18" charset="0"/>
                      </a:rPr>
                      <m:t>𝑥</m:t>
                    </m:r>
                  </m:oMath>
                </a14:m>
                <a:r>
                  <a:rPr lang="en-US" dirty="0"/>
                  <a:t> is the secret key for Bob</a:t>
                </a:r>
              </a:p>
              <a:p>
                <a:pPr lvl="1"/>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𝑝</m:t>
                    </m:r>
                    <m:r>
                      <a:rPr lang="en-US" i="1" dirty="0" err="1" smtClean="0">
                        <a:latin typeface="Cambria Math" panose="02040503050406030204" pitchFamily="18" charset="0"/>
                      </a:rPr>
                      <m:t>,</m:t>
                    </m:r>
                    <m:r>
                      <a:rPr lang="en-US" i="1" dirty="0" err="1" smtClean="0">
                        <a:latin typeface="Cambria Math" panose="02040503050406030204" pitchFamily="18" charset="0"/>
                      </a:rPr>
                      <m:t>𝑔</m:t>
                    </m:r>
                    <m:r>
                      <a:rPr lang="en-US" i="1" dirty="0" err="1" smtClean="0">
                        <a:latin typeface="Cambria Math" panose="02040503050406030204" pitchFamily="18" charset="0"/>
                      </a:rPr>
                      <m:t>,</m:t>
                    </m:r>
                    <m:r>
                      <a:rPr lang="en-US" i="1" dirty="0" err="1" smtClean="0">
                        <a:latin typeface="Cambria Math" panose="02040503050406030204" pitchFamily="18" charset="0"/>
                      </a:rPr>
                      <m:t>𝑦</m:t>
                    </m:r>
                    <m:r>
                      <a:rPr lang="en-US" i="1" dirty="0" smtClean="0">
                        <a:latin typeface="Cambria Math" panose="02040503050406030204" pitchFamily="18" charset="0"/>
                      </a:rPr>
                      <m:t>)</m:t>
                    </m:r>
                  </m:oMath>
                </a14:m>
                <a:r>
                  <a:rPr lang="en-US" dirty="0"/>
                  <a:t> is the public key</a:t>
                </a:r>
              </a:p>
            </p:txBody>
          </p:sp>
        </mc:Choice>
        <mc:Fallback>
          <p:sp>
            <p:nvSpPr>
              <p:cNvPr id="3" name="Content Placeholder 2">
                <a:extLst>
                  <a:ext uri="{FF2B5EF4-FFF2-40B4-BE49-F238E27FC236}">
                    <a16:creationId xmlns:a16="http://schemas.microsoft.com/office/drawing/2014/main" id="{4212E635-564D-4D42-A287-D5334B719031}"/>
                  </a:ext>
                </a:extLst>
              </p:cNvPr>
              <p:cNvSpPr>
                <a:spLocks noGrp="1" noRot="1" noChangeAspect="1" noMove="1" noResize="1" noEditPoints="1" noAdjustHandles="1" noChangeArrowheads="1" noChangeShapeType="1" noTextEdit="1"/>
              </p:cNvSpPr>
              <p:nvPr>
                <p:ph idx="1"/>
              </p:nvPr>
            </p:nvSpPr>
            <p:spPr>
              <a:blipFill>
                <a:blip r:embed="rId2"/>
                <a:stretch>
                  <a:fillRect l="-1043" t="-2241" r="-406"/>
                </a:stretch>
              </a:blipFill>
            </p:spPr>
            <p:txBody>
              <a:bodyPr/>
              <a:lstStyle/>
              <a:p>
                <a:r>
                  <a:rPr lang="en-US">
                    <a:noFill/>
                  </a:rPr>
                  <a:t> </a:t>
                </a:r>
              </a:p>
            </p:txBody>
          </p:sp>
        </mc:Fallback>
      </mc:AlternateContent>
    </p:spTree>
    <p:extLst>
      <p:ext uri="{BB962C8B-B14F-4D97-AF65-F5344CB8AC3E}">
        <p14:creationId xmlns:p14="http://schemas.microsoft.com/office/powerpoint/2010/main" val="29005353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9BA2-212E-443D-BA01-42193F327611}"/>
              </a:ext>
            </a:extLst>
          </p:cNvPr>
          <p:cNvSpPr>
            <a:spLocks noGrp="1"/>
          </p:cNvSpPr>
          <p:nvPr>
            <p:ph type="title"/>
          </p:nvPr>
        </p:nvSpPr>
        <p:spPr/>
        <p:txBody>
          <a:bodyPr/>
          <a:lstStyle/>
          <a:p>
            <a:r>
              <a:rPr lang="en-US" dirty="0"/>
              <a:t>The </a:t>
            </a:r>
            <a:r>
              <a:rPr lang="en-US" dirty="0" err="1"/>
              <a:t>Elgamal</a:t>
            </a:r>
            <a:r>
              <a:rPr lang="en-US" dirty="0"/>
              <a:t> Cryptosystem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C910E5-F7A5-4A68-9B27-6FBD2BD73814}"/>
                  </a:ext>
                </a:extLst>
              </p:cNvPr>
              <p:cNvSpPr>
                <a:spLocks noGrp="1"/>
              </p:cNvSpPr>
              <p:nvPr>
                <p:ph idx="1"/>
              </p:nvPr>
            </p:nvSpPr>
            <p:spPr/>
            <p:txBody>
              <a:bodyPr/>
              <a:lstStyle/>
              <a:p>
                <a:r>
                  <a:rPr lang="en-US" dirty="0"/>
                  <a:t>Alice wants to send message </a:t>
                </a:r>
                <a14:m>
                  <m:oMath xmlns:m="http://schemas.openxmlformats.org/officeDocument/2006/math">
                    <m:r>
                      <a:rPr lang="en-US" i="1" dirty="0" smtClean="0">
                        <a:latin typeface="Cambria Math" panose="02040503050406030204" pitchFamily="18" charset="0"/>
                      </a:rPr>
                      <m:t>𝑀</m:t>
                    </m:r>
                  </m:oMath>
                </a14:m>
                <a:r>
                  <a:rPr lang="en-US" dirty="0"/>
                  <a:t> to Bob</a:t>
                </a:r>
              </a:p>
              <a:p>
                <a:r>
                  <a:rPr lang="en-US" dirty="0"/>
                  <a:t>Generates a random number </a:t>
                </a:r>
                <a14:m>
                  <m:oMath xmlns:m="http://schemas.openxmlformats.org/officeDocument/2006/math">
                    <m:r>
                      <a:rPr lang="en-US" i="1" dirty="0" smtClean="0">
                        <a:latin typeface="Cambria Math" panose="02040503050406030204" pitchFamily="18" charset="0"/>
                      </a:rPr>
                      <m:t>𝑘</m:t>
                    </m:r>
                  </m:oMath>
                </a14:m>
                <a:endParaRPr lang="en-US" dirty="0"/>
              </a:p>
              <a:p>
                <a:r>
                  <a:rPr lang="en-US" dirty="0"/>
                  <a:t>Computes:</a:t>
                </a:r>
              </a:p>
              <a:p>
                <a:endParaRPr lang="en-US" dirty="0"/>
              </a:p>
              <a:p>
                <a:pPr marL="0" indent="0">
                  <a:buNone/>
                </a:pPr>
                <a:endParaRPr lang="en-US" dirty="0"/>
              </a:p>
              <a:p>
                <a:pPr marL="0" indent="0">
                  <a:buNone/>
                </a:pPr>
                <a:endParaRPr lang="en-US" dirty="0"/>
              </a:p>
              <a:p>
                <a:r>
                  <a:rPr lang="en-US" dirty="0"/>
                  <a:t>Bob decrypts the ciphertext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𝑎</m:t>
                    </m:r>
                    <m:r>
                      <a:rPr lang="en-US" i="1" dirty="0" err="1" smtClean="0">
                        <a:latin typeface="Cambria Math" panose="02040503050406030204" pitchFamily="18" charset="0"/>
                      </a:rPr>
                      <m:t>,</m:t>
                    </m:r>
                    <m:r>
                      <a:rPr lang="en-US" i="1" dirty="0" err="1" smtClean="0">
                        <a:latin typeface="Cambria Math" panose="02040503050406030204" pitchFamily="18" charset="0"/>
                      </a:rPr>
                      <m:t>𝑏</m:t>
                    </m:r>
                    <m:r>
                      <a:rPr lang="en-US" i="1" dirty="0" smtClean="0">
                        <a:latin typeface="Cambria Math" panose="02040503050406030204" pitchFamily="18" charset="0"/>
                      </a:rPr>
                      <m:t>)</m:t>
                    </m:r>
                  </m:oMath>
                </a14:m>
                <a:r>
                  <a:rPr lang="en-US" dirty="0"/>
                  <a:t>  by computing : </a:t>
                </a:r>
              </a:p>
            </p:txBody>
          </p:sp>
        </mc:Choice>
        <mc:Fallback>
          <p:sp>
            <p:nvSpPr>
              <p:cNvPr id="3" name="Content Placeholder 2">
                <a:extLst>
                  <a:ext uri="{FF2B5EF4-FFF2-40B4-BE49-F238E27FC236}">
                    <a16:creationId xmlns:a16="http://schemas.microsoft.com/office/drawing/2014/main" id="{E5C910E5-F7A5-4A68-9B27-6FBD2BD7381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FD72E738-4B51-4A3F-9C37-8C7C0E4742CE}"/>
              </a:ext>
            </a:extLst>
          </p:cNvPr>
          <p:cNvPicPr>
            <a:picLocks noChangeAspect="1"/>
          </p:cNvPicPr>
          <p:nvPr/>
        </p:nvPicPr>
        <p:blipFill>
          <a:blip r:embed="rId3"/>
          <a:stretch>
            <a:fillRect/>
          </a:stretch>
        </p:blipFill>
        <p:spPr>
          <a:xfrm>
            <a:off x="3927113" y="3429000"/>
            <a:ext cx="3435538" cy="1109709"/>
          </a:xfrm>
          <a:prstGeom prst="rect">
            <a:avLst/>
          </a:prstGeom>
        </p:spPr>
      </p:pic>
      <p:pic>
        <p:nvPicPr>
          <p:cNvPr id="5" name="Picture 4">
            <a:extLst>
              <a:ext uri="{FF2B5EF4-FFF2-40B4-BE49-F238E27FC236}">
                <a16:creationId xmlns:a16="http://schemas.microsoft.com/office/drawing/2014/main" id="{D597BA4B-EF11-4496-AC69-1F2F794FBD67}"/>
              </a:ext>
            </a:extLst>
          </p:cNvPr>
          <p:cNvPicPr>
            <a:picLocks noChangeAspect="1"/>
          </p:cNvPicPr>
          <p:nvPr/>
        </p:nvPicPr>
        <p:blipFill>
          <a:blip r:embed="rId4"/>
          <a:stretch>
            <a:fillRect/>
          </a:stretch>
        </p:blipFill>
        <p:spPr>
          <a:xfrm>
            <a:off x="3995072" y="5509639"/>
            <a:ext cx="3524314" cy="938854"/>
          </a:xfrm>
          <a:prstGeom prst="rect">
            <a:avLst/>
          </a:prstGeom>
        </p:spPr>
      </p:pic>
    </p:spTree>
    <p:extLst>
      <p:ext uri="{BB962C8B-B14F-4D97-AF65-F5344CB8AC3E}">
        <p14:creationId xmlns:p14="http://schemas.microsoft.com/office/powerpoint/2010/main" val="3026951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B4C5E-E0CC-4353-A2B5-675B1FBB5146}"/>
              </a:ext>
            </a:extLst>
          </p:cNvPr>
          <p:cNvSpPr>
            <a:spLocks noGrp="1"/>
          </p:cNvSpPr>
          <p:nvPr>
            <p:ph type="title"/>
          </p:nvPr>
        </p:nvSpPr>
        <p:spPr/>
        <p:txBody>
          <a:bodyPr/>
          <a:lstStyle/>
          <a:p>
            <a:r>
              <a:rPr lang="en-US" dirty="0"/>
              <a:t>The </a:t>
            </a:r>
            <a:r>
              <a:rPr lang="en-US" dirty="0" err="1"/>
              <a:t>Elgamal</a:t>
            </a:r>
            <a:r>
              <a:rPr lang="en-US" dirty="0"/>
              <a:t> Cryptosystem</a:t>
            </a:r>
          </a:p>
        </p:txBody>
      </p:sp>
      <p:sp>
        <p:nvSpPr>
          <p:cNvPr id="3" name="Content Placeholder 2">
            <a:extLst>
              <a:ext uri="{FF2B5EF4-FFF2-40B4-BE49-F238E27FC236}">
                <a16:creationId xmlns:a16="http://schemas.microsoft.com/office/drawing/2014/main" id="{FFF56494-7913-4900-9B74-68DE1719088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DE49D99-052F-4446-B82B-BB3A0F4EAA1A}"/>
              </a:ext>
            </a:extLst>
          </p:cNvPr>
          <p:cNvPicPr>
            <a:picLocks noChangeAspect="1"/>
          </p:cNvPicPr>
          <p:nvPr/>
        </p:nvPicPr>
        <p:blipFill>
          <a:blip r:embed="rId2"/>
          <a:stretch>
            <a:fillRect/>
          </a:stretch>
        </p:blipFill>
        <p:spPr>
          <a:xfrm>
            <a:off x="4480857" y="1965269"/>
            <a:ext cx="3435538" cy="1109709"/>
          </a:xfrm>
          <a:prstGeom prst="rect">
            <a:avLst/>
          </a:prstGeom>
        </p:spPr>
      </p:pic>
      <p:pic>
        <p:nvPicPr>
          <p:cNvPr id="5" name="Picture 4">
            <a:extLst>
              <a:ext uri="{FF2B5EF4-FFF2-40B4-BE49-F238E27FC236}">
                <a16:creationId xmlns:a16="http://schemas.microsoft.com/office/drawing/2014/main" id="{B1507F0E-7FAE-44FA-95A1-59E97F8DB13A}"/>
              </a:ext>
            </a:extLst>
          </p:cNvPr>
          <p:cNvPicPr>
            <a:picLocks noChangeAspect="1"/>
          </p:cNvPicPr>
          <p:nvPr/>
        </p:nvPicPr>
        <p:blipFill>
          <a:blip r:embed="rId3"/>
          <a:stretch>
            <a:fillRect/>
          </a:stretch>
        </p:blipFill>
        <p:spPr>
          <a:xfrm>
            <a:off x="7829486" y="2136124"/>
            <a:ext cx="3524314" cy="938854"/>
          </a:xfrm>
          <a:prstGeom prst="rect">
            <a:avLst/>
          </a:prstGeom>
        </p:spPr>
      </p:pic>
      <p:pic>
        <p:nvPicPr>
          <p:cNvPr id="6" name="Picture 5">
            <a:extLst>
              <a:ext uri="{FF2B5EF4-FFF2-40B4-BE49-F238E27FC236}">
                <a16:creationId xmlns:a16="http://schemas.microsoft.com/office/drawing/2014/main" id="{4767051D-5C39-4EDA-BCAD-06AF75D76ECC}"/>
              </a:ext>
            </a:extLst>
          </p:cNvPr>
          <p:cNvPicPr>
            <a:picLocks noChangeAspect="1"/>
          </p:cNvPicPr>
          <p:nvPr/>
        </p:nvPicPr>
        <p:blipFill>
          <a:blip r:embed="rId4"/>
          <a:stretch>
            <a:fillRect/>
          </a:stretch>
        </p:blipFill>
        <p:spPr>
          <a:xfrm>
            <a:off x="1857375" y="2308934"/>
            <a:ext cx="2164216" cy="389898"/>
          </a:xfrm>
          <a:prstGeom prst="rect">
            <a:avLst/>
          </a:prstGeom>
        </p:spPr>
      </p:pic>
      <p:pic>
        <p:nvPicPr>
          <p:cNvPr id="7" name="Picture 6">
            <a:extLst>
              <a:ext uri="{FF2B5EF4-FFF2-40B4-BE49-F238E27FC236}">
                <a16:creationId xmlns:a16="http://schemas.microsoft.com/office/drawing/2014/main" id="{C05AC20D-D1E5-43F5-9B09-24F4FC489EF4}"/>
              </a:ext>
            </a:extLst>
          </p:cNvPr>
          <p:cNvPicPr>
            <a:picLocks noChangeAspect="1"/>
          </p:cNvPicPr>
          <p:nvPr/>
        </p:nvPicPr>
        <p:blipFill>
          <a:blip r:embed="rId5"/>
          <a:stretch>
            <a:fillRect/>
          </a:stretch>
        </p:blipFill>
        <p:spPr>
          <a:xfrm>
            <a:off x="3624611" y="3413206"/>
            <a:ext cx="5148030" cy="2621978"/>
          </a:xfrm>
          <a:prstGeom prst="rect">
            <a:avLst/>
          </a:prstGeom>
        </p:spPr>
      </p:pic>
    </p:spTree>
    <p:extLst>
      <p:ext uri="{BB962C8B-B14F-4D97-AF65-F5344CB8AC3E}">
        <p14:creationId xmlns:p14="http://schemas.microsoft.com/office/powerpoint/2010/main" val="34052982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10EE-F516-42BB-9501-CA61E569FEE1}"/>
              </a:ext>
            </a:extLst>
          </p:cNvPr>
          <p:cNvSpPr>
            <a:spLocks noGrp="1"/>
          </p:cNvSpPr>
          <p:nvPr>
            <p:ph type="title"/>
          </p:nvPr>
        </p:nvSpPr>
        <p:spPr/>
        <p:txBody>
          <a:bodyPr/>
          <a:lstStyle/>
          <a:p>
            <a:r>
              <a:rPr lang="en-US" dirty="0"/>
              <a:t>The </a:t>
            </a:r>
            <a:r>
              <a:rPr lang="en-US" dirty="0" err="1"/>
              <a:t>Elgamal</a:t>
            </a:r>
            <a:r>
              <a:rPr lang="en-US" dirty="0"/>
              <a:t> Signature Scheme</a:t>
            </a:r>
          </a:p>
        </p:txBody>
      </p:sp>
      <p:sp>
        <p:nvSpPr>
          <p:cNvPr id="6" name="Content Placeholder 5">
            <a:extLst>
              <a:ext uri="{FF2B5EF4-FFF2-40B4-BE49-F238E27FC236}">
                <a16:creationId xmlns:a16="http://schemas.microsoft.com/office/drawing/2014/main" id="{180C95E9-F6CF-4B09-9BC0-D5A835F40BA8}"/>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544B3DC4-F2AD-4E11-88F7-6C39DFB0B13B}"/>
              </a:ext>
            </a:extLst>
          </p:cNvPr>
          <p:cNvPicPr>
            <a:picLocks noChangeAspect="1"/>
          </p:cNvPicPr>
          <p:nvPr/>
        </p:nvPicPr>
        <p:blipFill>
          <a:blip r:embed="rId2"/>
          <a:stretch>
            <a:fillRect/>
          </a:stretch>
        </p:blipFill>
        <p:spPr>
          <a:xfrm>
            <a:off x="838200" y="1798990"/>
            <a:ext cx="9433264" cy="4961925"/>
          </a:xfrm>
          <a:prstGeom prst="rect">
            <a:avLst/>
          </a:prstGeom>
        </p:spPr>
      </p:pic>
    </p:spTree>
    <p:extLst>
      <p:ext uri="{BB962C8B-B14F-4D97-AF65-F5344CB8AC3E}">
        <p14:creationId xmlns:p14="http://schemas.microsoft.com/office/powerpoint/2010/main" val="6179969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10EE-F516-42BB-9501-CA61E569FEE1}"/>
              </a:ext>
            </a:extLst>
          </p:cNvPr>
          <p:cNvSpPr>
            <a:spLocks noGrp="1"/>
          </p:cNvSpPr>
          <p:nvPr>
            <p:ph type="title"/>
          </p:nvPr>
        </p:nvSpPr>
        <p:spPr/>
        <p:txBody>
          <a:bodyPr/>
          <a:lstStyle/>
          <a:p>
            <a:r>
              <a:rPr lang="en-US" dirty="0"/>
              <a:t>The </a:t>
            </a:r>
            <a:r>
              <a:rPr lang="en-US" dirty="0" err="1"/>
              <a:t>Elgamal</a:t>
            </a:r>
            <a:r>
              <a:rPr lang="en-US" dirty="0"/>
              <a:t> Signature Scheme : Caution</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180C95E9-F6CF-4B09-9BC0-D5A835F40BA8}"/>
                  </a:ext>
                </a:extLst>
              </p:cNvPr>
              <p:cNvSpPr>
                <a:spLocks noGrp="1"/>
              </p:cNvSpPr>
              <p:nvPr>
                <p:ph idx="1"/>
              </p:nvPr>
            </p:nvSpPr>
            <p:spPr/>
            <p:txBody>
              <a:bodyPr/>
              <a:lstStyle/>
              <a:p>
                <a:r>
                  <a:rPr lang="en-US" dirty="0"/>
                  <a:t>Alice should never reuse the same </a:t>
                </a:r>
                <a14:m>
                  <m:oMath xmlns:m="http://schemas.openxmlformats.org/officeDocument/2006/math">
                    <m:r>
                      <a:rPr lang="en-US" i="1" dirty="0" smtClean="0">
                        <a:latin typeface="Cambria Math" panose="02040503050406030204" pitchFamily="18" charset="0"/>
                      </a:rPr>
                      <m:t>𝑘</m:t>
                    </m:r>
                  </m:oMath>
                </a14:m>
                <a:r>
                  <a:rPr lang="en-US" dirty="0"/>
                  <a:t> twice</a:t>
                </a:r>
              </a:p>
              <a:p>
                <a:pPr lvl="1"/>
                <a:endParaRPr lang="en-US" dirty="0"/>
              </a:p>
            </p:txBody>
          </p:sp>
        </mc:Choice>
        <mc:Fallback>
          <p:sp>
            <p:nvSpPr>
              <p:cNvPr id="6" name="Content Placeholder 5">
                <a:extLst>
                  <a:ext uri="{FF2B5EF4-FFF2-40B4-BE49-F238E27FC236}">
                    <a16:creationId xmlns:a16="http://schemas.microsoft.com/office/drawing/2014/main" id="{180C95E9-F6CF-4B09-9BC0-D5A835F40BA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5F369A4-611F-411A-B109-99E8B6246EA1}"/>
              </a:ext>
            </a:extLst>
          </p:cNvPr>
          <p:cNvPicPr>
            <a:picLocks noChangeAspect="1"/>
          </p:cNvPicPr>
          <p:nvPr/>
        </p:nvPicPr>
        <p:blipFill>
          <a:blip r:embed="rId3"/>
          <a:stretch>
            <a:fillRect/>
          </a:stretch>
        </p:blipFill>
        <p:spPr>
          <a:xfrm>
            <a:off x="926515" y="2574062"/>
            <a:ext cx="10131994" cy="1722731"/>
          </a:xfrm>
          <a:prstGeom prst="rect">
            <a:avLst/>
          </a:prstGeom>
        </p:spPr>
      </p:pic>
    </p:spTree>
    <p:extLst>
      <p:ext uri="{BB962C8B-B14F-4D97-AF65-F5344CB8AC3E}">
        <p14:creationId xmlns:p14="http://schemas.microsoft.com/office/powerpoint/2010/main" val="2158261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52F84-18F4-486D-83A2-E58B025D7969}"/>
              </a:ext>
            </a:extLst>
          </p:cNvPr>
          <p:cNvSpPr>
            <a:spLocks noGrp="1"/>
          </p:cNvSpPr>
          <p:nvPr>
            <p:ph type="title"/>
          </p:nvPr>
        </p:nvSpPr>
        <p:spPr/>
        <p:txBody>
          <a:bodyPr/>
          <a:lstStyle/>
          <a:p>
            <a:r>
              <a:rPr lang="en-US" dirty="0"/>
              <a:t>Key Exchange Protocol </a:t>
            </a:r>
          </a:p>
        </p:txBody>
      </p:sp>
      <p:sp>
        <p:nvSpPr>
          <p:cNvPr id="3" name="Content Placeholder 2">
            <a:extLst>
              <a:ext uri="{FF2B5EF4-FFF2-40B4-BE49-F238E27FC236}">
                <a16:creationId xmlns:a16="http://schemas.microsoft.com/office/drawing/2014/main" id="{786B1E1A-08EB-48D8-B924-B66EB982FC73}"/>
              </a:ext>
            </a:extLst>
          </p:cNvPr>
          <p:cNvSpPr>
            <a:spLocks noGrp="1"/>
          </p:cNvSpPr>
          <p:nvPr>
            <p:ph idx="1"/>
          </p:nvPr>
        </p:nvSpPr>
        <p:spPr/>
        <p:txBody>
          <a:bodyPr/>
          <a:lstStyle/>
          <a:p>
            <a:pPr algn="just"/>
            <a:r>
              <a:rPr lang="en-US" dirty="0"/>
              <a:t>A </a:t>
            </a:r>
            <a:r>
              <a:rPr lang="en-US" b="1" i="1" dirty="0"/>
              <a:t>key exchange protocol </a:t>
            </a:r>
            <a:r>
              <a:rPr lang="en-US" dirty="0"/>
              <a:t>is a cryptographic approach to establishing a shared secret key by communicating solely over an </a:t>
            </a:r>
            <a:r>
              <a:rPr lang="en-US" i="1" dirty="0"/>
              <a:t>insecure</a:t>
            </a:r>
            <a:r>
              <a:rPr lang="en-US" dirty="0"/>
              <a:t> channel, without any previous private communication.</a:t>
            </a:r>
          </a:p>
          <a:p>
            <a:pPr lvl="1" algn="just"/>
            <a:r>
              <a:rPr lang="en-US" dirty="0"/>
              <a:t>Shared secret key for symmetric encryption</a:t>
            </a:r>
          </a:p>
          <a:p>
            <a:pPr algn="just"/>
            <a:r>
              <a:rPr lang="en-US" dirty="0"/>
              <a:t>Assumption : Attacker cannot actively modify message</a:t>
            </a:r>
          </a:p>
          <a:p>
            <a:pPr lvl="1" algn="just"/>
            <a:r>
              <a:rPr lang="en-US" dirty="0"/>
              <a:t>it can be shown that no key exchange protocol exists if the adversary can actively modify messages sent over the insecure channel</a:t>
            </a:r>
          </a:p>
          <a:p>
            <a:pPr lvl="1" algn="just"/>
            <a:r>
              <a:rPr lang="en-US" dirty="0"/>
              <a:t>Passive eavesdropping on channel</a:t>
            </a:r>
          </a:p>
          <a:p>
            <a:pPr lvl="1" algn="just"/>
            <a:endParaRPr lang="en-US" dirty="0"/>
          </a:p>
        </p:txBody>
      </p:sp>
    </p:spTree>
    <p:extLst>
      <p:ext uri="{BB962C8B-B14F-4D97-AF65-F5344CB8AC3E}">
        <p14:creationId xmlns:p14="http://schemas.microsoft.com/office/powerpoint/2010/main" val="25990327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52F84-18F4-486D-83A2-E58B025D7969}"/>
              </a:ext>
            </a:extLst>
          </p:cNvPr>
          <p:cNvSpPr>
            <a:spLocks noGrp="1"/>
          </p:cNvSpPr>
          <p:nvPr>
            <p:ph type="title"/>
          </p:nvPr>
        </p:nvSpPr>
        <p:spPr/>
        <p:txBody>
          <a:bodyPr/>
          <a:lstStyle/>
          <a:p>
            <a:r>
              <a:rPr lang="en-US" dirty="0"/>
              <a:t>Diffie-Hellman Key Exchange Protocol (DH)</a:t>
            </a:r>
          </a:p>
        </p:txBody>
      </p:sp>
      <p:pic>
        <p:nvPicPr>
          <p:cNvPr id="8" name="Content Placeholder 7">
            <a:extLst>
              <a:ext uri="{FF2B5EF4-FFF2-40B4-BE49-F238E27FC236}">
                <a16:creationId xmlns:a16="http://schemas.microsoft.com/office/drawing/2014/main" id="{B1588432-044F-484D-9E6D-311E16BDA197}"/>
              </a:ext>
            </a:extLst>
          </p:cNvPr>
          <p:cNvPicPr>
            <a:picLocks noGrp="1" noChangeAspect="1"/>
          </p:cNvPicPr>
          <p:nvPr>
            <p:ph idx="1"/>
          </p:nvPr>
        </p:nvPicPr>
        <p:blipFill>
          <a:blip r:embed="rId2"/>
          <a:stretch>
            <a:fillRect/>
          </a:stretch>
        </p:blipFill>
        <p:spPr>
          <a:xfrm>
            <a:off x="2819400" y="3786981"/>
            <a:ext cx="6553200" cy="428625"/>
          </a:xfrm>
          <a:prstGeom prst="rect">
            <a:avLst/>
          </a:prstGeom>
        </p:spPr>
      </p:pic>
      <p:pic>
        <p:nvPicPr>
          <p:cNvPr id="7" name="Picture 6">
            <a:extLst>
              <a:ext uri="{FF2B5EF4-FFF2-40B4-BE49-F238E27FC236}">
                <a16:creationId xmlns:a16="http://schemas.microsoft.com/office/drawing/2014/main" id="{0E6B3531-E070-4001-9248-3A617533A0F8}"/>
              </a:ext>
            </a:extLst>
          </p:cNvPr>
          <p:cNvPicPr>
            <a:picLocks noChangeAspect="1"/>
          </p:cNvPicPr>
          <p:nvPr/>
        </p:nvPicPr>
        <p:blipFill>
          <a:blip r:embed="rId3"/>
          <a:stretch>
            <a:fillRect/>
          </a:stretch>
        </p:blipFill>
        <p:spPr>
          <a:xfrm>
            <a:off x="838199" y="1825625"/>
            <a:ext cx="10515599" cy="2788920"/>
          </a:xfrm>
          <a:prstGeom prst="rect">
            <a:avLst/>
          </a:prstGeom>
        </p:spPr>
      </p:pic>
      <p:pic>
        <p:nvPicPr>
          <p:cNvPr id="9" name="Picture 8">
            <a:extLst>
              <a:ext uri="{FF2B5EF4-FFF2-40B4-BE49-F238E27FC236}">
                <a16:creationId xmlns:a16="http://schemas.microsoft.com/office/drawing/2014/main" id="{E343EE6B-A70E-4DC9-913D-50D521627890}"/>
              </a:ext>
            </a:extLst>
          </p:cNvPr>
          <p:cNvPicPr>
            <a:picLocks noChangeAspect="1"/>
          </p:cNvPicPr>
          <p:nvPr/>
        </p:nvPicPr>
        <p:blipFill>
          <a:blip r:embed="rId2"/>
          <a:stretch>
            <a:fillRect/>
          </a:stretch>
        </p:blipFill>
        <p:spPr>
          <a:xfrm>
            <a:off x="838199" y="4781764"/>
            <a:ext cx="10773086" cy="704635"/>
          </a:xfrm>
          <a:prstGeom prst="rect">
            <a:avLst/>
          </a:prstGeom>
        </p:spPr>
      </p:pic>
    </p:spTree>
    <p:extLst>
      <p:ext uri="{BB962C8B-B14F-4D97-AF65-F5344CB8AC3E}">
        <p14:creationId xmlns:p14="http://schemas.microsoft.com/office/powerpoint/2010/main" val="4087164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A5BB-6311-465C-8E98-9F0B54C8A8DF}"/>
              </a:ext>
            </a:extLst>
          </p:cNvPr>
          <p:cNvSpPr>
            <a:spLocks noGrp="1"/>
          </p:cNvSpPr>
          <p:nvPr>
            <p:ph type="title"/>
          </p:nvPr>
        </p:nvSpPr>
        <p:spPr/>
        <p:txBody>
          <a:bodyPr/>
          <a:lstStyle/>
          <a:p>
            <a:r>
              <a:rPr lang="en-US" dirty="0"/>
              <a:t>Man In the Middle Attack</a:t>
            </a:r>
          </a:p>
        </p:txBody>
      </p:sp>
      <p:sp>
        <p:nvSpPr>
          <p:cNvPr id="3" name="Content Placeholder 2">
            <a:extLst>
              <a:ext uri="{FF2B5EF4-FFF2-40B4-BE49-F238E27FC236}">
                <a16:creationId xmlns:a16="http://schemas.microsoft.com/office/drawing/2014/main" id="{35880E2D-569D-4FAF-A52E-E858B8F3C04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5223976-C822-4220-AF52-AE76EE0277BF}"/>
              </a:ext>
            </a:extLst>
          </p:cNvPr>
          <p:cNvPicPr>
            <a:picLocks noChangeAspect="1"/>
          </p:cNvPicPr>
          <p:nvPr/>
        </p:nvPicPr>
        <p:blipFill>
          <a:blip r:embed="rId2"/>
          <a:stretch>
            <a:fillRect/>
          </a:stretch>
        </p:blipFill>
        <p:spPr>
          <a:xfrm>
            <a:off x="838199" y="1825625"/>
            <a:ext cx="10656551" cy="4117975"/>
          </a:xfrm>
          <a:prstGeom prst="rect">
            <a:avLst/>
          </a:prstGeom>
        </p:spPr>
      </p:pic>
    </p:spTree>
    <p:extLst>
      <p:ext uri="{BB962C8B-B14F-4D97-AF65-F5344CB8AC3E}">
        <p14:creationId xmlns:p14="http://schemas.microsoft.com/office/powerpoint/2010/main" val="3220173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D7C6-8044-4955-B517-8BCAB17AB524}"/>
              </a:ext>
            </a:extLst>
          </p:cNvPr>
          <p:cNvSpPr>
            <a:spLocks noGrp="1"/>
          </p:cNvSpPr>
          <p:nvPr>
            <p:ph type="title"/>
          </p:nvPr>
        </p:nvSpPr>
        <p:spPr/>
        <p:txBody>
          <a:bodyPr/>
          <a:lstStyle/>
          <a:p>
            <a:r>
              <a:rPr lang="en-US" dirty="0"/>
              <a:t>Some Related Security Principles</a:t>
            </a:r>
          </a:p>
        </p:txBody>
      </p:sp>
      <p:sp>
        <p:nvSpPr>
          <p:cNvPr id="3" name="Content Placeholder 2">
            <a:extLst>
              <a:ext uri="{FF2B5EF4-FFF2-40B4-BE49-F238E27FC236}">
                <a16:creationId xmlns:a16="http://schemas.microsoft.com/office/drawing/2014/main" id="{48B3385D-5517-4502-A5BF-627AC1ED612D}"/>
              </a:ext>
            </a:extLst>
          </p:cNvPr>
          <p:cNvSpPr>
            <a:spLocks noGrp="1"/>
          </p:cNvSpPr>
          <p:nvPr>
            <p:ph idx="1"/>
          </p:nvPr>
        </p:nvSpPr>
        <p:spPr/>
        <p:txBody>
          <a:bodyPr>
            <a:normAutofit fontScale="92500" lnSpcReduction="10000"/>
          </a:bodyPr>
          <a:lstStyle/>
          <a:p>
            <a:r>
              <a:rPr lang="en-US" dirty="0"/>
              <a:t>Open Design Principle</a:t>
            </a:r>
          </a:p>
          <a:p>
            <a:pPr lvl="1"/>
            <a:r>
              <a:rPr lang="en-US" dirty="0"/>
              <a:t>Do not rely on secret designs, attacker ignorance, or security by obscurity.</a:t>
            </a:r>
          </a:p>
          <a:p>
            <a:pPr lvl="1"/>
            <a:r>
              <a:rPr lang="en-US" dirty="0" err="1"/>
              <a:t>Kerckhoffs</a:t>
            </a:r>
            <a:r>
              <a:rPr lang="en-US" dirty="0"/>
              <a:t>’ principle—</a:t>
            </a:r>
            <a:r>
              <a:rPr lang="en-US" i="1" dirty="0"/>
              <a:t>a system’s security should not rely on the secrecy of its design details</a:t>
            </a:r>
            <a:r>
              <a:rPr lang="en-US" dirty="0"/>
              <a:t>.</a:t>
            </a:r>
          </a:p>
          <a:p>
            <a:r>
              <a:rPr lang="en-US" dirty="0"/>
              <a:t>Time-tested tools</a:t>
            </a:r>
          </a:p>
          <a:p>
            <a:pPr lvl="1"/>
            <a:r>
              <a:rPr lang="en-US" dirty="0"/>
              <a:t>Rely wherever possible on time-tested, expert-built security tools including protocols, cryptographic primitives and toolkits, rather than designing and implementing your own.</a:t>
            </a:r>
          </a:p>
          <a:p>
            <a:pPr lvl="1"/>
            <a:r>
              <a:rPr lang="en-US" dirty="0"/>
              <a:t>History shows that security design and implementation is difficult to get right even for experts.</a:t>
            </a:r>
          </a:p>
          <a:p>
            <a:r>
              <a:rPr lang="en-US" dirty="0"/>
              <a:t>Sufficient work factor</a:t>
            </a:r>
          </a:p>
          <a:p>
            <a:pPr lvl="1"/>
            <a:r>
              <a:rPr lang="en-US" dirty="0"/>
              <a:t>tune the mechanism so that the cost to defeat the system (work factor) clearly exceeds the resources of anticipated classes of adversaries.</a:t>
            </a:r>
          </a:p>
        </p:txBody>
      </p:sp>
    </p:spTree>
    <p:extLst>
      <p:ext uri="{BB962C8B-B14F-4D97-AF65-F5344CB8AC3E}">
        <p14:creationId xmlns:p14="http://schemas.microsoft.com/office/powerpoint/2010/main" val="23277676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52F84-18F4-486D-83A2-E58B025D7969}"/>
              </a:ext>
            </a:extLst>
          </p:cNvPr>
          <p:cNvSpPr>
            <a:spLocks noGrp="1"/>
          </p:cNvSpPr>
          <p:nvPr>
            <p:ph type="title"/>
          </p:nvPr>
        </p:nvSpPr>
        <p:spPr/>
        <p:txBody>
          <a:bodyPr/>
          <a:lstStyle/>
          <a:p>
            <a:r>
              <a:rPr lang="en-US" dirty="0"/>
              <a:t>Man In the Middle Attack</a:t>
            </a:r>
          </a:p>
        </p:txBody>
      </p:sp>
      <p:sp>
        <p:nvSpPr>
          <p:cNvPr id="4" name="Content Placeholder 3">
            <a:extLst>
              <a:ext uri="{FF2B5EF4-FFF2-40B4-BE49-F238E27FC236}">
                <a16:creationId xmlns:a16="http://schemas.microsoft.com/office/drawing/2014/main" id="{384607FE-5F90-458C-8983-E36B267725B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2C85C28-B6F9-4FC7-ACE0-2A338C993ECB}"/>
              </a:ext>
            </a:extLst>
          </p:cNvPr>
          <p:cNvPicPr>
            <a:picLocks noChangeAspect="1"/>
          </p:cNvPicPr>
          <p:nvPr/>
        </p:nvPicPr>
        <p:blipFill>
          <a:blip r:embed="rId2"/>
          <a:stretch>
            <a:fillRect/>
          </a:stretch>
        </p:blipFill>
        <p:spPr>
          <a:xfrm>
            <a:off x="838199" y="1825625"/>
            <a:ext cx="8315325" cy="4692219"/>
          </a:xfrm>
          <a:prstGeom prst="rect">
            <a:avLst/>
          </a:prstGeom>
        </p:spPr>
      </p:pic>
    </p:spTree>
    <p:extLst>
      <p:ext uri="{BB962C8B-B14F-4D97-AF65-F5344CB8AC3E}">
        <p14:creationId xmlns:p14="http://schemas.microsoft.com/office/powerpoint/2010/main" val="40778262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9EA8-C7F2-470C-A78F-DD8F1250DC9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D574488-3EEB-4CE1-BD48-074FF12CBB21}"/>
              </a:ext>
            </a:extLst>
          </p:cNvPr>
          <p:cNvSpPr>
            <a:spLocks noGrp="1"/>
          </p:cNvSpPr>
          <p:nvPr>
            <p:ph idx="1"/>
          </p:nvPr>
        </p:nvSpPr>
        <p:spPr/>
        <p:txBody>
          <a:bodyPr/>
          <a:lstStyle/>
          <a:p>
            <a:r>
              <a:rPr lang="en-US" dirty="0">
                <a:hlinkClick r:id="rId2"/>
              </a:rPr>
              <a:t>https://en.wikipedia.org/wiki/Substitution%E2%80%93permutation_network</a:t>
            </a:r>
            <a:endParaRPr lang="en-US" dirty="0"/>
          </a:p>
          <a:p>
            <a:r>
              <a:rPr lang="en-US" dirty="0">
                <a:hlinkClick r:id="rId3"/>
              </a:rPr>
              <a:t>https://en.wikipedia.org/wiki/Confusion_and_diffusion</a:t>
            </a:r>
            <a:endParaRPr lang="en-US" dirty="0"/>
          </a:p>
          <a:p>
            <a:r>
              <a:rPr lang="en-US" dirty="0">
                <a:hlinkClick r:id="rId4"/>
              </a:rPr>
              <a:t>https://en.wikipedia.org/wiki/Advanced_Encryption_Standard</a:t>
            </a:r>
            <a:endParaRPr lang="en-US" dirty="0"/>
          </a:p>
          <a:p>
            <a:endParaRPr lang="en-US" dirty="0"/>
          </a:p>
        </p:txBody>
      </p:sp>
    </p:spTree>
    <p:extLst>
      <p:ext uri="{BB962C8B-B14F-4D97-AF65-F5344CB8AC3E}">
        <p14:creationId xmlns:p14="http://schemas.microsoft.com/office/powerpoint/2010/main" val="1150273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D7C6-8044-4955-B517-8BCAB17AB524}"/>
              </a:ext>
            </a:extLst>
          </p:cNvPr>
          <p:cNvSpPr>
            <a:spLocks noGrp="1"/>
          </p:cNvSpPr>
          <p:nvPr>
            <p:ph type="title"/>
          </p:nvPr>
        </p:nvSpPr>
        <p:spPr/>
        <p:txBody>
          <a:bodyPr/>
          <a:lstStyle/>
          <a:p>
            <a:r>
              <a:rPr lang="en-US" dirty="0"/>
              <a:t>Generic Concepts</a:t>
            </a:r>
          </a:p>
        </p:txBody>
      </p:sp>
      <p:pic>
        <p:nvPicPr>
          <p:cNvPr id="4" name="Content Placeholder 3">
            <a:extLst>
              <a:ext uri="{FF2B5EF4-FFF2-40B4-BE49-F238E27FC236}">
                <a16:creationId xmlns:a16="http://schemas.microsoft.com/office/drawing/2014/main" id="{4A09734A-43DB-467B-AD6D-2809BF5E38E9}"/>
              </a:ext>
            </a:extLst>
          </p:cNvPr>
          <p:cNvPicPr>
            <a:picLocks noGrp="1" noChangeAspect="1"/>
          </p:cNvPicPr>
          <p:nvPr>
            <p:ph idx="1"/>
          </p:nvPr>
        </p:nvPicPr>
        <p:blipFill>
          <a:blip r:embed="rId2"/>
          <a:stretch>
            <a:fillRect/>
          </a:stretch>
        </p:blipFill>
        <p:spPr>
          <a:xfrm>
            <a:off x="2319182" y="2112885"/>
            <a:ext cx="7320118" cy="3660059"/>
          </a:xfrm>
          <a:prstGeom prst="rect">
            <a:avLst/>
          </a:prstGeom>
        </p:spPr>
      </p:pic>
    </p:spTree>
    <p:extLst>
      <p:ext uri="{BB962C8B-B14F-4D97-AF65-F5344CB8AC3E}">
        <p14:creationId xmlns:p14="http://schemas.microsoft.com/office/powerpoint/2010/main" val="942356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D7C6-8044-4955-B517-8BCAB17AB524}"/>
              </a:ext>
            </a:extLst>
          </p:cNvPr>
          <p:cNvSpPr>
            <a:spLocks noGrp="1"/>
          </p:cNvSpPr>
          <p:nvPr>
            <p:ph type="title"/>
          </p:nvPr>
        </p:nvSpPr>
        <p:spPr/>
        <p:txBody>
          <a:bodyPr/>
          <a:lstStyle/>
          <a:p>
            <a:r>
              <a:rPr lang="en-US" dirty="0"/>
              <a:t>Types of Cryptography</a:t>
            </a:r>
          </a:p>
        </p:txBody>
      </p:sp>
      <p:sp>
        <p:nvSpPr>
          <p:cNvPr id="5" name="Content Placeholder 4">
            <a:extLst>
              <a:ext uri="{FF2B5EF4-FFF2-40B4-BE49-F238E27FC236}">
                <a16:creationId xmlns:a16="http://schemas.microsoft.com/office/drawing/2014/main" id="{C3893F35-E89A-4119-999C-30EA4245AAB7}"/>
              </a:ext>
            </a:extLst>
          </p:cNvPr>
          <p:cNvSpPr>
            <a:spLocks noGrp="1"/>
          </p:cNvSpPr>
          <p:nvPr>
            <p:ph idx="1"/>
          </p:nvPr>
        </p:nvSpPr>
        <p:spPr/>
        <p:txBody>
          <a:bodyPr/>
          <a:lstStyle/>
          <a:p>
            <a:r>
              <a:rPr lang="en-US" dirty="0"/>
              <a:t>Symmetric key</a:t>
            </a:r>
          </a:p>
          <a:p>
            <a:pPr lvl="1"/>
            <a:r>
              <a:rPr lang="en-US" dirty="0"/>
              <a:t>Encryption and decryption keys are the same</a:t>
            </a:r>
          </a:p>
          <a:p>
            <a:r>
              <a:rPr lang="en-US" dirty="0"/>
              <a:t>Asymmetric key</a:t>
            </a:r>
          </a:p>
          <a:p>
            <a:pPr lvl="1"/>
            <a:r>
              <a:rPr lang="en-US" dirty="0"/>
              <a:t>Encryption and decryption keys differ</a:t>
            </a:r>
          </a:p>
          <a:p>
            <a:pPr marL="0" indent="0">
              <a:buNone/>
            </a:pPr>
            <a:endParaRPr lang="en-US" dirty="0"/>
          </a:p>
          <a:p>
            <a:pPr lvl="1"/>
            <a:endParaRPr lang="en-US" dirty="0"/>
          </a:p>
        </p:txBody>
      </p:sp>
    </p:spTree>
    <p:extLst>
      <p:ext uri="{BB962C8B-B14F-4D97-AF65-F5344CB8AC3E}">
        <p14:creationId xmlns:p14="http://schemas.microsoft.com/office/powerpoint/2010/main" val="570286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2755</Words>
  <Application>Microsoft Office PowerPoint</Application>
  <PresentationFormat>Widescreen</PresentationFormat>
  <Paragraphs>326</Paragraphs>
  <Slides>71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71</vt:i4>
      </vt:variant>
    </vt:vector>
  </HeadingPairs>
  <TitlesOfParts>
    <vt:vector size="77" baseType="lpstr">
      <vt:lpstr>Arial</vt:lpstr>
      <vt:lpstr>Calibri</vt:lpstr>
      <vt:lpstr>Calibri Light</vt:lpstr>
      <vt:lpstr>Cambria</vt:lpstr>
      <vt:lpstr>Cambria Math</vt:lpstr>
      <vt:lpstr>Office Theme</vt:lpstr>
      <vt:lpstr>Cryptography</vt:lpstr>
      <vt:lpstr>Resources</vt:lpstr>
      <vt:lpstr>Cryptography</vt:lpstr>
      <vt:lpstr>Cryptography</vt:lpstr>
      <vt:lpstr>Goals of Cryptography</vt:lpstr>
      <vt:lpstr>Cryptography &lt; Security</vt:lpstr>
      <vt:lpstr>Some Related Security Principles</vt:lpstr>
      <vt:lpstr>Generic Concepts</vt:lpstr>
      <vt:lpstr>Types of Cryptography</vt:lpstr>
      <vt:lpstr>Caesar Cipher</vt:lpstr>
      <vt:lpstr>Substitution Cipher</vt:lpstr>
      <vt:lpstr>Substitution Cipher</vt:lpstr>
      <vt:lpstr>Substitution Cipher</vt:lpstr>
      <vt:lpstr>Hill Cipher</vt:lpstr>
      <vt:lpstr>Transposition Cipher</vt:lpstr>
      <vt:lpstr>Transposition and Hill Cipher : Problems</vt:lpstr>
      <vt:lpstr>Vernam Cipher</vt:lpstr>
      <vt:lpstr>One Time Pads</vt:lpstr>
      <vt:lpstr>One Time Pads</vt:lpstr>
      <vt:lpstr>One Time Pads : Problems</vt:lpstr>
      <vt:lpstr>Stream Ciphers</vt:lpstr>
      <vt:lpstr>Attacks on Stream Ciphers</vt:lpstr>
      <vt:lpstr>Attacks on Stream Ciphers</vt:lpstr>
      <vt:lpstr>Block Ciphers</vt:lpstr>
      <vt:lpstr>Block Ciphers : Modes of Operation</vt:lpstr>
      <vt:lpstr>Block Ciphers : Modes of Operation</vt:lpstr>
      <vt:lpstr>Block Ciphers : Modes of Operation</vt:lpstr>
      <vt:lpstr>Types of Attacks</vt:lpstr>
      <vt:lpstr>Data Encryption Standard (DES)</vt:lpstr>
      <vt:lpstr>Advanced Encryption Standard (AES)</vt:lpstr>
      <vt:lpstr>Substitution–Permutation Network</vt:lpstr>
      <vt:lpstr>Substitution–Permutation network : Target</vt:lpstr>
      <vt:lpstr>Shannon’s Confusion and Diffusion Properties</vt:lpstr>
      <vt:lpstr>AES (Advanced Encryption Standard)</vt:lpstr>
      <vt:lpstr>AES (Advanced Encryption Standard)</vt:lpstr>
      <vt:lpstr>AES (Advanced Encryption Standard)</vt:lpstr>
      <vt:lpstr>Attacks on Block Ciphers</vt:lpstr>
      <vt:lpstr>Attacks on Block Ciphers</vt:lpstr>
      <vt:lpstr>Cryptographic Hash Function</vt:lpstr>
      <vt:lpstr>Cryptographic Hash Function : Properties</vt:lpstr>
      <vt:lpstr>Collision Resistant Hash Functions</vt:lpstr>
      <vt:lpstr>The Birthday Paradox</vt:lpstr>
      <vt:lpstr>The Birthday Paradox</vt:lpstr>
      <vt:lpstr>The Birthday Paradox</vt:lpstr>
      <vt:lpstr>The Birthday Paradox</vt:lpstr>
      <vt:lpstr>Hash Function Design : The Merkle-Damgard Construction </vt:lpstr>
      <vt:lpstr>Hash Function Design : The Merkle-Damgard Construction </vt:lpstr>
      <vt:lpstr>Digital Signature</vt:lpstr>
      <vt:lpstr>Digital Signature</vt:lpstr>
      <vt:lpstr>RSA algorithm steps (Recap)</vt:lpstr>
      <vt:lpstr>RSA algorithm steps (Recap)</vt:lpstr>
      <vt:lpstr>RSA algorithm steps (Recap)</vt:lpstr>
      <vt:lpstr>RSA algorithm steps : Encryption</vt:lpstr>
      <vt:lpstr>RSA algorithm steps : Decryption</vt:lpstr>
      <vt:lpstr>RSA Signature Scheme</vt:lpstr>
      <vt:lpstr>RSA Signature Scheme : Problem</vt:lpstr>
      <vt:lpstr>RSA Signature Scheme : Problem</vt:lpstr>
      <vt:lpstr>Message Authentication Code (MAC)</vt:lpstr>
      <vt:lpstr>The Elgamal Cryptosystem</vt:lpstr>
      <vt:lpstr>The Elgamal Cryptosystem</vt:lpstr>
      <vt:lpstr>The Elgamal Cryptosystem</vt:lpstr>
      <vt:lpstr>The Elgamal Cryptosystem</vt:lpstr>
      <vt:lpstr>The Elgamal Cryptosystem</vt:lpstr>
      <vt:lpstr>The Elgamal Cryptosystem</vt:lpstr>
      <vt:lpstr>The Elgamal Signature Scheme</vt:lpstr>
      <vt:lpstr>The Elgamal Signature Scheme : Caution</vt:lpstr>
      <vt:lpstr>Key Exchange Protocol </vt:lpstr>
      <vt:lpstr>Diffie-Hellman Key Exchange Protocol (DH)</vt:lpstr>
      <vt:lpstr>Man In the Middle Attack</vt:lpstr>
      <vt:lpstr>Man In the Middle Attack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dc:title>
  <dc:creator>Syed Md. Mukit Rashid</dc:creator>
  <cp:lastModifiedBy>Syed Md. Mukit Rashid</cp:lastModifiedBy>
  <cp:revision>50</cp:revision>
  <dcterms:created xsi:type="dcterms:W3CDTF">2022-07-19T01:32:27Z</dcterms:created>
  <dcterms:modified xsi:type="dcterms:W3CDTF">2022-07-26T19:23:27Z</dcterms:modified>
</cp:coreProperties>
</file>