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60" r:id="rId5"/>
    <p:sldId id="291" r:id="rId6"/>
    <p:sldId id="261" r:id="rId7"/>
    <p:sldId id="292" r:id="rId8"/>
    <p:sldId id="268" r:id="rId9"/>
    <p:sldId id="293" r:id="rId10"/>
    <p:sldId id="259" r:id="rId11"/>
    <p:sldId id="340" r:id="rId12"/>
    <p:sldId id="264" r:id="rId13"/>
    <p:sldId id="265" r:id="rId14"/>
    <p:sldId id="266" r:id="rId15"/>
    <p:sldId id="267" r:id="rId16"/>
    <p:sldId id="269" r:id="rId17"/>
    <p:sldId id="294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95" r:id="rId26"/>
    <p:sldId id="341" r:id="rId27"/>
    <p:sldId id="296" r:id="rId28"/>
    <p:sldId id="297" r:id="rId29"/>
    <p:sldId id="298" r:id="rId30"/>
    <p:sldId id="300" r:id="rId31"/>
    <p:sldId id="301" r:id="rId32"/>
    <p:sldId id="302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612" autoAdjust="0"/>
  </p:normalViewPr>
  <p:slideViewPr>
    <p:cSldViewPr>
      <p:cViewPr varScale="1">
        <p:scale>
          <a:sx n="101" d="100"/>
          <a:sy n="101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3EC14-6EA9-4E86-8052-5DE6BDF86B1C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7207F-C9A6-41EC-A949-B688B5386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382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calculate intensity of a point (light reflected from that point)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886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 k increases, the reflection becomes more mirror-like and is more highly concentrated from left to right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reflection coefficient </a:t>
            </a:r>
            <a:r>
              <a:rPr lang="en-US" sz="1200" dirty="0" err="1" smtClean="0"/>
              <a:t>ks</a:t>
            </a:r>
            <a:r>
              <a:rPr lang="en-US" sz="1200" dirty="0" smtClean="0"/>
              <a:t> varies from top to bottom with values 0.25, 0.5, and 0.75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exponent: user-chosen value that controls the apparent smoothness of the surface.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F2B96-625F-45AB-B53F-5E791E2E8CE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04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surface is red if it appears red when bathed in white light. If bathed in some other color it can exhibit an entirely different color.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F2B96-625F-45AB-B53F-5E791E2E8CE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068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is some scaling value that determines the overall fraction of incident light that is reflected from the sphere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750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scenes we observe around us always seem to be bathed in some soft non-directional light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Ambient light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197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Global ambient light</a:t>
            </a:r>
            <a:r>
              <a:rPr lang="en-US" sz="1200" baseline="0" dirty="0" smtClean="0"/>
              <a:t> – sunlight comes through window, get reflected from several surfaces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Local ambient light – tube light get reflected from several surface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609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Source: I is</a:t>
            </a:r>
            <a:r>
              <a:rPr lang="en-US" baseline="0" dirty="0" smtClean="0"/>
              <a:t> proportional to 1/d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0786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what we have seen is the intensity</a:t>
            </a:r>
            <a:r>
              <a:rPr lang="en-US" baseline="0" dirty="0" smtClean="0"/>
              <a:t> of incident light at some surface point. Now we will compute intensity of reflected light at some surface point.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Assumption: incident</a:t>
            </a:r>
            <a:r>
              <a:rPr lang="en-US" baseline="0" dirty="0" smtClean="0"/>
              <a:t> light is fully reflected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333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333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232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F2B96-625F-45AB-B53F-5E791E2E8CE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25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Note that the sphere is totally black when </a:t>
            </a:r>
            <a:r>
              <a:rPr lang="en-US" dirty="0" err="1" smtClean="0">
                <a:solidFill>
                  <a:schemeClr val="tx1"/>
                </a:solidFill>
              </a:rPr>
              <a:t>kd</a:t>
            </a:r>
            <a:r>
              <a:rPr lang="en-US" dirty="0" smtClean="0">
                <a:solidFill>
                  <a:schemeClr val="tx1"/>
                </a:solidFill>
              </a:rPr>
              <a:t> is 0.0,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shadow in its bottom half is also black. Since there the angle between surface normal and incident light is &gt; 90 (dot product is negative)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F2B96-625F-45AB-B53F-5E791E2E8CE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25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Lighting and Shading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432175"/>
            <a:ext cx="6324600" cy="1752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Hill – 8.2 (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Upto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8.2.6), 8.3, 8.5 (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Upto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8.5.3 excluding 8.5.2), 8.6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Types of Surface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3581400"/>
          </a:xfrm>
        </p:spPr>
        <p:txBody>
          <a:bodyPr>
            <a:normAutofit/>
          </a:bodyPr>
          <a:lstStyle/>
          <a:p>
            <a:pPr marL="533400" indent="-533400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Interaction between light and material can be classified as</a:t>
            </a:r>
          </a:p>
          <a:p>
            <a:pPr marL="533400" indent="-533400"/>
            <a:r>
              <a:rPr lang="en-US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surfaces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Ideal mirror </a:t>
            </a:r>
          </a:p>
          <a:p>
            <a:pPr marL="533400" indent="-533400"/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Diffuse surfaces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Reflected light is ideally reflected to all directions uniformly</a:t>
            </a:r>
          </a:p>
          <a:p>
            <a:pPr marL="533400" indent="-533400"/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Translucent surfaces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Allow some lights to penetrate the surface (e.g. refraction in glass, water)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 descr="D:\ZPG\Angel_book\Second_Edition\SECOND_EDITION\FIGURES\JPEG\an06f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572000"/>
            <a:ext cx="4648200" cy="1662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Reflection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>
            <a:normAutofit/>
          </a:bodyPr>
          <a:lstStyle/>
          <a:p>
            <a:pPr marL="533400" indent="-533400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Interaction between light and material can be classified as</a:t>
            </a:r>
          </a:p>
          <a:p>
            <a:pPr marL="533400" indent="-533400"/>
            <a:r>
              <a:rPr lang="en-US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reflection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Ideal mirror </a:t>
            </a:r>
          </a:p>
          <a:p>
            <a:pPr marL="533400" indent="-533400"/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Diffuse reflection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Reflected light is ideally reflected to all directions uniformly</a:t>
            </a:r>
          </a:p>
          <a:p>
            <a:pPr marL="533400" indent="-53340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 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Usually both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diffuse reflection can take place at each of type of surface (e.g. mentioned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surface, diffuse surface or translucent surface), but their amounts depends on the surface property.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Ideal Diffuse Reflection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87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Assumes surface reflects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equally in all directions.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ideal diffuse surface is, at the microscopic level, a very rough surface.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Example: chalk, clay, some paints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2895600" y="3886200"/>
            <a:ext cx="3124200" cy="102655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568" y="10800"/>
                </a:moveTo>
                <a:cubicBezTo>
                  <a:pt x="10568" y="10671"/>
                  <a:pt x="10671" y="10568"/>
                  <a:pt x="10800" y="10568"/>
                </a:cubicBezTo>
                <a:cubicBezTo>
                  <a:pt x="10928" y="10567"/>
                  <a:pt x="11031" y="10671"/>
                  <a:pt x="11032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67000" y="3276600"/>
            <a:ext cx="3886200" cy="2707242"/>
            <a:chOff x="3733800" y="2743200"/>
            <a:chExt cx="3886200" cy="3490917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733800" y="5638804"/>
              <a:ext cx="3886200" cy="595313"/>
              <a:chOff x="2352" y="3024"/>
              <a:chExt cx="2448" cy="375"/>
            </a:xfrm>
          </p:grpSpPr>
          <p:grpSp>
            <p:nvGrpSpPr>
              <p:cNvPr id="15" name="Group 6"/>
              <p:cNvGrpSpPr>
                <a:grpSpLocks/>
              </p:cNvGrpSpPr>
              <p:nvPr/>
            </p:nvGrpSpPr>
            <p:grpSpPr bwMode="auto">
              <a:xfrm>
                <a:off x="2352" y="3024"/>
                <a:ext cx="2448" cy="300"/>
                <a:chOff x="2352" y="3024"/>
                <a:chExt cx="2448" cy="300"/>
              </a:xfrm>
            </p:grpSpPr>
            <p:sp>
              <p:nvSpPr>
                <p:cNvPr id="17" name="Freeform 7"/>
                <p:cNvSpPr>
                  <a:spLocks/>
                </p:cNvSpPr>
                <p:nvPr/>
              </p:nvSpPr>
              <p:spPr bwMode="auto">
                <a:xfrm>
                  <a:off x="2352" y="3024"/>
                  <a:ext cx="116" cy="300"/>
                </a:xfrm>
                <a:custGeom>
                  <a:avLst/>
                  <a:gdLst>
                    <a:gd name="T0" fmla="*/ 0 w 2448"/>
                    <a:gd name="T1" fmla="*/ 0 h 528"/>
                    <a:gd name="T2" fmla="*/ 2448 w 2448"/>
                    <a:gd name="T3" fmla="*/ 0 h 528"/>
                    <a:gd name="T4" fmla="*/ 2448 w 2448"/>
                    <a:gd name="T5" fmla="*/ 144 h 528"/>
                    <a:gd name="T6" fmla="*/ 2304 w 2448"/>
                    <a:gd name="T7" fmla="*/ 288 h 528"/>
                    <a:gd name="T8" fmla="*/ 2064 w 2448"/>
                    <a:gd name="T9" fmla="*/ 192 h 528"/>
                    <a:gd name="T10" fmla="*/ 1824 w 2448"/>
                    <a:gd name="T11" fmla="*/ 384 h 528"/>
                    <a:gd name="T12" fmla="*/ 1344 w 2448"/>
                    <a:gd name="T13" fmla="*/ 336 h 528"/>
                    <a:gd name="T14" fmla="*/ 1104 w 2448"/>
                    <a:gd name="T15" fmla="*/ 528 h 528"/>
                    <a:gd name="T16" fmla="*/ 864 w 2448"/>
                    <a:gd name="T17" fmla="*/ 432 h 528"/>
                    <a:gd name="T18" fmla="*/ 624 w 2448"/>
                    <a:gd name="T19" fmla="*/ 384 h 528"/>
                    <a:gd name="T20" fmla="*/ 384 w 2448"/>
                    <a:gd name="T21" fmla="*/ 480 h 528"/>
                    <a:gd name="T22" fmla="*/ 192 w 2448"/>
                    <a:gd name="T23" fmla="*/ 288 h 528"/>
                    <a:gd name="T24" fmla="*/ 48 w 2448"/>
                    <a:gd name="T25" fmla="*/ 288 h 528"/>
                    <a:gd name="T26" fmla="*/ 0 w 2448"/>
                    <a:gd name="T27" fmla="*/ 0 h 5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448"/>
                    <a:gd name="T43" fmla="*/ 0 h 528"/>
                    <a:gd name="T44" fmla="*/ 2448 w 2448"/>
                    <a:gd name="T45" fmla="*/ 528 h 52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448" h="528">
                      <a:moveTo>
                        <a:pt x="0" y="0"/>
                      </a:moveTo>
                      <a:lnTo>
                        <a:pt x="2448" y="0"/>
                      </a:lnTo>
                      <a:lnTo>
                        <a:pt x="2448" y="144"/>
                      </a:lnTo>
                      <a:lnTo>
                        <a:pt x="2304" y="288"/>
                      </a:lnTo>
                      <a:lnTo>
                        <a:pt x="2064" y="192"/>
                      </a:lnTo>
                      <a:lnTo>
                        <a:pt x="1824" y="384"/>
                      </a:lnTo>
                      <a:lnTo>
                        <a:pt x="1344" y="336"/>
                      </a:lnTo>
                      <a:lnTo>
                        <a:pt x="1104" y="528"/>
                      </a:lnTo>
                      <a:lnTo>
                        <a:pt x="864" y="432"/>
                      </a:lnTo>
                      <a:lnTo>
                        <a:pt x="624" y="384"/>
                      </a:lnTo>
                      <a:lnTo>
                        <a:pt x="384" y="480"/>
                      </a:lnTo>
                      <a:lnTo>
                        <a:pt x="192" y="288"/>
                      </a:lnTo>
                      <a:lnTo>
                        <a:pt x="48" y="2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" name="Line 8"/>
                <p:cNvSpPr>
                  <a:spLocks noChangeShapeType="1"/>
                </p:cNvSpPr>
                <p:nvPr/>
              </p:nvSpPr>
              <p:spPr bwMode="auto">
                <a:xfrm>
                  <a:off x="2352" y="3024"/>
                  <a:ext cx="2448" cy="0"/>
                </a:xfrm>
                <a:prstGeom prst="line">
                  <a:avLst/>
                </a:prstGeom>
                <a:noFill/>
                <a:ln w="38100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3254" y="3024"/>
                <a:ext cx="708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CC6600"/>
                  </a:buClr>
                  <a:buFont typeface="Wingdings" pitchFamily="2" charset="2"/>
                  <a:buNone/>
                </a:pPr>
                <a:r>
                  <a:rPr kumimoji="1" lang="en-US" sz="2400" dirty="0">
                    <a:latin typeface="Times New Roman" pitchFamily="18" charset="0"/>
                    <a:cs typeface="Times New Roman" pitchFamily="18" charset="0"/>
                  </a:rPr>
                  <a:t>Surface</a:t>
                </a:r>
              </a:p>
            </p:txBody>
          </p:sp>
        </p:grpSp>
        <p:graphicFrame>
          <p:nvGraphicFramePr>
            <p:cNvPr id="7" name="Object 12"/>
            <p:cNvGraphicFramePr>
              <a:graphicFrameLocks noChangeAspect="1"/>
            </p:cNvGraphicFramePr>
            <p:nvPr/>
          </p:nvGraphicFramePr>
          <p:xfrm>
            <a:off x="6781800" y="2743200"/>
            <a:ext cx="593725" cy="1066800"/>
          </p:xfrm>
          <a:graphic>
            <a:graphicData uri="http://schemas.openxmlformats.org/presentationml/2006/ole">
              <p:oleObj spid="_x0000_s1027" name="Clip" r:id="rId3" imgW="2478088" imgH="4460875" progId="">
                <p:embed/>
              </p:oleObj>
            </a:graphicData>
          </a:graphic>
        </p:graphicFrame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V="1">
              <a:off x="5486400" y="3429000"/>
              <a:ext cx="1295400" cy="213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 flipV="1">
              <a:off x="4648200" y="4267200"/>
              <a:ext cx="8382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 flipV="1">
              <a:off x="4114800" y="48006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5486400" y="48006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5486400" y="4038600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3962400" y="55626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5486400" y="55626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Ideal Diffuse Reflection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54563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Ideal diffuse reflectors reflect light according to </a:t>
            </a:r>
            <a:r>
              <a:rPr lang="en-US" sz="28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Lambert's cosine law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Lambert's law determines how much of the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incoming light energy is reflected.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reflected intensity is independent of the viewing direction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reflected light intensity depends on incident angle of light.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Lambe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7800" y="4708525"/>
            <a:ext cx="6431652" cy="1311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Ideal Diffuse Reflection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754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Suppose light is incident on diffuse surface S.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 = direction of Normal of the surface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 = viewer’s direction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= direction of incident light</a:t>
            </a:r>
          </a:p>
          <a:p>
            <a:pPr lvl="2"/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incident angle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Intensity of Light Source</a:t>
            </a:r>
            <a:endParaRPr lang="en-US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Intensity of reflected light,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(s.m/|s||m|) , where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diffuse reflectance coefficient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l-GR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negative, then I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max(I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(s.m/|s||m|) ,0)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 flipV="1">
            <a:off x="7010400" y="2895600"/>
            <a:ext cx="1447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7124700" y="2857500"/>
            <a:ext cx="685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7696200" y="182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3288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2602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2514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rot="5400000">
            <a:off x="7156966" y="2813566"/>
            <a:ext cx="1307068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7239000" y="3429000"/>
            <a:ext cx="533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7239000" y="3505200"/>
            <a:ext cx="5334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7391400" y="32766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7639050" y="3181350"/>
            <a:ext cx="4191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7467600" y="3200400"/>
            <a:ext cx="457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18455389">
            <a:off x="7315628" y="2805929"/>
            <a:ext cx="838200" cy="990600"/>
          </a:xfrm>
          <a:prstGeom prst="arc">
            <a:avLst>
              <a:gd name="adj1" fmla="val 16200000"/>
              <a:gd name="adj2" fmla="val 19811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7524111" y="2458084"/>
            <a:ext cx="621268" cy="27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Ideal Specular Reflection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Reflection is only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 mirror angle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An ideal mirror is a purely specular reflector.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dependent reflection. That is, reflected light’s intensity varies with viewer’s position.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Intensity of refelcted light is stronger near mirror angle and strongest at mirror angle.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Ideal specular reflection follows Snell’s Law.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t="22400"/>
          <a:stretch>
            <a:fillRect/>
          </a:stretch>
        </p:blipFill>
        <p:spPr bwMode="auto">
          <a:xfrm>
            <a:off x="1447799" y="4419600"/>
            <a:ext cx="2190135" cy="1524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33800" y="4267200"/>
            <a:ext cx="50292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Snell’s Laws: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incoming ray and reflected ray lie in a plane with the surface normal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angle that the reflected ray forms with the surface normal equals the angle formed by the incoming ray and the surface normal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Non-ideal Reflectors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Simple Empirical Model: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expect most of the reflected light to travel in the direction of the ideal ray.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because of microscopic surface variations we might expect some of the light to be reflected just slightly offset from the ideal reflected ray.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we move farther and farther, in the angular sense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from the reflected ray we expect to see less light reflected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fallo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648200"/>
            <a:ext cx="2256235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specdi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7838" y="4800600"/>
            <a:ext cx="2466975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Non-ideal Reflectors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model approximates the fall off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reflection.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cosine term is maximum when the surface is viewed from the mirror direction and falls off to 0 when viewed at 90 degrees away from it.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scalar (shiny property, q in the figure below, which is the exponent term, k 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reflection formula of slide 20) controls the rate of this fall off</a:t>
            </a:r>
          </a:p>
        </p:txBody>
      </p:sp>
      <p:pic>
        <p:nvPicPr>
          <p:cNvPr id="4" name="Picture 4" descr="Image1"/>
          <p:cNvPicPr>
            <a:picLocks noChangeAspect="1" noChangeArrowheads="1"/>
          </p:cNvPicPr>
          <p:nvPr/>
        </p:nvPicPr>
        <p:blipFill>
          <a:blip r:embed="rId2"/>
          <a:srcRect b="11392"/>
          <a:stretch>
            <a:fillRect/>
          </a:stretch>
        </p:blipFill>
        <p:spPr bwMode="auto">
          <a:xfrm>
            <a:off x="838200" y="3931622"/>
            <a:ext cx="7467600" cy="281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05800" y="626554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angle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15" y="627471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angle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8548" y="645789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6457890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6568" y="6457890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3760112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reflectance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Phong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 the combined impact of ambient light, diffuse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reflection at a point on surface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Also called Local Illumination model as its main focus is on the direct impact of light coming from a source.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model has no physical basis, yet it is one of the most commonly used illumination models in computer graphics.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Phong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3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Also models secondary effect of light.</a:t>
            </a:r>
          </a:p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Consider a point light source p and viewpoint v. What should be color of light reflected into viewer’s eye from point Q of the surface?</a:t>
            </a:r>
          </a:p>
          <a:p>
            <a:pPr lvl="1"/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diffuse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component, </a:t>
            </a:r>
            <a:r>
              <a:rPr lang="en-US" sz="2400" b="1" i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component of the incident light and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ambient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light present in the environment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0" y="6096000"/>
            <a:ext cx="3352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000500" y="52959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800600" y="58674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4648200" y="5867400"/>
            <a:ext cx="381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4533900" y="58293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495800" y="59436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800600" y="4724400"/>
            <a:ext cx="17526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4800600" y="5334000"/>
            <a:ext cx="1905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53200" y="44196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0" y="5105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9400" y="4953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8200" y="4114800"/>
            <a:ext cx="41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19600" y="5257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3000" y="5257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0200" y="5410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8200" y="6096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048000" y="4876800"/>
            <a:ext cx="17526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13204" y="5257800"/>
            <a:ext cx="196796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3200" y="44151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 flipV="1">
            <a:off x="5672469" y="5378300"/>
            <a:ext cx="914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19436085">
            <a:off x="4693023" y="5531221"/>
            <a:ext cx="609600" cy="609600"/>
          </a:xfrm>
          <a:prstGeom prst="arc">
            <a:avLst>
              <a:gd name="adj1" fmla="val 16200000"/>
              <a:gd name="adj2" fmla="val 699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rc 44"/>
          <p:cNvSpPr/>
          <p:nvPr/>
        </p:nvSpPr>
        <p:spPr>
          <a:xfrm rot="16963621">
            <a:off x="4369393" y="5655339"/>
            <a:ext cx="609600" cy="609600"/>
          </a:xfrm>
          <a:prstGeom prst="arc">
            <a:avLst>
              <a:gd name="adj1" fmla="val 17252128"/>
              <a:gd name="adj2" fmla="val 699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Arc 45"/>
          <p:cNvSpPr/>
          <p:nvPr/>
        </p:nvSpPr>
        <p:spPr>
          <a:xfrm rot="444074">
            <a:off x="5294523" y="5446924"/>
            <a:ext cx="609600" cy="609600"/>
          </a:xfrm>
          <a:prstGeom prst="arc">
            <a:avLst>
              <a:gd name="adj1" fmla="val 16200000"/>
              <a:gd name="adj2" fmla="val 20036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Basic Terms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Illumination: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transport of energy from light sources to surfaces &amp; points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Local illumination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Global illumination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Lighting model or Illumination model: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Express the factors determining a surface’s color or luminous intensity (outgoing or reflected light) at a particular 3D point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Mathematical Calculation of Phong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First we consider, 2 extreme cases of light reflection.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Diffuse Reflection :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latin typeface="Monotype Corsiva" pitchFamily="66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=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 of previous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=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8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Specular Reflection: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latin typeface="Monotype Corsiva" pitchFamily="66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(cos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k	  </a:t>
            </a:r>
            <a:br>
              <a:rPr lang="en-US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1">
              <a:buNone/>
            </a:pPr>
            <a:endParaRPr lang="en-US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intensity of the light source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5498068"/>
            <a:ext cx="3352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5448300" y="4697968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48400" y="5269468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6096000" y="5269468"/>
            <a:ext cx="381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5981700" y="5231368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943600" y="5345668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48400" y="4126468"/>
            <a:ext cx="17526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6248400" y="4736068"/>
            <a:ext cx="1905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1000" y="382166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5800" y="450746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7200" y="435506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3516868"/>
            <a:ext cx="41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4659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4659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0" y="4812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95800" y="4278868"/>
            <a:ext cx="17526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61004" y="4659868"/>
            <a:ext cx="196796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1000" y="3817203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7120269" y="4780368"/>
            <a:ext cx="914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9436085">
            <a:off x="6140823" y="4933289"/>
            <a:ext cx="609600" cy="609600"/>
          </a:xfrm>
          <a:prstGeom prst="arc">
            <a:avLst>
              <a:gd name="adj1" fmla="val 16200000"/>
              <a:gd name="adj2" fmla="val 699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rc 27"/>
          <p:cNvSpPr/>
          <p:nvPr/>
        </p:nvSpPr>
        <p:spPr>
          <a:xfrm rot="16963621">
            <a:off x="5817193" y="5057407"/>
            <a:ext cx="609600" cy="609600"/>
          </a:xfrm>
          <a:prstGeom prst="arc">
            <a:avLst>
              <a:gd name="adj1" fmla="val 17252128"/>
              <a:gd name="adj2" fmla="val 699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Arc 28"/>
          <p:cNvSpPr/>
          <p:nvPr/>
        </p:nvSpPr>
        <p:spPr>
          <a:xfrm rot="444074">
            <a:off x="6742323" y="4848992"/>
            <a:ext cx="609600" cy="609600"/>
          </a:xfrm>
          <a:prstGeom prst="arc">
            <a:avLst>
              <a:gd name="adj1" fmla="val 16200000"/>
              <a:gd name="adj2" fmla="val 20036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Mathematical Calculation of Phong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need to ircorporate the effect light present in environment. Thus total refelcted light also includes ambient component.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Ambient Component =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reflected light intensity from Q,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	= Ambient Component + Diffuse Component + 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Component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+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1">
              <a:buNone/>
            </a:pP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specifically,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	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max {(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),0} +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max{(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,0}]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Additional Issues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there are n light sources in the scene, their effects are cumulative: Intensity at Q,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=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∑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(i=1 to n)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4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+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intesnsity of red, green and blue component of reflected light, 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ar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+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ag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+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ab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+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k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coefficient for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component which is same as the color of light source, not affected by surface color.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How to get vector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 ?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 a formula to compute R, the reflection of vector L with respect to normal vector?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2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(See Solved Problem 11.10 in Schaum(2</a:t>
            </a:r>
            <a:r>
              <a:rPr lang="en-US" sz="2400" baseline="30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edition))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Blinn and Torrence Variation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Calculation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computaionally expensive. So in phong model the term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R.V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somtimes replaced by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N.H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, where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unit vector that bisect the angle between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2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angle between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measures the falloff of intensity.</a:t>
            </a:r>
          </a:p>
          <a:p>
            <a:pPr marL="742950" lvl="2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Though calculation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is computaionally inexpensive relative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R.V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but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not always equal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R.V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In that case calculation of specular component will be approximate.</a:t>
            </a:r>
          </a:p>
          <a:p>
            <a:pPr marL="742950" lvl="2" indent="-342900"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(See Solved Problem 11.11 in Schaum(2</a:t>
            </a:r>
            <a:r>
              <a:rPr lang="en-US" baseline="30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edition)))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Effect of the Reflection Coefficients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Diffuse Reflection Coefficient,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Ambient Reflection Coefficient, k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Reflection Coefficient,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Component Exponent Term, 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	To observe the effects of different components, vary one component and keep the other two constant.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3352800"/>
            <a:ext cx="35814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Diffuse Reflection Coefficient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max {I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0}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Source intensity is 1.0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Background intensity is 0.4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Sphere reflecting diffuse light, for six reflection coefficients: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0, 0.2, 0.4, 0.6, 0.8, and 1.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4286" t="34286" r="31905" b="8571"/>
          <a:stretch>
            <a:fillRect/>
          </a:stretch>
        </p:blipFill>
        <p:spPr bwMode="auto">
          <a:xfrm>
            <a:off x="838200" y="3352800"/>
            <a:ext cx="5105400" cy="338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257800" y="3352800"/>
            <a:ext cx="35814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733800" y="3769540"/>
            <a:ext cx="2667000" cy="1905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0" y="3200400"/>
            <a:ext cx="29718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Angle</a:t>
            </a:r>
            <a:r>
              <a:rPr lang="el-G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θ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between surface normal and incident light is &gt; 90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800600"/>
            <a:ext cx="29718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the ambient component here?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the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component?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Ambient Reflection Coefficient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Effect of adding ambient light to the diffuse light reflected by a sphere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Diffuse source intensity is 1.0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Diffuse reflection coefficient is 0.4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Ambient source intensity is 1.0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Moving from left to right the ambient reflection coefficient takes on values:  0.0, 0.1, 0.3, 0.5, and 0.7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 little ambient light makes shadows too deep and harsh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 much makes the picture look washed out and bland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5238" t="47892" r="29524" b="25333"/>
          <a:stretch>
            <a:fillRect/>
          </a:stretch>
        </p:blipFill>
        <p:spPr bwMode="auto">
          <a:xfrm>
            <a:off x="1752601" y="4953000"/>
            <a:ext cx="555284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600200" y="4876800"/>
            <a:ext cx="2362200" cy="152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4876800"/>
            <a:ext cx="1295400" cy="152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Reflection Coefficient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ambient and diffuse reflection coefficients are 0.1 and 0.4 for all spheres.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4286" t="36571" r="36667" b="7048"/>
          <a:stretch>
            <a:fillRect/>
          </a:stretch>
        </p:blipFill>
        <p:spPr bwMode="auto">
          <a:xfrm>
            <a:off x="2286000" y="3657600"/>
            <a:ext cx="3657600" cy="262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>
            <a:off x="762794" y="4952206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38862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0.25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46482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54102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0.75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33600" y="3505200"/>
            <a:ext cx="3733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62200" y="304800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304800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6200" y="304800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304800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304800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200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3800" y="3657600"/>
            <a:ext cx="762000" cy="2438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" y="40386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reflection coefficient,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7000" y="26670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Exponent, k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305300" y="2476500"/>
            <a:ext cx="13716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86400" y="1981200"/>
            <a:ext cx="2667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shiny and more highly concentrated along the direction 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0" y="4495800"/>
            <a:ext cx="388620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81800" y="3581400"/>
            <a:ext cx="198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mirror like, more focused reflection  with increasing exponent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26" idx="1"/>
            <a:endCxn id="25" idx="3"/>
          </p:cNvCxnSpPr>
          <p:nvPr/>
        </p:nvCxnSpPr>
        <p:spPr>
          <a:xfrm rot="10800000" flipV="1">
            <a:off x="6172200" y="4114800"/>
            <a:ext cx="609600" cy="723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25" grpId="0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Color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 is constructed by adding certain amounts of red, green, and blue light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Light sources have three “types” of color: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Surface has two sets of reflection co-efficient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Ambient reflection coefficient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Diffuse reflection coefficient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Color of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component is often the same as that of the light source – mirror like, so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reflection coefficient: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e.g.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Glossy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red apple when illuminated by a yellow light is yellow rather than red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4286" t="44952" r="39524" b="52000"/>
          <a:stretch>
            <a:fillRect/>
          </a:stretch>
        </p:blipFill>
        <p:spPr bwMode="auto">
          <a:xfrm>
            <a:off x="762000" y="2666365"/>
            <a:ext cx="7848600" cy="4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Components of Illumination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Two components of illumination: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Light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Surface properties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Light source described by a luminance/intensity ‘I’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color is described separately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= 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Types of Light Sources: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Ambient Light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Diffuse Light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Spot Light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Color of an Object</a:t>
            </a:r>
            <a:endParaRPr lang="en-US" sz="3600" dirty="0"/>
          </a:p>
        </p:txBody>
      </p:sp>
      <p:pic>
        <p:nvPicPr>
          <p:cNvPr id="5122" name="Picture 2" descr="D:\fatema\url.jpg"/>
          <p:cNvPicPr>
            <a:picLocks noChangeAspect="1" noChangeArrowheads="1"/>
          </p:cNvPicPr>
          <p:nvPr/>
        </p:nvPicPr>
        <p:blipFill>
          <a:blip r:embed="rId2"/>
          <a:srcRect l="42308" t="20696"/>
          <a:stretch>
            <a:fillRect/>
          </a:stretch>
        </p:blipFill>
        <p:spPr bwMode="auto">
          <a:xfrm>
            <a:off x="2286000" y="1676400"/>
            <a:ext cx="4000500" cy="4124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Color of an Object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“color” of a surface we mean the color that is reflected from it when the illuminated by white light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ambient and diffuse reflection coefficients are based on the color of the surface itself.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reflection coefficient is based on the color of the light source (and the roughness property of the surface)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Color of an Object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Color of a sphere is 30% red, 45% green, and 25% blue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Light source in environment: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White light (Intensity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Sphere’s ambient and diffuse reflection coefficients: 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0.30k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0.45k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0.25k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here, k is some scaling value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individual ambient and diffuse components have intensities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0.30k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0.30k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0.45k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0.45k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0.25k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0.25k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environment is uniformly lighted,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sphere!!</a:t>
            </a: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process of assigning colors to pixels.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28194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Flat Shading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27432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Smooth Shading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6576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Gouraud Shading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36576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Phong Shading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21336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Shading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0800000" flipV="1">
            <a:off x="2438400" y="2438400"/>
            <a:ext cx="762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00400" y="2438400"/>
            <a:ext cx="1066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3124200" y="3124200"/>
            <a:ext cx="13716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800" y="3124200"/>
            <a:ext cx="11430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Shading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Flat Shading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lighting once for entire polygon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Gouraud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Shading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lighting at the vertices and interpolate lighting values across polygon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Shading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Interpolate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across polygon and perform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lighting across polygon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Flat Shading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each polygon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Determines a single intensity value at a chosen point on the polygon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Uses that value to shade the entire polygon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Light source at infinity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Viewer at infinity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polygon represents the actual surface being modeled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Problems of Flat Shading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Specular highlights tends to get lost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chosen point on polygon is at location of the light soure, then color of the polygon will be significantly distorted.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81400" y="2895600"/>
            <a:ext cx="4648200" cy="2971800"/>
            <a:chOff x="768" y="1008"/>
            <a:chExt cx="4992" cy="2958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768" y="3504"/>
              <a:ext cx="49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u="sng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Flat Shading</a:t>
              </a:r>
              <a:endParaRPr lang="en-US" sz="240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6" name="Picture 8" descr="rd_constan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4" y="1008"/>
              <a:ext cx="3511" cy="2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Smooth Shading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05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Introduce vertex normals at each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vertex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only for shading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Think of as a better approximation of the real surface that the polygons approximate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Finds color value for each point in the polygon individually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Two types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Gouraud Shading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Phong Shading (do not confuse with Phong Lighting Model)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019800" y="1358900"/>
            <a:ext cx="2314575" cy="927100"/>
            <a:chOff x="3312" y="3456"/>
            <a:chExt cx="1458" cy="584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312" y="3456"/>
              <a:ext cx="1458" cy="584"/>
            </a:xfrm>
            <a:custGeom>
              <a:avLst/>
              <a:gdLst>
                <a:gd name="T0" fmla="*/ 0 w 1296"/>
                <a:gd name="T1" fmla="*/ 584 h 584"/>
                <a:gd name="T2" fmla="*/ 2628 w 1296"/>
                <a:gd name="T3" fmla="*/ 584 h 584"/>
                <a:gd name="T4" fmla="*/ 0 60000 65536"/>
                <a:gd name="T5" fmla="*/ 0 60000 65536"/>
                <a:gd name="T6" fmla="*/ 0 w 1296"/>
                <a:gd name="T7" fmla="*/ 0 h 584"/>
                <a:gd name="T8" fmla="*/ 1296 w 1296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96" h="584">
                  <a:moveTo>
                    <a:pt x="0" y="584"/>
                  </a:moveTo>
                  <a:cubicBezTo>
                    <a:pt x="442" y="0"/>
                    <a:pt x="1065" y="229"/>
                    <a:pt x="1296" y="584"/>
                  </a:cubicBezTo>
                </a:path>
              </a:pathLst>
            </a:cu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312" y="3752"/>
              <a:ext cx="1458" cy="288"/>
            </a:xfrm>
            <a:custGeom>
              <a:avLst/>
              <a:gdLst>
                <a:gd name="T0" fmla="*/ 0 w 1296"/>
                <a:gd name="T1" fmla="*/ 288 h 288"/>
                <a:gd name="T2" fmla="*/ 778 w 1296"/>
                <a:gd name="T3" fmla="*/ 0 h 288"/>
                <a:gd name="T4" fmla="*/ 1847 w 1296"/>
                <a:gd name="T5" fmla="*/ 0 h 288"/>
                <a:gd name="T6" fmla="*/ 2628 w 1296"/>
                <a:gd name="T7" fmla="*/ 288 h 288"/>
                <a:gd name="T8" fmla="*/ 2529 w 1296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6"/>
                <a:gd name="T16" fmla="*/ 0 h 288"/>
                <a:gd name="T17" fmla="*/ 1296 w 129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6" h="288">
                  <a:moveTo>
                    <a:pt x="0" y="288"/>
                  </a:moveTo>
                  <a:lnTo>
                    <a:pt x="384" y="0"/>
                  </a:lnTo>
                  <a:lnTo>
                    <a:pt x="912" y="0"/>
                  </a:lnTo>
                  <a:lnTo>
                    <a:pt x="1296" y="288"/>
                  </a:lnTo>
                  <a:lnTo>
                    <a:pt x="1248" y="288"/>
                  </a:lnTo>
                </a:path>
              </a:pathLst>
            </a:cu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4356" y="3544"/>
              <a:ext cx="16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614" y="3503"/>
              <a:ext cx="130" cy="201"/>
            </a:xfrm>
            <a:custGeom>
              <a:avLst/>
              <a:gdLst>
                <a:gd name="T0" fmla="*/ 231 w 116"/>
                <a:gd name="T1" fmla="*/ 201 h 201"/>
                <a:gd name="T2" fmla="*/ 0 w 116"/>
                <a:gd name="T3" fmla="*/ 0 h 201"/>
                <a:gd name="T4" fmla="*/ 0 60000 65536"/>
                <a:gd name="T5" fmla="*/ 0 60000 65536"/>
                <a:gd name="T6" fmla="*/ 0 w 116"/>
                <a:gd name="T7" fmla="*/ 0 h 201"/>
                <a:gd name="T8" fmla="*/ 116 w 116"/>
                <a:gd name="T9" fmla="*/ 201 h 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6" h="201">
                  <a:moveTo>
                    <a:pt x="116" y="20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3366" y="3704"/>
              <a:ext cx="162" cy="19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4014" y="3512"/>
              <a:ext cx="0" cy="24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4608" y="3752"/>
              <a:ext cx="162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Gouraud Shading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common approach</a:t>
            </a:r>
          </a:p>
          <a:p>
            <a:pPr marL="438150" indent="-3810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Perform Phong lighting at the vertices</a:t>
            </a:r>
          </a:p>
          <a:p>
            <a:pPr marL="438150" indent="-3810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Linearly interpolate the resulting colors over faces</a:t>
            </a:r>
          </a:p>
          <a:p>
            <a:pPr marL="857250"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Along edges</a:t>
            </a:r>
          </a:p>
          <a:p>
            <a:pPr marL="857250"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Along scanline</a:t>
            </a:r>
          </a:p>
        </p:txBody>
      </p:sp>
      <p:pic>
        <p:nvPicPr>
          <p:cNvPr id="6" name="Picture 11" descr="rd_gourau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895600"/>
            <a:ext cx="3276600" cy="298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Gouraud Shading</a:t>
            </a:r>
          </a:p>
        </p:txBody>
      </p:sp>
      <p:sp>
        <p:nvSpPr>
          <p:cNvPr id="18438" name="Rectangle 53"/>
          <p:cNvSpPr>
            <a:spLocks noChangeArrowheads="1"/>
          </p:cNvSpPr>
          <p:nvPr/>
        </p:nvSpPr>
        <p:spPr bwMode="auto">
          <a:xfrm>
            <a:off x="2514600" y="1143000"/>
            <a:ext cx="3657600" cy="2362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39" name="Freeform 54"/>
          <p:cNvSpPr>
            <a:spLocks/>
          </p:cNvSpPr>
          <p:nvPr/>
        </p:nvSpPr>
        <p:spPr bwMode="auto">
          <a:xfrm>
            <a:off x="3657600" y="1524000"/>
            <a:ext cx="1447800" cy="1752600"/>
          </a:xfrm>
          <a:custGeom>
            <a:avLst/>
            <a:gdLst>
              <a:gd name="T0" fmla="*/ 0 w 912"/>
              <a:gd name="T1" fmla="*/ 2147483647 h 1104"/>
              <a:gd name="T2" fmla="*/ 2147483647 w 912"/>
              <a:gd name="T3" fmla="*/ 0 h 1104"/>
              <a:gd name="T4" fmla="*/ 2147483647 w 912"/>
              <a:gd name="T5" fmla="*/ 2147483647 h 1104"/>
              <a:gd name="T6" fmla="*/ 2147483647 w 912"/>
              <a:gd name="T7" fmla="*/ 2147483647 h 1104"/>
              <a:gd name="T8" fmla="*/ 0 w 912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2"/>
              <a:gd name="T16" fmla="*/ 0 h 1104"/>
              <a:gd name="T17" fmla="*/ 912 w 912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2" h="1104">
                <a:moveTo>
                  <a:pt x="0" y="384"/>
                </a:moveTo>
                <a:lnTo>
                  <a:pt x="528" y="0"/>
                </a:lnTo>
                <a:lnTo>
                  <a:pt x="912" y="624"/>
                </a:lnTo>
                <a:lnTo>
                  <a:pt x="336" y="1104"/>
                </a:lnTo>
                <a:lnTo>
                  <a:pt x="0" y="384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57"/>
          <p:cNvSpPr>
            <a:spLocks/>
          </p:cNvSpPr>
          <p:nvPr/>
        </p:nvSpPr>
        <p:spPr bwMode="auto">
          <a:xfrm>
            <a:off x="4038600" y="2895600"/>
            <a:ext cx="609600" cy="381000"/>
          </a:xfrm>
          <a:custGeom>
            <a:avLst/>
            <a:gdLst>
              <a:gd name="T0" fmla="*/ 0 w 384"/>
              <a:gd name="T1" fmla="*/ 0 h 240"/>
              <a:gd name="T2" fmla="*/ 2147483647 w 384"/>
              <a:gd name="T3" fmla="*/ 0 h 240"/>
              <a:gd name="T4" fmla="*/ 2147483647 w 384"/>
              <a:gd name="T5" fmla="*/ 2147483647 h 240"/>
              <a:gd name="T6" fmla="*/ 0 w 384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40"/>
              <a:gd name="T14" fmla="*/ 384 w 38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40">
                <a:moveTo>
                  <a:pt x="0" y="0"/>
                </a:moveTo>
                <a:lnTo>
                  <a:pt x="384" y="0"/>
                </a:lnTo>
                <a:lnTo>
                  <a:pt x="96" y="24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60"/>
          <p:cNvSpPr>
            <a:spLocks noChangeShapeType="1"/>
          </p:cNvSpPr>
          <p:nvPr/>
        </p:nvSpPr>
        <p:spPr bwMode="auto">
          <a:xfrm>
            <a:off x="2403475" y="151288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62"/>
          <p:cNvSpPr>
            <a:spLocks noChangeShapeType="1"/>
          </p:cNvSpPr>
          <p:nvPr/>
        </p:nvSpPr>
        <p:spPr bwMode="auto">
          <a:xfrm>
            <a:off x="2403475" y="214153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65"/>
          <p:cNvSpPr>
            <a:spLocks noChangeShapeType="1"/>
          </p:cNvSpPr>
          <p:nvPr/>
        </p:nvSpPr>
        <p:spPr bwMode="auto">
          <a:xfrm>
            <a:off x="4026260" y="2895600"/>
            <a:ext cx="45719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Text Box 67"/>
          <p:cNvSpPr txBox="1">
            <a:spLocks noChangeArrowheads="1"/>
          </p:cNvSpPr>
          <p:nvPr/>
        </p:nvSpPr>
        <p:spPr bwMode="auto">
          <a:xfrm>
            <a:off x="4419600" y="3581400"/>
            <a:ext cx="990600" cy="46196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Arial" charset="0"/>
                <a:cs typeface="Arial" charset="0"/>
              </a:rPr>
              <a:t>x</a:t>
            </a:r>
            <a:r>
              <a:rPr lang="en-US" sz="2400" baseline="-25000" dirty="0" err="1">
                <a:latin typeface="Arial" charset="0"/>
                <a:cs typeface="Arial" charset="0"/>
              </a:rPr>
              <a:t>right</a:t>
            </a:r>
            <a:endParaRPr lang="en-US" sz="2400" baseline="-25000" dirty="0">
              <a:latin typeface="Arial" charset="0"/>
              <a:cs typeface="Arial" charset="0"/>
            </a:endParaRPr>
          </a:p>
        </p:txBody>
      </p:sp>
      <p:sp>
        <p:nvSpPr>
          <p:cNvPr id="18448" name="Text Box 69"/>
          <p:cNvSpPr txBox="1">
            <a:spLocks noChangeArrowheads="1"/>
          </p:cNvSpPr>
          <p:nvPr/>
        </p:nvSpPr>
        <p:spPr bwMode="auto">
          <a:xfrm>
            <a:off x="1981200" y="2667000"/>
            <a:ext cx="685800" cy="4302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 err="1">
                <a:latin typeface="Arial" charset="0"/>
                <a:cs typeface="Arial" charset="0"/>
              </a:rPr>
              <a:t>y</a:t>
            </a:r>
            <a:r>
              <a:rPr lang="en-US" sz="2200" baseline="-25000" dirty="0" err="1">
                <a:latin typeface="Arial" charset="0"/>
                <a:cs typeface="Arial" charset="0"/>
              </a:rPr>
              <a:t>s</a:t>
            </a:r>
            <a:endParaRPr lang="en-US" sz="2200" baseline="-25000" dirty="0">
              <a:latin typeface="Arial" charset="0"/>
              <a:cs typeface="Arial" charset="0"/>
            </a:endParaRPr>
          </a:p>
        </p:txBody>
      </p:sp>
      <p:sp>
        <p:nvSpPr>
          <p:cNvPr id="18449" name="Text Box 70"/>
          <p:cNvSpPr txBox="1">
            <a:spLocks noChangeArrowheads="1"/>
          </p:cNvSpPr>
          <p:nvPr/>
        </p:nvSpPr>
        <p:spPr bwMode="auto">
          <a:xfrm>
            <a:off x="1963738" y="1312863"/>
            <a:ext cx="762000" cy="4619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Arial" charset="0"/>
                <a:cs typeface="Arial" charset="0"/>
              </a:rPr>
              <a:t>y</a:t>
            </a:r>
            <a:r>
              <a:rPr lang="en-US" sz="2400" baseline="-25000" dirty="0" err="1">
                <a:latin typeface="Arial" charset="0"/>
                <a:cs typeface="Arial" charset="0"/>
              </a:rPr>
              <a:t>top</a:t>
            </a:r>
            <a:endParaRPr lang="en-US" sz="2400" baseline="-25000" dirty="0">
              <a:latin typeface="Arial" charset="0"/>
              <a:cs typeface="Arial" charset="0"/>
            </a:endParaRPr>
          </a:p>
        </p:txBody>
      </p:sp>
      <p:sp>
        <p:nvSpPr>
          <p:cNvPr id="18450" name="Text Box 71"/>
          <p:cNvSpPr txBox="1">
            <a:spLocks noChangeArrowheads="1"/>
          </p:cNvSpPr>
          <p:nvPr/>
        </p:nvSpPr>
        <p:spPr bwMode="auto">
          <a:xfrm>
            <a:off x="1828800" y="3048000"/>
            <a:ext cx="1066800" cy="400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  <a:cs typeface="Arial" charset="0"/>
              </a:rPr>
              <a:t>y</a:t>
            </a:r>
            <a:r>
              <a:rPr lang="en-US" sz="2000" baseline="-25000">
                <a:latin typeface="Arial" charset="0"/>
                <a:cs typeface="Arial" charset="0"/>
              </a:rPr>
              <a:t>bott</a:t>
            </a:r>
          </a:p>
        </p:txBody>
      </p:sp>
      <p:sp>
        <p:nvSpPr>
          <p:cNvPr id="18451" name="Text Box 72"/>
          <p:cNvSpPr txBox="1">
            <a:spLocks noChangeArrowheads="1"/>
          </p:cNvSpPr>
          <p:nvPr/>
        </p:nvSpPr>
        <p:spPr bwMode="auto">
          <a:xfrm>
            <a:off x="3810000" y="3581400"/>
            <a:ext cx="685800" cy="46196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Arial" charset="0"/>
                <a:cs typeface="Arial" charset="0"/>
              </a:rPr>
              <a:t>x</a:t>
            </a:r>
            <a:r>
              <a:rPr lang="en-US" sz="2400" baseline="-25000" dirty="0" err="1">
                <a:latin typeface="Arial" charset="0"/>
                <a:cs typeface="Arial" charset="0"/>
              </a:rPr>
              <a:t>left</a:t>
            </a:r>
            <a:endParaRPr lang="en-US" sz="2400" baseline="-25000" dirty="0">
              <a:latin typeface="Arial" charset="0"/>
              <a:cs typeface="Arial" charset="0"/>
            </a:endParaRPr>
          </a:p>
        </p:txBody>
      </p:sp>
      <p:sp>
        <p:nvSpPr>
          <p:cNvPr id="18452" name="Text Box 73"/>
          <p:cNvSpPr txBox="1">
            <a:spLocks noChangeArrowheads="1"/>
          </p:cNvSpPr>
          <p:nvPr/>
        </p:nvSpPr>
        <p:spPr bwMode="auto">
          <a:xfrm>
            <a:off x="4648200" y="3135312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color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8453" name="Text Box 74"/>
          <p:cNvSpPr txBox="1">
            <a:spLocks noChangeArrowheads="1"/>
          </p:cNvSpPr>
          <p:nvPr/>
        </p:nvSpPr>
        <p:spPr bwMode="auto">
          <a:xfrm>
            <a:off x="5181600" y="2286000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color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8454" name="Text Box 75"/>
          <p:cNvSpPr txBox="1">
            <a:spLocks noChangeArrowheads="1"/>
          </p:cNvSpPr>
          <p:nvPr/>
        </p:nvSpPr>
        <p:spPr bwMode="auto">
          <a:xfrm>
            <a:off x="4191000" y="1219200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color</a:t>
            </a:r>
            <a:r>
              <a:rPr lang="en-US" sz="1800" baseline="-25000"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455" name="Text Box 76"/>
          <p:cNvSpPr txBox="1">
            <a:spLocks noChangeArrowheads="1"/>
          </p:cNvSpPr>
          <p:nvPr/>
        </p:nvSpPr>
        <p:spPr bwMode="auto">
          <a:xfrm>
            <a:off x="2895600" y="1905000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color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8456" name="Text Box 77"/>
          <p:cNvSpPr txBox="1">
            <a:spLocks noChangeArrowheads="1"/>
          </p:cNvSpPr>
          <p:nvPr/>
        </p:nvSpPr>
        <p:spPr bwMode="auto">
          <a:xfrm>
            <a:off x="1998663" y="1919288"/>
            <a:ext cx="457200" cy="4619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  <a:cs typeface="Arial" charset="0"/>
              </a:rPr>
              <a:t>y</a:t>
            </a:r>
            <a:r>
              <a:rPr lang="en-US" sz="2400" baseline="-25000">
                <a:latin typeface="Arial" charset="0"/>
                <a:cs typeface="Arial" charset="0"/>
              </a:rPr>
              <a:t>4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490662" y="3950496"/>
          <a:ext cx="5595938" cy="915192"/>
        </p:xfrm>
        <a:graphic>
          <a:graphicData uri="http://schemas.openxmlformats.org/presentationml/2006/ole">
            <p:oleObj spid="_x0000_s32770" name="Equation" r:id="rId3" imgW="2641320" imgH="431640" progId="Equation.3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447800" y="4855585"/>
          <a:ext cx="5372528" cy="862590"/>
        </p:xfrm>
        <a:graphic>
          <a:graphicData uri="http://schemas.openxmlformats.org/presentationml/2006/ole">
            <p:oleObj spid="_x0000_s32771" name="Equation" r:id="rId4" imgW="2374560" imgH="380880" progId="Equation.3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447800" y="5743534"/>
          <a:ext cx="5975445" cy="920791"/>
        </p:xfrm>
        <a:graphic>
          <a:graphicData uri="http://schemas.openxmlformats.org/presentationml/2006/ole">
            <p:oleObj spid="_x0000_s32772" name="Equation" r:id="rId5" imgW="2641320" imgH="406080" progId="Equation.3">
              <p:embed/>
            </p:oleObj>
          </a:graphicData>
        </a:graphic>
      </p:graphicFrame>
      <p:sp>
        <p:nvSpPr>
          <p:cNvPr id="26" name="Line 65"/>
          <p:cNvSpPr>
            <a:spLocks noChangeShapeType="1"/>
          </p:cNvSpPr>
          <p:nvPr/>
        </p:nvSpPr>
        <p:spPr bwMode="auto">
          <a:xfrm>
            <a:off x="4602481" y="2895600"/>
            <a:ext cx="45719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2362200" y="3276600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8446" idx="0"/>
          </p:cNvCxnSpPr>
          <p:nvPr/>
        </p:nvCxnSpPr>
        <p:spPr>
          <a:xfrm>
            <a:off x="2362200" y="2895600"/>
            <a:ext cx="166406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124200" y="2514600"/>
          <a:ext cx="766679" cy="393700"/>
        </p:xfrm>
        <a:graphic>
          <a:graphicData uri="http://schemas.openxmlformats.org/presentationml/2006/ole">
            <p:oleObj spid="_x0000_s32773" name="Equation" r:id="rId6" imgW="469800" imgH="2412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745038" y="2667000"/>
          <a:ext cx="869950" cy="393700"/>
        </p:xfrm>
        <a:graphic>
          <a:graphicData uri="http://schemas.openxmlformats.org/presentationml/2006/ole">
            <p:oleObj spid="_x0000_s32774" name="Equation" r:id="rId7" imgW="533160" imgH="241200" progId="Equation.3">
              <p:embed/>
            </p:oleObj>
          </a:graphicData>
        </a:graphic>
      </p:graphicFrame>
      <p:sp>
        <p:nvSpPr>
          <p:cNvPr id="34" name="Oval 33"/>
          <p:cNvSpPr/>
          <p:nvPr/>
        </p:nvSpPr>
        <p:spPr>
          <a:xfrm>
            <a:off x="4191000" y="2819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038600" y="2446337"/>
          <a:ext cx="661987" cy="373063"/>
        </p:xfrm>
        <a:graphic>
          <a:graphicData uri="http://schemas.openxmlformats.org/presentationml/2006/ole">
            <p:oleObj spid="_x0000_s32775" name="Equation" r:id="rId8" imgW="4060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Ambient Light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identifiable source or direction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Product of multiple reflections of light from the many surfaces present in the environment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Computationally inexpensive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9" name="Picture 1" descr="D:\Job\BUET\teaching\feb 15\cse 409\Manual-Material-Ambi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343275"/>
            <a:ext cx="5715000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Gouraud Shading</a:t>
            </a:r>
          </a:p>
        </p:txBody>
      </p:sp>
      <p:sp>
        <p:nvSpPr>
          <p:cNvPr id="18438" name="Rectangle 53"/>
          <p:cNvSpPr>
            <a:spLocks noChangeArrowheads="1"/>
          </p:cNvSpPr>
          <p:nvPr/>
        </p:nvSpPr>
        <p:spPr bwMode="auto">
          <a:xfrm>
            <a:off x="2514600" y="1138237"/>
            <a:ext cx="3657600" cy="23682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9" name="Freeform 54"/>
          <p:cNvSpPr>
            <a:spLocks/>
          </p:cNvSpPr>
          <p:nvPr/>
        </p:nvSpPr>
        <p:spPr bwMode="auto">
          <a:xfrm>
            <a:off x="3657600" y="1528664"/>
            <a:ext cx="1447800" cy="1752600"/>
          </a:xfrm>
          <a:custGeom>
            <a:avLst/>
            <a:gdLst>
              <a:gd name="T0" fmla="*/ 0 w 912"/>
              <a:gd name="T1" fmla="*/ 2147483647 h 1104"/>
              <a:gd name="T2" fmla="*/ 2147483647 w 912"/>
              <a:gd name="T3" fmla="*/ 0 h 1104"/>
              <a:gd name="T4" fmla="*/ 2147483647 w 912"/>
              <a:gd name="T5" fmla="*/ 2147483647 h 1104"/>
              <a:gd name="T6" fmla="*/ 2147483647 w 912"/>
              <a:gd name="T7" fmla="*/ 2147483647 h 1104"/>
              <a:gd name="T8" fmla="*/ 0 w 912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2"/>
              <a:gd name="T16" fmla="*/ 0 h 1104"/>
              <a:gd name="T17" fmla="*/ 912 w 912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2" h="1104">
                <a:moveTo>
                  <a:pt x="0" y="384"/>
                </a:moveTo>
                <a:lnTo>
                  <a:pt x="528" y="0"/>
                </a:lnTo>
                <a:lnTo>
                  <a:pt x="912" y="624"/>
                </a:lnTo>
                <a:lnTo>
                  <a:pt x="336" y="1104"/>
                </a:lnTo>
                <a:lnTo>
                  <a:pt x="0" y="384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0" name="Freeform 57"/>
          <p:cNvSpPr>
            <a:spLocks/>
          </p:cNvSpPr>
          <p:nvPr/>
        </p:nvSpPr>
        <p:spPr bwMode="auto">
          <a:xfrm>
            <a:off x="4038600" y="2890837"/>
            <a:ext cx="609600" cy="381000"/>
          </a:xfrm>
          <a:custGeom>
            <a:avLst/>
            <a:gdLst>
              <a:gd name="T0" fmla="*/ 0 w 384"/>
              <a:gd name="T1" fmla="*/ 0 h 240"/>
              <a:gd name="T2" fmla="*/ 2147483647 w 384"/>
              <a:gd name="T3" fmla="*/ 0 h 240"/>
              <a:gd name="T4" fmla="*/ 2147483647 w 384"/>
              <a:gd name="T5" fmla="*/ 2147483647 h 240"/>
              <a:gd name="T6" fmla="*/ 0 w 384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40"/>
              <a:gd name="T14" fmla="*/ 384 w 38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40">
                <a:moveTo>
                  <a:pt x="0" y="0"/>
                </a:moveTo>
                <a:lnTo>
                  <a:pt x="384" y="0"/>
                </a:lnTo>
                <a:lnTo>
                  <a:pt x="96" y="24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3" name="Line 60"/>
          <p:cNvSpPr>
            <a:spLocks noChangeShapeType="1"/>
          </p:cNvSpPr>
          <p:nvPr/>
        </p:nvSpPr>
        <p:spPr bwMode="auto">
          <a:xfrm>
            <a:off x="2403475" y="1517552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4" name="Line 62"/>
          <p:cNvSpPr>
            <a:spLocks noChangeShapeType="1"/>
          </p:cNvSpPr>
          <p:nvPr/>
        </p:nvSpPr>
        <p:spPr bwMode="auto">
          <a:xfrm>
            <a:off x="2403475" y="21367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6" name="Line 65"/>
          <p:cNvSpPr>
            <a:spLocks noChangeShapeType="1"/>
          </p:cNvSpPr>
          <p:nvPr/>
        </p:nvSpPr>
        <p:spPr bwMode="auto">
          <a:xfrm>
            <a:off x="4026260" y="2900264"/>
            <a:ext cx="45719" cy="8321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7" name="Text Box 67"/>
          <p:cNvSpPr txBox="1">
            <a:spLocks noChangeArrowheads="1"/>
          </p:cNvSpPr>
          <p:nvPr/>
        </p:nvSpPr>
        <p:spPr bwMode="auto">
          <a:xfrm>
            <a:off x="4419600" y="3586064"/>
            <a:ext cx="990600" cy="46196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</a:rPr>
              <a:t>right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8" name="Text Box 69"/>
          <p:cNvSpPr txBox="1">
            <a:spLocks noChangeArrowheads="1"/>
          </p:cNvSpPr>
          <p:nvPr/>
        </p:nvSpPr>
        <p:spPr bwMode="auto">
          <a:xfrm>
            <a:off x="1981200" y="2670048"/>
            <a:ext cx="685800" cy="4302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y</a:t>
            </a:r>
            <a:r>
              <a:rPr lang="en-US" sz="2200" baseline="-25000" dirty="0" err="1">
                <a:latin typeface="Arial" pitchFamily="34" charset="0"/>
                <a:cs typeface="Arial" pitchFamily="34" charset="0"/>
              </a:rPr>
              <a:t>s</a:t>
            </a:r>
            <a:endParaRPr lang="en-US" sz="2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9" name="Text Box 70"/>
          <p:cNvSpPr txBox="1">
            <a:spLocks noChangeArrowheads="1"/>
          </p:cNvSpPr>
          <p:nvPr/>
        </p:nvSpPr>
        <p:spPr bwMode="auto">
          <a:xfrm>
            <a:off x="1963738" y="1308100"/>
            <a:ext cx="762000" cy="4619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y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</a:rPr>
              <a:t>top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Text Box 71"/>
          <p:cNvSpPr txBox="1">
            <a:spLocks noChangeArrowheads="1"/>
          </p:cNvSpPr>
          <p:nvPr/>
        </p:nvSpPr>
        <p:spPr bwMode="auto">
          <a:xfrm>
            <a:off x="1828800" y="3043237"/>
            <a:ext cx="1066800" cy="400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  <a:cs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  <a:cs typeface="Arial" pitchFamily="34" charset="0"/>
              </a:rPr>
              <a:t>bott</a:t>
            </a:r>
          </a:p>
        </p:txBody>
      </p:sp>
      <p:sp>
        <p:nvSpPr>
          <p:cNvPr id="18451" name="Text Box 72"/>
          <p:cNvSpPr txBox="1">
            <a:spLocks noChangeArrowheads="1"/>
          </p:cNvSpPr>
          <p:nvPr/>
        </p:nvSpPr>
        <p:spPr bwMode="auto">
          <a:xfrm>
            <a:off x="3810000" y="3586064"/>
            <a:ext cx="685800" cy="46196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</a:rPr>
              <a:t>left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52" name="Text Box 73"/>
          <p:cNvSpPr txBox="1">
            <a:spLocks noChangeArrowheads="1"/>
          </p:cNvSpPr>
          <p:nvPr/>
        </p:nvSpPr>
        <p:spPr bwMode="auto">
          <a:xfrm>
            <a:off x="4648200" y="3130549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color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453" name="Text Box 74"/>
          <p:cNvSpPr txBox="1">
            <a:spLocks noChangeArrowheads="1"/>
          </p:cNvSpPr>
          <p:nvPr/>
        </p:nvSpPr>
        <p:spPr bwMode="auto">
          <a:xfrm>
            <a:off x="5181600" y="2281237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color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8454" name="Text Box 75"/>
          <p:cNvSpPr txBox="1">
            <a:spLocks noChangeArrowheads="1"/>
          </p:cNvSpPr>
          <p:nvPr/>
        </p:nvSpPr>
        <p:spPr bwMode="auto">
          <a:xfrm>
            <a:off x="4191000" y="1214437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itchFamily="34" charset="0"/>
                <a:cs typeface="Arial" pitchFamily="34" charset="0"/>
              </a:rPr>
              <a:t>color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8455" name="Text Box 76"/>
          <p:cNvSpPr txBox="1">
            <a:spLocks noChangeArrowheads="1"/>
          </p:cNvSpPr>
          <p:nvPr/>
        </p:nvSpPr>
        <p:spPr bwMode="auto">
          <a:xfrm>
            <a:off x="2895600" y="1909664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color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8456" name="Text Box 77"/>
          <p:cNvSpPr txBox="1">
            <a:spLocks noChangeArrowheads="1"/>
          </p:cNvSpPr>
          <p:nvPr/>
        </p:nvSpPr>
        <p:spPr bwMode="auto">
          <a:xfrm>
            <a:off x="1998663" y="1914525"/>
            <a:ext cx="457200" cy="4619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  <a:cs typeface="Arial" pitchFamily="34" charset="0"/>
              </a:rPr>
              <a:t>y</a:t>
            </a:r>
            <a:r>
              <a:rPr lang="en-US" sz="24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143000" y="4114800"/>
          <a:ext cx="6356350" cy="979487"/>
        </p:xfrm>
        <a:graphic>
          <a:graphicData uri="http://schemas.openxmlformats.org/presentationml/2006/ole">
            <p:oleObj spid="_x0000_s33794" name="Equation" r:id="rId3" imgW="2641320" imgH="406080" progId="Equation.3">
              <p:embed/>
            </p:oleObj>
          </a:graphicData>
        </a:graphic>
      </p:graphicFrame>
      <p:sp>
        <p:nvSpPr>
          <p:cNvPr id="25" name="Rectangle 24"/>
          <p:cNvSpPr/>
          <p:nvPr/>
        </p:nvSpPr>
        <p:spPr>
          <a:xfrm>
            <a:off x="4800600" y="5334000"/>
            <a:ext cx="43053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Calculate the surface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along the scan line and the edge using incremental approach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65"/>
          <p:cNvSpPr>
            <a:spLocks noChangeShapeType="1"/>
          </p:cNvSpPr>
          <p:nvPr/>
        </p:nvSpPr>
        <p:spPr bwMode="auto">
          <a:xfrm>
            <a:off x="4602481" y="2900264"/>
            <a:ext cx="45719" cy="8321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2362200" y="3281264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62200" y="2890837"/>
            <a:ext cx="166406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195721" y="2887564"/>
          <a:ext cx="766679" cy="393700"/>
        </p:xfrm>
        <a:graphic>
          <a:graphicData uri="http://schemas.openxmlformats.org/presentationml/2006/ole">
            <p:oleObj spid="_x0000_s33795" name="Equation" r:id="rId4" imgW="469800" imgH="2412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745038" y="2671664"/>
          <a:ext cx="869950" cy="393700"/>
        </p:xfrm>
        <a:graphic>
          <a:graphicData uri="http://schemas.openxmlformats.org/presentationml/2006/ole">
            <p:oleObj spid="_x0000_s33796" name="Equation" r:id="rId5" imgW="533160" imgH="241200" progId="Equation.3">
              <p:embed/>
            </p:oleObj>
          </a:graphicData>
        </a:graphic>
      </p:graphicFrame>
      <p:sp>
        <p:nvSpPr>
          <p:cNvPr id="34" name="Oval 33"/>
          <p:cNvSpPr/>
          <p:nvPr/>
        </p:nvSpPr>
        <p:spPr>
          <a:xfrm>
            <a:off x="4191000" y="282406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114800" y="2451001"/>
          <a:ext cx="682625" cy="373063"/>
        </p:xfrm>
        <a:graphic>
          <a:graphicData uri="http://schemas.openxmlformats.org/presentationml/2006/ole">
            <p:oleObj spid="_x0000_s33797" name="Equation" r:id="rId6" imgW="419040" imgH="228600" progId="Equation.3">
              <p:embed/>
            </p:oleObj>
          </a:graphicData>
        </a:graphic>
      </p:graphicFrame>
      <p:sp>
        <p:nvSpPr>
          <p:cNvPr id="31" name="Oval 30"/>
          <p:cNvSpPr/>
          <p:nvPr/>
        </p:nvSpPr>
        <p:spPr>
          <a:xfrm>
            <a:off x="4343400" y="282406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800" name="Object 4"/>
          <p:cNvGraphicFramePr>
            <a:graphicFrameLocks noChangeAspect="1"/>
          </p:cNvGraphicFramePr>
          <p:nvPr/>
        </p:nvGraphicFramePr>
        <p:xfrm>
          <a:off x="1143000" y="5257800"/>
          <a:ext cx="2743200" cy="462083"/>
        </p:xfrm>
        <a:graphic>
          <a:graphicData uri="http://schemas.openxmlformats.org/presentationml/2006/ole">
            <p:oleObj spid="_x0000_s33798" name="Equation" r:id="rId7" imgW="1358640" imgH="228600" progId="Equation.3">
              <p:embed/>
            </p:oleObj>
          </a:graphicData>
        </a:graphic>
      </p:graphicFrame>
      <p:sp>
        <p:nvSpPr>
          <p:cNvPr id="35" name="Oval 34"/>
          <p:cNvSpPr/>
          <p:nvPr/>
        </p:nvSpPr>
        <p:spPr>
          <a:xfrm>
            <a:off x="3886200" y="267166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801" name="Object 5"/>
          <p:cNvGraphicFramePr>
            <a:graphicFrameLocks noChangeAspect="1"/>
          </p:cNvGraphicFramePr>
          <p:nvPr/>
        </p:nvGraphicFramePr>
        <p:xfrm>
          <a:off x="3022600" y="2430364"/>
          <a:ext cx="808038" cy="393700"/>
        </p:xfrm>
        <a:graphic>
          <a:graphicData uri="http://schemas.openxmlformats.org/presentationml/2006/ole">
            <p:oleObj spid="_x0000_s33799" name="Equation" r:id="rId8" imgW="495000" imgH="241200" progId="Equation.3">
              <p:embed/>
            </p:oleObj>
          </a:graphicData>
        </a:graphic>
      </p:graphicFrame>
      <p:graphicFrame>
        <p:nvGraphicFramePr>
          <p:cNvPr id="33802" name="Object 4"/>
          <p:cNvGraphicFramePr>
            <a:graphicFrameLocks noChangeAspect="1"/>
          </p:cNvGraphicFramePr>
          <p:nvPr/>
        </p:nvGraphicFramePr>
        <p:xfrm>
          <a:off x="1163638" y="5926138"/>
          <a:ext cx="3179762" cy="487362"/>
        </p:xfrm>
        <a:graphic>
          <a:graphicData uri="http://schemas.openxmlformats.org/presentationml/2006/ole">
            <p:oleObj spid="_x0000_s33800" name="Equation" r:id="rId9" imgW="157464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of Gouraud Shading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54563"/>
          </a:xfrm>
        </p:spPr>
        <p:txBody>
          <a:bodyPr/>
          <a:lstStyle/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 appears dull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Lacks accurate specular component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37825" y="2667000"/>
            <a:ext cx="5197399" cy="2719090"/>
            <a:chOff x="2362200" y="3352800"/>
            <a:chExt cx="5197399" cy="2719090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895600" y="3657600"/>
              <a:ext cx="1752600" cy="2133600"/>
            </a:xfrm>
            <a:custGeom>
              <a:avLst/>
              <a:gdLst>
                <a:gd name="T0" fmla="*/ 0 w 1104"/>
                <a:gd name="T1" fmla="*/ 2147483647 h 1344"/>
                <a:gd name="T2" fmla="*/ 2147483647 w 1104"/>
                <a:gd name="T3" fmla="*/ 0 h 1344"/>
                <a:gd name="T4" fmla="*/ 2147483647 w 1104"/>
                <a:gd name="T5" fmla="*/ 2147483647 h 1344"/>
                <a:gd name="T6" fmla="*/ 0 w 1104"/>
                <a:gd name="T7" fmla="*/ 2147483647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1344"/>
                <a:gd name="T14" fmla="*/ 1104 w 1104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1344">
                  <a:moveTo>
                    <a:pt x="0" y="1344"/>
                  </a:moveTo>
                  <a:lnTo>
                    <a:pt x="480" y="0"/>
                  </a:lnTo>
                  <a:lnTo>
                    <a:pt x="1104" y="768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rgbClr val="808080"/>
            </a:solidFill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73475" y="3352800"/>
              <a:ext cx="492443" cy="4616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362200" y="5562600"/>
              <a:ext cx="492443" cy="4616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i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572000" y="4648200"/>
              <a:ext cx="492443" cy="4616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i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971800" y="4724400"/>
              <a:ext cx="182880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657600" y="4572000"/>
              <a:ext cx="304800" cy="30480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2F7618"/>
                </a:gs>
              </a:gsLst>
              <a:path path="shape">
                <a:fillToRect l="50000" t="50000" r="50000" b="50000"/>
              </a:path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3886200" y="4876800"/>
              <a:ext cx="533400" cy="6858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38625" y="5610225"/>
              <a:ext cx="3320974" cy="461665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4486C"/>
                  </a:solidFill>
                  <a:latin typeface="Times New Roman" pitchFamily="18" charset="0"/>
                  <a:cs typeface="Times New Roman" pitchFamily="18" charset="0"/>
                </a:rPr>
                <a:t>Can’t shade the spot light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Phong Shading</a:t>
            </a:r>
          </a:p>
        </p:txBody>
      </p:sp>
      <p:sp>
        <p:nvSpPr>
          <p:cNvPr id="76814" name="Text Box 48"/>
          <p:cNvSpPr txBox="1">
            <a:spLocks noChangeArrowheads="1"/>
          </p:cNvSpPr>
          <p:nvPr/>
        </p:nvSpPr>
        <p:spPr bwMode="auto">
          <a:xfrm>
            <a:off x="2286000" y="4800600"/>
            <a:ext cx="685800" cy="33813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grpSp>
        <p:nvGrpSpPr>
          <p:cNvPr id="2" name="Group 28"/>
          <p:cNvGrpSpPr/>
          <p:nvPr/>
        </p:nvGrpSpPr>
        <p:grpSpPr>
          <a:xfrm>
            <a:off x="457200" y="2057400"/>
            <a:ext cx="3777343" cy="2743200"/>
            <a:chOff x="2133600" y="2282825"/>
            <a:chExt cx="4957761" cy="3716338"/>
          </a:xfrm>
        </p:grpSpPr>
        <p:sp>
          <p:nvSpPr>
            <p:cNvPr id="76803" name="Line 29"/>
            <p:cNvSpPr>
              <a:spLocks noChangeShapeType="1"/>
            </p:cNvSpPr>
            <p:nvPr/>
          </p:nvSpPr>
          <p:spPr bwMode="auto">
            <a:xfrm flipV="1">
              <a:off x="2514600" y="3044825"/>
              <a:ext cx="0" cy="281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04" name="Line 30"/>
            <p:cNvSpPr>
              <a:spLocks noChangeShapeType="1"/>
            </p:cNvSpPr>
            <p:nvPr/>
          </p:nvSpPr>
          <p:spPr bwMode="auto">
            <a:xfrm>
              <a:off x="2514600" y="5864225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05" name="Freeform 31"/>
            <p:cNvSpPr>
              <a:spLocks/>
            </p:cNvSpPr>
            <p:nvPr/>
          </p:nvSpPr>
          <p:spPr bwMode="auto">
            <a:xfrm>
              <a:off x="3333750" y="3005446"/>
              <a:ext cx="2895599" cy="2590800"/>
            </a:xfrm>
            <a:custGeom>
              <a:avLst/>
              <a:gdLst>
                <a:gd name="T0" fmla="*/ 0 w 1824"/>
                <a:gd name="T1" fmla="*/ 2147483647 h 1632"/>
                <a:gd name="T2" fmla="*/ 2147483647 w 1824"/>
                <a:gd name="T3" fmla="*/ 0 h 1632"/>
                <a:gd name="T4" fmla="*/ 2147483647 w 1824"/>
                <a:gd name="T5" fmla="*/ 2147483647 h 1632"/>
                <a:gd name="T6" fmla="*/ 2147483647 w 1824"/>
                <a:gd name="T7" fmla="*/ 2147483647 h 1632"/>
                <a:gd name="T8" fmla="*/ 0 w 1824"/>
                <a:gd name="T9" fmla="*/ 2147483647 h 1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1632"/>
                <a:gd name="T17" fmla="*/ 1824 w 1824"/>
                <a:gd name="T18" fmla="*/ 1632 h 16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1632">
                  <a:moveTo>
                    <a:pt x="0" y="816"/>
                  </a:moveTo>
                  <a:lnTo>
                    <a:pt x="768" y="0"/>
                  </a:lnTo>
                  <a:lnTo>
                    <a:pt x="1824" y="720"/>
                  </a:lnTo>
                  <a:lnTo>
                    <a:pt x="1200" y="1632"/>
                  </a:lnTo>
                  <a:lnTo>
                    <a:pt x="0" y="81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06" name="Line 33"/>
            <p:cNvSpPr>
              <a:spLocks noChangeShapeType="1"/>
            </p:cNvSpPr>
            <p:nvPr/>
          </p:nvSpPr>
          <p:spPr bwMode="auto">
            <a:xfrm flipH="1" flipV="1">
              <a:off x="2814638" y="3497263"/>
              <a:ext cx="530225" cy="8413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07" name="Line 34"/>
            <p:cNvSpPr>
              <a:spLocks noChangeShapeType="1"/>
            </p:cNvSpPr>
            <p:nvPr/>
          </p:nvSpPr>
          <p:spPr bwMode="auto">
            <a:xfrm flipH="1" flipV="1">
              <a:off x="4343400" y="2282825"/>
              <a:ext cx="2286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08" name="Line 35"/>
            <p:cNvSpPr>
              <a:spLocks noChangeShapeType="1"/>
            </p:cNvSpPr>
            <p:nvPr/>
          </p:nvSpPr>
          <p:spPr bwMode="auto">
            <a:xfrm flipV="1">
              <a:off x="6248400" y="3273425"/>
              <a:ext cx="15240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09" name="Line 36"/>
            <p:cNvSpPr>
              <a:spLocks noChangeShapeType="1"/>
            </p:cNvSpPr>
            <p:nvPr/>
          </p:nvSpPr>
          <p:spPr bwMode="auto">
            <a:xfrm flipV="1">
              <a:off x="5257800" y="4645025"/>
              <a:ext cx="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405" name="Line 37"/>
            <p:cNvSpPr>
              <a:spLocks noChangeShapeType="1"/>
            </p:cNvSpPr>
            <p:nvPr/>
          </p:nvSpPr>
          <p:spPr bwMode="auto">
            <a:xfrm>
              <a:off x="3640138" y="4545013"/>
              <a:ext cx="2362200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11" name="Line 42"/>
            <p:cNvSpPr>
              <a:spLocks noChangeShapeType="1"/>
            </p:cNvSpPr>
            <p:nvPr/>
          </p:nvSpPr>
          <p:spPr bwMode="auto">
            <a:xfrm>
              <a:off x="4741863" y="577056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12" name="Line 45"/>
            <p:cNvSpPr>
              <a:spLocks noChangeShapeType="1"/>
            </p:cNvSpPr>
            <p:nvPr/>
          </p:nvSpPr>
          <p:spPr bwMode="auto">
            <a:xfrm>
              <a:off x="2438400" y="4545013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13" name="Text Box 47"/>
            <p:cNvSpPr txBox="1">
              <a:spLocks noChangeArrowheads="1"/>
            </p:cNvSpPr>
            <p:nvPr/>
          </p:nvSpPr>
          <p:spPr bwMode="auto">
            <a:xfrm>
              <a:off x="2133600" y="4340226"/>
              <a:ext cx="533400" cy="4586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aseline="-25000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76815" name="Text Box 49"/>
            <p:cNvSpPr txBox="1">
              <a:spLocks noChangeArrowheads="1"/>
            </p:cNvSpPr>
            <p:nvPr/>
          </p:nvSpPr>
          <p:spPr bwMode="auto">
            <a:xfrm>
              <a:off x="4733924" y="4760384"/>
              <a:ext cx="1200150" cy="4586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6816" name="Text Box 50"/>
            <p:cNvSpPr txBox="1">
              <a:spLocks noChangeArrowheads="1"/>
            </p:cNvSpPr>
            <p:nvPr/>
          </p:nvSpPr>
          <p:spPr bwMode="auto">
            <a:xfrm>
              <a:off x="6234111" y="2902215"/>
              <a:ext cx="857250" cy="4586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6817" name="Text Box 51"/>
            <p:cNvSpPr txBox="1">
              <a:spLocks noChangeArrowheads="1"/>
            </p:cNvSpPr>
            <p:nvPr/>
          </p:nvSpPr>
          <p:spPr bwMode="auto">
            <a:xfrm>
              <a:off x="4572001" y="2282825"/>
              <a:ext cx="1062037" cy="4586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6818" name="Text Box 52"/>
            <p:cNvSpPr txBox="1">
              <a:spLocks noChangeArrowheads="1"/>
            </p:cNvSpPr>
            <p:nvPr/>
          </p:nvSpPr>
          <p:spPr bwMode="auto">
            <a:xfrm>
              <a:off x="2733675" y="3005446"/>
              <a:ext cx="890588" cy="4586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grpSp>
          <p:nvGrpSpPr>
            <p:cNvPr id="3" name="Group 56"/>
            <p:cNvGrpSpPr>
              <a:grpSpLocks/>
            </p:cNvGrpSpPr>
            <p:nvPr/>
          </p:nvGrpSpPr>
          <p:grpSpPr bwMode="auto">
            <a:xfrm>
              <a:off x="3333750" y="3108325"/>
              <a:ext cx="904875" cy="1460500"/>
              <a:chOff x="2100" y="952"/>
              <a:chExt cx="570" cy="920"/>
            </a:xfrm>
          </p:grpSpPr>
          <p:sp>
            <p:nvSpPr>
              <p:cNvPr id="76827" name="Line 38"/>
              <p:cNvSpPr>
                <a:spLocks noChangeShapeType="1"/>
              </p:cNvSpPr>
              <p:nvPr/>
            </p:nvSpPr>
            <p:spPr bwMode="auto">
              <a:xfrm flipH="1" flipV="1">
                <a:off x="2160" y="1200"/>
                <a:ext cx="144" cy="672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828" name="Text Box 53"/>
              <p:cNvSpPr txBox="1">
                <a:spLocks noChangeArrowheads="1"/>
              </p:cNvSpPr>
              <p:nvPr/>
            </p:nvSpPr>
            <p:spPr bwMode="auto">
              <a:xfrm>
                <a:off x="2100" y="952"/>
                <a:ext cx="57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left</a:t>
                </a:r>
              </a:p>
            </p:txBody>
          </p:sp>
        </p:grpSp>
        <p:grpSp>
          <p:nvGrpSpPr>
            <p:cNvPr id="4" name="Group 57"/>
            <p:cNvGrpSpPr>
              <a:grpSpLocks/>
            </p:cNvGrpSpPr>
            <p:nvPr/>
          </p:nvGrpSpPr>
          <p:grpSpPr bwMode="auto">
            <a:xfrm>
              <a:off x="5410214" y="3197225"/>
              <a:ext cx="1112051" cy="1341438"/>
              <a:chOff x="3408" y="1008"/>
              <a:chExt cx="384" cy="845"/>
            </a:xfrm>
          </p:grpSpPr>
          <p:sp>
            <p:nvSpPr>
              <p:cNvPr id="76825" name="Line 39"/>
              <p:cNvSpPr>
                <a:spLocks noChangeShapeType="1"/>
              </p:cNvSpPr>
              <p:nvPr/>
            </p:nvSpPr>
            <p:spPr bwMode="auto">
              <a:xfrm flipV="1">
                <a:off x="3608" y="1181"/>
                <a:ext cx="48" cy="672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826" name="Text Box 54"/>
              <p:cNvSpPr txBox="1">
                <a:spLocks noChangeArrowheads="1"/>
              </p:cNvSpPr>
              <p:nvPr/>
            </p:nvSpPr>
            <p:spPr bwMode="auto">
              <a:xfrm>
                <a:off x="3408" y="1008"/>
                <a:ext cx="384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aseline="-25000" dirty="0" err="1">
                    <a:latin typeface="Times New Roman" pitchFamily="18" charset="0"/>
                    <a:cs typeface="Times New Roman" pitchFamily="18" charset="0"/>
                  </a:rPr>
                  <a:t>right</a:t>
                </a:r>
                <a:endParaRPr lang="en-US" sz="16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4133853" y="3417887"/>
              <a:ext cx="814388" cy="1133475"/>
              <a:chOff x="2604" y="1147"/>
              <a:chExt cx="513" cy="714"/>
            </a:xfrm>
          </p:grpSpPr>
          <p:sp>
            <p:nvSpPr>
              <p:cNvPr id="76823" name="Line 40"/>
              <p:cNvSpPr>
                <a:spLocks noChangeShapeType="1"/>
              </p:cNvSpPr>
              <p:nvPr/>
            </p:nvSpPr>
            <p:spPr bwMode="auto">
              <a:xfrm flipV="1">
                <a:off x="2980" y="1237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824" name="Text Box 55"/>
              <p:cNvSpPr txBox="1">
                <a:spLocks noChangeArrowheads="1"/>
              </p:cNvSpPr>
              <p:nvPr/>
            </p:nvSpPr>
            <p:spPr bwMode="auto">
              <a:xfrm>
                <a:off x="2604" y="1147"/>
                <a:ext cx="513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 err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aseline="-25000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sz="16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76822" name="Text Box 59"/>
          <p:cNvSpPr txBox="1">
            <a:spLocks noChangeArrowheads="1"/>
          </p:cNvSpPr>
          <p:nvPr/>
        </p:nvSpPr>
        <p:spPr bwMode="auto">
          <a:xfrm>
            <a:off x="457200" y="1143000"/>
            <a:ext cx="7924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Interpolate normal vectors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face vertices 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pixel, then perform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lighting at each pixel.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38600" y="22961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(m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086600" y="260098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86600" y="19913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0400" y="26771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3505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(m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239000" y="38100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2800" y="32105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62800" y="38201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0400" y="48006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781800" y="5105400"/>
            <a:ext cx="1752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4495800"/>
            <a:ext cx="1981200" cy="53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- 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58000" y="5029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95400" y="5715000"/>
            <a:ext cx="662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Calculate the surface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along the scan line and the edge using incremental approach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rd_phong_h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495550"/>
            <a:ext cx="2552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 descr="rd_phong_h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629150"/>
            <a:ext cx="2552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 descr="rd_phong_h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495550"/>
            <a:ext cx="2552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 descr="rd_phong_h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629150"/>
            <a:ext cx="2552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Phong vs Gouraud Shading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1430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shading is more smooth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highlight does not fall on a vertex,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Gouraud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shading may miss it completely, but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shading does not.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Texture Types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Bitmap textures: Using some image file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Procedural textures: Changing pixel intensity in some controlled  fashion without using external image source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Texture (s, t) produces a color or intensity value for each value of s and t between 0 and 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Bitmap textures: Using some image file having dimension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CxR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presented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txtr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[c][r]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0&lt;=c&lt;=C-1 and 0&lt;=r&lt;=R-1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C= 600 and R= 400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texture(0.261,0.783) evaluates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txtr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[156][313]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texture(1,1) evaluates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txtr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[600][400]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28697" t="32292" r="58419" b="44791"/>
          <a:stretch>
            <a:fillRect/>
          </a:stretch>
        </p:blipFill>
        <p:spPr bwMode="auto">
          <a:xfrm>
            <a:off x="6477000" y="22860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 l="17203" t="52083" r="40630" b="34375"/>
          <a:stretch>
            <a:fillRect/>
          </a:stretch>
        </p:blipFill>
        <p:spPr bwMode="auto">
          <a:xfrm>
            <a:off x="990600" y="2362200"/>
            <a:ext cx="4267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Procedural textures: Changing pixel intensity in some controlled  fashion without using external image source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used frequently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(Bitmap textures that is image files are commonly used)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l="39239" t="38542" r="41113" b="29167"/>
          <a:stretch>
            <a:fillRect/>
          </a:stretch>
        </p:blipFill>
        <p:spPr bwMode="auto">
          <a:xfrm>
            <a:off x="6172200" y="2286000"/>
            <a:ext cx="255648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 l="17204" t="46875" r="36530" b="33333"/>
          <a:stretch>
            <a:fillRect/>
          </a:stretch>
        </p:blipFill>
        <p:spPr bwMode="auto">
          <a:xfrm>
            <a:off x="762000" y="2514600"/>
            <a:ext cx="487680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Adding Texture to Flat Surface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Texture P and Surface S has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 shape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 number of vertices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Attaching 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each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800600"/>
            <a:ext cx="838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(0,0)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38862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(0,1)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38862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(1,1)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47244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(1,0)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7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962400"/>
            <a:ext cx="1219200" cy="109035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362200" y="5181600"/>
            <a:ext cx="762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T(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s,t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7244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38100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200" y="38100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72200" y="47244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3962400"/>
            <a:ext cx="1219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Adding Texture to Flat Surface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Texture P and Surface S has same shape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glBegin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(GL_QUADS);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0.0); glVertex3f(1.0,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1.0); glVertex3f(1.0,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glTexCoord2f(1.0, 1.0); glVertex3f(2.0,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glTexCoord2f(1.0, 0.0); glVertex3f(2.0,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glEnd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2209800"/>
            <a:ext cx="1219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0480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1336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1336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29718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7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1219200" cy="1090353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>
            <a:off x="2209800" y="2743200"/>
            <a:ext cx="1143000" cy="228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3000" y="25908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186247"/>
            <a:ext cx="1219200" cy="1090353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7239000" y="2209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Without distortion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Adding Texture to Flat Surface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Texture P and Surface S has same shape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glBegin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(GL_QUADS);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0.0); glVertex3f(1.0,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); glVertex3f(1.0,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0.5, 0.5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); glVertex3f(2.0,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0.0); glVertex3f(2.0,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glEnd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0480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1336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1336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29718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7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1219200" cy="1090353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990600" y="2743200"/>
            <a:ext cx="609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00200" y="2743200"/>
            <a:ext cx="1752600" cy="228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 t="48920" r="50000" b="2160"/>
          <a:stretch>
            <a:fillRect/>
          </a:stretch>
        </p:blipFill>
        <p:spPr bwMode="auto">
          <a:xfrm>
            <a:off x="5715000" y="2209800"/>
            <a:ext cx="1219200" cy="10668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953000" y="25908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2209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Stretched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52800" y="2209800"/>
            <a:ext cx="1219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Ambient Light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Global ambient light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Independent of light source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Lights entire scene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reflection of sunlight from several surfaces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Local ambient light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Contributed by additional light sources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different for each light and primary color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Reflection of fluorescent lamps from several surfaces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52800" y="2209800"/>
            <a:ext cx="1219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Adding Texture to Flat Surface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Texture P and Surface S has same shape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glBegin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(GL_QUADS);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0.0); glVertex3f(1.0,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); glVertex3f(1.0,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); glVertex3f(2.0,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0.0); glVertex3f(2.0,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glEnd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0480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5146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5146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31242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7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54976"/>
            <a:ext cx="609600" cy="545177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953000" y="25908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9000" y="2209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740908"/>
            <a:ext cx="609600" cy="545177"/>
          </a:xfrm>
          <a:prstGeom prst="rect">
            <a:avLst/>
          </a:prstGeom>
          <a:noFill/>
        </p:spPr>
      </p:pic>
      <p:pic>
        <p:nvPicPr>
          <p:cNvPr id="19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743200"/>
            <a:ext cx="609600" cy="545177"/>
          </a:xfrm>
          <a:prstGeom prst="rect">
            <a:avLst/>
          </a:prstGeom>
          <a:noFill/>
        </p:spPr>
      </p:pic>
      <p:pic>
        <p:nvPicPr>
          <p:cNvPr id="20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209800"/>
            <a:ext cx="609600" cy="545177"/>
          </a:xfrm>
          <a:prstGeom prst="rect">
            <a:avLst/>
          </a:prstGeom>
          <a:noFill/>
        </p:spPr>
      </p:pic>
      <p:pic>
        <p:nvPicPr>
          <p:cNvPr id="21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209800"/>
            <a:ext cx="609600" cy="545177"/>
          </a:xfrm>
          <a:prstGeom prst="rect">
            <a:avLst/>
          </a:prstGeom>
          <a:noFill/>
        </p:spPr>
      </p:pic>
      <p:cxnSp>
        <p:nvCxnSpPr>
          <p:cNvPr id="38" name="Straight Arrow Connector 37"/>
          <p:cNvCxnSpPr/>
          <p:nvPr/>
        </p:nvCxnSpPr>
        <p:spPr>
          <a:xfrm>
            <a:off x="990600" y="2743200"/>
            <a:ext cx="2362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066800" y="2209800"/>
            <a:ext cx="2286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H="1" flipV="1">
            <a:off x="990600" y="3256164"/>
            <a:ext cx="2362200" cy="20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 flipH="1">
            <a:off x="990600" y="2743201"/>
            <a:ext cx="2362200" cy="512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276600" y="26670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76600" y="22098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Adding Texture to Flat Surface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Texture P and Surface S has same shape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Mapping is clearly affine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Rotation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Translation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7" descr="chapt8-girlf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100868"/>
            <a:ext cx="4876800" cy="1937732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Visual Effect Using 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Creating a glowing object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= texture(s, t)</a:t>
            </a:r>
          </a:p>
          <a:p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gl.glEnable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(GL.GL_TEXTURE_2D);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gl.glTexEnvf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(GL.GL_TEXTURE_ENV, GL.GL_TEXTURE_ENV_MODE, GL.GL_REPLACE);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gl.glBindTexture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(GL.GL_TEXTURE_2D,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texName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18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glBegin</a:t>
            </a: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(GL_QUADS);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0.0); glVertex3f(1.0,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1.0); glVertex3f(1.0,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glTexCoord2f(1.0, 1.0); glVertex3f(2.0,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glTexCoord2f(1.0, 0.0); glVertex3f(2.0,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glEnd</a:t>
            </a: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1200" y="2057400"/>
            <a:ext cx="12192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52800" y="2077328"/>
            <a:ext cx="12192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80936" y="2582592"/>
            <a:ext cx="609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600200" y="2610728"/>
            <a:ext cx="1752600" cy="228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53000" y="2458328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=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8675" name="Picture 3" descr="D:\Job\BUET\teaching\feb 15\cse 409\metaball-colou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610728"/>
            <a:ext cx="609600" cy="533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7" name="Picture 3" descr="D:\Job\BUET\teaching\feb 15\cse 409\metaball-colou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562664"/>
            <a:ext cx="6096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Visual Effect Using 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715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Modulating the reflection coefficient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is the color of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Reflected diffuse light component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Reflected ambient light component</a:t>
            </a:r>
            <a:endParaRPr 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gl.glEnable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(GL.GL_TEXTURE_2D);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glTexEnvf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(GL_TEXTURE_ENV,GL_TEXTURE_ENV_MODE, GL_MODULATE);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gl.glBindTexture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(GL.GL_TEXTURE_2D,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texName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18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glBegin</a:t>
            </a: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(GL_QUADS);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0.0); glVertex3f(1.0,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1.0); glVertex3f(1.0,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glTexCoord2f(1.0, 1.0); glVertex3f(2.0,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glTexCoord2f(1.0, 0.0); glVertex3f(2.0,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glEnd</a:t>
            </a: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l="12884" t="28125" r="51977" b="66667"/>
          <a:stretch>
            <a:fillRect/>
          </a:stretch>
        </p:blipFill>
        <p:spPr bwMode="auto">
          <a:xfrm>
            <a:off x="914400" y="15240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Visual Effect Using 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 marL="342900" lvl="1" indent="-342900">
              <a:buFont typeface="+mj-lt"/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Simulating Roughness by Bump Mapping</a:t>
            </a:r>
          </a:p>
          <a:p>
            <a:pPr marL="342900" lvl="1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Technique to give surface wrinkled or dimpled appearance without having to model each individual dimple</a:t>
            </a:r>
          </a:p>
          <a:p>
            <a:pPr marL="342900" lvl="1" indent="-3429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Independent of the viewing angle and object orientation</a:t>
            </a:r>
          </a:p>
        </p:txBody>
      </p:sp>
      <p:pic>
        <p:nvPicPr>
          <p:cNvPr id="30722" name="Picture 2" descr="D:\Job\BUET\teaching\feb 15\cse 409\orang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590800"/>
            <a:ext cx="2286000" cy="1717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Visual Effect Using 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>
            <a:normAutofit/>
          </a:bodyPr>
          <a:lstStyle/>
          <a:p>
            <a:pPr marL="342900" lvl="1" indent="-342900">
              <a:buFont typeface="+mj-lt"/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Simulating Roughness by Bump Mapping</a:t>
            </a: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Scalar function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texture(s, t) perturb the normal vector at each spot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controlled fashion.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causes perturbations in the amount of diffuse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specular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lights.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5" descr="C:\Documents and Settings\Lynette\My Documents\rw778-graphics-hill\figures\hill-08\hill_08050.png"/>
          <p:cNvPicPr>
            <a:picLocks noChangeAspect="1" noChangeArrowheads="1"/>
          </p:cNvPicPr>
          <p:nvPr/>
        </p:nvPicPr>
        <p:blipFill>
          <a:blip r:embed="rId2" cstate="print"/>
          <a:srcRect l="12932" t="38908" r="36467" b="38907"/>
          <a:stretch>
            <a:fillRect/>
          </a:stretch>
        </p:blipFill>
        <p:spPr bwMode="auto">
          <a:xfrm>
            <a:off x="1066800" y="1676400"/>
            <a:ext cx="5410200" cy="16764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743200" y="2438400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15000" y="2362200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Visual Effect Using 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marL="342900" lvl="1" indent="-342900">
              <a:buFont typeface="+mj-lt"/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Simulating Roughness by Bump Mapping</a:t>
            </a: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Surface is represented parametrically by the function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P(u, v)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Surface has unit normal vector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u, v)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3D point at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u*, v*) corresponds to the texture at (u*, v*)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can be found by:</a:t>
            </a:r>
          </a:p>
          <a:p>
            <a:pPr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5" descr="C:\Documents and Settings\Lynette\My Documents\rw778-graphics-hill\figures\hill-08\hill_08050.png"/>
          <p:cNvPicPr>
            <a:picLocks noChangeAspect="1" noChangeArrowheads="1"/>
          </p:cNvPicPr>
          <p:nvPr/>
        </p:nvPicPr>
        <p:blipFill>
          <a:blip r:embed="rId2" cstate="print"/>
          <a:srcRect l="12932" t="38908" r="36467" b="38907"/>
          <a:stretch>
            <a:fillRect/>
          </a:stretch>
        </p:blipFill>
        <p:spPr bwMode="auto">
          <a:xfrm>
            <a:off x="1066800" y="1676400"/>
            <a:ext cx="5410200" cy="16764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743200" y="2438400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15000" y="2362200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 l="14641" t="69792" r="48462" b="10417"/>
          <a:stretch>
            <a:fillRect/>
          </a:stretch>
        </p:blipFill>
        <p:spPr bwMode="auto">
          <a:xfrm>
            <a:off x="762000" y="5105401"/>
            <a:ext cx="5129460" cy="154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943600" y="5048071"/>
            <a:ext cx="304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texture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texture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are partial derivatives of the texture function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wrt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u and v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7" descr="http://graphics.stanford.edu/~henrik/images/imgs/cornellbo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019800" cy="4514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Adding Shadows of Objects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Shadows as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Shadows Using a Shadow Buffer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 as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Paint shadows as a texture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Works for flat surfaces illuminated by point light source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Problem: compute shape of shadow</a:t>
            </a:r>
          </a:p>
        </p:txBody>
      </p:sp>
      <p:pic>
        <p:nvPicPr>
          <p:cNvPr id="4" name="Picture 4" descr="C:\graphics\cs4731\class_slides\images\6.68.jpg"/>
          <p:cNvPicPr>
            <a:picLocks noChangeAspect="1" noChangeArrowheads="1"/>
          </p:cNvPicPr>
          <p:nvPr/>
        </p:nvPicPr>
        <p:blipFill>
          <a:blip r:embed="rId2" cstate="print">
            <a:lum contrast="-15000"/>
          </a:blip>
          <a:srcRect/>
          <a:stretch>
            <a:fillRect/>
          </a:stretch>
        </p:blipFill>
        <p:spPr bwMode="auto">
          <a:xfrm>
            <a:off x="1447800" y="2743200"/>
            <a:ext cx="5715000" cy="2690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l="7143" r="4762" b="10000"/>
          <a:stretch>
            <a:fillRect/>
          </a:stretch>
        </p:blipFill>
        <p:spPr bwMode="auto">
          <a:xfrm>
            <a:off x="5020733" y="3359849"/>
            <a:ext cx="2751667" cy="6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Diffuse Light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6248400" cy="5029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Point Source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by a point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Light emitted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equally in all directions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Intensity decreases with square of distance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Point source [x y z 1]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point p, intensity received :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Directional Source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by a direction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Simplifies some calculations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Intensity dependents on angle between surface normal and direction of light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Distant source [x y z 0]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pic>
        <p:nvPicPr>
          <p:cNvPr id="5" name="Picture 4" descr="H:\4-2\grafix\angels book\angel ch 6 fig\AN06F0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1295400"/>
            <a:ext cx="1219200" cy="1314450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H:\4-2\grafix\angels book\angel ch 6 fig\AN06F1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4114800"/>
            <a:ext cx="1600200" cy="15875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1295400"/>
            <a:ext cx="1752600" cy="8021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 as Texture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7150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* Union of projections of individual faces = projection of entire object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First, draw plane using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-diffuse-ambient components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Then, draw shadow projections (face by face) using only ambient component</a:t>
            </a:r>
          </a:p>
        </p:txBody>
      </p:sp>
      <p:pic>
        <p:nvPicPr>
          <p:cNvPr id="6" name="Picture 4" descr="C:\graphics\cs4731\class_slides\images\6.68.jpg"/>
          <p:cNvPicPr>
            <a:picLocks noChangeAspect="1" noChangeArrowheads="1"/>
          </p:cNvPicPr>
          <p:nvPr/>
        </p:nvPicPr>
        <p:blipFill>
          <a:blip r:embed="rId2" cstate="print">
            <a:lum contrast="-15000"/>
          </a:blip>
          <a:srcRect/>
          <a:stretch>
            <a:fillRect/>
          </a:stretch>
        </p:blipFill>
        <p:spPr bwMode="auto">
          <a:xfrm>
            <a:off x="1447800" y="2057400"/>
            <a:ext cx="5715000" cy="2690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 Using a Shadow Buffer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Shadow Buffer: An auxiliary second depth buffer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Any points in the scene that are “hidden” from the light source must be in shadow. 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no object lies between a point and the light source the point is not in shadow. </a:t>
            </a:r>
          </a:p>
        </p:txBody>
      </p:sp>
      <p:pic>
        <p:nvPicPr>
          <p:cNvPr id="5" name="Picture 5" descr="C:\graphics\cs4731\class_slides\images\6.69.jpg"/>
          <p:cNvPicPr>
            <a:picLocks noChangeAspect="1" noChangeArrowheads="1"/>
          </p:cNvPicPr>
          <p:nvPr/>
        </p:nvPicPr>
        <p:blipFill>
          <a:blip r:embed="rId2" cstate="print">
            <a:lum contrast="-20000"/>
          </a:blip>
          <a:srcRect/>
          <a:stretch>
            <a:fillRect/>
          </a:stretch>
        </p:blipFill>
        <p:spPr bwMode="auto">
          <a:xfrm>
            <a:off x="1920240" y="3794760"/>
            <a:ext cx="5410200" cy="2359025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3810000" y="5410200"/>
            <a:ext cx="381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 Using a Shadow Buffer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Contains a “depth picture” of the scene from the point of view of the light source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of its index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j) records the distance from the source to the closest object in the associated direction.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C:\graphics\cs4731\class_slides\images\6.69.jpg"/>
          <p:cNvPicPr>
            <a:picLocks noChangeAspect="1" noChangeArrowheads="1"/>
          </p:cNvPicPr>
          <p:nvPr/>
        </p:nvPicPr>
        <p:blipFill>
          <a:blip r:embed="rId2" cstate="print">
            <a:lum contrast="-20000"/>
          </a:blip>
          <a:srcRect/>
          <a:stretch>
            <a:fillRect/>
          </a:stretch>
        </p:blipFill>
        <p:spPr bwMode="auto">
          <a:xfrm>
            <a:off x="1920240" y="3794760"/>
            <a:ext cx="5410200" cy="23590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905000" y="3810000"/>
            <a:ext cx="13716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 Using a Shadow Buffer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Step 1: Loading Shadow Buffer: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Initialize each index value d[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][j] to 1.0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Position a camera at light source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Rasterize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face in scene updating pseudo-depth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Shadow buffer tracks smallest pseudo-depth so far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C:\graphics\cs4731\class_slides\images\6.69.jpg"/>
          <p:cNvPicPr>
            <a:picLocks noChangeAspect="1" noChangeArrowheads="1"/>
          </p:cNvPicPr>
          <p:nvPr/>
        </p:nvPicPr>
        <p:blipFill>
          <a:blip r:embed="rId2" cstate="print">
            <a:lum contrast="-20000"/>
          </a:blip>
          <a:srcRect/>
          <a:stretch>
            <a:fillRect/>
          </a:stretch>
        </p:blipFill>
        <p:spPr bwMode="auto">
          <a:xfrm>
            <a:off x="1920240" y="3794760"/>
            <a:ext cx="5410200" cy="23590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686611" y="3552335"/>
            <a:ext cx="32766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 Using a Shadow Buffer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Step 1: Loading Shadow Buffer: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Shadow buffer calculation is independent of eye position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animations, shadow buffer loaded once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eye moves, no need for recalculation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objects move, recalculation required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C:\graphics\cs4731\class_slides\images\6.69.jpg"/>
          <p:cNvPicPr>
            <a:picLocks noChangeAspect="1" noChangeArrowheads="1"/>
          </p:cNvPicPr>
          <p:nvPr/>
        </p:nvPicPr>
        <p:blipFill>
          <a:blip r:embed="rId2" cstate="print">
            <a:lum contrast="-20000"/>
          </a:blip>
          <a:srcRect/>
          <a:stretch>
            <a:fillRect/>
          </a:stretch>
        </p:blipFill>
        <p:spPr bwMode="auto">
          <a:xfrm>
            <a:off x="1920240" y="3794760"/>
            <a:ext cx="5410200" cy="23590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691640" y="3557016"/>
            <a:ext cx="32766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 Using a Shadow Buffer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Step 2: Rendering Scene: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Render scene using camera as usual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rendering a pixel [c][r], find: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pseudo-depth D from light source to P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Index location 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][j] in shadow buffer, to be tested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d[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][j] stored in shadow buffer</a:t>
            </a:r>
          </a:p>
        </p:txBody>
      </p:sp>
      <p:pic>
        <p:nvPicPr>
          <p:cNvPr id="6" name="Picture 5" descr="C:\graphics\cs4731\class_slides\images\6.69.jpg"/>
          <p:cNvPicPr>
            <a:picLocks noChangeAspect="1" noChangeArrowheads="1"/>
          </p:cNvPicPr>
          <p:nvPr/>
        </p:nvPicPr>
        <p:blipFill>
          <a:blip r:embed="rId2" cstate="print">
            <a:lum contrast="-20000"/>
          </a:blip>
          <a:srcRect/>
          <a:stretch>
            <a:fillRect/>
          </a:stretch>
        </p:blipFill>
        <p:spPr bwMode="auto">
          <a:xfrm>
            <a:off x="1920240" y="4023360"/>
            <a:ext cx="5410200" cy="23590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3124200" y="3785616"/>
            <a:ext cx="3429000" cy="2919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 Using a Shadow Buffer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Step 2: Rendering Scene: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d[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][j] &lt; D (other object on this path closer to light)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point P is in shadow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lighting using only ambient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Otherwise, not in shadow</a:t>
            </a:r>
          </a:p>
        </p:txBody>
      </p:sp>
      <p:pic>
        <p:nvPicPr>
          <p:cNvPr id="6" name="Picture 5" descr="C:\graphics\cs4731\class_slides\images\6.69.jpg"/>
          <p:cNvPicPr>
            <a:picLocks noChangeAspect="1" noChangeArrowheads="1"/>
          </p:cNvPicPr>
          <p:nvPr/>
        </p:nvPicPr>
        <p:blipFill>
          <a:blip r:embed="rId2" cstate="print">
            <a:lum contrast="-20000"/>
          </a:blip>
          <a:srcRect/>
          <a:stretch>
            <a:fillRect/>
          </a:stretch>
        </p:blipFill>
        <p:spPr bwMode="auto">
          <a:xfrm>
            <a:off x="1920240" y="4023360"/>
            <a:ext cx="5410200" cy="23590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3124200" y="3785616"/>
            <a:ext cx="3429000" cy="2919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Ambient Light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Diffuse Light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8600" y="4191000"/>
            <a:ext cx="1066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1524000" y="4038600"/>
            <a:ext cx="1219200" cy="1371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553200" y="4191000"/>
            <a:ext cx="1066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n 7"/>
          <p:cNvSpPr/>
          <p:nvPr/>
        </p:nvSpPr>
        <p:spPr>
          <a:xfrm>
            <a:off x="4114800" y="1447800"/>
            <a:ext cx="914400" cy="914400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2827262">
            <a:off x="4439312" y="3169622"/>
            <a:ext cx="2703776" cy="19297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7883746">
            <a:off x="1900437" y="3191249"/>
            <a:ext cx="2703776" cy="19297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0228659">
            <a:off x="5147505" y="4487566"/>
            <a:ext cx="1553425" cy="18581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810781">
            <a:off x="2360104" y="4525544"/>
            <a:ext cx="1680590" cy="18116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3695699" y="3238500"/>
            <a:ext cx="1676400" cy="2286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1981200"/>
            <a:ext cx="1828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Diffuse light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410200"/>
            <a:ext cx="1447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Ambient Light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5" grpId="1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Spot Light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59363"/>
          </a:xfrm>
        </p:spPr>
        <p:txBody>
          <a:bodyPr/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Spotlight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point source that emits light in restricted set of directions,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Requires color, point, direction, falloff parameter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usually direction boundary forms a cone shape.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Cutoff Cone. No light is seen at points lying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outside Cutoff angle.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Intensity falls off directionally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:\4-2\grafix\angels book\angel ch 6 fig\AN06F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3733800"/>
            <a:ext cx="1828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 descr="D:\Job\BUET\teaching\feb 15\cse 409\theatre-spotlight-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0"/>
            <a:ext cx="1676400" cy="1117600"/>
          </a:xfrm>
          <a:prstGeom prst="rect">
            <a:avLst/>
          </a:prstGeom>
          <a:noFill/>
          <a:scene3d>
            <a:camera prst="orthographicFront">
              <a:rot lat="0" lon="1199997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Spot Light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0593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Consider, a spot light aimed at direction d.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b="1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angle between aimed direction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a line from source to object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Source has cut off angle </a:t>
            </a:r>
            <a:r>
              <a:rPr lang="el-GR" sz="2400" b="1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intensity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I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Intensity of spot light received at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14400" y="3729039"/>
            <a:ext cx="7315200" cy="1681163"/>
            <a:chOff x="576" y="2768"/>
            <a:chExt cx="4608" cy="1059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 rot="4938622">
              <a:off x="672" y="3168"/>
              <a:ext cx="288" cy="480"/>
            </a:xfrm>
            <a:prstGeom prst="can">
              <a:avLst>
                <a:gd name="adj" fmla="val 41667"/>
              </a:avLst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008" y="3264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008" y="3360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008" y="2976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064" y="3072"/>
              <a:ext cx="1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112" y="3360"/>
              <a:ext cx="288" cy="336"/>
            </a:xfrm>
            <a:custGeom>
              <a:avLst/>
              <a:gdLst>
                <a:gd name="T0" fmla="*/ 0 w 288"/>
                <a:gd name="T1" fmla="*/ 96 h 336"/>
                <a:gd name="T2" fmla="*/ 288 w 288"/>
                <a:gd name="T3" fmla="*/ 0 h 336"/>
                <a:gd name="T4" fmla="*/ 288 w 288"/>
                <a:gd name="T5" fmla="*/ 144 h 336"/>
                <a:gd name="T6" fmla="*/ 192 w 288"/>
                <a:gd name="T7" fmla="*/ 336 h 336"/>
                <a:gd name="T8" fmla="*/ 0 w 288"/>
                <a:gd name="T9" fmla="*/ 9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336"/>
                <a:gd name="T17" fmla="*/ 288 w 288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336">
                  <a:moveTo>
                    <a:pt x="0" y="96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92" y="33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056" y="3360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016" y="3497"/>
              <a:ext cx="1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536" y="2976"/>
              <a:ext cx="1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800" dirty="0">
                  <a:latin typeface="Times New Roman" pitchFamily="18" charset="0"/>
                  <a:cs typeface="Times New Roman" pitchFamily="18" charset="0"/>
                </a:rPr>
                <a:t>α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728" y="3216"/>
              <a:ext cx="1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800" dirty="0">
                  <a:latin typeface="Times New Roman" pitchFamily="18" charset="0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072" y="2768"/>
              <a:ext cx="2112" cy="291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Intensity at P =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cos</a:t>
              </a:r>
              <a:r>
                <a:rPr lang="el-GR" sz="2400" baseline="30000" dirty="0">
                  <a:latin typeface="Times New Roman" pitchFamily="18" charset="0"/>
                  <a:cs typeface="Times New Roman" pitchFamily="18" charset="0"/>
                </a:rPr>
                <a:t>ε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400" dirty="0"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l-G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Arc 16"/>
          <p:cNvSpPr/>
          <p:nvPr/>
        </p:nvSpPr>
        <p:spPr>
          <a:xfrm>
            <a:off x="2085536" y="4335902"/>
            <a:ext cx="304800" cy="533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rc 17"/>
          <p:cNvSpPr/>
          <p:nvPr/>
        </p:nvSpPr>
        <p:spPr>
          <a:xfrm>
            <a:off x="2362200" y="4592638"/>
            <a:ext cx="381000" cy="3810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1" descr="D:\Job\BUET\teaching\feb 15\cse 409\theatre-spotlight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0"/>
            <a:ext cx="1676400" cy="1117600"/>
          </a:xfrm>
          <a:prstGeom prst="rect">
            <a:avLst/>
          </a:prstGeom>
          <a:noFill/>
          <a:scene3d>
            <a:camera prst="orthographicFront">
              <a:rot lat="0" lon="1199997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6449</TotalTime>
  <Words>3141</Words>
  <Application>Microsoft Office PowerPoint</Application>
  <PresentationFormat>On-screen Show (4:3)</PresentationFormat>
  <Paragraphs>597</Paragraphs>
  <Slides>67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0" baseType="lpstr">
      <vt:lpstr>Office Theme</vt:lpstr>
      <vt:lpstr>Clip</vt:lpstr>
      <vt:lpstr>Equation</vt:lpstr>
      <vt:lpstr>Lighting and Shading</vt:lpstr>
      <vt:lpstr>Basic Terms</vt:lpstr>
      <vt:lpstr>Components of Illumination</vt:lpstr>
      <vt:lpstr>Ambient Light</vt:lpstr>
      <vt:lpstr>Ambient Light</vt:lpstr>
      <vt:lpstr>Diffuse Light</vt:lpstr>
      <vt:lpstr>Ambient Light vs Diffuse Light</vt:lpstr>
      <vt:lpstr>Spot Light</vt:lpstr>
      <vt:lpstr>Spot Light</vt:lpstr>
      <vt:lpstr>Types of Surface</vt:lpstr>
      <vt:lpstr>Reflection</vt:lpstr>
      <vt:lpstr>Ideal Diffuse Reflection</vt:lpstr>
      <vt:lpstr>Ideal Diffuse Reflection</vt:lpstr>
      <vt:lpstr>Ideal Diffuse Reflection</vt:lpstr>
      <vt:lpstr>Ideal Specular Reflection</vt:lpstr>
      <vt:lpstr>Non-ideal Reflectors</vt:lpstr>
      <vt:lpstr>Non-ideal Reflectors</vt:lpstr>
      <vt:lpstr>Phong Model</vt:lpstr>
      <vt:lpstr>Phong Model</vt:lpstr>
      <vt:lpstr>Mathematical Calculation of Phong Model</vt:lpstr>
      <vt:lpstr>Mathematical Calculation of Phong Model</vt:lpstr>
      <vt:lpstr>Additional Issues</vt:lpstr>
      <vt:lpstr>How to get vector R ?</vt:lpstr>
      <vt:lpstr>Blinn and Torrence Variation </vt:lpstr>
      <vt:lpstr>Effect of the Reflection Coefficients</vt:lpstr>
      <vt:lpstr>Diffuse Reflection Coefficient</vt:lpstr>
      <vt:lpstr>Ambient Reflection Coefficient</vt:lpstr>
      <vt:lpstr>Specular Reflection Coefficient</vt:lpstr>
      <vt:lpstr>Color</vt:lpstr>
      <vt:lpstr>Color of an Object</vt:lpstr>
      <vt:lpstr>Color of an Object</vt:lpstr>
      <vt:lpstr>Color of an Object</vt:lpstr>
      <vt:lpstr>Shading</vt:lpstr>
      <vt:lpstr>Shading Model</vt:lpstr>
      <vt:lpstr>Flat Shading</vt:lpstr>
      <vt:lpstr>Problems of Flat Shading</vt:lpstr>
      <vt:lpstr>Smooth Shading</vt:lpstr>
      <vt:lpstr>Gouraud Shading</vt:lpstr>
      <vt:lpstr>Gouraud Shading</vt:lpstr>
      <vt:lpstr>Gouraud Shading</vt:lpstr>
      <vt:lpstr>Problem of Gouraud Shading</vt:lpstr>
      <vt:lpstr>Phong Shading</vt:lpstr>
      <vt:lpstr>Phong vs Gouraud Shading</vt:lpstr>
      <vt:lpstr>Texture</vt:lpstr>
      <vt:lpstr>Texture</vt:lpstr>
      <vt:lpstr>Texture</vt:lpstr>
      <vt:lpstr>Texture</vt:lpstr>
      <vt:lpstr>Texture</vt:lpstr>
      <vt:lpstr>Texture</vt:lpstr>
      <vt:lpstr>Texture</vt:lpstr>
      <vt:lpstr>Texture</vt:lpstr>
      <vt:lpstr>Creating Visual Effect Using Texture</vt:lpstr>
      <vt:lpstr>Creating Visual Effect Using Texture</vt:lpstr>
      <vt:lpstr>Creating Visual Effect Using Texture</vt:lpstr>
      <vt:lpstr>Creating Visual Effect Using Texture</vt:lpstr>
      <vt:lpstr>Creating Visual Effect Using Texture</vt:lpstr>
      <vt:lpstr>Shadows</vt:lpstr>
      <vt:lpstr>Adding Shadows of Objects</vt:lpstr>
      <vt:lpstr>Shadows as Texture</vt:lpstr>
      <vt:lpstr>Shadows as Texture</vt:lpstr>
      <vt:lpstr>Shadows Using a Shadow Buffer</vt:lpstr>
      <vt:lpstr>Shadows Using a Shadow Buffer</vt:lpstr>
      <vt:lpstr>Shadows Using a Shadow Buffer</vt:lpstr>
      <vt:lpstr>Shadows Using a Shadow Buffer</vt:lpstr>
      <vt:lpstr>Shadows Using a Shadow Buffer</vt:lpstr>
      <vt:lpstr>Shadows Using a Shadow Buffer</vt:lpstr>
      <vt:lpstr>Slide 67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Rimpi</dc:creator>
  <cp:lastModifiedBy>Saqib</cp:lastModifiedBy>
  <cp:revision>214</cp:revision>
  <dcterms:created xsi:type="dcterms:W3CDTF">2006-08-16T00:00:00Z</dcterms:created>
  <dcterms:modified xsi:type="dcterms:W3CDTF">2021-06-09T08:28:06Z</dcterms:modified>
</cp:coreProperties>
</file>