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12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314" r:id="rId18"/>
    <p:sldId id="315" r:id="rId19"/>
    <p:sldId id="317" r:id="rId20"/>
    <p:sldId id="318" r:id="rId21"/>
    <p:sldId id="319" r:id="rId22"/>
    <p:sldId id="320" r:id="rId23"/>
    <p:sldId id="321" r:id="rId24"/>
    <p:sldId id="322" r:id="rId25"/>
    <p:sldId id="333" r:id="rId26"/>
    <p:sldId id="334" r:id="rId27"/>
    <p:sldId id="323" r:id="rId28"/>
    <p:sldId id="325" r:id="rId29"/>
    <p:sldId id="326" r:id="rId30"/>
    <p:sldId id="327" r:id="rId31"/>
    <p:sldId id="328" r:id="rId32"/>
    <p:sldId id="329" r:id="rId33"/>
    <p:sldId id="330" r:id="rId34"/>
    <p:sldId id="316" r:id="rId35"/>
    <p:sldId id="273" r:id="rId36"/>
    <p:sldId id="274" r:id="rId37"/>
    <p:sldId id="275" r:id="rId38"/>
    <p:sldId id="276" r:id="rId39"/>
    <p:sldId id="278" r:id="rId40"/>
    <p:sldId id="294" r:id="rId41"/>
    <p:sldId id="295" r:id="rId42"/>
    <p:sldId id="296" r:id="rId43"/>
    <p:sldId id="298" r:id="rId44"/>
    <p:sldId id="335" r:id="rId45"/>
    <p:sldId id="33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728" autoAdjust="0"/>
  </p:normalViewPr>
  <p:slideViewPr>
    <p:cSldViewPr>
      <p:cViewPr varScale="1">
        <p:scale>
          <a:sx n="109" d="100"/>
          <a:sy n="109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88AB6-C913-4484-AC8B-A7FBBEAEFA95}" type="datetimeFigureOut">
              <a:rPr lang="en-US" smtClean="0"/>
              <a:pPr/>
              <a:t>23-May-21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BEDC-ABE6-4ABD-9792-A0D9586D59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43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9BEDC-ABE6-4ABD-9792-A0D9586D59C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5360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9BEDC-ABE6-4ABD-9792-A0D9586D59C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247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ea typeface="Times New Roman"/>
                <a:cs typeface="Times New Roman"/>
              </a:rPr>
              <a:t>Rasterization</a:t>
            </a:r>
            <a:endParaRPr lang="en-US" dirty="0">
              <a:ea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001000" cy="1752600"/>
          </a:xfrm>
        </p:spPr>
        <p:txBody>
          <a:bodyPr/>
          <a:lstStyle/>
          <a:p>
            <a:r>
              <a:rPr lang="en-US" dirty="0" smtClean="0"/>
              <a:t>Foley, Ch: 3</a:t>
            </a:r>
          </a:p>
          <a:p>
            <a:r>
              <a:rPr lang="en-US" dirty="0" err="1" smtClean="0"/>
              <a:t>Upto</a:t>
            </a:r>
            <a:r>
              <a:rPr lang="en-US" dirty="0" smtClean="0"/>
              <a:t> 3.1, 3.2 (</a:t>
            </a:r>
            <a:r>
              <a:rPr lang="en-US" dirty="0" err="1" smtClean="0"/>
              <a:t>upto</a:t>
            </a:r>
            <a:r>
              <a:rPr lang="en-US" dirty="0" smtClean="0"/>
              <a:t> 3.2.3), 3.3, 3.6 (</a:t>
            </a:r>
            <a:r>
              <a:rPr lang="en-US" dirty="0" err="1" smtClean="0"/>
              <a:t>upto</a:t>
            </a:r>
            <a:r>
              <a:rPr lang="en-US" dirty="0" smtClean="0"/>
              <a:t> 3.6.3)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Scan Converting Lines 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Midpoint Line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715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Assumption : Slope is between 0 and 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Lower end point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and upper point (x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Initially we are at P(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Choose between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Midpoint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+1, y</a:t>
            </a:r>
            <a:r>
              <a:rPr lang="en-US" sz="20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+1/2)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 lies on which side of the line?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 is on the line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any pixel NE /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 is below the line  choose NE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 is above the line  choose E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Find the equation of the line f 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ax + by + c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b = 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c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dx.B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(B is the y-intercept in the slope-intercept form)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d = f (M) = f (x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+1, y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+1/2)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  = 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 is on the line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  &gt; 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 is below the line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  &lt; 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 is above the line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2962" t="22917" r="33974" b="26042"/>
          <a:stretch>
            <a:fillRect/>
          </a:stretch>
        </p:blipFill>
        <p:spPr bwMode="auto">
          <a:xfrm>
            <a:off x="5486400" y="1357221"/>
            <a:ext cx="3657600" cy="3174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the next value of the decision variable d?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Need to apply incremental approach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cases: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 E is chosen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NE is chosen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2962" t="22917" r="33974" b="26042"/>
          <a:stretch>
            <a:fillRect/>
          </a:stretch>
        </p:blipFill>
        <p:spPr bwMode="auto">
          <a:xfrm>
            <a:off x="5105400" y="2286000"/>
            <a:ext cx="403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Scan Converting Lines 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Midpoint Line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the next value of the decision variable d?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Need to apply incremental approach</a:t>
            </a:r>
          </a:p>
          <a:p>
            <a:pPr lvl="1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  E is chosen : </a:t>
            </a:r>
          </a:p>
          <a:p>
            <a:pPr marL="457200" indent="-4572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 Midpoint: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+2,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+ 1/2)</a:t>
            </a:r>
          </a:p>
          <a:p>
            <a:pPr marL="457200" indent="-4572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 decision variable,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new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f (M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f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+2,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+ 1/2)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= f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+ 1/2) + dy.1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2962" t="22917" r="33974" b="26042"/>
          <a:stretch>
            <a:fillRect/>
          </a:stretch>
        </p:blipFill>
        <p:spPr bwMode="auto">
          <a:xfrm>
            <a:off x="5105400" y="2286000"/>
            <a:ext cx="403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7026166" y="4708634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467600" y="4267200"/>
            <a:ext cx="533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305800" y="41148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047809" y="3636918"/>
            <a:ext cx="304800" cy="2667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047809" y="4665618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Scan Converting Lines 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Midpoint Line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the next value of the decision variable d?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Need to apply incremental approach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If  NE is chosen : </a:t>
            </a:r>
          </a:p>
          <a:p>
            <a:pPr marL="457200" indent="-4572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 Midpoint: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+2,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+ 3/2)</a:t>
            </a:r>
          </a:p>
          <a:p>
            <a:pPr marL="457200" indent="-4572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 decision variable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new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f (M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f(x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+2,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+ 3/2)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= f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+ 1/2) + dy.1- dx.1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old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endParaRPr lang="en-US" sz="20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2962" t="22917" r="33974" b="26042"/>
          <a:stretch>
            <a:fillRect/>
          </a:stretch>
        </p:blipFill>
        <p:spPr bwMode="auto">
          <a:xfrm>
            <a:off x="5105400" y="2286000"/>
            <a:ext cx="403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7026166" y="3657600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7277100" y="3467100"/>
            <a:ext cx="990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39100" y="2592432"/>
            <a:ext cx="304800" cy="285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039100" y="3640182"/>
            <a:ext cx="304800" cy="2857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18710" y="3091545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Scan Converting Lines 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Midpoint Line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 value of decision variable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Start point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f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+ 1/2) 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= f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/2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/2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the fraction in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can be avoided by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= 2(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ax+by+c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2962" t="22917" r="33974" b="26042"/>
          <a:stretch>
            <a:fillRect/>
          </a:stretch>
        </p:blipFill>
        <p:spPr bwMode="auto">
          <a:xfrm>
            <a:off x="5257800" y="2209800"/>
            <a:ext cx="3886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Scan Converting Lines 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Midpoint Line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30454" t="11458" r="29722" b="19792"/>
          <a:stretch>
            <a:fillRect/>
          </a:stretch>
        </p:blipFill>
        <p:spPr bwMode="auto">
          <a:xfrm>
            <a:off x="381000" y="0"/>
            <a:ext cx="6705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705600" y="2667000"/>
            <a:ext cx="1981200" cy="1447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Simple addition and comparison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 works for 0&lt;=m&lt;=1</a:t>
            </a:r>
          </a:p>
          <a:p>
            <a:r>
              <a:rPr lang="en-US" dirty="0" smtClean="0"/>
              <a:t>What about other slopes?</a:t>
            </a:r>
          </a:p>
          <a:p>
            <a:pPr lvl="1"/>
            <a:r>
              <a:rPr lang="en-US" dirty="0" smtClean="0"/>
              <a:t>Think!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Scan Converting Lines :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Midpoint Line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Scan Converting Circles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Naive Approach (expensive computation)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a circle centered at the origin,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√(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Draw a quarter by incrementing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from 0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unit steps</a:t>
            </a:r>
          </a:p>
          <a:p>
            <a:pPr lvl="1"/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Circles not centered at the origin, can be translated for computation and pixels can be written with appropriate offsets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175" y="2743200"/>
            <a:ext cx="37052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Brace 10"/>
          <p:cNvSpPr/>
          <p:nvPr/>
        </p:nvSpPr>
        <p:spPr>
          <a:xfrm>
            <a:off x="4114800" y="4267200"/>
            <a:ext cx="3810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4495800"/>
            <a:ext cx="3935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Large gaps for values of x close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4925" y="4038600"/>
            <a:ext cx="33432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" y="3886200"/>
            <a:ext cx="44481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Scan Converting Circles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Another Inefficient Method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a circle centered at the origin,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Rcos</a:t>
            </a:r>
            <a:r>
              <a:rPr lang="az-Cyrl-AZ" sz="2000" i="1" dirty="0" smtClean="0">
                <a:latin typeface="Times New Roman" pitchFamily="18" charset="0"/>
                <a:cs typeface="Times New Roman" pitchFamily="18" charset="0"/>
              </a:rPr>
              <a:t>Ө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Rsin</a:t>
            </a:r>
            <a:r>
              <a:rPr lang="az-Cyrl-AZ" sz="2000" i="1" dirty="0" smtClean="0">
                <a:latin typeface="Times New Roman" pitchFamily="18" charset="0"/>
                <a:cs typeface="Times New Roman" pitchFamily="18" charset="0"/>
              </a:rPr>
              <a:t>Ө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Vary </a:t>
            </a:r>
            <a:r>
              <a:rPr lang="az-Cyrl-AZ" sz="2000" i="1" dirty="0" smtClean="0">
                <a:latin typeface="Times New Roman" pitchFamily="18" charset="0"/>
                <a:cs typeface="Times New Roman" pitchFamily="18" charset="0"/>
              </a:rPr>
              <a:t>Ө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0 to 90 degree uniformly and plot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Avoids large gaps but still computationally inefficient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Eight Way Symmetry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Scan Converting Circles : Midpoint Circle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 for the second octant only i.e. 45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circle, from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/√2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Say, currently we are at P(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Choose between E or SE based on midpoint 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+1,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- 1/2)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 lies inside or outside</a:t>
            </a:r>
            <a:br>
              <a:rPr lang="en-US" sz="2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the circle?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outside the circle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choose SE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 is inside the circle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choose 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 is on the circle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any pixel SE /E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084" t="17708" r="40849" b="34375"/>
          <a:stretch>
            <a:fillRect/>
          </a:stretch>
        </p:blipFill>
        <p:spPr bwMode="auto">
          <a:xfrm>
            <a:off x="4343400" y="3505200"/>
            <a:ext cx="441463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Scan conversion : mapping objects/shapes to pixels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Fast image generation (e.g. in computer games)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 Raster Graphics Package (SRGP)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Scan converting lines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Scan converting circles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Scan converting polygons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f (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= x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+ y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– R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 = f(M) = f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+1,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- 1/2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= 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on the circle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any pixel SE/E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&gt; 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outside the circle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	   choose SE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&lt; 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inside the circle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choose 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1084" t="17708" r="40849" b="34375"/>
          <a:stretch>
            <a:fillRect/>
          </a:stretch>
        </p:blipFill>
        <p:spPr bwMode="auto">
          <a:xfrm>
            <a:off x="4729370" y="2590800"/>
            <a:ext cx="441463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Scan Converting Circles : Midpoint Circle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we reach E or SE, what is the new value of d?</a:t>
            </a: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Case 1-We are at 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 midpoint 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+2,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- 1/2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f (M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= f(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+2,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- 1/2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&gt; 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outside the circle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	    Choose SE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’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&lt; 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inside the circle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 Choose E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’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= 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on the circle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Choose E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/ SE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’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0018" y="2819400"/>
          <a:ext cx="3429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189618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37318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6368" y="3162300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34474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14872" y="2743200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33922" y="3162300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512028" y="3352800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28806" y="39817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553258" y="3782704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848122" y="2743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27618" y="24384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</a:t>
            </a:r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r>
              <a:rPr lang="en-US" baseline="-25000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99218" y="24384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94418" y="35052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85018" y="24384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37564" y="3344091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104018" y="3124200"/>
            <a:ext cx="381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713618" y="297180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467190" y="297180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7513920" y="2743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516550" y="3352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4186728" y="2819400"/>
            <a:ext cx="3966672" cy="3486616"/>
          </a:xfrm>
          <a:prstGeom prst="arc">
            <a:avLst>
              <a:gd name="adj1" fmla="val 16200000"/>
              <a:gd name="adj2" fmla="val 210562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Scan Converting Circles : Midpoint Circle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2" grpId="0" animBg="1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After we reach E or SE, what is the new value of d?</a:t>
            </a: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Case 2-We are at SE: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 midpoint 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+2,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– 3/2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f (M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= f(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+2,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– 3/2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– 2y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</a:t>
            </a:r>
            <a:r>
              <a:rPr lang="el-GR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&gt; 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outside the circle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	    Choose SE</a:t>
            </a:r>
            <a:r>
              <a:rPr lang="en-US" sz="2400" dirty="0" smtClean="0">
                <a:latin typeface="+mj-lt"/>
                <a:cs typeface="Times New Roman" pitchFamily="18" charset="0"/>
                <a:sym typeface="Wingdings" pitchFamily="2" charset="2"/>
              </a:rPr>
              <a:t>’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&lt; 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inside the circle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 Choose E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’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= 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on the circle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Choose E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’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/ SE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’</a:t>
            </a:r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77837" y="2819400"/>
          <a:ext cx="3429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187437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35137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4187" y="3162300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32293" y="3352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12691" y="2743200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31741" y="3162300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509847" y="3352800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26625" y="39817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551077" y="3782704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841705" y="33528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25437" y="24384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</a:t>
            </a:r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y</a:t>
            </a:r>
            <a:r>
              <a:rPr lang="en-US" baseline="-25000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97037" y="24384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92237" y="35052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35237" y="31242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00" y="4114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7056118" y="3169918"/>
            <a:ext cx="609600" cy="5181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65009" y="297180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530135" y="3978166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14369" y="3352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11437" y="359306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</a:t>
            </a:r>
            <a:endParaRPr lang="en-US" dirty="0"/>
          </a:p>
        </p:txBody>
      </p:sp>
      <p:sp>
        <p:nvSpPr>
          <p:cNvPr id="28" name="Arc 27"/>
          <p:cNvSpPr/>
          <p:nvPr/>
        </p:nvSpPr>
        <p:spPr>
          <a:xfrm>
            <a:off x="3326673" y="2819400"/>
            <a:ext cx="4495800" cy="3810000"/>
          </a:xfrm>
          <a:prstGeom prst="arc">
            <a:avLst>
              <a:gd name="adj1" fmla="val 16200000"/>
              <a:gd name="adj2" fmla="val 2054640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Scan Converting Circles : Midpoint Circle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4012" t="19792" r="50885" b="20833"/>
          <a:stretch>
            <a:fillRect/>
          </a:stretch>
        </p:blipFill>
        <p:spPr bwMode="auto">
          <a:xfrm>
            <a:off x="4648200" y="1600200"/>
            <a:ext cx="3810000" cy="506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Initial Value of d: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start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f(1, R-½)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 = 1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(R-½)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- R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 = 1 + R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– 2.R. ½ + (½)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     – R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 = 1 + 1/4 – R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 = 5/4 – R</a:t>
            </a:r>
          </a:p>
        </p:txBody>
      </p:sp>
      <p:sp>
        <p:nvSpPr>
          <p:cNvPr id="7" name="Rectangle 6"/>
          <p:cNvSpPr/>
          <p:nvPr/>
        </p:nvSpPr>
        <p:spPr>
          <a:xfrm>
            <a:off x="4922526" y="2921727"/>
            <a:ext cx="2895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Scan Converting Circles : Midpoint Circle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4012" t="19792" r="50885" b="20833"/>
          <a:stretch>
            <a:fillRect/>
          </a:stretch>
        </p:blipFill>
        <p:spPr bwMode="auto">
          <a:xfrm>
            <a:off x="228600" y="685800"/>
            <a:ext cx="3962400" cy="526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l="30454" t="11458" r="51444" b="25139"/>
          <a:stretch>
            <a:fillRect/>
          </a:stretch>
        </p:blipFill>
        <p:spPr bwMode="auto">
          <a:xfrm>
            <a:off x="4419600" y="152400"/>
            <a:ext cx="3048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30454" t="11458" r="39678" b="84723"/>
          <a:stretch>
            <a:fillRect/>
          </a:stretch>
        </p:blipFill>
        <p:spPr bwMode="auto">
          <a:xfrm>
            <a:off x="4038600" y="152400"/>
            <a:ext cx="502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914400" y="3352800"/>
            <a:ext cx="25908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3000" y="3867150"/>
            <a:ext cx="25908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29200" y="3581400"/>
            <a:ext cx="1905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57800" y="4343400"/>
            <a:ext cx="1905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Initial Value of d: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start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= 5/4 – R</a:t>
            </a:r>
            <a:endParaRPr lang="en-US" sz="28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Say, h = d – 1/4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 = h+1/4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h+1/4  = 5/4 – R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 = 1 – R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 = -1/4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on the circle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any pixel SE/E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 &gt; -1/4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outside the circle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	      choose 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 &lt; -1/4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 is inside the circle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choose 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3962400"/>
            <a:ext cx="3810000" cy="2514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h starts out with integer value and gets incremented by integer value (</a:t>
            </a:r>
            <a:r>
              <a:rPr lang="el-G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l-G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then the comparisons,</a:t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 = -1/4, h &gt; -1/4, h &lt; -1/4 reduce to </a:t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h=0, h&gt;0, and h&lt;0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Scan Converting Circles : Midpoint Circle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2579557"/>
            <a:ext cx="3352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Scan Converting Circles : Midpoint Circle Algorithm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4012" t="19792" r="50885" b="20833"/>
          <a:stretch>
            <a:fillRect/>
          </a:stretch>
        </p:blipFill>
        <p:spPr bwMode="auto">
          <a:xfrm>
            <a:off x="152400" y="1143000"/>
            <a:ext cx="3962400" cy="526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00149"/>
            <a:ext cx="4400550" cy="5214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Connector 13"/>
          <p:cNvCxnSpPr/>
          <p:nvPr/>
        </p:nvCxnSpPr>
        <p:spPr>
          <a:xfrm rot="16200000" flipH="1">
            <a:off x="1562100" y="3848100"/>
            <a:ext cx="5486400" cy="76200"/>
          </a:xfrm>
          <a:prstGeom prst="line">
            <a:avLst/>
          </a:prstGeom>
          <a:ln w="25400" cap="sq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92036" y="2523309"/>
            <a:ext cx="2895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83036" y="2599509"/>
            <a:ext cx="1752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53000" y="3505200"/>
            <a:ext cx="1752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29400" y="6172200"/>
            <a:ext cx="2286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Replacing h by d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Improvements by second order difference:</a:t>
            </a:r>
            <a:endParaRPr lang="en-US" sz="2800" u="sng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 	= 2x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+ 3</a:t>
            </a:r>
          </a:p>
          <a:p>
            <a:r>
              <a:rPr lang="el-G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	= 2x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– 2y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+ 5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 is chosen 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 point of evaluation is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 is chosen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new point of evaluation is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 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-1)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Find increments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 and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new point of evaluation,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 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-1)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21084" t="17708" r="40849" b="34375"/>
          <a:stretch>
            <a:fillRect/>
          </a:stretch>
        </p:blipFill>
        <p:spPr bwMode="auto">
          <a:xfrm>
            <a:off x="4500770" y="3200400"/>
            <a:ext cx="441463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Brace 4"/>
          <p:cNvSpPr/>
          <p:nvPr/>
        </p:nvSpPr>
        <p:spPr>
          <a:xfrm>
            <a:off x="3200400" y="2133600"/>
            <a:ext cx="609600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2286000"/>
            <a:ext cx="4876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the point of evaluation, P(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110370" y="3505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24770" y="3505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024770" y="4419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Scan Converting Circles : Midpoint Circle Algorithm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Second order difference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E(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819400" y="4114800"/>
          <a:ext cx="3429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3429000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76700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4095750" y="4457700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73856" y="4648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54254" y="4038600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773304" y="4457700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51410" y="4648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68188" y="52771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792640" y="5078104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087504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45170" y="4019264"/>
            <a:ext cx="228600" cy="2286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1948" y="4648200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5486400" y="4449168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453988" y="52930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478440" y="5094024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67000" y="37338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</a:t>
            </a:r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,y</a:t>
            </a:r>
            <a:r>
              <a:rPr lang="en-US" baseline="-25000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38600" y="37338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33800" y="48006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24400" y="37338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43400" y="47244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029200" y="4419600"/>
            <a:ext cx="381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343400" y="4419600"/>
            <a:ext cx="381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562600" y="37338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E’’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29200" y="47244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SE’’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Arc 54"/>
          <p:cNvSpPr/>
          <p:nvPr/>
        </p:nvSpPr>
        <p:spPr>
          <a:xfrm>
            <a:off x="609600" y="4267200"/>
            <a:ext cx="5638800" cy="3886200"/>
          </a:xfrm>
          <a:prstGeom prst="arc">
            <a:avLst>
              <a:gd name="adj1" fmla="val 16200000"/>
              <a:gd name="adj2" fmla="val 210562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755932" y="4038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57498" y="4025464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470634" y="46482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828800" y="1219200"/>
            <a:ext cx="1371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124200" y="990600"/>
            <a:ext cx="3810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E= 2x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+ 3  = </a:t>
            </a:r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828800" y="1371600"/>
            <a:ext cx="1371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124200" y="1752600"/>
            <a:ext cx="3886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SE= 2x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– 2y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+ 5= </a:t>
            </a:r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181600" y="914400"/>
            <a:ext cx="3505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Increment in </a:t>
            </a:r>
            <a:r>
              <a:rPr lang="en-US" b="1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when E is chosen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867400" y="1676400"/>
            <a:ext cx="3276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Increment in </a:t>
            </a:r>
            <a:r>
              <a:rPr lang="en-US" b="1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when E is chosen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209800" y="28194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200400" y="2590800"/>
            <a:ext cx="548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E= 2(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+ 1) + 3 = (2x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+ 3) + 2 = </a:t>
            </a:r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+ 2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828800" y="1219200"/>
            <a:ext cx="1371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0" y="990600"/>
            <a:ext cx="3810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E= 2x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+ 3  = </a:t>
            </a:r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828800" y="1371600"/>
            <a:ext cx="1371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1752600"/>
            <a:ext cx="3886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SE= 2x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– 2y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+ 5= </a:t>
            </a:r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09800" y="2819400"/>
            <a:ext cx="990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00400" y="2590800"/>
            <a:ext cx="548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E= 2(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+ 1) + 3 = (2x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+ 3) + 2 = </a:t>
            </a:r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+ 2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2209800" y="2819400"/>
            <a:ext cx="914400" cy="647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124200" y="3276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SE=2(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+1 )– 2y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+ 5 = (2x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– 2y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+ 5) + 2 = </a:t>
            </a:r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+ 2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81600" y="914400"/>
            <a:ext cx="3505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Increment in </a:t>
            </a:r>
            <a:r>
              <a:rPr lang="en-US" b="1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when E is chosen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67400" y="1676400"/>
            <a:ext cx="3276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Increment in </a:t>
            </a:r>
            <a:r>
              <a:rPr lang="en-US" b="1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when E is chosen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819400" y="4114800"/>
          <a:ext cx="3429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3429000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76700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4095750" y="4457700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073856" y="4648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54254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4773304" y="4457700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751410" y="4648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68188" y="52771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792640" y="5078104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087504" y="40386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45170" y="40192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1948" y="4648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5486400" y="4449168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453988" y="5293056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5478440" y="5094024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67000" y="37338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</a:t>
            </a:r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,y</a:t>
            </a:r>
            <a:r>
              <a:rPr lang="en-US" baseline="-25000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038600" y="37338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33800" y="48006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24400" y="37338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43400" y="47244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rot="16200000" flipH="1">
            <a:off x="4914900" y="4533900"/>
            <a:ext cx="5334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343400" y="4419600"/>
            <a:ext cx="381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562600" y="44196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E’’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29200" y="54102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SE’’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Arc 54"/>
          <p:cNvSpPr/>
          <p:nvPr/>
        </p:nvSpPr>
        <p:spPr>
          <a:xfrm>
            <a:off x="609600" y="4267200"/>
            <a:ext cx="5638800" cy="3886200"/>
          </a:xfrm>
          <a:prstGeom prst="arc">
            <a:avLst>
              <a:gd name="adj1" fmla="val 16200000"/>
              <a:gd name="adj2" fmla="val 210562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Second order difference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E(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Pixels in SRGP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Pixels are represented as circles centered on uniform grid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of the grid has a pixel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00" y="3310642"/>
          <a:ext cx="2590800" cy="2486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4972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2819400" y="5791200"/>
            <a:ext cx="3352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1295400" y="4275115"/>
            <a:ext cx="304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62200" y="2853442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0" y="54864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52336" y="46060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52336" y="50831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70364" y="5037115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(1,1)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2800" y="4377442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(1,2)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09800" y="5520442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(0,0)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398" t="11458" r="34993" b="14583"/>
          <a:stretch>
            <a:fillRect/>
          </a:stretch>
        </p:blipFill>
        <p:spPr bwMode="auto">
          <a:xfrm>
            <a:off x="457200" y="762000"/>
            <a:ext cx="7848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981200" y="3657600"/>
            <a:ext cx="1524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Second order difference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E(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-1)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667000" y="2667000"/>
            <a:ext cx="838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05200" y="2438400"/>
            <a:ext cx="548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E= 2(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+ 1) + 3 = (2x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+ 3) + 2 = </a:t>
            </a:r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+ 2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828800" y="1219200"/>
            <a:ext cx="1371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24200" y="990600"/>
            <a:ext cx="3810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E= 2x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+ 3  = </a:t>
            </a:r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28800" y="1371600"/>
            <a:ext cx="1371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4200" y="1752600"/>
            <a:ext cx="3886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SE= 2x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– 2y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+ 5= </a:t>
            </a:r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1600" y="914400"/>
            <a:ext cx="3505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Increment in </a:t>
            </a:r>
            <a:r>
              <a:rPr lang="en-US" b="1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when E is chosen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1676400"/>
            <a:ext cx="3276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Increment in </a:t>
            </a:r>
            <a:r>
              <a:rPr lang="en-US" b="1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when E is chosen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819400" y="4114800"/>
          <a:ext cx="3429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3429000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076700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095750" y="4457700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073856" y="4648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54254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4773304" y="4457700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751410" y="4648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68188" y="527713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92640" y="5078104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445170" y="40192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61948" y="46482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5486400" y="4449168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453988" y="5293056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478440" y="5094024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667000" y="37338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</a:t>
            </a:r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,y</a:t>
            </a:r>
            <a:r>
              <a:rPr lang="en-US" baseline="-25000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8600" y="37338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733800" y="48006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19600" y="53340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19600" y="47244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191000" y="4572000"/>
            <a:ext cx="609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105400" y="51054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562600" y="44196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E’’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029200" y="54102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SE’’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Arc 59"/>
          <p:cNvSpPr/>
          <p:nvPr/>
        </p:nvSpPr>
        <p:spPr>
          <a:xfrm>
            <a:off x="609600" y="4343400"/>
            <a:ext cx="5638800" cy="3886200"/>
          </a:xfrm>
          <a:prstGeom prst="arc">
            <a:avLst>
              <a:gd name="adj1" fmla="val 16200000"/>
              <a:gd name="adj2" fmla="val 210562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Second order difference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SE(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-1)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667000" y="2667000"/>
            <a:ext cx="8382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2667000" y="2743200"/>
            <a:ext cx="7620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429000" y="3124200"/>
            <a:ext cx="5715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SE=2(x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+1)– 2(y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-1)+5 = (2x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–2y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+5)+2+2=</a:t>
            </a:r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+4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828800" y="1219200"/>
            <a:ext cx="137160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124200" y="990600"/>
            <a:ext cx="3810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E= 2x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+ 3  = </a:t>
            </a:r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28800" y="1371600"/>
            <a:ext cx="13716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24200" y="1752600"/>
            <a:ext cx="3886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SE= 2x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– 2y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+ 5= </a:t>
            </a:r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endParaRPr lang="en-US" b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181600" y="914400"/>
            <a:ext cx="3505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Increment in </a:t>
            </a:r>
            <a:r>
              <a:rPr lang="en-US" b="1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when E is chosen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1676400"/>
            <a:ext cx="3276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Increment in </a:t>
            </a:r>
            <a:r>
              <a:rPr lang="en-US" b="1" dirty="0" smtClean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when E is chosen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2819400" y="4114800"/>
          <a:ext cx="3429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647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3429000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076700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095750" y="4457700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073856" y="46482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754254" y="4038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4773304" y="4457700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751410" y="4648200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768188" y="5277136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92640" y="5078104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445170" y="40192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61948" y="4648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5486400" y="4449168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453988" y="5293056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5478440" y="5094024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667000" y="3733800"/>
            <a:ext cx="1066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P(</a:t>
            </a:r>
            <a:r>
              <a:rPr lang="en-US" dirty="0" err="1" smtClean="0">
                <a:solidFill>
                  <a:schemeClr val="tx1"/>
                </a:solidFill>
              </a:rPr>
              <a:t>x</a:t>
            </a:r>
            <a:r>
              <a:rPr lang="en-US" baseline="-25000" dirty="0" err="1" smtClean="0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,y</a:t>
            </a:r>
            <a:r>
              <a:rPr lang="en-US" baseline="-25000" dirty="0" err="1" smtClean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38600" y="3733800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733800" y="48006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19600" y="53340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419600" y="47244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E’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4191000" y="4572000"/>
            <a:ext cx="6096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464792" y="5921992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5486400" y="5713412"/>
            <a:ext cx="2286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4953000" y="5257800"/>
            <a:ext cx="5334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62600" y="502920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E’’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029200" y="6019800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SE’’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505200" y="2438400"/>
            <a:ext cx="5486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E= 2(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x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+ 1) + 3 = (2x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+ 3) + 2 = </a:t>
            </a:r>
            <a:r>
              <a:rPr lang="el-GR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Δ</a:t>
            </a:r>
            <a:r>
              <a:rPr lang="en-US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</a:t>
            </a:r>
            <a:r>
              <a:rPr lang="en-US" b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old</a:t>
            </a:r>
            <a:r>
              <a:rPr lang="en-US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+ 2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61" name="Arc 60"/>
          <p:cNvSpPr/>
          <p:nvPr/>
        </p:nvSpPr>
        <p:spPr>
          <a:xfrm>
            <a:off x="609600" y="4343400"/>
            <a:ext cx="5638800" cy="3886200"/>
          </a:xfrm>
          <a:prstGeom prst="arc">
            <a:avLst>
              <a:gd name="adj1" fmla="val 16200000"/>
              <a:gd name="adj2" fmla="val 2105621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Second order difference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SE(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398" t="11458" r="34993" b="14583"/>
          <a:stretch>
            <a:fillRect/>
          </a:stretch>
        </p:blipFill>
        <p:spPr bwMode="auto">
          <a:xfrm>
            <a:off x="457200" y="762000"/>
            <a:ext cx="7848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981200" y="4495800"/>
            <a:ext cx="1600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Second order difference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wrt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SE(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+1,y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Polygon Scan Conversion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the intersections of the scan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 with the polygon 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Sort the intersection points in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increasing order of x coordinate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each pair of intersections,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odd parity rule to draw the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pixels that are interior to the polygon</a:t>
            </a:r>
          </a:p>
          <a:p>
            <a:pPr marL="914400" lvl="1" indent="-5143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Initially parity is even, P = 0</a:t>
            </a:r>
          </a:p>
          <a:p>
            <a:pPr marL="914400" lvl="1" indent="-5143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each intersection, parity is changed</a:t>
            </a:r>
          </a:p>
          <a:p>
            <a:pPr marL="914400" lvl="1" indent="-51435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Draw the pixels only when the parity is odd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35725" t="42708" r="33821" b="13542"/>
          <a:stretch>
            <a:fillRect/>
          </a:stretch>
        </p:blipFill>
        <p:spPr bwMode="auto">
          <a:xfrm>
            <a:off x="5334000" y="1371600"/>
            <a:ext cx="3733800" cy="301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6200000" flipV="1">
            <a:off x="4800600" y="3657600"/>
            <a:ext cx="26670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5372100" y="3619500"/>
            <a:ext cx="2667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6134100" y="3619500"/>
            <a:ext cx="2667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7010400" y="3581400"/>
            <a:ext cx="2590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67400" y="5105400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P=1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0800" y="5105400"/>
            <a:ext cx="762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P=0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62800" y="5105400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P=1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01000" y="5105400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P=0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6057900" y="1485900"/>
            <a:ext cx="457200" cy="533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eft Brace 20"/>
          <p:cNvSpPr/>
          <p:nvPr/>
        </p:nvSpPr>
        <p:spPr>
          <a:xfrm rot="5400000">
            <a:off x="6676698" y="1447800"/>
            <a:ext cx="5334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eft Brace 21"/>
          <p:cNvSpPr/>
          <p:nvPr/>
        </p:nvSpPr>
        <p:spPr>
          <a:xfrm rot="5400000">
            <a:off x="7505700" y="1333500"/>
            <a:ext cx="457200" cy="838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43600" y="1219200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P=1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05600" y="1219200"/>
            <a:ext cx="762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P=0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7600" y="1219200"/>
            <a:ext cx="6858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P=1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Polygon Scan Conversion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Draw only those pixels which are strictly interior to the polygon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Cases to consider: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Intersection point is fractional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Intersection point is integer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Integer intersection point that is a shared vertex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Integer intersection points that define horizontal edge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7570" t="28125" r="18009" b="19279"/>
          <a:stretch>
            <a:fillRect/>
          </a:stretch>
        </p:blipFill>
        <p:spPr bwMode="auto">
          <a:xfrm>
            <a:off x="2362200" y="2133600"/>
            <a:ext cx="415017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7570" t="82599" r="61308" b="6130"/>
          <a:stretch>
            <a:fillRect/>
          </a:stretch>
        </p:blipFill>
        <p:spPr bwMode="auto">
          <a:xfrm>
            <a:off x="6858000" y="23622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2438400" y="228600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05200" y="2438400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38800" y="2514600"/>
            <a:ext cx="762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648200" y="228600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9506" t="28125" r="18009" b="19279"/>
          <a:stretch>
            <a:fillRect/>
          </a:stretch>
        </p:blipFill>
        <p:spPr bwMode="auto">
          <a:xfrm>
            <a:off x="4648200" y="1981200"/>
            <a:ext cx="435298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4886380" y="4451499"/>
            <a:ext cx="41148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V="1">
            <a:off x="4651579" y="3314700"/>
            <a:ext cx="2133600" cy="6858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6888846" y="3657600"/>
            <a:ext cx="2133600" cy="9144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191180" y="5181600"/>
            <a:ext cx="1524000" cy="15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042040" y="5180806"/>
            <a:ext cx="1524000" cy="15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648380" y="4038600"/>
            <a:ext cx="7620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400980" y="4038600"/>
            <a:ext cx="7620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Polygon Scan Conversion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Intersection point is fractional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it is the left most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span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intersection we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were outside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polygon,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round up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it is the right most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span,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intersection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inside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polygon,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round down</a:t>
            </a: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Polygon Scan Conversion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Intersection point is integer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it is the left most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draw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it is the right most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span, don’t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draw it</a:t>
            </a: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9506" t="28125" r="18009" b="19279"/>
          <a:stretch>
            <a:fillRect/>
          </a:stretch>
        </p:blipFill>
        <p:spPr bwMode="auto">
          <a:xfrm>
            <a:off x="4647329" y="1981200"/>
            <a:ext cx="435298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4885509" y="4678511"/>
            <a:ext cx="41148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V="1">
            <a:off x="4650708" y="3314700"/>
            <a:ext cx="2133600" cy="6858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6887975" y="3657600"/>
            <a:ext cx="2133600" cy="91440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288750" y="5181600"/>
            <a:ext cx="1524000" cy="15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956105" y="5180806"/>
            <a:ext cx="1524000" cy="15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376377" y="4756299"/>
            <a:ext cx="6096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V="1">
            <a:off x="7666809" y="4762500"/>
            <a:ext cx="6096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Polygon Scan Conversion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Integer intersection point that is a shared vertex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Draw it only if it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an edge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49506" t="28125" r="18009" b="19279"/>
          <a:stretch>
            <a:fillRect/>
          </a:stretch>
        </p:blipFill>
        <p:spPr bwMode="auto">
          <a:xfrm>
            <a:off x="4648200" y="1981200"/>
            <a:ext cx="435298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>
            <a:off x="4886380" y="4672490"/>
            <a:ext cx="41148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354682" y="2145573"/>
            <a:ext cx="38100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65114" y="2546499"/>
            <a:ext cx="3983666" cy="443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6041353" y="4067991"/>
            <a:ext cx="609600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Polygon Scan Conversion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Integer intersection points that define horizontal edge</a:t>
            </a:r>
          </a:p>
          <a:p>
            <a:pPr marL="514350" indent="-51435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Scanline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Y1: 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is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JA.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is drawn and parity becomes odd.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Through out AB, parity remains odd,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span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 is drawn.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CB. Parity becomes even.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Drawing stops. </a:t>
            </a:r>
          </a:p>
          <a:p>
            <a:pPr marL="514350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9238" t="47917" r="38507" b="16667"/>
          <a:stretch>
            <a:fillRect/>
          </a:stretch>
        </p:blipFill>
        <p:spPr bwMode="auto">
          <a:xfrm>
            <a:off x="6248400" y="2590800"/>
            <a:ext cx="2895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6324600" y="4859382"/>
            <a:ext cx="2819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67400" y="4572000"/>
            <a:ext cx="609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Y1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Scan Converting Lines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line has slope, m = 1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Incremental along x and y axis is 1</a:t>
            </a:r>
            <a:endParaRPr lang="en-US" sz="2400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19400" y="3006636"/>
          <a:ext cx="2590800" cy="2486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4972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819400" y="5485606"/>
            <a:ext cx="3352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1295400" y="3961606"/>
            <a:ext cx="304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62200" y="2513806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8400" y="5180806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57600" y="430203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52336" y="477916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09800" y="5216436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(0,0)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76932" y="382490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9400" y="3200400"/>
            <a:ext cx="2362200" cy="228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Polygon Scan Conversion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Integer intersection points that define horizontal edge</a:t>
            </a:r>
          </a:p>
          <a:p>
            <a:pPr marL="514350" indent="-51435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Scanline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Y2: 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 Intersection point is drawn and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parity becomes odd.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Through out the span up to C,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parity remains odd, the span is drawn.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 is not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CD or BC. So C is not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considered.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Parity remains odd. Span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CD is drawn.</a:t>
            </a:r>
            <a:endParaRPr lang="en-US" sz="2400" b="1" baseline="-25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DE. Parity becomes even.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Drawing stops. </a:t>
            </a:r>
            <a:endParaRPr lang="en-US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9238" t="47917" r="38507" b="16667"/>
          <a:stretch>
            <a:fillRect/>
          </a:stretch>
        </p:blipFill>
        <p:spPr bwMode="auto">
          <a:xfrm>
            <a:off x="6248400" y="2590800"/>
            <a:ext cx="2895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6324600" y="4258491"/>
            <a:ext cx="2819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67400" y="3962400"/>
            <a:ext cx="609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Polygon Scan Conversion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Integer intersection points that define horizontal edge</a:t>
            </a:r>
          </a:p>
          <a:p>
            <a:pPr marL="514350" indent="-51435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Scanline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Y3: 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is not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IH or IJ. So I is not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considered.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Parity remains even. Span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IH is not drawn.</a:t>
            </a:r>
            <a:endParaRPr lang="en-US" sz="2400" b="1" baseline="-25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GH. So H is considered and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Parity becomes odd. The span up to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next intersection point is drawn.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9238" t="47917" r="38507" b="16667"/>
          <a:stretch>
            <a:fillRect/>
          </a:stretch>
        </p:blipFill>
        <p:spPr bwMode="auto">
          <a:xfrm>
            <a:off x="6248400" y="2590800"/>
            <a:ext cx="2895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6324600" y="3401285"/>
            <a:ext cx="2819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67400" y="3092668"/>
            <a:ext cx="609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Y3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Polygon Scan Conversion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Integer intersection points that define horizontal edge</a:t>
            </a:r>
          </a:p>
          <a:p>
            <a:pPr marL="514350" indent="-514350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Scanline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Y4: </a:t>
            </a:r>
          </a:p>
          <a:p>
            <a:pPr marL="514350" indent="-51435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 is not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GF or GH. So G is not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considered.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Parity remains even. Span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GF is not drawn.</a:t>
            </a:r>
            <a:b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Summary: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Top edges are not drawn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Bottom edges are drawn</a:t>
            </a: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39238" t="47917" r="38507" b="16667"/>
          <a:stretch>
            <a:fillRect/>
          </a:stretch>
        </p:blipFill>
        <p:spPr bwMode="auto">
          <a:xfrm>
            <a:off x="6248400" y="2590800"/>
            <a:ext cx="2895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6324600" y="2895600"/>
            <a:ext cx="28194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867400" y="2590800"/>
            <a:ext cx="609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Y4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Silver :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polygon area,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scan line may not have a distinct span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(e.g. a single pixel or no pixel)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6940" t="32291" r="44363" b="22917"/>
          <a:stretch>
            <a:fillRect/>
          </a:stretch>
        </p:blipFill>
        <p:spPr bwMode="auto">
          <a:xfrm>
            <a:off x="2667000" y="2667000"/>
            <a:ext cx="3733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Polygon Scan Conversion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Brief Idea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Rasterization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Scan Conversion of Lines, Circles in Detail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Inefficient techniques and why they are inefficient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Efficient algorithms based on the position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midpoint calculation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Conversion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Filled Polygons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Challenges and some conventions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Thank you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Scan Converting Lines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line has slope &lt; 1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Increment along x is 1, increment along y is fractional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Round the value along y axis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8697" t="33333" r="31479" b="23958"/>
          <a:stretch>
            <a:fillRect/>
          </a:stretch>
        </p:blipFill>
        <p:spPr bwMode="auto">
          <a:xfrm>
            <a:off x="838200" y="2895600"/>
            <a:ext cx="488632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Oval 16"/>
          <p:cNvSpPr/>
          <p:nvPr/>
        </p:nvSpPr>
        <p:spPr>
          <a:xfrm>
            <a:off x="2128837" y="4791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928937" y="4410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19512" y="4000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538662" y="35814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3143250" y="48013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657600" y="42679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657600" y="38107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Scan Converting Lines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 line has slope &gt; 1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Increment along y is 1, increment along x is fractional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Round the value along y axis</a:t>
            </a:r>
          </a:p>
          <a:p>
            <a:pPr>
              <a:buNone/>
            </a:pP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19400" y="3505200"/>
          <a:ext cx="2590800" cy="2486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4972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819400" y="6000750"/>
            <a:ext cx="3352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295400" y="4495800"/>
            <a:ext cx="304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62200" y="30480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8400" y="57150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33600" y="5715000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(0,0)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2241263" y="3841463"/>
            <a:ext cx="2742406" cy="1614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81375" y="496331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676650" y="445849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52875" y="3963194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Scan Converting Lines : Basic Incremental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end points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and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Calculate slope m = (y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/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If (m&lt;1):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i+1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mx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i+1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 B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= m(x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x) + B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=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B) + m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=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m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next point to intensify is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round(y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 where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8697" t="33333" r="31479" b="23958"/>
          <a:stretch>
            <a:fillRect/>
          </a:stretch>
        </p:blipFill>
        <p:spPr bwMode="auto">
          <a:xfrm>
            <a:off x="4495800" y="2667000"/>
            <a:ext cx="398621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5810250" y="431482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end points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and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Calculate slope m = (y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/ 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If(m&gt;1) (Steeper):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i+1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(y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i+1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B)/m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= ((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y)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B)/m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=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B)/m +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y/m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= 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+ 1/m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next point to intensify is (round(x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 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where 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 y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+1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810250" y="3810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3246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324600" y="2819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86400" y="2513806"/>
          <a:ext cx="2590800" cy="2486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4972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72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486400" y="5009356"/>
            <a:ext cx="3352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962400" y="3504406"/>
            <a:ext cx="3048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29200" y="2056606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4723606"/>
            <a:ext cx="685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(0,0)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908263" y="2850069"/>
            <a:ext cx="2742406" cy="16142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4837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43650" y="3467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19875" y="2971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43575" y="44767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Scan Converting Lines : Basic Incremental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Basic Incremental Algorithm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Handle fractional values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Rounding takes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Working with real numbers (e.g. y, m)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 etc.</a:t>
            </a: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Midpoint Line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integer arithmetic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Avoid rounding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sz="3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Scan Converting Lines : Basic Incremental Algorithm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6573</TotalTime>
  <Words>1629</Words>
  <Application>Microsoft Office PowerPoint</Application>
  <PresentationFormat>On-screen Show (4:3)</PresentationFormat>
  <Paragraphs>364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Rasterization</vt:lpstr>
      <vt:lpstr>Overview</vt:lpstr>
      <vt:lpstr>Pixels in SRGP</vt:lpstr>
      <vt:lpstr>Scan Converting Lines</vt:lpstr>
      <vt:lpstr>Scan Converting Lines</vt:lpstr>
      <vt:lpstr>Scan Converting Lines</vt:lpstr>
      <vt:lpstr>Scan Converting Lines : Basic Incremental Algorithm</vt:lpstr>
      <vt:lpstr>Scan Converting Lines : Basic Incremental Algorithm</vt:lpstr>
      <vt:lpstr>Scan Converting Lines : Basic Incremental Algorithm</vt:lpstr>
      <vt:lpstr>Scan Converting Lines : Midpoint Line Algorithm</vt:lpstr>
      <vt:lpstr>Scan Converting Lines : Midpoint Line Algorithm</vt:lpstr>
      <vt:lpstr>Scan Converting Lines : Midpoint Line Algorithm</vt:lpstr>
      <vt:lpstr>Scan Converting Lines : Midpoint Line Algorithm</vt:lpstr>
      <vt:lpstr>Scan Converting Lines : Midpoint Line Algorithm</vt:lpstr>
      <vt:lpstr>Slide 15</vt:lpstr>
      <vt:lpstr>Scan Converting Lines : Midpoint Line Algorithm</vt:lpstr>
      <vt:lpstr>Scan Converting Circles</vt:lpstr>
      <vt:lpstr>Scan Converting Circles</vt:lpstr>
      <vt:lpstr>Scan Converting Circles : Midpoint Circle Algorithm</vt:lpstr>
      <vt:lpstr>Scan Converting Circles : Midpoint Circle Algorithm</vt:lpstr>
      <vt:lpstr>Scan Converting Circles : Midpoint Circle Algorithm</vt:lpstr>
      <vt:lpstr>Scan Converting Circles : Midpoint Circle Algorithm</vt:lpstr>
      <vt:lpstr>Scan Converting Circles : Midpoint Circle Algorithm</vt:lpstr>
      <vt:lpstr>Slide 24</vt:lpstr>
      <vt:lpstr>Scan Converting Circles : Midpoint Circle Algorithm</vt:lpstr>
      <vt:lpstr>Slide 26</vt:lpstr>
      <vt:lpstr>Slide 27</vt:lpstr>
      <vt:lpstr>Second order difference wrt E(xp+1,yp)</vt:lpstr>
      <vt:lpstr>Second order difference wrt E(xp+1,yp)</vt:lpstr>
      <vt:lpstr>Second order difference wrt E(xp+1,yp)</vt:lpstr>
      <vt:lpstr>Second order difference wrt SE(xp+1,yp-1)</vt:lpstr>
      <vt:lpstr>Second order difference wrt SE(xp+1,yp-1)</vt:lpstr>
      <vt:lpstr>Second order difference wrt SE(xp+1,yp-1)</vt:lpstr>
      <vt:lpstr>Polygon Scan Conversion</vt:lpstr>
      <vt:lpstr>Polygon Scan Conversion</vt:lpstr>
      <vt:lpstr>Polygon Scan Conversion</vt:lpstr>
      <vt:lpstr>Polygon Scan Conversion</vt:lpstr>
      <vt:lpstr>Polygon Scan Conversion</vt:lpstr>
      <vt:lpstr>Polygon Scan Conversion</vt:lpstr>
      <vt:lpstr>Polygon Scan Conversion</vt:lpstr>
      <vt:lpstr>Polygon Scan Conversion</vt:lpstr>
      <vt:lpstr>Polygon Scan Conversion</vt:lpstr>
      <vt:lpstr>Polygon Scan Conversion</vt:lpstr>
      <vt:lpstr>Summary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</dc:creator>
  <cp:lastModifiedBy>Saqib</cp:lastModifiedBy>
  <cp:revision>207</cp:revision>
  <dcterms:created xsi:type="dcterms:W3CDTF">2006-08-16T00:00:00Z</dcterms:created>
  <dcterms:modified xsi:type="dcterms:W3CDTF">2021-05-23T16:31:44Z</dcterms:modified>
</cp:coreProperties>
</file>