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08" r:id="rId2"/>
    <p:sldId id="726" r:id="rId3"/>
    <p:sldId id="717" r:id="rId4"/>
    <p:sldId id="727" r:id="rId5"/>
    <p:sldId id="725" r:id="rId6"/>
    <p:sldId id="695" r:id="rId7"/>
    <p:sldId id="699" r:id="rId8"/>
    <p:sldId id="700" r:id="rId9"/>
    <p:sldId id="701" r:id="rId10"/>
    <p:sldId id="702" r:id="rId11"/>
    <p:sldId id="703" r:id="rId12"/>
    <p:sldId id="722" r:id="rId13"/>
    <p:sldId id="715" r:id="rId14"/>
    <p:sldId id="704" r:id="rId15"/>
    <p:sldId id="705" r:id="rId16"/>
    <p:sldId id="723" r:id="rId17"/>
    <p:sldId id="713" r:id="rId18"/>
    <p:sldId id="714" r:id="rId19"/>
    <p:sldId id="709" r:id="rId20"/>
    <p:sldId id="724" r:id="rId21"/>
    <p:sldId id="710" r:id="rId22"/>
    <p:sldId id="706" r:id="rId23"/>
    <p:sldId id="716" r:id="rId24"/>
    <p:sldId id="681" r:id="rId25"/>
    <p:sldId id="682" r:id="rId26"/>
    <p:sldId id="683" r:id="rId27"/>
    <p:sldId id="684" r:id="rId28"/>
    <p:sldId id="6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32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C258D1-9229-4C01-8EC8-DA932CF04CD1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DFB3FA1-4C39-4213-AA33-473668282B85}" type="slidenum">
              <a:rPr lang="en-US" sz="1200">
                <a:latin typeface="Times New Roman" pitchFamily="18" charset="0"/>
              </a:rPr>
              <a:pPr algn="r"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7" tIns="45713" rIns="91427" bIns="45713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0665F88-8DD0-4EFB-AF99-6E398BF58947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70DBCA5-7F5F-47B9-A04B-3F3E11D1B2A3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B1DB9CD-A15E-4ABD-9DC7-2EC405C32D2D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CBFBEC2-9847-44B2-9F00-879B37CEF5E6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17B1B1C-4B17-4231-A183-B075FC4AD38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1E98EAD-4235-4B40-AA1E-E1F90527935E}" type="slidenum">
              <a:rPr lang="en-US" sz="1200">
                <a:latin typeface="Times New Roman" pitchFamily="18" charset="0"/>
              </a:rPr>
              <a:pPr algn="r" eaLnBrk="1" hangingPunct="1"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7" tIns="45713" rIns="91427" bIns="45713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CC258D1-9229-4C01-8EC8-DA932CF04CD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DFB3FA1-4C39-4213-AA33-473668282B85}" type="slidenum">
              <a:rPr lang="en-US" sz="1200">
                <a:latin typeface="Times New Roman" pitchFamily="18" charset="0"/>
              </a:rPr>
              <a:pPr algn="r"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7" tIns="45713" rIns="91427" bIns="45713"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0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336197" indent="-36886175" defTabSz="91410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002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000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500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00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C24B5E10-149B-4E4C-89F8-F94A291C5D86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0D314D-186B-43DE-928E-FD6C6A8CB382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0D314D-186B-43DE-928E-FD6C6A8CB38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0D314D-186B-43DE-928E-FD6C6A8CB38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A0D314D-186B-43DE-928E-FD6C6A8CB38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3D9D9D5-9D9D-4044-8F3A-F8F44AEF528D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3D9D9D5-9D9D-4044-8F3A-F8F44AEF528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 smtClean="0">
                <a:solidFill>
                  <a:schemeClr val="bg1"/>
                </a:solidFill>
                <a:latin typeface="Trebuchet MS" pitchFamily="34" charset="0"/>
              </a:rPr>
              <a:t>CSE 6406: Bioinformatics Algorithms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5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Assembly: coverage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6" y="1844376"/>
            <a:ext cx="7858078" cy="4428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1016732"/>
            <a:ext cx="493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number of reads covering a position in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Assembly: coverage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802874"/>
            <a:ext cx="7700284" cy="55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fld id="{5E876CFD-05D5-4CEC-888B-612BD5E6FCAC}" type="slidenum">
              <a:rPr lang="en-US" sz="1400"/>
              <a:pPr eaLnBrk="1" hangingPunct="1"/>
              <a:t>12</a:t>
            </a:fld>
            <a:endParaRPr lang="en-US" sz="140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689100" y="1136650"/>
          <a:ext cx="5691188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4" imgW="4238640" imgH="3152880" progId="Word.Picture.8">
                  <p:embed/>
                </p:oleObj>
              </mc:Choice>
              <mc:Fallback>
                <p:oleObj name="Picture" r:id="rId4" imgW="4238640" imgH="3152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136650"/>
                        <a:ext cx="5691188" cy="423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470150" y="5680075"/>
            <a:ext cx="416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Imagine raindrops on a sidewalk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Typical </a:t>
            </a:r>
            <a:r>
              <a:rPr lang="en-US" altLang="ja-JP" sz="3600" b="1" dirty="0" err="1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contig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 coverage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Assembly: coverage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7564" y="2204864"/>
            <a:ext cx="8784976" cy="430887"/>
            <a:chOff x="3290836" y="1158451"/>
            <a:chExt cx="6590959" cy="33630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68879" y="1158451"/>
              <a:ext cx="6412916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Shallow</a:t>
              </a:r>
              <a:r>
                <a:rPr lang="en-US" sz="2200" dirty="0" smtClean="0">
                  <a:latin typeface="Book Antiqua" pitchFamily="18" charset="0"/>
                </a:rPr>
                <a:t> Sequencing: </a:t>
              </a:r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low</a:t>
              </a:r>
              <a:r>
                <a:rPr lang="en-US" sz="2200" dirty="0" smtClean="0">
                  <a:latin typeface="Book Antiqua" pitchFamily="18" charset="0"/>
                </a:rPr>
                <a:t> coverage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7564" y="2854097"/>
            <a:ext cx="8784976" cy="430887"/>
            <a:chOff x="3290836" y="1158451"/>
            <a:chExt cx="6590959" cy="336309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8879" y="1158451"/>
              <a:ext cx="6412916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Deep</a:t>
              </a:r>
              <a:r>
                <a:rPr lang="en-US" sz="2200" dirty="0" smtClean="0">
                  <a:latin typeface="Book Antiqua" pitchFamily="18" charset="0"/>
                </a:rPr>
                <a:t> Sequencing: </a:t>
              </a:r>
              <a:r>
                <a:rPr lang="en-US" sz="2200" dirty="0" smtClean="0">
                  <a:solidFill>
                    <a:srgbClr val="0000CC"/>
                  </a:solidFill>
                  <a:latin typeface="Book Antiqua" pitchFamily="18" charset="0"/>
                </a:rPr>
                <a:t>high</a:t>
              </a:r>
              <a:r>
                <a:rPr lang="en-US" sz="2200" dirty="0" smtClean="0">
                  <a:latin typeface="Book Antiqua" pitchFamily="18" charset="0"/>
                </a:rPr>
                <a:t> coverage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1560" y="4185084"/>
            <a:ext cx="8172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Georgia" pitchFamily="18" charset="0"/>
              </a:rPr>
              <a:t>Sequencing technologies should be considered!</a:t>
            </a:r>
            <a:endParaRPr lang="en-US" sz="2500" b="1" dirty="0">
              <a:solidFill>
                <a:srgbClr val="FF000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2" y="1196753"/>
            <a:ext cx="8379528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6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285"/>
            <a:ext cx="8229600" cy="506602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Georgia" pitchFamily="18" charset="0"/>
              </a:rPr>
              <a:t>Given many (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millions or billions</a:t>
            </a:r>
            <a:r>
              <a:rPr lang="en-US" sz="2800" dirty="0" smtClean="0">
                <a:latin typeface="Georgia" pitchFamily="18" charset="0"/>
              </a:rPr>
              <a:t>) of reads, produce a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linear</a:t>
            </a:r>
            <a:r>
              <a:rPr lang="en-US" sz="2800" dirty="0" smtClean="0">
                <a:latin typeface="Georgia" pitchFamily="18" charset="0"/>
              </a:rPr>
              <a:t> (or perhaps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circular</a:t>
            </a:r>
            <a:r>
              <a:rPr lang="en-US" sz="2800" dirty="0" smtClean="0">
                <a:latin typeface="Georgia" pitchFamily="18" charset="0"/>
              </a:rPr>
              <a:t>) genome </a:t>
            </a:r>
          </a:p>
          <a:p>
            <a:pPr eaLnBrk="1" hangingPunct="1"/>
            <a:r>
              <a:rPr lang="en-US" sz="2800" dirty="0" smtClean="0">
                <a:latin typeface="Georgia" pitchFamily="18" charset="0"/>
              </a:rPr>
              <a:t>Two main challenges:</a:t>
            </a:r>
          </a:p>
          <a:p>
            <a:pPr eaLnBrk="1" hangingPunct="1"/>
            <a:endParaRPr lang="en-US" sz="2800" dirty="0">
              <a:latin typeface="Georgia" pitchFamily="18" charset="0"/>
            </a:endParaRPr>
          </a:p>
          <a:p>
            <a:pPr lvl="1" eaLnBrk="1" hangingPunct="1"/>
            <a:endParaRPr lang="en-US" sz="2000" dirty="0" smtClean="0">
              <a:latin typeface="Georgia" pitchFamily="18" charset="0"/>
            </a:endParaRPr>
          </a:p>
          <a:p>
            <a:pPr lvl="1" eaLnBrk="1" hangingPunct="1"/>
            <a:r>
              <a:rPr lang="en-US" sz="2000" dirty="0" smtClean="0">
                <a:latin typeface="Georgia" pitchFamily="18" charset="0"/>
              </a:rPr>
              <a:t>Depends on read length, number of reads, size of genome, etc.</a:t>
            </a:r>
          </a:p>
          <a:p>
            <a:pPr lvl="1" eaLnBrk="1" hangingPunct="1"/>
            <a:endParaRPr lang="en-US" sz="2400" dirty="0" smtClean="0">
              <a:latin typeface="Georgia" pitchFamily="18" charset="0"/>
            </a:endParaRPr>
          </a:p>
          <a:p>
            <a:pPr lvl="1" eaLnBrk="1" hangingPunct="1"/>
            <a:endParaRPr lang="en-US" sz="2400" dirty="0">
              <a:latin typeface="Georgia" pitchFamily="18" charset="0"/>
            </a:endParaRPr>
          </a:p>
          <a:p>
            <a:pPr lvl="1" eaLnBrk="1" hangingPunct="1"/>
            <a:r>
              <a:rPr lang="en-US" sz="2000" dirty="0" smtClean="0">
                <a:latin typeface="Georgia" pitchFamily="18" charset="0"/>
              </a:rPr>
              <a:t>Depends on coverage, repeat size and repeat frequency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6632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Basic Challenge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7287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7564" y="2787315"/>
            <a:ext cx="8784976" cy="461665"/>
            <a:chOff x="3290836" y="1158451"/>
            <a:chExt cx="6590959" cy="360331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1"/>
              <a:ext cx="6412916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Getting sufficient “coverage” </a:t>
              </a:r>
              <a:r>
                <a:rPr lang="en-US" sz="2400" dirty="0" smtClean="0">
                  <a:latin typeface="Book Antiqua" pitchFamily="18" charset="0"/>
                </a:rPr>
                <a:t>of the genome</a:t>
              </a:r>
              <a:endParaRPr lang="en-US" sz="2400" dirty="0">
                <a:latin typeface="Georgia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564" y="4124779"/>
            <a:ext cx="8784976" cy="461665"/>
            <a:chOff x="3290836" y="1158451"/>
            <a:chExt cx="6590959" cy="360331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58451"/>
              <a:ext cx="6412916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Assembling the reads</a:t>
              </a:r>
              <a:r>
                <a:rPr lang="en-US" sz="2400" dirty="0" smtClean="0">
                  <a:latin typeface="Book Antiqua" pitchFamily="18" charset="0"/>
                </a:rPr>
                <a:t> into a </a:t>
              </a:r>
              <a:r>
                <a:rPr lang="en-US" sz="2400" dirty="0" smtClean="0">
                  <a:solidFill>
                    <a:srgbClr val="000099"/>
                  </a:solidFill>
                  <a:latin typeface="Book Antiqua" pitchFamily="18" charset="0"/>
                </a:rPr>
                <a:t>complete</a:t>
              </a:r>
              <a:r>
                <a:rPr lang="en-US" sz="2400" dirty="0" smtClean="0">
                  <a:latin typeface="Book Antiqua" pitchFamily="18" charset="0"/>
                </a:rPr>
                <a:t> genome</a:t>
              </a:r>
              <a:endParaRPr lang="en-US" sz="24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1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772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Georgia" pitchFamily="18" charset="0"/>
              </a:rPr>
              <a:t>Given many (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millions or billions</a:t>
            </a:r>
            <a:r>
              <a:rPr lang="en-US" sz="2800" dirty="0" smtClean="0">
                <a:latin typeface="Georgia" pitchFamily="18" charset="0"/>
              </a:rPr>
              <a:t>) of reads, produce a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linear</a:t>
            </a:r>
            <a:r>
              <a:rPr lang="en-US" sz="2800" dirty="0" smtClean="0">
                <a:latin typeface="Georgia" pitchFamily="18" charset="0"/>
              </a:rPr>
              <a:t> (or perhaps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circular</a:t>
            </a:r>
            <a:r>
              <a:rPr lang="en-US" sz="2800" dirty="0" smtClean="0">
                <a:latin typeface="Georgia" pitchFamily="18" charset="0"/>
              </a:rPr>
              <a:t>) genome </a:t>
            </a:r>
          </a:p>
          <a:p>
            <a:pPr eaLnBrk="1" hangingPunct="1"/>
            <a:r>
              <a:rPr lang="en-US" sz="2800" dirty="0" smtClean="0">
                <a:latin typeface="Georgia" pitchFamily="18" charset="0"/>
              </a:rPr>
              <a:t>Issues: </a:t>
            </a:r>
          </a:p>
          <a:p>
            <a:pPr lvl="1" eaLnBrk="1" hangingPunct="1"/>
            <a:r>
              <a:rPr lang="en-US" sz="2400" dirty="0" smtClean="0">
                <a:solidFill>
                  <a:srgbClr val="000099"/>
                </a:solidFill>
                <a:latin typeface="Georgia" pitchFamily="18" charset="0"/>
              </a:rPr>
              <a:t>Coverage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Errors</a:t>
            </a:r>
            <a:r>
              <a:rPr lang="en-US" sz="2400" dirty="0" smtClean="0">
                <a:latin typeface="Georgia" pitchFamily="18" charset="0"/>
              </a:rPr>
              <a:t> in reads</a:t>
            </a:r>
          </a:p>
          <a:p>
            <a:pPr lvl="1" eaLnBrk="1" hangingPunct="1"/>
            <a:r>
              <a:rPr lang="en-US" sz="2400" dirty="0" smtClean="0">
                <a:latin typeface="Georgia" pitchFamily="18" charset="0"/>
              </a:rPr>
              <a:t>Reads vary from very short (35bp) to quite long (800bp), and genomes are double stranded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Repeats</a:t>
            </a:r>
          </a:p>
          <a:p>
            <a:pPr lvl="1" eaLnBrk="1" hangingPunct="1"/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Double </a:t>
            </a:r>
            <a:r>
              <a:rPr lang="en-US" sz="2400" dirty="0" err="1" smtClean="0">
                <a:latin typeface="Georgia" pitchFamily="18" charset="0"/>
              </a:rPr>
              <a:t>strandedness</a:t>
            </a:r>
            <a:endParaRPr lang="en-US" sz="2400" dirty="0" smtClean="0">
              <a:latin typeface="Georgia" pitchFamily="18" charset="0"/>
            </a:endParaRPr>
          </a:p>
          <a:p>
            <a:pPr lvl="1" eaLnBrk="1" hangingPunct="1"/>
            <a:r>
              <a:rPr lang="en-US" sz="2400" dirty="0" smtClean="0">
                <a:latin typeface="Georgia" pitchFamily="18" charset="0"/>
              </a:rPr>
              <a:t>Running time and 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Basic Challenge contd.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Sequencing error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Mistakes</a:t>
            </a:r>
            <a:r>
              <a:rPr lang="en-US" sz="2400" dirty="0" smtClean="0">
                <a:latin typeface="Georgia" pitchFamily="18" charset="0"/>
              </a:rPr>
              <a:t> made by sequencing machines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GATTACGGGTTCGGGTA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      </a:t>
            </a:r>
            <a:r>
              <a:rPr lang="en-US" sz="2400" dirty="0" smtClean="0"/>
              <a:t>GAT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A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           </a:t>
            </a:r>
            <a:r>
              <a:rPr lang="en-US" sz="2400" dirty="0" smtClean="0"/>
              <a:t>TTACG</a:t>
            </a:r>
            <a:r>
              <a:rPr lang="en-US" sz="2400" i="1" dirty="0" smtClean="0"/>
              <a:t>  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i="1" baseline="-25000" dirty="0"/>
              <a:t>               </a:t>
            </a:r>
            <a:r>
              <a:rPr lang="en-US" sz="2400" dirty="0" smtClean="0"/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ACG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dirty="0"/>
              <a:t>                  GGGTT</a:t>
            </a:r>
          </a:p>
          <a:p>
            <a:pPr marL="0" indent="0">
              <a:buNone/>
            </a:pPr>
            <a:r>
              <a:rPr lang="en-US" sz="2400" i="1" dirty="0"/>
              <a:t>                              </a:t>
            </a:r>
            <a:r>
              <a:rPr lang="en-US" sz="2400" dirty="0" smtClean="0"/>
              <a:t>TT</a:t>
            </a:r>
            <a:r>
              <a:rPr lang="en-US" sz="2400" dirty="0" smtClean="0">
                <a:solidFill>
                  <a:srgbClr val="FF0000"/>
                </a:solidFill>
              </a:rPr>
              <a:t>_</a:t>
            </a:r>
            <a:r>
              <a:rPr lang="en-US" sz="2400" dirty="0" smtClean="0"/>
              <a:t>GGT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           	  	       </a:t>
            </a:r>
            <a:r>
              <a:rPr lang="en-US" sz="2400" i="1" dirty="0" smtClean="0"/>
              <a:t> </a:t>
            </a:r>
            <a:r>
              <a:rPr lang="en-US" sz="2400" dirty="0" smtClean="0"/>
              <a:t>GGGTA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14600" y="3140968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3979168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76700" y="4741168"/>
            <a:ext cx="876300" cy="15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9249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37631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45251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Sequencing error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7" y="1911272"/>
            <a:ext cx="8649145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2233228"/>
            <a:ext cx="1219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86400" y="2233228"/>
            <a:ext cx="1219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2233228"/>
            <a:ext cx="18288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2233228"/>
            <a:ext cx="1219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2233228"/>
            <a:ext cx="1219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8638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Challenge: Repeats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90328" y="4263479"/>
            <a:ext cx="5878016" cy="461665"/>
            <a:chOff x="3290836" y="1158451"/>
            <a:chExt cx="4410002" cy="360331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58451"/>
              <a:ext cx="4231959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Repeats are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longer than read lengths</a:t>
              </a:r>
              <a:endParaRPr lang="en-US" sz="24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90328" y="5127575"/>
            <a:ext cx="5652628" cy="461665"/>
            <a:chOff x="3290836" y="1158451"/>
            <a:chExt cx="4240904" cy="360331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8879" y="1158451"/>
              <a:ext cx="4062861" cy="360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400" dirty="0" smtClean="0">
                  <a:latin typeface="Book Antiqua" pitchFamily="18" charset="0"/>
                </a:rPr>
                <a:t>Repeats are </a:t>
              </a:r>
              <a:r>
                <a:rPr lang="en-US" sz="2400" dirty="0" smtClean="0">
                  <a:solidFill>
                    <a:srgbClr val="FF0000"/>
                  </a:solidFill>
                  <a:latin typeface="Book Antiqua" pitchFamily="18" charset="0"/>
                </a:rPr>
                <a:t>present in many copies</a:t>
              </a:r>
              <a:endParaRPr lang="en-US" sz="24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604" y="3332601"/>
            <a:ext cx="379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Problematic</a:t>
            </a:r>
            <a:r>
              <a:rPr lang="en-US" sz="2400" dirty="0" smtClean="0">
                <a:latin typeface="Book Antiqua" pitchFamily="18" charset="0"/>
              </a:rPr>
              <a:t> when: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B378EF5-3059-4C4E-B28D-07D09E2FF83B}" type="slidenum">
              <a:rPr lang="en-US" sz="1400">
                <a:latin typeface="Times New Roman" pitchFamily="18" charset="0"/>
              </a:rPr>
              <a:pPr algn="r" eaLnBrk="1" hangingPunct="1"/>
              <a:t>2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47092"/>
            <a:ext cx="8206680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Assembly: Contents Courtesy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5556" y="1054477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 pitchFamily="18" charset="0"/>
              </a:rPr>
              <a:t>The contents of this lecture are taken/modified/inspired from the lectures of the following Professors. </a:t>
            </a:r>
            <a:endParaRPr lang="en-US" sz="2800" dirty="0"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588" y="2708920"/>
            <a:ext cx="66967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Tandy </a:t>
            </a: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Warnow</a:t>
            </a:r>
            <a:r>
              <a:rPr lang="en-US" sz="2500" dirty="0" smtClean="0">
                <a:latin typeface="Georgia" pitchFamily="18" charset="0"/>
              </a:rPr>
              <a:t> (UIUC)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David </a:t>
            </a:r>
            <a:r>
              <a:rPr lang="en-US" sz="2500" dirty="0">
                <a:solidFill>
                  <a:srgbClr val="0000CC"/>
                </a:solidFill>
                <a:latin typeface="Georgia" pitchFamily="18" charset="0"/>
              </a:rPr>
              <a:t>K. </a:t>
            </a: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Gifford </a:t>
            </a:r>
            <a:r>
              <a:rPr lang="en-US" sz="2500" dirty="0" smtClean="0">
                <a:latin typeface="Georgia" pitchFamily="18" charset="0"/>
              </a:rPr>
              <a:t>(MIT)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Ben </a:t>
            </a: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Langmead</a:t>
            </a:r>
            <a:r>
              <a:rPr lang="en-US" sz="2500" dirty="0">
                <a:solidFill>
                  <a:srgbClr val="0000CC"/>
                </a:solidFill>
                <a:latin typeface="Georgia" pitchFamily="18" charset="0"/>
              </a:rPr>
              <a:t> </a:t>
            </a:r>
            <a:r>
              <a:rPr lang="en-US" sz="2500" dirty="0">
                <a:latin typeface="Georgia" pitchFamily="18" charset="0"/>
              </a:rPr>
              <a:t>(Johns Hopkins University)</a:t>
            </a:r>
            <a:endParaRPr lang="en-US" sz="2500" dirty="0" smtClean="0">
              <a:latin typeface="Georgia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Mihai</a:t>
            </a: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 Pop</a:t>
            </a:r>
            <a:r>
              <a:rPr lang="en-US" sz="2500" dirty="0" smtClean="0">
                <a:latin typeface="Georgia" pitchFamily="18" charset="0"/>
              </a:rPr>
              <a:t> (University of Maryland, College Park)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Atif</a:t>
            </a: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 </a:t>
            </a: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Hasan</a:t>
            </a:r>
            <a:r>
              <a:rPr lang="en-US" sz="2500" dirty="0" smtClean="0">
                <a:solidFill>
                  <a:srgbClr val="0000CC"/>
                </a:solidFill>
                <a:latin typeface="Georgia" pitchFamily="18" charset="0"/>
              </a:rPr>
              <a:t> </a:t>
            </a:r>
            <a:r>
              <a:rPr lang="en-US" sz="2500" dirty="0" err="1" smtClean="0">
                <a:solidFill>
                  <a:srgbClr val="0000CC"/>
                </a:solidFill>
                <a:latin typeface="Georgia" pitchFamily="18" charset="0"/>
              </a:rPr>
              <a:t>Rahman</a:t>
            </a:r>
            <a:r>
              <a:rPr lang="en-US" sz="2500" dirty="0" smtClean="0">
                <a:latin typeface="Georgia" pitchFamily="18" charset="0"/>
              </a:rPr>
              <a:t> (BUET)</a:t>
            </a:r>
            <a:endParaRPr lang="en-US" sz="25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Challenge: Repeats</a:t>
            </a:r>
            <a:endParaRPr lang="en-US" altLang="ja-JP" sz="30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15516" y="512676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4" name="Picture 2" descr="D:\courses\genome-assembly\triazzle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656692"/>
            <a:ext cx="6804591" cy="421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5121188"/>
            <a:ext cx="7488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Looks </a:t>
            </a:r>
            <a:r>
              <a:rPr lang="en-US" sz="2000" dirty="0" smtClean="0">
                <a:solidFill>
                  <a:srgbClr val="FF0000"/>
                </a:solidFill>
              </a:rPr>
              <a:t>deceivingly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simple</a:t>
            </a:r>
            <a:r>
              <a:rPr lang="en-US" sz="2000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For every triangle, there is a </a:t>
            </a:r>
            <a:r>
              <a:rPr lang="en-US" sz="2000" dirty="0" smtClean="0">
                <a:solidFill>
                  <a:srgbClr val="FF0000"/>
                </a:solidFill>
              </a:rPr>
              <a:t>variety of matching</a:t>
            </a:r>
            <a:r>
              <a:rPr lang="en-US" sz="2000" dirty="0" smtClean="0"/>
              <a:t> triangles.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Harder</a:t>
            </a:r>
            <a:r>
              <a:rPr lang="en-US" sz="2000" dirty="0" smtClean="0"/>
              <a:t> than the jigsaw puzzles with </a:t>
            </a:r>
            <a:r>
              <a:rPr lang="en-US" sz="2000" dirty="0" smtClean="0">
                <a:solidFill>
                  <a:srgbClr val="FF0000"/>
                </a:solidFill>
              </a:rPr>
              <a:t>thousands of pieces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636" y="6453336"/>
            <a:ext cx="83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 Gilbert </a:t>
            </a:r>
            <a:r>
              <a:rPr lang="en-US" dirty="0"/>
              <a:t>Art Group http://www.dangilbert.com/triazzle.php</a:t>
            </a:r>
          </a:p>
        </p:txBody>
      </p:sp>
    </p:spTree>
    <p:extLst>
      <p:ext uri="{BB962C8B-B14F-4D97-AF65-F5344CB8AC3E}">
        <p14:creationId xmlns:p14="http://schemas.microsoft.com/office/powerpoint/2010/main" val="30217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2233228"/>
            <a:ext cx="1219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486400" y="2233228"/>
            <a:ext cx="1219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19200" y="2233228"/>
            <a:ext cx="18288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2233228"/>
            <a:ext cx="1219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2233228"/>
            <a:ext cx="1219200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86389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18522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1844" y="4718484"/>
            <a:ext cx="18288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10644" y="4718484"/>
            <a:ext cx="12192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29844" y="4718484"/>
            <a:ext cx="1219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49044" y="4718484"/>
            <a:ext cx="12192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7644" y="41967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1644" y="41967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0844" y="419675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06244" y="41850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Challenge: Repeats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83568" y="3320988"/>
            <a:ext cx="6726700" cy="430887"/>
            <a:chOff x="3290836" y="1158452"/>
            <a:chExt cx="5046730" cy="336309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68879" y="1158452"/>
              <a:ext cx="4868687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Collapsing repeats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1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latin typeface="Georgia" pitchFamily="18" charset="0"/>
              </a:rPr>
              <a:t>Reads (much) </a:t>
            </a:r>
            <a:r>
              <a:rPr lang="en-US" sz="2600" dirty="0" smtClean="0">
                <a:solidFill>
                  <a:srgbClr val="0000CC"/>
                </a:solidFill>
                <a:latin typeface="Georgia" pitchFamily="18" charset="0"/>
              </a:rPr>
              <a:t>longer </a:t>
            </a:r>
            <a:r>
              <a:rPr lang="en-US" sz="2600" dirty="0" smtClean="0">
                <a:latin typeface="Georgia" pitchFamily="18" charset="0"/>
              </a:rPr>
              <a:t>than repeats – assembly should be </a:t>
            </a:r>
            <a:r>
              <a:rPr lang="en-US" sz="2600" dirty="0" smtClean="0">
                <a:solidFill>
                  <a:srgbClr val="0000CC"/>
                </a:solidFill>
                <a:latin typeface="Georgia" pitchFamily="18" charset="0"/>
              </a:rPr>
              <a:t>easy</a:t>
            </a:r>
          </a:p>
          <a:p>
            <a:r>
              <a:rPr lang="en-US" sz="2600" dirty="0" smtClean="0">
                <a:latin typeface="Georgia" pitchFamily="18" charset="0"/>
              </a:rPr>
              <a:t>Reads (roughly)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equal</a:t>
            </a:r>
            <a:r>
              <a:rPr lang="en-US" sz="2600" dirty="0" smtClean="0">
                <a:latin typeface="Georgia" pitchFamily="18" charset="0"/>
              </a:rPr>
              <a:t> to </a:t>
            </a:r>
            <a:r>
              <a:rPr lang="en-US" sz="2600" dirty="0">
                <a:latin typeface="Georgia" pitchFamily="18" charset="0"/>
              </a:rPr>
              <a:t>the repeats – </a:t>
            </a:r>
            <a:r>
              <a:rPr lang="en-US" sz="2600" dirty="0" smtClean="0">
                <a:latin typeface="Georgia" pitchFamily="18" charset="0"/>
              </a:rPr>
              <a:t>assembly computationally difficult (NP-hard)</a:t>
            </a:r>
          </a:p>
          <a:p>
            <a:r>
              <a:rPr lang="en-US" sz="2600" dirty="0" smtClean="0">
                <a:latin typeface="Georgia" pitchFamily="18" charset="0"/>
              </a:rPr>
              <a:t>Reads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shorter </a:t>
            </a:r>
            <a:r>
              <a:rPr lang="en-US" sz="2600" dirty="0" smtClean="0">
                <a:latin typeface="Georgia" pitchFamily="18" charset="0"/>
              </a:rPr>
              <a:t>than repeats – assembly </a:t>
            </a:r>
            <a:r>
              <a:rPr lang="en-US" sz="2600" dirty="0" smtClean="0">
                <a:solidFill>
                  <a:srgbClr val="FF0000"/>
                </a:solidFill>
                <a:latin typeface="Georgia" pitchFamily="18" charset="0"/>
              </a:rPr>
              <a:t>undetermined</a:t>
            </a:r>
            <a:r>
              <a:rPr lang="en-US" sz="2600" dirty="0" smtClean="0">
                <a:latin typeface="Georgia" pitchFamily="18" charset="0"/>
              </a:rPr>
              <a:t>.</a:t>
            </a:r>
          </a:p>
          <a:p>
            <a:pPr lvl="1"/>
            <a:r>
              <a:rPr lang="en-US" sz="2600" dirty="0" smtClean="0">
                <a:solidFill>
                  <a:srgbClr val="0000CC"/>
                </a:solidFill>
                <a:latin typeface="Georgia" pitchFamily="18" charset="0"/>
              </a:rPr>
              <a:t>Multiple</a:t>
            </a:r>
            <a:r>
              <a:rPr lang="en-US" sz="2600" dirty="0" smtClean="0">
                <a:latin typeface="Georgia" pitchFamily="18" charset="0"/>
              </a:rPr>
              <a:t> genomes can fit into the data!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Read length matters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3588" y="6120008"/>
            <a:ext cx="7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Nagrajan</a:t>
            </a:r>
            <a:r>
              <a:rPr lang="en-US" dirty="0" smtClean="0"/>
              <a:t>, Pop. J. Comp. Biol. 2009, Kingsford et al., BMC Bioinformatics,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eorgia" pitchFamily="18" charset="0"/>
              </a:rPr>
              <a:t>Reads have 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no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error</a:t>
            </a:r>
          </a:p>
          <a:p>
            <a:pPr eaLnBrk="1" hangingPunct="1"/>
            <a:r>
              <a:rPr lang="en-US" dirty="0" smtClean="0">
                <a:latin typeface="Georgia" pitchFamily="18" charset="0"/>
              </a:rPr>
              <a:t>Reads are 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long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enough</a:t>
            </a:r>
            <a:r>
              <a:rPr lang="en-US" dirty="0" smtClean="0">
                <a:latin typeface="Georgia" pitchFamily="18" charset="0"/>
              </a:rPr>
              <a:t> that each appears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exactly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once</a:t>
            </a:r>
            <a:r>
              <a:rPr lang="en-US" dirty="0" smtClean="0">
                <a:latin typeface="Georgia" pitchFamily="18" charset="0"/>
              </a:rPr>
              <a:t> in the genome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Simplest Scenario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>
                <a:latin typeface="Georgia" pitchFamily="18" charset="0"/>
              </a:rPr>
              <a:t>De novo </a:t>
            </a:r>
            <a:r>
              <a:rPr lang="en-US" sz="2800" dirty="0" smtClean="0">
                <a:latin typeface="Georgia" pitchFamily="18" charset="0"/>
              </a:rPr>
              <a:t>assembly means you do everything from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scratch</a:t>
            </a:r>
          </a:p>
          <a:p>
            <a:pPr eaLnBrk="1" hangingPunct="1"/>
            <a:r>
              <a:rPr lang="en-US" sz="2800" dirty="0" smtClean="0">
                <a:latin typeface="Georgia" pitchFamily="18" charset="0"/>
              </a:rPr>
              <a:t>Comparative assembly means you have a </a:t>
            </a:r>
            <a:r>
              <a:rPr lang="ja-JP" altLang="en-US" sz="2800" dirty="0" smtClean="0">
                <a:latin typeface="Georgia" pitchFamily="18" charset="0"/>
              </a:rPr>
              <a:t>“</a:t>
            </a:r>
            <a:r>
              <a:rPr lang="en-US" altLang="ja-JP" sz="2800" dirty="0" smtClean="0">
                <a:solidFill>
                  <a:srgbClr val="FF0000"/>
                </a:solidFill>
                <a:latin typeface="Georgia" pitchFamily="18" charset="0"/>
              </a:rPr>
              <a:t>reference</a:t>
            </a:r>
            <a:r>
              <a:rPr lang="ja-JP" altLang="en-US" sz="2800" dirty="0" smtClean="0">
                <a:latin typeface="Georgia" pitchFamily="18" charset="0"/>
              </a:rPr>
              <a:t>”</a:t>
            </a:r>
            <a:r>
              <a:rPr lang="en-US" altLang="ja-JP" sz="2800" dirty="0" smtClean="0">
                <a:latin typeface="Georgia" pitchFamily="18" charset="0"/>
              </a:rPr>
              <a:t> genome. For example,  you want to sequence your own genome, and you have Craig Venter</a:t>
            </a:r>
            <a:r>
              <a:rPr lang="en-US" altLang="en-US" sz="2800" dirty="0" smtClean="0">
                <a:latin typeface="Georgia" pitchFamily="18" charset="0"/>
              </a:rPr>
              <a:t>’</a:t>
            </a:r>
            <a:r>
              <a:rPr lang="en-US" altLang="ja-JP" sz="2800" dirty="0" smtClean="0">
                <a:latin typeface="Georgia" pitchFamily="18" charset="0"/>
              </a:rPr>
              <a:t>s genome already sequenced. Or you want to sequence a chimp genome and you have a human already sequenced.</a:t>
            </a:r>
            <a:endParaRPr lang="en-US" sz="2800" i="1" dirty="0" smtClean="0">
              <a:latin typeface="Georg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 novo </a:t>
            </a:r>
            <a:r>
              <a:rPr lang="pt-BR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and </a:t>
            </a:r>
            <a:r>
              <a:rPr lang="pt-BR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comparative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860" y="1376772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Much</a:t>
            </a:r>
            <a:r>
              <a:rPr lang="en-US" dirty="0" smtClean="0">
                <a:latin typeface="Georgia" pitchFamily="18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easier</a:t>
            </a:r>
            <a:r>
              <a:rPr lang="en-US" dirty="0" smtClean="0">
                <a:latin typeface="Georgia" pitchFamily="18" charset="0"/>
              </a:rPr>
              <a:t> than </a:t>
            </a:r>
            <a:r>
              <a:rPr lang="en-US" i="1" dirty="0" smtClean="0">
                <a:latin typeface="Georgia" pitchFamily="18" charset="0"/>
              </a:rPr>
              <a:t>de novo</a:t>
            </a:r>
            <a:r>
              <a:rPr lang="en-US" dirty="0" smtClean="0">
                <a:latin typeface="Georgia" pitchFamily="18" charset="0"/>
              </a:rPr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dirty="0" smtClean="0">
                <a:latin typeface="Georgia" pitchFamily="18" charset="0"/>
              </a:rPr>
              <a:t>Basic idea: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Georgia" pitchFamily="18" charset="0"/>
              </a:rPr>
              <a:t>Take the reads and map them onto the reference genome (allowing for some small mismatch)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Georgia" pitchFamily="18" charset="0"/>
              </a:rPr>
              <a:t>Collect all overlapping reads, produce a multiple sequence alignment, and produce consensus sequence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Comparative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56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CC"/>
                </a:solidFill>
                <a:latin typeface="Georgia" pitchFamily="18" charset="0"/>
              </a:rPr>
              <a:t>Fast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Georgia" pitchFamily="18" charset="0"/>
              </a:rPr>
              <a:t>Short reads can map to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several</a:t>
            </a:r>
            <a:r>
              <a:rPr lang="en-US" sz="2800" dirty="0" smtClean="0">
                <a:latin typeface="Georgia" pitchFamily="18" charset="0"/>
              </a:rPr>
              <a:t> places (especially if they have errors)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Georgia" pitchFamily="18" charset="0"/>
              </a:rPr>
              <a:t>Needs </a:t>
            </a: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close</a:t>
            </a:r>
            <a:r>
              <a:rPr lang="en-US" sz="2800" dirty="0" smtClean="0">
                <a:latin typeface="Georgia" pitchFamily="18" charset="0"/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latin typeface="Georgia" pitchFamily="18" charset="0"/>
              </a:rPr>
              <a:t>reference </a:t>
            </a:r>
            <a:r>
              <a:rPr lang="en-US" sz="2800" dirty="0" smtClean="0">
                <a:latin typeface="Georgia" pitchFamily="18" charset="0"/>
              </a:rPr>
              <a:t>genome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Georgia" pitchFamily="18" charset="0"/>
              </a:rPr>
              <a:t>Repeats</a:t>
            </a:r>
            <a:r>
              <a:rPr lang="en-US" sz="2800" dirty="0" smtClean="0">
                <a:latin typeface="Georgia" pitchFamily="18" charset="0"/>
              </a:rPr>
              <a:t> are problematic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chemeClr val="accent2"/>
              </a:solidFill>
              <a:latin typeface="Georgia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Georgia" pitchFamily="18" charset="0"/>
              </a:rPr>
              <a:t>Can be highly accurate even when reads have errors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Georgia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Georg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Comparative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9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eorgia" pitchFamily="18" charset="0"/>
              </a:rPr>
              <a:t>Much easier to do with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long reads</a:t>
            </a:r>
          </a:p>
          <a:p>
            <a:pPr eaLnBrk="1" hangingPunct="1"/>
            <a:r>
              <a:rPr lang="en-US" dirty="0" smtClean="0">
                <a:latin typeface="Georgia" pitchFamily="18" charset="0"/>
              </a:rPr>
              <a:t>Need very good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coverage</a:t>
            </a:r>
          </a:p>
          <a:p>
            <a:pPr eaLnBrk="1" hangingPunct="1"/>
            <a:r>
              <a:rPr lang="en-US" dirty="0" smtClean="0">
                <a:latin typeface="Georgia" pitchFamily="18" charset="0"/>
              </a:rPr>
              <a:t>Generally produces fragmented assemblies</a:t>
            </a:r>
          </a:p>
          <a:p>
            <a:pPr eaLnBrk="1" hangingPunct="1"/>
            <a:r>
              <a:rPr lang="en-US" dirty="0" smtClean="0">
                <a:latin typeface="Georgia" pitchFamily="18" charset="0"/>
              </a:rPr>
              <a:t>Necessary when you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don</a:t>
            </a:r>
            <a:r>
              <a:rPr lang="en-US" altLang="en-US" dirty="0" smtClean="0">
                <a:solidFill>
                  <a:srgbClr val="FF0000"/>
                </a:solidFill>
                <a:latin typeface="Georgia" pitchFamily="18" charset="0"/>
              </a:rPr>
              <a:t>’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t have</a:t>
            </a:r>
            <a:r>
              <a:rPr lang="en-US" dirty="0" smtClean="0">
                <a:latin typeface="Georgia" pitchFamily="18" charset="0"/>
              </a:rPr>
              <a:t> a 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closely related</a:t>
            </a:r>
            <a:r>
              <a:rPr lang="en-US" dirty="0" smtClean="0">
                <a:latin typeface="Georgia" pitchFamily="18" charset="0"/>
              </a:rPr>
              <a:t> (and correctly assembled) </a:t>
            </a:r>
            <a:r>
              <a:rPr lang="en-US" dirty="0" smtClean="0">
                <a:solidFill>
                  <a:srgbClr val="FF0000"/>
                </a:solidFill>
                <a:latin typeface="Georgia" pitchFamily="18" charset="0"/>
              </a:rPr>
              <a:t>reference genome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 </a:t>
            </a:r>
            <a:r>
              <a:rPr lang="pt-BR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novo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/>
          <p:cNvSpPr txBox="1">
            <a:spLocks noGrp="1"/>
          </p:cNvSpPr>
          <p:nvPr/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4D1CFF2-E886-4542-87CC-C3253FB15DFB}" type="slidenum">
              <a:rPr lang="en-US" sz="1400"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860" y="1459321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Overlap Graph: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Georgia" pitchFamily="18" charset="0"/>
              </a:rPr>
              <a:t>	overlap-layout-consensus methods</a:t>
            </a:r>
          </a:p>
          <a:p>
            <a:pPr lvl="1" eaLnBrk="1" hangingPunct="1"/>
            <a:r>
              <a:rPr lang="en-US" dirty="0" smtClean="0">
                <a:latin typeface="Georgia" pitchFamily="18" charset="0"/>
              </a:rPr>
              <a:t>greedy (TIGR Assembler, </a:t>
            </a:r>
            <a:r>
              <a:rPr lang="en-US" dirty="0" err="1" smtClean="0">
                <a:latin typeface="Georgia" pitchFamily="18" charset="0"/>
              </a:rPr>
              <a:t>phrap</a:t>
            </a:r>
            <a:r>
              <a:rPr lang="en-US" dirty="0" smtClean="0">
                <a:latin typeface="Georgia" pitchFamily="18" charset="0"/>
              </a:rPr>
              <a:t>, CAP3...)</a:t>
            </a:r>
          </a:p>
          <a:p>
            <a:pPr lvl="1" eaLnBrk="1" hangingPunct="1"/>
            <a:r>
              <a:rPr lang="en-US" dirty="0" smtClean="0">
                <a:latin typeface="Georgia" pitchFamily="18" charset="0"/>
              </a:rPr>
              <a:t>graph-based (Celera Assembler, </a:t>
            </a:r>
            <a:r>
              <a:rPr lang="en-US" dirty="0" err="1" smtClean="0">
                <a:latin typeface="Georgia" pitchFamily="18" charset="0"/>
              </a:rPr>
              <a:t>Arachne</a:t>
            </a:r>
            <a:r>
              <a:rPr lang="en-US" dirty="0" smtClean="0">
                <a:latin typeface="Georgia" pitchFamily="18" charset="0"/>
              </a:rPr>
              <a:t>)</a:t>
            </a:r>
          </a:p>
          <a:p>
            <a:pPr lvl="1" eaLnBrk="1" hangingPunct="1"/>
            <a:endParaRPr lang="en-US" dirty="0" smtClean="0">
              <a:latin typeface="Georgia" pitchFamily="18" charset="0"/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k-</a:t>
            </a:r>
            <a:r>
              <a:rPr lang="en-US" dirty="0" err="1" smtClean="0">
                <a:solidFill>
                  <a:srgbClr val="0000CC"/>
                </a:solidFill>
                <a:latin typeface="Georgia" pitchFamily="18" charset="0"/>
              </a:rPr>
              <a:t>mer</a:t>
            </a:r>
            <a:r>
              <a:rPr lang="en-US" dirty="0" smtClean="0">
                <a:solidFill>
                  <a:srgbClr val="0000CC"/>
                </a:solidFill>
                <a:latin typeface="Georgia" pitchFamily="18" charset="0"/>
              </a:rPr>
              <a:t> graph </a:t>
            </a:r>
          </a:p>
          <a:p>
            <a:pPr lvl="1"/>
            <a:r>
              <a:rPr lang="en-US" dirty="0" err="1" smtClean="0">
                <a:latin typeface="Georgia" pitchFamily="18" charset="0"/>
              </a:rPr>
              <a:t>Construc</a:t>
            </a:r>
            <a:r>
              <a:rPr lang="en-US" dirty="0" smtClean="0">
                <a:latin typeface="Georgia" pitchFamily="18" charset="0"/>
              </a:rPr>
              <a:t> k-</a:t>
            </a:r>
            <a:r>
              <a:rPr lang="en-US" dirty="0" err="1" smtClean="0">
                <a:latin typeface="Georgia" pitchFamily="18" charset="0"/>
              </a:rPr>
              <a:t>mer</a:t>
            </a:r>
            <a:r>
              <a:rPr lang="en-US" dirty="0" smtClean="0">
                <a:latin typeface="Georgia" pitchFamily="18" charset="0"/>
              </a:rPr>
              <a:t> graphs from the reads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Original reads are discarded</a:t>
            </a:r>
          </a:p>
          <a:p>
            <a:pPr lvl="1"/>
            <a:r>
              <a:rPr lang="en-US" dirty="0" smtClean="0">
                <a:latin typeface="Georgia" pitchFamily="18" charset="0"/>
              </a:rPr>
              <a:t>Especially useful for assembly from short reads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De Novo Assembly paradigms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5516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391400" y="624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B378EF5-3059-4C4E-B28D-07D09E2FF83B}" type="slidenum">
              <a:rPr lang="en-US" sz="1400">
                <a:latin typeface="Times New Roman" pitchFamily="18" charset="0"/>
              </a:rPr>
              <a:pPr algn="r" eaLnBrk="1" hangingPunct="1"/>
              <a:t>3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160748"/>
            <a:ext cx="7391400" cy="545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289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Genome is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all of the genetic material </a:t>
            </a:r>
            <a:r>
              <a:rPr lang="en-US" sz="2400" dirty="0" smtClean="0">
                <a:latin typeface="Georgia" pitchFamily="18" charset="0"/>
              </a:rPr>
              <a:t>of an organism</a:t>
            </a:r>
          </a:p>
          <a:p>
            <a:r>
              <a:rPr lang="en-US" sz="2400" dirty="0" smtClean="0">
                <a:latin typeface="Georgia" pitchFamily="18" charset="0"/>
              </a:rPr>
              <a:t>Contained in DNA or RNA (in some viruses)</a:t>
            </a:r>
          </a:p>
          <a:p>
            <a:r>
              <a:rPr lang="en-US" sz="2400" dirty="0" smtClean="0">
                <a:latin typeface="Georgia" pitchFamily="18" charset="0"/>
              </a:rPr>
              <a:t>Genome are very long</a:t>
            </a:r>
          </a:p>
          <a:p>
            <a:pPr lvl="1"/>
            <a:r>
              <a:rPr lang="en-US" sz="2000" dirty="0" smtClean="0">
                <a:latin typeface="Georgia" pitchFamily="18" charset="0"/>
              </a:rPr>
              <a:t>Human genome is 3 billion base pairs</a:t>
            </a:r>
          </a:p>
          <a:p>
            <a:pPr lvl="1"/>
            <a:r>
              <a:rPr lang="en-US" sz="2000" dirty="0" smtClean="0">
                <a:latin typeface="Georgia" pitchFamily="18" charset="0"/>
              </a:rPr>
              <a:t>Small bacterial genomes are few million base pairs</a:t>
            </a:r>
          </a:p>
          <a:p>
            <a:r>
              <a:rPr lang="en-US" sz="2400" dirty="0" smtClean="0">
                <a:latin typeface="Georgia" pitchFamily="18" charset="0"/>
              </a:rPr>
              <a:t>But sequencing machines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cannot</a:t>
            </a:r>
            <a:r>
              <a:rPr lang="en-US" sz="2400" dirty="0" smtClean="0">
                <a:latin typeface="Georgia" pitchFamily="18" charset="0"/>
              </a:rPr>
              <a:t> read </a:t>
            </a:r>
            <a:r>
              <a:rPr lang="en-US" sz="2400" dirty="0" smtClean="0">
                <a:solidFill>
                  <a:srgbClr val="FF0000"/>
                </a:solidFill>
                <a:latin typeface="Georgia" pitchFamily="18" charset="0"/>
              </a:rPr>
              <a:t>whole</a:t>
            </a:r>
            <a:r>
              <a:rPr lang="en-US" sz="2400" dirty="0" smtClean="0">
                <a:latin typeface="Georgia" pitchFamily="18" charset="0"/>
              </a:rPr>
              <a:t> genome at a time</a:t>
            </a:r>
          </a:p>
          <a:p>
            <a:pPr lvl="1"/>
            <a:r>
              <a:rPr lang="en-US" sz="2000" dirty="0" smtClean="0">
                <a:latin typeface="Georgia" pitchFamily="18" charset="0"/>
              </a:rPr>
              <a:t>Can </a:t>
            </a:r>
            <a:r>
              <a:rPr lang="en-US" sz="2000" dirty="0" smtClean="0">
                <a:solidFill>
                  <a:srgbClr val="FF0000"/>
                </a:solidFill>
                <a:latin typeface="Georgia" pitchFamily="18" charset="0"/>
              </a:rPr>
              <a:t>determine small fragments</a:t>
            </a:r>
            <a:r>
              <a:rPr lang="en-US" sz="2000" dirty="0" smtClean="0">
                <a:latin typeface="Georgia" pitchFamily="18" charset="0"/>
              </a:rPr>
              <a:t> called </a:t>
            </a:r>
            <a:r>
              <a:rPr lang="en-US" sz="2000" i="1" dirty="0" smtClean="0">
                <a:solidFill>
                  <a:srgbClr val="0000CC"/>
                </a:solidFill>
                <a:latin typeface="Georgia" pitchFamily="18" charset="0"/>
              </a:rPr>
              <a:t>reads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</a:rPr>
              <a:t> </a:t>
            </a:r>
          </a:p>
          <a:p>
            <a:r>
              <a:rPr lang="en-US" sz="2400" dirty="0" smtClean="0">
                <a:latin typeface="Georgia" pitchFamily="18" charset="0"/>
              </a:rPr>
              <a:t>Genome assembly</a:t>
            </a:r>
          </a:p>
          <a:p>
            <a:pPr lvl="1"/>
            <a:r>
              <a:rPr lang="en-US" sz="2000" dirty="0" smtClean="0">
                <a:latin typeface="Georgia" pitchFamily="18" charset="0"/>
              </a:rPr>
              <a:t>Computational problem of </a:t>
            </a:r>
            <a:r>
              <a:rPr lang="en-US" sz="2000" dirty="0" smtClean="0">
                <a:solidFill>
                  <a:srgbClr val="0000CC"/>
                </a:solidFill>
                <a:latin typeface="Georgia" pitchFamily="18" charset="0"/>
              </a:rPr>
              <a:t>merging reads</a:t>
            </a:r>
            <a:r>
              <a:rPr lang="en-US" sz="2000" dirty="0" smtClean="0">
                <a:latin typeface="Georgia" pitchFamily="18" charset="0"/>
              </a:rPr>
              <a:t> to construct the whole genome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</a:t>
            </a: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Sequencing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79512" y="4462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Genome 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3" y="1152408"/>
            <a:ext cx="6883754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1524000" y="3074666"/>
            <a:ext cx="722500" cy="521910"/>
          </a:xfrm>
          <a:custGeom>
            <a:avLst/>
            <a:gdLst>
              <a:gd name="connsiteX0" fmla="*/ 0 w 722500"/>
              <a:gd name="connsiteY0" fmla="*/ 352093 h 521910"/>
              <a:gd name="connsiteX1" fmla="*/ 457200 w 722500"/>
              <a:gd name="connsiteY1" fmla="*/ 12459 h 521910"/>
              <a:gd name="connsiteX2" fmla="*/ 326571 w 722500"/>
              <a:gd name="connsiteY2" fmla="*/ 103899 h 521910"/>
              <a:gd name="connsiteX3" fmla="*/ 718457 w 722500"/>
              <a:gd name="connsiteY3" fmla="*/ 391282 h 521910"/>
              <a:gd name="connsiteX4" fmla="*/ 496388 w 722500"/>
              <a:gd name="connsiteY4" fmla="*/ 521910 h 52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00" h="521910">
                <a:moveTo>
                  <a:pt x="0" y="352093"/>
                </a:moveTo>
                <a:lnTo>
                  <a:pt x="457200" y="12459"/>
                </a:lnTo>
                <a:cubicBezTo>
                  <a:pt x="511629" y="-28907"/>
                  <a:pt x="283028" y="40762"/>
                  <a:pt x="326571" y="103899"/>
                </a:cubicBezTo>
                <a:cubicBezTo>
                  <a:pt x="370114" y="167036"/>
                  <a:pt x="690154" y="321614"/>
                  <a:pt x="718457" y="391282"/>
                </a:cubicBezTo>
                <a:cubicBezTo>
                  <a:pt x="746760" y="460950"/>
                  <a:pt x="621574" y="491430"/>
                  <a:pt x="496388" y="52191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head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 rot="7422316">
            <a:off x="3046136" y="3305065"/>
            <a:ext cx="548640" cy="261372"/>
          </a:xfrm>
          <a:custGeom>
            <a:avLst/>
            <a:gdLst>
              <a:gd name="connsiteX0" fmla="*/ 0 w 548640"/>
              <a:gd name="connsiteY0" fmla="*/ 261372 h 261372"/>
              <a:gd name="connsiteX1" fmla="*/ 300446 w 548640"/>
              <a:gd name="connsiteY1" fmla="*/ 115 h 261372"/>
              <a:gd name="connsiteX2" fmla="*/ 548640 w 548640"/>
              <a:gd name="connsiteY2" fmla="*/ 235246 h 2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261372">
                <a:moveTo>
                  <a:pt x="0" y="261372"/>
                </a:moveTo>
                <a:cubicBezTo>
                  <a:pt x="104503" y="132920"/>
                  <a:pt x="209006" y="4469"/>
                  <a:pt x="300446" y="115"/>
                </a:cubicBezTo>
                <a:cubicBezTo>
                  <a:pt x="391886" y="-4239"/>
                  <a:pt x="470263" y="115503"/>
                  <a:pt x="548640" y="235246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rot="1547960">
            <a:off x="2297814" y="3135022"/>
            <a:ext cx="809897" cy="261257"/>
          </a:xfrm>
          <a:custGeom>
            <a:avLst/>
            <a:gdLst>
              <a:gd name="connsiteX0" fmla="*/ 0 w 809897"/>
              <a:gd name="connsiteY0" fmla="*/ 261257 h 261257"/>
              <a:gd name="connsiteX1" fmla="*/ 339635 w 809897"/>
              <a:gd name="connsiteY1" fmla="*/ 78377 h 261257"/>
              <a:gd name="connsiteX2" fmla="*/ 679269 w 809897"/>
              <a:gd name="connsiteY2" fmla="*/ 195943 h 261257"/>
              <a:gd name="connsiteX3" fmla="*/ 809897 w 809897"/>
              <a:gd name="connsiteY3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97" h="261257">
                <a:moveTo>
                  <a:pt x="0" y="261257"/>
                </a:moveTo>
                <a:cubicBezTo>
                  <a:pt x="113212" y="175260"/>
                  <a:pt x="226424" y="89263"/>
                  <a:pt x="339635" y="78377"/>
                </a:cubicBezTo>
                <a:cubicBezTo>
                  <a:pt x="452846" y="67491"/>
                  <a:pt x="600892" y="209006"/>
                  <a:pt x="679269" y="195943"/>
                </a:cubicBezTo>
                <a:cubicBezTo>
                  <a:pt x="757646" y="182880"/>
                  <a:pt x="783771" y="91440"/>
                  <a:pt x="809897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718560" y="3211222"/>
            <a:ext cx="548640" cy="261372"/>
          </a:xfrm>
          <a:custGeom>
            <a:avLst/>
            <a:gdLst>
              <a:gd name="connsiteX0" fmla="*/ 0 w 548640"/>
              <a:gd name="connsiteY0" fmla="*/ 261372 h 261372"/>
              <a:gd name="connsiteX1" fmla="*/ 300446 w 548640"/>
              <a:gd name="connsiteY1" fmla="*/ 115 h 261372"/>
              <a:gd name="connsiteX2" fmla="*/ 548640 w 548640"/>
              <a:gd name="connsiteY2" fmla="*/ 235246 h 2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261372">
                <a:moveTo>
                  <a:pt x="0" y="261372"/>
                </a:moveTo>
                <a:cubicBezTo>
                  <a:pt x="104503" y="132920"/>
                  <a:pt x="209006" y="4469"/>
                  <a:pt x="300446" y="115"/>
                </a:cubicBezTo>
                <a:cubicBezTo>
                  <a:pt x="391886" y="-4239"/>
                  <a:pt x="470263" y="115503"/>
                  <a:pt x="548640" y="235246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638800" y="3254650"/>
            <a:ext cx="548640" cy="261372"/>
          </a:xfrm>
          <a:custGeom>
            <a:avLst/>
            <a:gdLst>
              <a:gd name="connsiteX0" fmla="*/ 0 w 548640"/>
              <a:gd name="connsiteY0" fmla="*/ 261372 h 261372"/>
              <a:gd name="connsiteX1" fmla="*/ 300446 w 548640"/>
              <a:gd name="connsiteY1" fmla="*/ 115 h 261372"/>
              <a:gd name="connsiteX2" fmla="*/ 548640 w 548640"/>
              <a:gd name="connsiteY2" fmla="*/ 235246 h 26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261372">
                <a:moveTo>
                  <a:pt x="0" y="261372"/>
                </a:moveTo>
                <a:cubicBezTo>
                  <a:pt x="104503" y="132920"/>
                  <a:pt x="209006" y="4469"/>
                  <a:pt x="300446" y="115"/>
                </a:cubicBezTo>
                <a:cubicBezTo>
                  <a:pt x="391886" y="-4239"/>
                  <a:pt x="470263" y="115503"/>
                  <a:pt x="548640" y="235246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4495800" y="3407165"/>
            <a:ext cx="809897" cy="261257"/>
          </a:xfrm>
          <a:custGeom>
            <a:avLst/>
            <a:gdLst>
              <a:gd name="connsiteX0" fmla="*/ 0 w 809897"/>
              <a:gd name="connsiteY0" fmla="*/ 261257 h 261257"/>
              <a:gd name="connsiteX1" fmla="*/ 339635 w 809897"/>
              <a:gd name="connsiteY1" fmla="*/ 78377 h 261257"/>
              <a:gd name="connsiteX2" fmla="*/ 679269 w 809897"/>
              <a:gd name="connsiteY2" fmla="*/ 195943 h 261257"/>
              <a:gd name="connsiteX3" fmla="*/ 809897 w 809897"/>
              <a:gd name="connsiteY3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97" h="261257">
                <a:moveTo>
                  <a:pt x="0" y="261257"/>
                </a:moveTo>
                <a:cubicBezTo>
                  <a:pt x="113212" y="175260"/>
                  <a:pt x="226424" y="89263"/>
                  <a:pt x="339635" y="78377"/>
                </a:cubicBezTo>
                <a:cubicBezTo>
                  <a:pt x="452846" y="67491"/>
                  <a:pt x="600892" y="209006"/>
                  <a:pt x="679269" y="195943"/>
                </a:cubicBezTo>
                <a:cubicBezTo>
                  <a:pt x="757646" y="182880"/>
                  <a:pt x="783771" y="91440"/>
                  <a:pt x="809897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507480" y="3187036"/>
            <a:ext cx="783771" cy="396397"/>
          </a:xfrm>
          <a:custGeom>
            <a:avLst/>
            <a:gdLst>
              <a:gd name="connsiteX0" fmla="*/ 0 w 783771"/>
              <a:gd name="connsiteY0" fmla="*/ 213597 h 396397"/>
              <a:gd name="connsiteX1" fmla="*/ 235131 w 783771"/>
              <a:gd name="connsiteY1" fmla="*/ 305037 h 396397"/>
              <a:gd name="connsiteX2" fmla="*/ 418011 w 783771"/>
              <a:gd name="connsiteY2" fmla="*/ 383415 h 396397"/>
              <a:gd name="connsiteX3" fmla="*/ 561703 w 783771"/>
              <a:gd name="connsiteY3" fmla="*/ 17655 h 396397"/>
              <a:gd name="connsiteX4" fmla="*/ 326571 w 783771"/>
              <a:gd name="connsiteY4" fmla="*/ 82969 h 396397"/>
              <a:gd name="connsiteX5" fmla="*/ 561703 w 783771"/>
              <a:gd name="connsiteY5" fmla="*/ 305037 h 396397"/>
              <a:gd name="connsiteX6" fmla="*/ 783771 w 783771"/>
              <a:gd name="connsiteY6" fmla="*/ 43780 h 39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771" h="396397">
                <a:moveTo>
                  <a:pt x="0" y="213597"/>
                </a:moveTo>
                <a:lnTo>
                  <a:pt x="235131" y="305037"/>
                </a:lnTo>
                <a:cubicBezTo>
                  <a:pt x="304799" y="333340"/>
                  <a:pt x="363582" y="431312"/>
                  <a:pt x="418011" y="383415"/>
                </a:cubicBezTo>
                <a:cubicBezTo>
                  <a:pt x="472440" y="335518"/>
                  <a:pt x="576943" y="67729"/>
                  <a:pt x="561703" y="17655"/>
                </a:cubicBezTo>
                <a:cubicBezTo>
                  <a:pt x="546463" y="-32419"/>
                  <a:pt x="326571" y="35072"/>
                  <a:pt x="326571" y="82969"/>
                </a:cubicBezTo>
                <a:cubicBezTo>
                  <a:pt x="326571" y="130866"/>
                  <a:pt x="485503" y="311568"/>
                  <a:pt x="561703" y="305037"/>
                </a:cubicBezTo>
                <a:cubicBezTo>
                  <a:pt x="637903" y="298506"/>
                  <a:pt x="710837" y="171143"/>
                  <a:pt x="783771" y="4378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cxnSp>
        <p:nvCxnSpPr>
          <p:cNvPr id="33" name="Straight Connector 32"/>
          <p:cNvCxnSpPr>
            <a:stCxn id="18" idx="0"/>
          </p:cNvCxnSpPr>
          <p:nvPr/>
        </p:nvCxnSpPr>
        <p:spPr>
          <a:xfrm flipV="1">
            <a:off x="1524000" y="3335621"/>
            <a:ext cx="152400" cy="911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3187036"/>
            <a:ext cx="152400" cy="241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48000" y="3592222"/>
            <a:ext cx="272456" cy="43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64312" y="3130668"/>
            <a:ext cx="64688" cy="2049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11972" y="3548678"/>
            <a:ext cx="136228" cy="108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4114800" y="3265650"/>
            <a:ext cx="152400" cy="1741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222966" y="3418051"/>
            <a:ext cx="111034" cy="185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38800" y="3363622"/>
            <a:ext cx="111034" cy="1850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096000" y="3363622"/>
            <a:ext cx="152400" cy="1741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532517" y="3394165"/>
            <a:ext cx="189411" cy="740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5869" y="1295400"/>
            <a:ext cx="4302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  <a:cs typeface="Adobe Garamond Pro"/>
              </a:rPr>
              <a:t>Start with many copies of genome</a:t>
            </a:r>
            <a:endParaRPr lang="en-US" sz="2000" dirty="0">
              <a:latin typeface="Georgia" pitchFamily="18" charset="0"/>
              <a:cs typeface="Adobe Garamond Pr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" y="2590800"/>
            <a:ext cx="5253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  <a:cs typeface="Adobe Garamond Pro"/>
              </a:rPr>
              <a:t>Fragment them and read one or both ends</a:t>
            </a:r>
            <a:endParaRPr lang="en-US" sz="2000" dirty="0">
              <a:latin typeface="Georgia" pitchFamily="18" charset="0"/>
              <a:cs typeface="Adobe Garamond Pr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" y="3657600"/>
            <a:ext cx="6338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  <a:cs typeface="Adobe Garamond Pro"/>
              </a:rPr>
              <a:t>Find overlapping reads (overlap or de </a:t>
            </a:r>
            <a:r>
              <a:rPr lang="en-US" sz="2000" dirty="0" err="1" smtClean="0">
                <a:latin typeface="Georgia" pitchFamily="18" charset="0"/>
                <a:cs typeface="Adobe Garamond Pro"/>
              </a:rPr>
              <a:t>Bruijn</a:t>
            </a:r>
            <a:r>
              <a:rPr lang="en-US" sz="2000" dirty="0" smtClean="0">
                <a:latin typeface="Georgia" pitchFamily="18" charset="0"/>
                <a:cs typeface="Adobe Garamond Pro"/>
              </a:rPr>
              <a:t> graph)</a:t>
            </a:r>
            <a:endParaRPr lang="en-US" sz="2000" dirty="0">
              <a:latin typeface="Georgia" pitchFamily="18" charset="0"/>
              <a:cs typeface="Adobe Garamond Pr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59071" y="4038600"/>
            <a:ext cx="4068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eorgia" pitchFamily="18" charset="0"/>
                <a:ea typeface="Adobe 繁黑體 Std B"/>
                <a:cs typeface="Adobe 繁黑體 Std B"/>
              </a:rPr>
              <a:t>…ACGTTTGCTATCCGATTA</a:t>
            </a:r>
          </a:p>
          <a:p>
            <a:r>
              <a:rPr lang="en-US" sz="1600" dirty="0" smtClean="0">
                <a:latin typeface="Georgia" pitchFamily="18" charset="0"/>
                <a:ea typeface="Adobe 繁黑體 Std B"/>
                <a:cs typeface="Adobe 繁黑體 Std B"/>
              </a:rPr>
              <a:t>                  TGCTATCCGATTAGGTATTCA…</a:t>
            </a:r>
            <a:endParaRPr lang="en-US" sz="1600" dirty="0">
              <a:latin typeface="Georgia" pitchFamily="18" charset="0"/>
              <a:ea typeface="Adobe 繁黑體 Std B"/>
              <a:cs typeface="Adobe 繁黑體 Std B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2000" y="4629090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  <a:cs typeface="Adobe Garamond Pro"/>
              </a:rPr>
              <a:t>Merge them into </a:t>
            </a:r>
            <a:r>
              <a:rPr lang="en-US" sz="2000" dirty="0" err="1" smtClean="0">
                <a:latin typeface="Georgia" pitchFamily="18" charset="0"/>
                <a:cs typeface="Adobe Garamond Pro"/>
              </a:rPr>
              <a:t>contigs</a:t>
            </a:r>
            <a:endParaRPr lang="en-US" sz="2000" dirty="0">
              <a:latin typeface="Georgia" pitchFamily="18" charset="0"/>
              <a:cs typeface="Adobe Garamond Pr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38400" y="5054025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eorgia" pitchFamily="18" charset="0"/>
                <a:ea typeface="Adobe 繁黑體 Std B"/>
                <a:cs typeface="Adobe 繁黑體 Std B"/>
              </a:rPr>
              <a:t>…ACGTTTGCTATCCGATTAGGTATTCA…</a:t>
            </a:r>
            <a:endParaRPr lang="en-US" sz="1600" dirty="0">
              <a:latin typeface="Georgia" pitchFamily="18" charset="0"/>
              <a:ea typeface="Adobe 繁黑體 Std B"/>
              <a:cs typeface="Adobe 繁黑體 Std B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2000" y="5391090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  <a:cs typeface="Adobe Garamond Pro"/>
              </a:rPr>
              <a:t>Scaffold </a:t>
            </a:r>
            <a:r>
              <a:rPr lang="en-US" sz="2000" dirty="0" err="1" smtClean="0">
                <a:latin typeface="Georgia" pitchFamily="18" charset="0"/>
                <a:cs typeface="Adobe Garamond Pro"/>
              </a:rPr>
              <a:t>contigs</a:t>
            </a:r>
            <a:r>
              <a:rPr lang="en-US" sz="2000" dirty="0" smtClean="0">
                <a:latin typeface="Georgia" pitchFamily="18" charset="0"/>
                <a:cs typeface="Adobe Garamond Pro"/>
              </a:rPr>
              <a:t> using paired end reads</a:t>
            </a:r>
            <a:endParaRPr lang="en-US" sz="2000" dirty="0">
              <a:latin typeface="Georgia" pitchFamily="18" charset="0"/>
              <a:cs typeface="Adobe Garamond Pro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28800" y="6225862"/>
            <a:ext cx="11742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48750" y="6225862"/>
            <a:ext cx="11742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008288" y="6225862"/>
            <a:ext cx="11742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/>
          <p:cNvSpPr/>
          <p:nvPr/>
        </p:nvSpPr>
        <p:spPr>
          <a:xfrm>
            <a:off x="2819400" y="5943600"/>
            <a:ext cx="782448" cy="533400"/>
          </a:xfrm>
          <a:prstGeom prst="arc">
            <a:avLst>
              <a:gd name="adj1" fmla="val 10847745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85" name="Arc 84"/>
          <p:cNvSpPr/>
          <p:nvPr/>
        </p:nvSpPr>
        <p:spPr>
          <a:xfrm>
            <a:off x="2971800" y="5943600"/>
            <a:ext cx="782448" cy="533400"/>
          </a:xfrm>
          <a:prstGeom prst="arc">
            <a:avLst>
              <a:gd name="adj1" fmla="val 10847745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sp>
        <p:nvSpPr>
          <p:cNvPr id="86" name="Arc 85"/>
          <p:cNvSpPr/>
          <p:nvPr/>
        </p:nvSpPr>
        <p:spPr>
          <a:xfrm>
            <a:off x="2743200" y="5943600"/>
            <a:ext cx="782448" cy="533400"/>
          </a:xfrm>
          <a:prstGeom prst="arc">
            <a:avLst>
              <a:gd name="adj1" fmla="val 10847745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eorgia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73" y="1744276"/>
            <a:ext cx="1390127" cy="7703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73" y="1752600"/>
            <a:ext cx="1390127" cy="770324"/>
          </a:xfrm>
          <a:prstGeom prst="rect">
            <a:avLst/>
          </a:prstGeom>
        </p:spPr>
      </p:pic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Georgia" pitchFamily="18" charset="0"/>
                <a:ea typeface="ＭＳ Ｐゴシック" pitchFamily="34" charset="-128"/>
              </a:rPr>
              <a:t>Genome Sequencing</a:t>
            </a:r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72717"/>
            <a:ext cx="7487342" cy="53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00708"/>
            <a:ext cx="834160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51520" y="-27384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Assembly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15516" y="584684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7" y="944724"/>
            <a:ext cx="822419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25920</TotalTime>
  <Words>746</Words>
  <Application>Microsoft Office PowerPoint</Application>
  <PresentationFormat>On-screen Show (4:3)</PresentationFormat>
  <Paragraphs>164</Paragraphs>
  <Slides>28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1266</cp:revision>
  <dcterms:created xsi:type="dcterms:W3CDTF">2010-11-23T03:59:37Z</dcterms:created>
  <dcterms:modified xsi:type="dcterms:W3CDTF">2021-10-17T00:38:40Z</dcterms:modified>
</cp:coreProperties>
</file>