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646" r:id="rId3"/>
    <p:sldId id="735" r:id="rId4"/>
    <p:sldId id="736" r:id="rId5"/>
    <p:sldId id="734" r:id="rId6"/>
    <p:sldId id="723" r:id="rId7"/>
    <p:sldId id="721" r:id="rId8"/>
    <p:sldId id="725" r:id="rId9"/>
    <p:sldId id="715" r:id="rId10"/>
    <p:sldId id="722" r:id="rId11"/>
    <p:sldId id="737" r:id="rId12"/>
    <p:sldId id="719" r:id="rId13"/>
    <p:sldId id="759" r:id="rId14"/>
    <p:sldId id="700" r:id="rId15"/>
    <p:sldId id="726" r:id="rId16"/>
    <p:sldId id="758" r:id="rId17"/>
    <p:sldId id="760" r:id="rId18"/>
    <p:sldId id="727" r:id="rId19"/>
    <p:sldId id="728" r:id="rId20"/>
    <p:sldId id="738" r:id="rId21"/>
    <p:sldId id="749" r:id="rId22"/>
    <p:sldId id="750" r:id="rId23"/>
    <p:sldId id="751" r:id="rId24"/>
    <p:sldId id="739" r:id="rId25"/>
    <p:sldId id="740" r:id="rId26"/>
    <p:sldId id="742" r:id="rId27"/>
    <p:sldId id="741" r:id="rId28"/>
    <p:sldId id="743" r:id="rId29"/>
    <p:sldId id="753" r:id="rId30"/>
    <p:sldId id="754" r:id="rId31"/>
    <p:sldId id="755" r:id="rId32"/>
    <p:sldId id="756" r:id="rId33"/>
    <p:sldId id="757" r:id="rId34"/>
    <p:sldId id="744" r:id="rId35"/>
    <p:sldId id="745" r:id="rId36"/>
    <p:sldId id="747" r:id="rId37"/>
    <p:sldId id="746" r:id="rId38"/>
    <p:sldId id="748" r:id="rId39"/>
    <p:sldId id="701" r:id="rId40"/>
    <p:sldId id="704" r:id="rId41"/>
    <p:sldId id="729" r:id="rId42"/>
    <p:sldId id="710" r:id="rId43"/>
    <p:sldId id="702" r:id="rId44"/>
    <p:sldId id="731" r:id="rId45"/>
    <p:sldId id="732" r:id="rId46"/>
    <p:sldId id="733" r:id="rId47"/>
    <p:sldId id="71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7986" autoAdjust="0"/>
  </p:normalViewPr>
  <p:slideViewPr>
    <p:cSldViewPr snapToObjects="1">
      <p:cViewPr>
        <p:scale>
          <a:sx n="52" d="100"/>
          <a:sy n="52" d="100"/>
        </p:scale>
        <p:origin x="-1080" y="-2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2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7EDB0EA-EFBD-4850-B9A8-6BE3898116AF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10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</a:t>
            </a:r>
            <a:r>
              <a:rPr lang="en-US" sz="2100" dirty="0" smtClean="0">
                <a:solidFill>
                  <a:srgbClr val="5F5F5F"/>
                </a:solidFill>
                <a:latin typeface="Bookman Old Style" pitchFamily="18" charset="0"/>
              </a:rPr>
              <a:t>Science and Engineering Bangladesh University of Engineering and Technology</a:t>
            </a:r>
            <a:endParaRPr lang="en-US" sz="21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 smtClean="0">
                <a:solidFill>
                  <a:schemeClr val="bg1"/>
                </a:solidFill>
                <a:latin typeface="Trebuchet MS" pitchFamily="34" charset="0"/>
              </a:rPr>
              <a:t>Bioinformatics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20602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Dr. 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60748"/>
            <a:ext cx="4591754" cy="3656540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Multiple Sequence Alignment (MSA)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57671" y="5264623"/>
            <a:ext cx="7086737" cy="937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500" b="1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500" b="1" dirty="0" smtClean="0">
                <a:latin typeface="Book Antiqua" pitchFamily="18" charset="0"/>
              </a:rPr>
              <a:t> to </a:t>
            </a:r>
            <a:r>
              <a:rPr lang="en-US" sz="2500" b="1" dirty="0" smtClean="0">
                <a:solidFill>
                  <a:srgbClr val="000099"/>
                </a:solidFill>
                <a:latin typeface="Book Antiqua" pitchFamily="18" charset="0"/>
              </a:rPr>
              <a:t>confuse</a:t>
            </a:r>
            <a:r>
              <a:rPr lang="en-US" sz="2500" b="1" dirty="0" smtClean="0">
                <a:latin typeface="Book Antiqua" pitchFamily="18" charset="0"/>
              </a:rPr>
              <a:t> with dictionary edit distance</a:t>
            </a:r>
            <a:endParaRPr lang="en-US" sz="25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Structural Homology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D:\courses\bioinformatics-UG\structural-hom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88740"/>
            <a:ext cx="8128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8001" y="5589240"/>
            <a:ext cx="8384480" cy="937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500" b="1" dirty="0" smtClean="0">
                <a:solidFill>
                  <a:srgbClr val="0000CC"/>
                </a:solidFill>
                <a:latin typeface="Book Antiqua" pitchFamily="18" charset="0"/>
              </a:rPr>
              <a:t>Three</a:t>
            </a:r>
            <a:r>
              <a:rPr lang="en-US" sz="2500" b="1" dirty="0" smtClean="0">
                <a:latin typeface="Book Antiqua" pitchFamily="18" charset="0"/>
              </a:rPr>
              <a:t> dimensional </a:t>
            </a:r>
            <a:r>
              <a:rPr lang="en-US" sz="2500" b="1" dirty="0" smtClean="0">
                <a:solidFill>
                  <a:srgbClr val="0000CC"/>
                </a:solidFill>
                <a:latin typeface="Book Antiqua" pitchFamily="18" charset="0"/>
              </a:rPr>
              <a:t>shape similarity</a:t>
            </a:r>
            <a:r>
              <a:rPr lang="en-US" sz="2500" b="1" dirty="0" smtClean="0">
                <a:latin typeface="Book Antiqua" pitchFamily="18" charset="0"/>
              </a:rPr>
              <a:t> between proteins</a:t>
            </a:r>
            <a:endParaRPr lang="en-US" sz="25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Importance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1067914" y="872716"/>
            <a:ext cx="6924974" cy="400110"/>
            <a:chOff x="3290836" y="1158452"/>
            <a:chExt cx="5195486" cy="312288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2"/>
              <a:ext cx="5017443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Shared</a:t>
              </a:r>
              <a:r>
                <a:rPr lang="en-US" sz="2000" dirty="0" smtClean="0">
                  <a:latin typeface="Book Antiqua" pitchFamily="18" charset="0"/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ancestry</a:t>
              </a:r>
              <a:r>
                <a:rPr lang="en-US" sz="2000" dirty="0" smtClean="0">
                  <a:latin typeface="Book Antiqua" pitchFamily="18" charset="0"/>
                </a:rPr>
                <a:t> (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Homology</a:t>
              </a:r>
              <a:r>
                <a:rPr lang="en-US" sz="2000" dirty="0" smtClean="0">
                  <a:latin typeface="Book Antiqua" pitchFamily="18" charset="0"/>
                </a:rPr>
                <a:t>); Comparative Genomics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1080120" y="1416842"/>
            <a:ext cx="5760641" cy="400109"/>
            <a:chOff x="3290836" y="1186552"/>
            <a:chExt cx="4321941" cy="312287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68879" y="1186552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Prerequisite for sequence based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Phylogeny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grpSp>
        <p:nvGrpSpPr>
          <p:cNvPr id="14" name="Group 6"/>
          <p:cNvGrpSpPr/>
          <p:nvPr/>
        </p:nvGrpSpPr>
        <p:grpSpPr>
          <a:xfrm>
            <a:off x="1080120" y="3471155"/>
            <a:ext cx="5760641" cy="400109"/>
            <a:chOff x="3290836" y="1186552"/>
            <a:chExt cx="4321941" cy="31228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8879" y="1186552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Conserved</a:t>
              </a:r>
              <a:r>
                <a:rPr lang="en-US" sz="2000" dirty="0" smtClean="0">
                  <a:latin typeface="Book Antiqua" pitchFamily="18" charset="0"/>
                </a:rPr>
                <a:t> regions, motifs can be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identified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28093" y="4078813"/>
            <a:ext cx="7316415" cy="646331"/>
            <a:chOff x="3348245" y="1186553"/>
            <a:chExt cx="5489166" cy="504464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348245" y="1230291"/>
              <a:ext cx="164648" cy="17128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57591" y="1186553"/>
              <a:ext cx="5379820" cy="50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  <a:latin typeface="Georgia" pitchFamily="18" charset="0"/>
                </a:rPr>
                <a:t> </a:t>
              </a:r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Highly conserved </a:t>
              </a:r>
              <a:r>
                <a:rPr lang="en-US" dirty="0" smtClean="0">
                  <a:latin typeface="Georgia" pitchFamily="18" charset="0"/>
                </a:rPr>
                <a:t>DNA sequences are thought to have  </a:t>
              </a:r>
              <a:r>
                <a:rPr lang="en-US" dirty="0" smtClean="0">
                  <a:solidFill>
                    <a:srgbClr val="FF0000"/>
                  </a:solidFill>
                  <a:latin typeface="Georgia" pitchFamily="18" charset="0"/>
                </a:rPr>
                <a:t>functional</a:t>
              </a:r>
              <a:r>
                <a:rPr lang="en-US" dirty="0" smtClean="0">
                  <a:latin typeface="Georgia" pitchFamily="18" charset="0"/>
                </a:rPr>
                <a:t>   value</a:t>
              </a:r>
              <a:endParaRPr lang="en-US" dirty="0">
                <a:latin typeface="Georgia" pitchFamily="18" charset="0"/>
              </a:endParaRPr>
            </a:p>
          </p:txBody>
        </p:sp>
      </p:grp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157671" y="5084023"/>
            <a:ext cx="7086737" cy="12252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Conserved</a:t>
            </a:r>
            <a:r>
              <a:rPr lang="en-US" sz="2200" dirty="0" smtClean="0">
                <a:latin typeface="Book Antiqua" pitchFamily="18" charset="0"/>
              </a:rPr>
              <a:t> regions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do not </a:t>
            </a:r>
            <a:r>
              <a:rPr lang="en-US" sz="2200" dirty="0" smtClean="0">
                <a:latin typeface="Book Antiqua" pitchFamily="18" charset="0"/>
              </a:rPr>
              <a:t>necessarily mean</a:t>
            </a:r>
          </a:p>
          <a:p>
            <a:pPr lvl="0" algn="ctr"/>
            <a:r>
              <a:rPr lang="en-US" sz="2200" dirty="0" smtClean="0">
                <a:latin typeface="Book Antiqua" pitchFamily="18" charset="0"/>
              </a:rPr>
              <a:t>that mutations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did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200" dirty="0" smtClean="0">
                <a:latin typeface="Book Antiqua" pitchFamily="18" charset="0"/>
              </a:rPr>
              <a:t> happen</a:t>
            </a:r>
          </a:p>
          <a:p>
            <a:pPr lvl="0" algn="ctr"/>
            <a:r>
              <a:rPr lang="en-US" sz="2200" b="1" dirty="0" smtClean="0">
                <a:solidFill>
                  <a:srgbClr val="FF0000"/>
                </a:solidFill>
                <a:latin typeface="Book Antiqua" pitchFamily="18" charset="0"/>
              </a:rPr>
              <a:t>Lethal Mutation!</a:t>
            </a:r>
            <a:endParaRPr lang="en-US" sz="22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17712" y="4797152"/>
            <a:ext cx="1908212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Note</a:t>
            </a:r>
            <a:endParaRPr lang="en-US" sz="1500" b="1" u="sng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18" name="Group 6"/>
          <p:cNvGrpSpPr/>
          <p:nvPr/>
        </p:nvGrpSpPr>
        <p:grpSpPr>
          <a:xfrm>
            <a:off x="1079611" y="1952837"/>
            <a:ext cx="5760641" cy="400109"/>
            <a:chOff x="3290836" y="1186552"/>
            <a:chExt cx="4321941" cy="312287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8879" y="1186552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Gene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finding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grpSp>
        <p:nvGrpSpPr>
          <p:cNvPr id="26" name="Group 6"/>
          <p:cNvGrpSpPr/>
          <p:nvPr/>
        </p:nvGrpSpPr>
        <p:grpSpPr>
          <a:xfrm>
            <a:off x="1079612" y="2456892"/>
            <a:ext cx="5760641" cy="400109"/>
            <a:chOff x="3290836" y="1186552"/>
            <a:chExt cx="4321941" cy="312287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8879" y="1186552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Genome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assembly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grpSp>
        <p:nvGrpSpPr>
          <p:cNvPr id="29" name="Group 6"/>
          <p:cNvGrpSpPr/>
          <p:nvPr/>
        </p:nvGrpSpPr>
        <p:grpSpPr>
          <a:xfrm>
            <a:off x="1079612" y="2956883"/>
            <a:ext cx="5760641" cy="400109"/>
            <a:chOff x="3290836" y="1186552"/>
            <a:chExt cx="4321941" cy="312287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68879" y="1186552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Protein </a:t>
              </a:r>
              <a:r>
                <a:rPr lang="en-US" sz="2000" dirty="0" smtClean="0">
                  <a:solidFill>
                    <a:srgbClr val="000099"/>
                  </a:solidFill>
                  <a:latin typeface="Book Antiqua" pitchFamily="18" charset="0"/>
                </a:rPr>
                <a:t>attribute prediction</a:t>
              </a:r>
              <a:endParaRPr lang="en-US" sz="20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35292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The Good, the Bad, and the Silent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539552" y="1736812"/>
            <a:ext cx="7536534" cy="830997"/>
            <a:chOff x="3290836" y="1158452"/>
            <a:chExt cx="5654311" cy="648598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2"/>
              <a:ext cx="5476268" cy="64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Book Antiqua" pitchFamily="18" charset="0"/>
                </a:rPr>
                <a:t>The</a:t>
              </a:r>
              <a:r>
                <a:rPr lang="en-US" sz="2400" dirty="0" smtClean="0">
                  <a:solidFill>
                    <a:srgbClr val="000099"/>
                  </a:solidFill>
                  <a:latin typeface="Book Antiqua" pitchFamily="18" charset="0"/>
                </a:rPr>
                <a:t> </a:t>
              </a:r>
              <a:r>
                <a:rPr lang="en-US" sz="2400" b="1" u="sng" dirty="0" smtClean="0">
                  <a:solidFill>
                    <a:srgbClr val="000099"/>
                  </a:solidFill>
                  <a:latin typeface="Book Antiqua" pitchFamily="18" charset="0"/>
                </a:rPr>
                <a:t>Good</a:t>
              </a:r>
              <a:r>
                <a:rPr lang="en-US" sz="2400" dirty="0" smtClean="0">
                  <a:solidFill>
                    <a:srgbClr val="000099"/>
                  </a:solidFill>
                  <a:latin typeface="Book Antiqua" pitchFamily="18" charset="0"/>
                </a:rPr>
                <a:t>: </a:t>
              </a:r>
              <a:r>
                <a:rPr lang="en-US" sz="2400" dirty="0" smtClean="0">
                  <a:latin typeface="Book Antiqua" pitchFamily="18" charset="0"/>
                </a:rPr>
                <a:t>A mutation that enhances the organism’s function</a:t>
              </a:r>
              <a:endParaRPr lang="en-US" sz="2400" dirty="0">
                <a:latin typeface="Georgia" pitchFamily="18" charset="0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551758" y="2989978"/>
            <a:ext cx="8063881" cy="830997"/>
            <a:chOff x="3290836" y="1186552"/>
            <a:chExt cx="6049955" cy="648598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 b="0">
                <a:latin typeface="Book Antiqu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68879" y="1186552"/>
              <a:ext cx="5871912" cy="64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Book Antiqua" pitchFamily="18" charset="0"/>
                </a:rPr>
                <a:t> The </a:t>
              </a:r>
              <a:r>
                <a:rPr lang="en-US" sz="2400" b="1" u="sng" dirty="0" smtClean="0">
                  <a:solidFill>
                    <a:srgbClr val="FF0000"/>
                  </a:solidFill>
                  <a:latin typeface="Book Antiqua" pitchFamily="18" charset="0"/>
                </a:rPr>
                <a:t>Bad</a:t>
              </a:r>
              <a:r>
                <a:rPr lang="en-US" sz="2400" dirty="0" smtClean="0">
                  <a:latin typeface="Book Antiqua" pitchFamily="18" charset="0"/>
                </a:rPr>
                <a:t>: Mutations that cause harmful traits. (Huntington disease)</a:t>
              </a:r>
              <a:endParaRPr lang="en-US" sz="24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  <p:grpSp>
        <p:nvGrpSpPr>
          <p:cNvPr id="18" name="Group 6"/>
          <p:cNvGrpSpPr/>
          <p:nvPr/>
        </p:nvGrpSpPr>
        <p:grpSpPr>
          <a:xfrm>
            <a:off x="551249" y="4290190"/>
            <a:ext cx="7776865" cy="830998"/>
            <a:chOff x="3290836" y="1186552"/>
            <a:chExt cx="5834620" cy="648598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2400" b="0">
                <a:latin typeface="Book Antiqua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8879" y="1186552"/>
              <a:ext cx="5656577" cy="64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Book Antiqua" pitchFamily="18" charset="0"/>
                </a:rPr>
                <a:t> The </a:t>
              </a:r>
              <a:r>
                <a:rPr lang="en-US" sz="2400" u="sng" dirty="0" smtClean="0">
                  <a:solidFill>
                    <a:srgbClr val="00B050"/>
                  </a:solidFill>
                  <a:latin typeface="Book Antiqua" pitchFamily="18" charset="0"/>
                </a:rPr>
                <a:t>Silent</a:t>
              </a:r>
              <a:r>
                <a:rPr lang="en-US" sz="2400" dirty="0" smtClean="0">
                  <a:latin typeface="Book Antiqua" pitchFamily="18" charset="0"/>
                </a:rPr>
                <a:t>: Mutations that cause no difference in the functions of the organism</a:t>
              </a:r>
              <a:endParaRPr lang="en-US" sz="2400" dirty="0">
                <a:solidFill>
                  <a:srgbClr val="000099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4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910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Evolutionary process operating on MSA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95635" y="1484784"/>
            <a:ext cx="5760641" cy="430887"/>
            <a:chOff x="3290836" y="1158451"/>
            <a:chExt cx="4321941" cy="33630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1"/>
              <a:ext cx="414389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Substitutions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95634" y="1989999"/>
            <a:ext cx="5760641" cy="430887"/>
            <a:chOff x="3290836" y="1158451"/>
            <a:chExt cx="4321941" cy="336309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8879" y="1158451"/>
              <a:ext cx="414389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Insertions and Deletions (</a:t>
              </a:r>
              <a:r>
                <a:rPr lang="en-US" sz="2200" dirty="0" err="1" smtClean="0">
                  <a:latin typeface="Book Antiqua" pitchFamily="18" charset="0"/>
                </a:rPr>
                <a:t>Indels</a:t>
              </a:r>
              <a:r>
                <a:rPr lang="en-US" sz="2200" dirty="0" smtClean="0">
                  <a:latin typeface="Book Antiqua" pitchFamily="18" charset="0"/>
                </a:rPr>
                <a:t>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95635" y="2494057"/>
            <a:ext cx="6624737" cy="430887"/>
            <a:chOff x="3290836" y="1158451"/>
            <a:chExt cx="4970232" cy="336309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8879" y="1158451"/>
              <a:ext cx="4792189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Rearrangement (inversions and transpositions)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95635" y="2998113"/>
            <a:ext cx="5760641" cy="430887"/>
            <a:chOff x="3290836" y="1158451"/>
            <a:chExt cx="4321941" cy="336309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8879" y="1158451"/>
              <a:ext cx="414389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Duplications of regions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35596" y="4255930"/>
            <a:ext cx="7086737" cy="16573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Most</a:t>
            </a:r>
            <a:r>
              <a:rPr lang="en-US" sz="2200" dirty="0" smtClean="0">
                <a:latin typeface="Book Antiqua" pitchFamily="18" charset="0"/>
              </a:rPr>
              <a:t> alignment methods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stretch out sequences </a:t>
            </a:r>
          </a:p>
          <a:p>
            <a:pPr lvl="0" algn="ctr"/>
            <a:r>
              <a:rPr lang="en-US" sz="2200" dirty="0" smtClean="0">
                <a:latin typeface="Book Antiqua" pitchFamily="18" charset="0"/>
              </a:rPr>
              <a:t>so that they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line up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well</a:t>
            </a:r>
            <a:r>
              <a:rPr lang="en-US" sz="2200" dirty="0" smtClean="0">
                <a:latin typeface="Book Antiqua" pitchFamily="18" charset="0"/>
              </a:rPr>
              <a:t>, </a:t>
            </a:r>
          </a:p>
          <a:p>
            <a:pPr lvl="0" algn="ctr"/>
            <a:r>
              <a:rPr lang="en-US" sz="2200" dirty="0" smtClean="0">
                <a:latin typeface="Book Antiqua" pitchFamily="18" charset="0"/>
              </a:rPr>
              <a:t>and so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only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address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substitutions</a:t>
            </a:r>
            <a:r>
              <a:rPr lang="en-US" sz="2200" dirty="0" smtClean="0">
                <a:latin typeface="Book Antiqua" pitchFamily="18" charset="0"/>
              </a:rPr>
              <a:t> and </a:t>
            </a:r>
            <a:r>
              <a:rPr lang="en-US" sz="2200" dirty="0" err="1" smtClean="0">
                <a:solidFill>
                  <a:srgbClr val="FF0000"/>
                </a:solidFill>
                <a:latin typeface="Book Antiqua" pitchFamily="18" charset="0"/>
              </a:rPr>
              <a:t>indels</a:t>
            </a:r>
            <a:r>
              <a:rPr lang="en-US" sz="2200" dirty="0" smtClean="0">
                <a:latin typeface="Book Antiqua" pitchFamily="18" charset="0"/>
              </a:rPr>
              <a:t>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5636" y="3969059"/>
            <a:ext cx="2424521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Note</a:t>
            </a:r>
            <a:endParaRPr lang="en-US" sz="1500" b="1" u="sng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910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Inversion and Transposition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5596" y="2159858"/>
            <a:ext cx="90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7804" y="2159858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CCTA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5676" y="2159858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AGTCA</a:t>
            </a:r>
            <a:endParaRPr lang="en-U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596" y="3406060"/>
            <a:ext cx="90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7804" y="3406060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CCTA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5676" y="3406060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ACTGA</a:t>
            </a:r>
            <a:endParaRPr lang="en-U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8024" y="2159858"/>
            <a:ext cx="90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60232" y="2159858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CCTA</a:t>
            </a:r>
            <a:endParaRPr lang="en-US" sz="3000" b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2159858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AGTCA</a:t>
            </a:r>
            <a:endParaRPr lang="en-U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024" y="3406060"/>
            <a:ext cx="90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8104" y="3406060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CCTA</a:t>
            </a:r>
            <a:endParaRPr lang="en-US" sz="3000" b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216" y="3406060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AGTCA</a:t>
            </a:r>
          </a:p>
          <a:p>
            <a:endParaRPr lang="en-U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Arrow Connector 28"/>
          <p:cNvCxnSpPr>
            <a:endCxn id="22" idx="0"/>
          </p:cNvCxnSpPr>
          <p:nvPr/>
        </p:nvCxnSpPr>
        <p:spPr>
          <a:xfrm flipH="1">
            <a:off x="6084168" y="2713856"/>
            <a:ext cx="1080120" cy="6922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0"/>
          </p:cNvCxnSpPr>
          <p:nvPr/>
        </p:nvCxnSpPr>
        <p:spPr>
          <a:xfrm>
            <a:off x="6236568" y="2771926"/>
            <a:ext cx="999728" cy="6341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7664" y="4421723"/>
            <a:ext cx="1980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Inversion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32040" y="4428110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Transposition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27684" y="2087850"/>
            <a:ext cx="12601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27684" y="3419998"/>
            <a:ext cx="1260140" cy="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910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Turning Cabbage into Turnip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91680" y="3681028"/>
            <a:ext cx="1980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Turnip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6136" y="3681028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Cabbage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pic>
        <p:nvPicPr>
          <p:cNvPr id="1026" name="Picture 2" descr="D:\courses\bioinformatics-UG\a-bunch-of-turnips-on-a-t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8" y="1088740"/>
            <a:ext cx="326041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ourses\bioinformatics-UG\cabb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547" y="1088740"/>
            <a:ext cx="357088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03548" y="4653136"/>
            <a:ext cx="83169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US" sz="2600" b="0" dirty="0" smtClean="0">
                <a:solidFill>
                  <a:srgbClr val="000099"/>
                </a:solidFill>
                <a:latin typeface="Garamond" pitchFamily="18" charset="0"/>
              </a:rPr>
              <a:t>Shares</a:t>
            </a:r>
            <a:r>
              <a:rPr lang="en-US" sz="2600" b="0" dirty="0" smtClean="0">
                <a:latin typeface="Garamond" pitchFamily="18" charset="0"/>
              </a:rPr>
              <a:t> a </a:t>
            </a:r>
            <a:r>
              <a:rPr lang="en-US" sz="2600" b="0" dirty="0" smtClean="0">
                <a:solidFill>
                  <a:srgbClr val="000099"/>
                </a:solidFill>
                <a:latin typeface="Garamond" pitchFamily="18" charset="0"/>
              </a:rPr>
              <a:t>common ancestry</a:t>
            </a:r>
            <a:r>
              <a:rPr lang="en-US" sz="2600" b="0" dirty="0" smtClean="0">
                <a:latin typeface="Garamond" pitchFamily="18" charset="0"/>
              </a:rPr>
              <a:t>; but they look and taste </a:t>
            </a:r>
            <a:r>
              <a:rPr lang="en-US" sz="2600" b="0" dirty="0" smtClean="0">
                <a:solidFill>
                  <a:srgbClr val="FF0000"/>
                </a:solidFill>
                <a:latin typeface="Garamond" pitchFamily="18" charset="0"/>
              </a:rPr>
              <a:t>different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000099"/>
                </a:solidFill>
                <a:latin typeface="Garamond" pitchFamily="18" charset="0"/>
              </a:rPr>
              <a:t>99% similarity </a:t>
            </a:r>
            <a:r>
              <a:rPr lang="en-US" sz="2600" dirty="0" smtClean="0">
                <a:latin typeface="Garamond" pitchFamily="18" charset="0"/>
              </a:rPr>
              <a:t>between </a:t>
            </a:r>
            <a:r>
              <a:rPr lang="en-US" sz="2600" b="1" i="1" u="sng" dirty="0" smtClean="0">
                <a:solidFill>
                  <a:srgbClr val="000099"/>
                </a:solidFill>
                <a:latin typeface="Garamond" pitchFamily="18" charset="0"/>
              </a:rPr>
              <a:t>genes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>
                <a:latin typeface="Garamond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aramond" pitchFamily="18" charset="0"/>
              </a:rPr>
              <a:t>Differ</a:t>
            </a:r>
            <a:r>
              <a:rPr lang="en-US" sz="2600" dirty="0" smtClean="0">
                <a:latin typeface="Garamond" pitchFamily="18" charset="0"/>
              </a:rPr>
              <a:t> in </a:t>
            </a:r>
            <a:r>
              <a:rPr lang="en-US" sz="2600" b="1" i="1" u="sng" dirty="0" smtClean="0">
                <a:solidFill>
                  <a:srgbClr val="000099"/>
                </a:solidFill>
                <a:latin typeface="Garamond" pitchFamily="18" charset="0"/>
              </a:rPr>
              <a:t>gene order</a:t>
            </a:r>
            <a:endParaRPr lang="en-US" sz="2800" b="1" i="1" u="sng" dirty="0" smtClean="0">
              <a:solidFill>
                <a:srgbClr val="000099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4624"/>
            <a:ext cx="7770813" cy="828092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Turning Cabbage into Turnip</a:t>
            </a:r>
          </a:p>
          <a:p>
            <a:pPr algn="l"/>
            <a:r>
              <a:rPr lang="en-US" altLang="ja-JP" sz="27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[</a:t>
            </a:r>
            <a:r>
              <a:rPr lang="en-US" altLang="ja-JP" sz="27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Hannehalli</a:t>
            </a:r>
            <a:r>
              <a:rPr lang="en-US" altLang="ja-JP" sz="27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and </a:t>
            </a:r>
            <a:r>
              <a:rPr lang="en-US" altLang="ja-JP" sz="27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Pevzner</a:t>
            </a:r>
            <a:r>
              <a:rPr lang="en-US" altLang="ja-JP" sz="27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, 1999]</a:t>
            </a:r>
            <a:endParaRPr lang="en-US" altLang="ja-JP" sz="27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872716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51066" y="1831960"/>
            <a:ext cx="1980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Before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6240" y="4096467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99"/>
                </a:solidFill>
                <a:latin typeface="Georgia" pitchFamily="18" charset="0"/>
              </a:rPr>
              <a:t>    After</a:t>
            </a:r>
            <a:endParaRPr lang="en-US" sz="2400" b="1" dirty="0">
              <a:solidFill>
                <a:srgbClr val="000099"/>
              </a:solidFill>
              <a:latin typeface="Georgia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19572" y="5168805"/>
            <a:ext cx="831692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US" sz="2600" b="0" dirty="0" smtClean="0">
                <a:solidFill>
                  <a:srgbClr val="000099"/>
                </a:solidFill>
                <a:latin typeface="Garamond" pitchFamily="18" charset="0"/>
              </a:rPr>
              <a:t>Evolution is manifested in the divergence of gene orders</a:t>
            </a:r>
            <a:endParaRPr lang="en-US" sz="2600" b="0" dirty="0" smtClean="0">
              <a:solidFill>
                <a:srgbClr val="FF0000"/>
              </a:solidFill>
              <a:latin typeface="Garamond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31" y="1781547"/>
            <a:ext cx="3714941" cy="57788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48" y="4121807"/>
            <a:ext cx="3689540" cy="495325"/>
          </a:xfrm>
          <a:prstGeom prst="rect">
            <a:avLst/>
          </a:prstGeom>
        </p:spPr>
      </p:pic>
      <p:sp>
        <p:nvSpPr>
          <p:cNvPr id="11" name="Curved Down Arrow 10"/>
          <p:cNvSpPr/>
          <p:nvPr/>
        </p:nvSpPr>
        <p:spPr>
          <a:xfrm rot="5400000">
            <a:off x="4676448" y="2829509"/>
            <a:ext cx="1503153" cy="703940"/>
          </a:xfrm>
          <a:prstGeom prst="curvedDown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and Global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548" y="1196752"/>
            <a:ext cx="8316924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b="0" dirty="0" smtClean="0">
                <a:latin typeface="Garamond" pitchFamily="18" charset="0"/>
              </a:rPr>
              <a:t> </a:t>
            </a:r>
            <a:r>
              <a:rPr lang="en-GB" sz="2600" b="0" dirty="0" smtClean="0">
                <a:solidFill>
                  <a:srgbClr val="000099"/>
                </a:solidFill>
                <a:latin typeface="Garamond" pitchFamily="18" charset="0"/>
              </a:rPr>
              <a:t>Local Alignment </a:t>
            </a:r>
            <a:r>
              <a:rPr lang="en-GB" sz="2600" b="0" dirty="0" smtClean="0">
                <a:latin typeface="Garamond" pitchFamily="18" charset="0"/>
              </a:rPr>
              <a:t>– </a:t>
            </a:r>
            <a:r>
              <a:rPr lang="en-US" sz="2800" dirty="0" smtClean="0">
                <a:latin typeface="Garamond" pitchFamily="18" charset="0"/>
              </a:rPr>
              <a:t>match your query with a substring (a portion) of your subject (reference).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b="0" dirty="0" smtClean="0">
                <a:latin typeface="Garamond" pitchFamily="18" charset="0"/>
              </a:rPr>
              <a:t> Finds regions of similarity in parts of the regions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dirty="0" smtClean="0">
                <a:latin typeface="Garamond" pitchFamily="18" charset="0"/>
              </a:rPr>
              <a:t> Searching for local similarities within large sequence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600" b="0" dirty="0" smtClean="0">
                <a:latin typeface="Garamond" pitchFamily="18" charset="0"/>
              </a:rPr>
              <a:t> Smith-Waterman dynamic programming algorithm</a:t>
            </a:r>
            <a:endParaRPr lang="en-GB" sz="2600" b="0" dirty="0" smtClean="0">
              <a:latin typeface="Garamond" pitchFamily="18" charset="0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Garamond" pitchFamily="18" charset="0"/>
              </a:rPr>
              <a:t> </a:t>
            </a:r>
            <a:r>
              <a:rPr lang="en-GB" sz="2600" dirty="0" smtClean="0">
                <a:solidFill>
                  <a:srgbClr val="000099"/>
                </a:solidFill>
                <a:latin typeface="Garamond" pitchFamily="18" charset="0"/>
              </a:rPr>
              <a:t>Global Alignment </a:t>
            </a:r>
            <a:r>
              <a:rPr lang="en-GB" sz="2600" dirty="0" smtClean="0">
                <a:latin typeface="Garamond" pitchFamily="18" charset="0"/>
              </a:rPr>
              <a:t>– End-to-end alignment of input sequences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Garamond" pitchFamily="18" charset="0"/>
              </a:rPr>
              <a:t> Finds the best alignment across the whole sequences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Garamond" pitchFamily="18" charset="0"/>
              </a:rPr>
              <a:t> Comparing two genes with similar functions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600" dirty="0" smtClean="0">
                <a:latin typeface="Garamond" pitchFamily="18" charset="0"/>
              </a:rPr>
              <a:t> Needleman-</a:t>
            </a:r>
            <a:r>
              <a:rPr lang="en-GB" sz="2600" dirty="0" err="1" smtClean="0">
                <a:latin typeface="Garamond" pitchFamily="18" charset="0"/>
              </a:rPr>
              <a:t>Wunch</a:t>
            </a:r>
            <a:r>
              <a:rPr lang="en-GB" sz="2600" dirty="0" smtClean="0">
                <a:latin typeface="Garamond" pitchFamily="18" charset="0"/>
              </a:rPr>
              <a:t> dynamic programming algorithm</a:t>
            </a: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and Global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7784" y="1340768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CTGTCGCTTCACG</a:t>
            </a:r>
          </a:p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TGCCTGG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248980"/>
            <a:ext cx="4364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0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CT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CAC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  <a:p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</a:t>
            </a:r>
            <a:r>
              <a:rPr lang="en-US" sz="30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CT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───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sz="30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6504" y="3248980"/>
            <a:ext cx="3427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0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CT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3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ACG</a:t>
            </a:r>
          </a:p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</a:t>
            </a:r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─</a:t>
            </a:r>
            <a:r>
              <a:rPr lang="en-US" sz="30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CT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GG</a:t>
            </a:r>
            <a:endParaRPr lang="en-US" sz="3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4725144"/>
            <a:ext cx="2412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Georgia" pitchFamily="18" charset="0"/>
              </a:rPr>
              <a:t>Global </a:t>
            </a:r>
            <a:r>
              <a:rPr lang="en-US" sz="2200" dirty="0" smtClean="0">
                <a:latin typeface="Georgia" pitchFamily="18" charset="0"/>
              </a:rPr>
              <a:t>Alignment</a:t>
            </a:r>
            <a:endParaRPr lang="en-US" sz="2200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2140" y="4725144"/>
            <a:ext cx="2268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Georgia" pitchFamily="18" charset="0"/>
              </a:rPr>
              <a:t>Local </a:t>
            </a:r>
            <a:r>
              <a:rPr lang="en-US" sz="2200" dirty="0" smtClean="0">
                <a:latin typeface="Georgia" pitchFamily="18" charset="0"/>
              </a:rPr>
              <a:t>Alignment</a:t>
            </a:r>
            <a:endParaRPr lang="en-US" sz="22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Sequence Comparison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82488" y="2563742"/>
            <a:ext cx="7949952" cy="252144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600" dirty="0" smtClean="0">
                <a:latin typeface="Book Antiqua" pitchFamily="18" charset="0"/>
              </a:rPr>
              <a:t>Comparing biological sequences are fundamental to</a:t>
            </a:r>
          </a:p>
          <a:p>
            <a:pPr lvl="0" algn="ctr"/>
            <a:r>
              <a:rPr lang="en-US" sz="2600" dirty="0">
                <a:latin typeface="Book Antiqua" pitchFamily="18" charset="0"/>
              </a:rPr>
              <a:t>m</a:t>
            </a:r>
            <a:r>
              <a:rPr lang="en-US" sz="2600" dirty="0" smtClean="0">
                <a:latin typeface="Book Antiqua" pitchFamily="18" charset="0"/>
              </a:rPr>
              <a:t>ost of the domains in computational biology.</a:t>
            </a: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endParaRPr lang="en-US" sz="2600" dirty="0" smtClean="0">
              <a:latin typeface="Book Antiqua" pitchFamily="18" charset="0"/>
            </a:endParaRPr>
          </a:p>
          <a:p>
            <a:pPr lvl="0" algn="ctr"/>
            <a:r>
              <a:rPr lang="en-US" sz="2600" dirty="0" smtClean="0">
                <a:latin typeface="Book Antiqua" pitchFamily="18" charset="0"/>
              </a:rPr>
              <a:t>But it’s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600" dirty="0" smtClean="0">
                <a:latin typeface="Book Antiqua" pitchFamily="18" charset="0"/>
              </a:rPr>
              <a:t> easy!</a:t>
            </a: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Global alignment: Needleman-</a:t>
            </a:r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Wunsch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2352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75" y="2889684"/>
            <a:ext cx="5105877" cy="1295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7564" y="1484784"/>
            <a:ext cx="6444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Georgia" pitchFamily="18" charset="0"/>
              </a:rPr>
              <a:t>Recurrence: </a:t>
            </a:r>
            <a:r>
              <a:rPr lang="en-US" sz="2500" dirty="0" smtClean="0">
                <a:latin typeface="Georgia" pitchFamily="18" charset="0"/>
              </a:rPr>
              <a:t>For two sequences </a:t>
            </a:r>
            <a:r>
              <a:rPr lang="en-US" sz="2500" i="1" dirty="0" smtClean="0">
                <a:latin typeface="Georgia" pitchFamily="18" charset="0"/>
              </a:rPr>
              <a:t>s</a:t>
            </a:r>
            <a:r>
              <a:rPr lang="en-US" sz="2500" dirty="0" smtClean="0">
                <a:latin typeface="Georgia" pitchFamily="18" charset="0"/>
              </a:rPr>
              <a:t> and </a:t>
            </a:r>
            <a:r>
              <a:rPr lang="en-US" sz="2500" i="1" dirty="0" smtClean="0">
                <a:latin typeface="Georgia" pitchFamily="18" charset="0"/>
              </a:rPr>
              <a:t>t</a:t>
            </a:r>
            <a:endParaRPr lang="en-US" sz="2500" i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C42-9877-4DAC-8374-51BB01DFFFBB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NW Algorithm – An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Alphabet:</a:t>
            </a:r>
          </a:p>
          <a:p>
            <a:pPr lvl="1"/>
            <a:r>
              <a:rPr lang="en-US" dirty="0"/>
              <a:t>DNA, </a:t>
            </a:r>
            <a:r>
              <a:rPr lang="en-US" b="1" dirty="0">
                <a:cs typeface="Arial" pitchFamily="34" charset="0"/>
                <a:sym typeface="Math1" pitchFamily="2" charset="2"/>
              </a:rPr>
              <a:t>∑ = {A,C,G,T}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Input:</a:t>
            </a:r>
          </a:p>
          <a:p>
            <a:pPr lvl="1"/>
            <a:r>
              <a:rPr lang="en-US" dirty="0"/>
              <a:t>s = AAAC</a:t>
            </a:r>
          </a:p>
          <a:p>
            <a:pPr lvl="1"/>
            <a:r>
              <a:rPr lang="en-US" dirty="0"/>
              <a:t>t = AGC</a:t>
            </a:r>
          </a:p>
          <a:p>
            <a:endParaRPr lang="en-US" dirty="0"/>
          </a:p>
          <a:p>
            <a:r>
              <a:rPr lang="en-US" b="1" dirty="0"/>
              <a:t>Scoring scheme:</a:t>
            </a:r>
          </a:p>
          <a:p>
            <a:pPr lvl="1"/>
            <a:r>
              <a:rPr lang="el-GR" dirty="0">
                <a:cs typeface="Times New Roman" pitchFamily="18" charset="0"/>
              </a:rPr>
              <a:t>δ</a:t>
            </a:r>
            <a:r>
              <a:rPr lang="en-US" dirty="0" smtClean="0"/>
              <a:t>(x</a:t>
            </a:r>
            <a:r>
              <a:rPr lang="en-US" dirty="0"/>
              <a:t>, x) = 1</a:t>
            </a:r>
          </a:p>
          <a:p>
            <a:pPr lvl="1"/>
            <a:r>
              <a:rPr lang="el-GR" dirty="0">
                <a:cs typeface="Times New Roman" pitchFamily="18" charset="0"/>
              </a:rPr>
              <a:t>δ</a:t>
            </a:r>
            <a:r>
              <a:rPr lang="en-US" dirty="0" smtClean="0"/>
              <a:t>(x</a:t>
            </a:r>
            <a:r>
              <a:rPr lang="en-US" dirty="0"/>
              <a:t>,-) = -2</a:t>
            </a:r>
          </a:p>
          <a:p>
            <a:pPr lvl="1"/>
            <a:r>
              <a:rPr lang="el-GR" dirty="0">
                <a:cs typeface="Times New Roman" pitchFamily="18" charset="0"/>
              </a:rPr>
              <a:t>δ</a:t>
            </a:r>
            <a:r>
              <a:rPr lang="en-US" dirty="0" smtClean="0"/>
              <a:t>(x</a:t>
            </a:r>
            <a:r>
              <a:rPr lang="en-US" dirty="0"/>
              <a:t>, y) = 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1800" y="6167735"/>
            <a:ext cx="217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Adapted from</a:t>
            </a:r>
            <a:r>
              <a:rPr lang="en-US" sz="1200" dirty="0"/>
              <a:t> </a:t>
            </a:r>
            <a:r>
              <a:rPr lang="en-US" sz="1200" dirty="0" smtClean="0"/>
              <a:t>slides available at</a:t>
            </a:r>
          </a:p>
          <a:p>
            <a:pPr algn="ctr"/>
            <a:r>
              <a:rPr lang="en-US" sz="1200" dirty="0" smtClean="0"/>
              <a:t>www.bioalgorithms.info</a:t>
            </a:r>
          </a:p>
        </p:txBody>
      </p:sp>
    </p:spTree>
    <p:extLst>
      <p:ext uri="{BB962C8B-B14F-4D97-AF65-F5344CB8AC3E}">
        <p14:creationId xmlns:p14="http://schemas.microsoft.com/office/powerpoint/2010/main" val="32067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5500-269B-4C7F-B81A-65027EC0AD91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35994" name="Rectangle 1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NW Algorithm – An Example</a:t>
            </a:r>
          </a:p>
        </p:txBody>
      </p:sp>
      <p:graphicFrame>
        <p:nvGraphicFramePr>
          <p:cNvPr id="36288" name="Group 448"/>
          <p:cNvGraphicFramePr>
            <a:graphicFrameLocks noGrp="1"/>
          </p:cNvGraphicFramePr>
          <p:nvPr>
            <p:ph idx="1"/>
          </p:nvPr>
        </p:nvGraphicFramePr>
        <p:xfrm>
          <a:off x="4191000" y="1719263"/>
          <a:ext cx="4495800" cy="4411663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83820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Sans Serif" pitchFamily="34" charset="0"/>
                          <a:cs typeface="Microsoft Sans Serif" pitchFamily="34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6206" name="Group 366"/>
          <p:cNvGrpSpPr>
            <a:grpSpLocks/>
          </p:cNvGrpSpPr>
          <p:nvPr/>
        </p:nvGrpSpPr>
        <p:grpSpPr bwMode="auto">
          <a:xfrm>
            <a:off x="4191000" y="1708150"/>
            <a:ext cx="4495800" cy="4419600"/>
            <a:chOff x="2784" y="1076"/>
            <a:chExt cx="2832" cy="2784"/>
          </a:xfrm>
        </p:grpSpPr>
        <p:sp>
          <p:nvSpPr>
            <p:cNvPr id="36198" name="Line 358"/>
            <p:cNvSpPr>
              <a:spLocks noChangeShapeType="1"/>
            </p:cNvSpPr>
            <p:nvPr/>
          </p:nvSpPr>
          <p:spPr bwMode="auto">
            <a:xfrm flipH="1">
              <a:off x="2784" y="3397"/>
              <a:ext cx="2832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9" name="Line 359"/>
            <p:cNvSpPr>
              <a:spLocks noChangeShapeType="1"/>
            </p:cNvSpPr>
            <p:nvPr/>
          </p:nvSpPr>
          <p:spPr bwMode="auto">
            <a:xfrm flipH="1">
              <a:off x="2784" y="2009"/>
              <a:ext cx="2832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0" name="Line 360"/>
            <p:cNvSpPr>
              <a:spLocks noChangeShapeType="1"/>
            </p:cNvSpPr>
            <p:nvPr/>
          </p:nvSpPr>
          <p:spPr bwMode="auto">
            <a:xfrm flipH="1">
              <a:off x="2784" y="2470"/>
              <a:ext cx="2832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1" name="Line 361"/>
            <p:cNvSpPr>
              <a:spLocks noChangeShapeType="1"/>
            </p:cNvSpPr>
            <p:nvPr/>
          </p:nvSpPr>
          <p:spPr bwMode="auto">
            <a:xfrm flipH="1">
              <a:off x="2784" y="2928"/>
              <a:ext cx="2832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2" name="Line 362"/>
            <p:cNvSpPr>
              <a:spLocks noChangeShapeType="1"/>
            </p:cNvSpPr>
            <p:nvPr/>
          </p:nvSpPr>
          <p:spPr bwMode="auto">
            <a:xfrm flipH="1" flipV="1">
              <a:off x="3360" y="1076"/>
              <a:ext cx="0" cy="27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3" name="Line 363"/>
            <p:cNvSpPr>
              <a:spLocks noChangeShapeType="1"/>
            </p:cNvSpPr>
            <p:nvPr/>
          </p:nvSpPr>
          <p:spPr bwMode="auto">
            <a:xfrm flipH="1" flipV="1">
              <a:off x="5088" y="1076"/>
              <a:ext cx="0" cy="2784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4" name="Line 364"/>
            <p:cNvSpPr>
              <a:spLocks noChangeShapeType="1"/>
            </p:cNvSpPr>
            <p:nvPr/>
          </p:nvSpPr>
          <p:spPr bwMode="auto">
            <a:xfrm flipH="1" flipV="1">
              <a:off x="4512" y="1076"/>
              <a:ext cx="0" cy="2784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05" name="Line 365"/>
            <p:cNvSpPr>
              <a:spLocks noChangeShapeType="1"/>
            </p:cNvSpPr>
            <p:nvPr/>
          </p:nvSpPr>
          <p:spPr bwMode="auto">
            <a:xfrm flipH="1" flipV="1">
              <a:off x="3936" y="1076"/>
              <a:ext cx="0" cy="2784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7" name="Line 357"/>
            <p:cNvSpPr>
              <a:spLocks noChangeShapeType="1"/>
            </p:cNvSpPr>
            <p:nvPr/>
          </p:nvSpPr>
          <p:spPr bwMode="auto">
            <a:xfrm flipH="1">
              <a:off x="2784" y="1548"/>
              <a:ext cx="2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306" name="Rectangle 466"/>
          <p:cNvSpPr>
            <a:spLocks noChangeArrowheads="1"/>
          </p:cNvSpPr>
          <p:nvPr/>
        </p:nvSpPr>
        <p:spPr bwMode="auto">
          <a:xfrm>
            <a:off x="6172200" y="248285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-2</a:t>
            </a:r>
          </a:p>
        </p:txBody>
      </p:sp>
      <p:grpSp>
        <p:nvGrpSpPr>
          <p:cNvPr id="36314" name="Group 474"/>
          <p:cNvGrpSpPr>
            <a:grpSpLocks/>
          </p:cNvGrpSpPr>
          <p:nvPr/>
        </p:nvGrpSpPr>
        <p:grpSpPr bwMode="auto">
          <a:xfrm>
            <a:off x="7105650" y="2482850"/>
            <a:ext cx="1428750" cy="641350"/>
            <a:chOff x="4332" y="1564"/>
            <a:chExt cx="900" cy="404"/>
          </a:xfrm>
        </p:grpSpPr>
        <p:sp>
          <p:nvSpPr>
            <p:cNvPr id="36307" name="Rectangle 467"/>
            <p:cNvSpPr>
              <a:spLocks noChangeArrowheads="1"/>
            </p:cNvSpPr>
            <p:nvPr/>
          </p:nvSpPr>
          <p:spPr bwMode="auto">
            <a:xfrm>
              <a:off x="4332" y="1564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-4</a:t>
              </a:r>
            </a:p>
          </p:txBody>
        </p:sp>
        <p:sp>
          <p:nvSpPr>
            <p:cNvPr id="36308" name="Rectangle 468"/>
            <p:cNvSpPr>
              <a:spLocks noChangeArrowheads="1"/>
            </p:cNvSpPr>
            <p:nvPr/>
          </p:nvSpPr>
          <p:spPr bwMode="auto">
            <a:xfrm>
              <a:off x="4860" y="1564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-6</a:t>
              </a:r>
            </a:p>
          </p:txBody>
        </p:sp>
      </p:grpSp>
      <p:sp>
        <p:nvSpPr>
          <p:cNvPr id="36309" name="Rectangle 469"/>
          <p:cNvSpPr>
            <a:spLocks noChangeArrowheads="1"/>
          </p:cNvSpPr>
          <p:nvPr/>
        </p:nvSpPr>
        <p:spPr bwMode="auto">
          <a:xfrm>
            <a:off x="5353050" y="2482850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0</a:t>
            </a:r>
          </a:p>
        </p:txBody>
      </p:sp>
      <p:grpSp>
        <p:nvGrpSpPr>
          <p:cNvPr id="36315" name="Group 475"/>
          <p:cNvGrpSpPr>
            <a:grpSpLocks/>
          </p:cNvGrpSpPr>
          <p:nvPr/>
        </p:nvGrpSpPr>
        <p:grpSpPr bwMode="auto">
          <a:xfrm>
            <a:off x="5257800" y="3200400"/>
            <a:ext cx="590550" cy="2895600"/>
            <a:chOff x="3168" y="2016"/>
            <a:chExt cx="372" cy="1824"/>
          </a:xfrm>
        </p:grpSpPr>
        <p:sp>
          <p:nvSpPr>
            <p:cNvPr id="36310" name="Rectangle 470"/>
            <p:cNvSpPr>
              <a:spLocks noChangeArrowheads="1"/>
            </p:cNvSpPr>
            <p:nvPr/>
          </p:nvSpPr>
          <p:spPr bwMode="auto">
            <a:xfrm>
              <a:off x="3168" y="201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-2</a:t>
              </a:r>
            </a:p>
          </p:txBody>
        </p:sp>
        <p:sp>
          <p:nvSpPr>
            <p:cNvPr id="36311" name="Rectangle 471"/>
            <p:cNvSpPr>
              <a:spLocks noChangeArrowheads="1"/>
            </p:cNvSpPr>
            <p:nvPr/>
          </p:nvSpPr>
          <p:spPr bwMode="auto">
            <a:xfrm>
              <a:off x="3168" y="249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-4</a:t>
              </a:r>
            </a:p>
          </p:txBody>
        </p:sp>
        <p:sp>
          <p:nvSpPr>
            <p:cNvPr id="36312" name="Rectangle 472"/>
            <p:cNvSpPr>
              <a:spLocks noChangeArrowheads="1"/>
            </p:cNvSpPr>
            <p:nvPr/>
          </p:nvSpPr>
          <p:spPr bwMode="auto">
            <a:xfrm>
              <a:off x="3168" y="295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-6</a:t>
              </a:r>
            </a:p>
          </p:txBody>
        </p:sp>
        <p:sp>
          <p:nvSpPr>
            <p:cNvPr id="36313" name="Rectangle 473"/>
            <p:cNvSpPr>
              <a:spLocks noChangeArrowheads="1"/>
            </p:cNvSpPr>
            <p:nvPr/>
          </p:nvSpPr>
          <p:spPr bwMode="auto">
            <a:xfrm>
              <a:off x="3168" y="343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-8</a:t>
              </a:r>
            </a:p>
          </p:txBody>
        </p:sp>
      </p:grpSp>
      <p:sp>
        <p:nvSpPr>
          <p:cNvPr id="36316" name="Rectangle 476"/>
          <p:cNvSpPr>
            <a:spLocks noChangeArrowheads="1"/>
          </p:cNvSpPr>
          <p:nvPr/>
        </p:nvSpPr>
        <p:spPr bwMode="auto">
          <a:xfrm>
            <a:off x="6267450" y="3200400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1</a:t>
            </a:r>
          </a:p>
        </p:txBody>
      </p:sp>
      <p:sp>
        <p:nvSpPr>
          <p:cNvPr id="36317" name="Rectangle 477"/>
          <p:cNvSpPr>
            <a:spLocks noChangeArrowheads="1"/>
          </p:cNvSpPr>
          <p:nvPr/>
        </p:nvSpPr>
        <p:spPr bwMode="auto">
          <a:xfrm>
            <a:off x="7086600" y="320040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-1</a:t>
            </a:r>
          </a:p>
        </p:txBody>
      </p:sp>
      <p:sp>
        <p:nvSpPr>
          <p:cNvPr id="36319" name="Rectangle 479"/>
          <p:cNvSpPr>
            <a:spLocks noChangeArrowheads="1"/>
          </p:cNvSpPr>
          <p:nvPr/>
        </p:nvSpPr>
        <p:spPr bwMode="auto">
          <a:xfrm>
            <a:off x="6172200" y="396240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-1</a:t>
            </a:r>
          </a:p>
        </p:txBody>
      </p:sp>
      <p:sp>
        <p:nvSpPr>
          <p:cNvPr id="36322" name="Rectangle 482"/>
          <p:cNvSpPr>
            <a:spLocks noChangeArrowheads="1"/>
          </p:cNvSpPr>
          <p:nvPr/>
        </p:nvSpPr>
        <p:spPr bwMode="auto">
          <a:xfrm>
            <a:off x="7162800" y="3962400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0</a:t>
            </a:r>
          </a:p>
        </p:txBody>
      </p:sp>
      <p:grpSp>
        <p:nvGrpSpPr>
          <p:cNvPr id="36328" name="Group 488"/>
          <p:cNvGrpSpPr>
            <a:grpSpLocks/>
          </p:cNvGrpSpPr>
          <p:nvPr/>
        </p:nvGrpSpPr>
        <p:grpSpPr bwMode="auto">
          <a:xfrm>
            <a:off x="6172200" y="3200400"/>
            <a:ext cx="2362200" cy="2133600"/>
            <a:chOff x="3744" y="2016"/>
            <a:chExt cx="1488" cy="1344"/>
          </a:xfrm>
        </p:grpSpPr>
        <p:sp>
          <p:nvSpPr>
            <p:cNvPr id="36318" name="Rectangle 478"/>
            <p:cNvSpPr>
              <a:spLocks noChangeArrowheads="1"/>
            </p:cNvSpPr>
            <p:nvPr/>
          </p:nvSpPr>
          <p:spPr bwMode="auto">
            <a:xfrm>
              <a:off x="4848" y="201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-3</a:t>
              </a:r>
            </a:p>
          </p:txBody>
        </p:sp>
        <p:sp>
          <p:nvSpPr>
            <p:cNvPr id="36320" name="Rectangle 480"/>
            <p:cNvSpPr>
              <a:spLocks noChangeArrowheads="1"/>
            </p:cNvSpPr>
            <p:nvPr/>
          </p:nvSpPr>
          <p:spPr bwMode="auto">
            <a:xfrm>
              <a:off x="3744" y="295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-3</a:t>
              </a:r>
            </a:p>
          </p:txBody>
        </p:sp>
        <p:sp>
          <p:nvSpPr>
            <p:cNvPr id="36323" name="Rectangle 483"/>
            <p:cNvSpPr>
              <a:spLocks noChangeArrowheads="1"/>
            </p:cNvSpPr>
            <p:nvPr/>
          </p:nvSpPr>
          <p:spPr bwMode="auto">
            <a:xfrm>
              <a:off x="4860" y="249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-2</a:t>
              </a:r>
            </a:p>
          </p:txBody>
        </p:sp>
        <p:sp>
          <p:nvSpPr>
            <p:cNvPr id="36324" name="Rectangle 484"/>
            <p:cNvSpPr>
              <a:spLocks noChangeArrowheads="1"/>
            </p:cNvSpPr>
            <p:nvPr/>
          </p:nvSpPr>
          <p:spPr bwMode="auto">
            <a:xfrm>
              <a:off x="4332" y="295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-2</a:t>
              </a:r>
            </a:p>
          </p:txBody>
        </p:sp>
      </p:grpSp>
      <p:grpSp>
        <p:nvGrpSpPr>
          <p:cNvPr id="36329" name="Group 489"/>
          <p:cNvGrpSpPr>
            <a:grpSpLocks/>
          </p:cNvGrpSpPr>
          <p:nvPr/>
        </p:nvGrpSpPr>
        <p:grpSpPr bwMode="auto">
          <a:xfrm>
            <a:off x="6172200" y="5454650"/>
            <a:ext cx="1524000" cy="641350"/>
            <a:chOff x="3744" y="3436"/>
            <a:chExt cx="960" cy="404"/>
          </a:xfrm>
        </p:grpSpPr>
        <p:sp>
          <p:nvSpPr>
            <p:cNvPr id="36321" name="Rectangle 481"/>
            <p:cNvSpPr>
              <a:spLocks noChangeArrowheads="1"/>
            </p:cNvSpPr>
            <p:nvPr/>
          </p:nvSpPr>
          <p:spPr bwMode="auto">
            <a:xfrm>
              <a:off x="3744" y="343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/>
                <a:t>-5</a:t>
              </a:r>
            </a:p>
          </p:txBody>
        </p:sp>
        <p:sp>
          <p:nvSpPr>
            <p:cNvPr id="36325" name="Rectangle 485"/>
            <p:cNvSpPr>
              <a:spLocks noChangeArrowheads="1"/>
            </p:cNvSpPr>
            <p:nvPr/>
          </p:nvSpPr>
          <p:spPr bwMode="auto">
            <a:xfrm>
              <a:off x="4332" y="3436"/>
              <a:ext cx="3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dirty="0"/>
                <a:t>-4</a:t>
              </a:r>
            </a:p>
          </p:txBody>
        </p:sp>
      </p:grpSp>
      <p:sp>
        <p:nvSpPr>
          <p:cNvPr id="36326" name="Rectangle 486"/>
          <p:cNvSpPr>
            <a:spLocks noChangeArrowheads="1"/>
          </p:cNvSpPr>
          <p:nvPr/>
        </p:nvSpPr>
        <p:spPr bwMode="auto">
          <a:xfrm>
            <a:off x="7943850" y="469265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-1</a:t>
            </a:r>
          </a:p>
        </p:txBody>
      </p:sp>
      <p:sp>
        <p:nvSpPr>
          <p:cNvPr id="36327" name="Rectangle 487"/>
          <p:cNvSpPr>
            <a:spLocks noChangeArrowheads="1"/>
          </p:cNvSpPr>
          <p:nvPr/>
        </p:nvSpPr>
        <p:spPr bwMode="auto">
          <a:xfrm>
            <a:off x="7943850" y="5454650"/>
            <a:ext cx="5597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</a:t>
            </a:r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36341" name="Text Box 501"/>
          <p:cNvSpPr txBox="1">
            <a:spLocks noChangeArrowheads="1"/>
          </p:cNvSpPr>
          <p:nvPr/>
        </p:nvSpPr>
        <p:spPr bwMode="auto">
          <a:xfrm>
            <a:off x="1371600" y="3429000"/>
            <a:ext cx="1066800" cy="116998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AG-C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AAAC</a:t>
            </a:r>
          </a:p>
        </p:txBody>
      </p:sp>
      <p:sp>
        <p:nvSpPr>
          <p:cNvPr id="36342" name="Text Box 502"/>
          <p:cNvSpPr txBox="1">
            <a:spLocks noChangeArrowheads="1"/>
          </p:cNvSpPr>
          <p:nvPr/>
        </p:nvSpPr>
        <p:spPr bwMode="auto">
          <a:xfrm>
            <a:off x="1371600" y="2057400"/>
            <a:ext cx="1066800" cy="1169988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-AGC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AAAC</a:t>
            </a:r>
          </a:p>
        </p:txBody>
      </p:sp>
      <p:grpSp>
        <p:nvGrpSpPr>
          <p:cNvPr id="36349" name="Group 509"/>
          <p:cNvGrpSpPr>
            <a:grpSpLocks/>
          </p:cNvGrpSpPr>
          <p:nvPr/>
        </p:nvGrpSpPr>
        <p:grpSpPr bwMode="auto">
          <a:xfrm>
            <a:off x="5562600" y="2971800"/>
            <a:ext cx="2419350" cy="2514600"/>
            <a:chOff x="3360" y="1872"/>
            <a:chExt cx="1524" cy="1584"/>
          </a:xfrm>
        </p:grpSpPr>
        <p:sp>
          <p:nvSpPr>
            <p:cNvPr id="36332" name="Line 492"/>
            <p:cNvSpPr>
              <a:spLocks noChangeShapeType="1"/>
            </p:cNvSpPr>
            <p:nvPr/>
          </p:nvSpPr>
          <p:spPr bwMode="auto">
            <a:xfrm flipH="1" flipV="1">
              <a:off x="4692" y="3264"/>
              <a:ext cx="192" cy="19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1" name="Line 491"/>
            <p:cNvSpPr>
              <a:spLocks noChangeShapeType="1"/>
            </p:cNvSpPr>
            <p:nvPr/>
          </p:nvSpPr>
          <p:spPr bwMode="auto">
            <a:xfrm flipH="1" flipV="1">
              <a:off x="4117" y="2809"/>
              <a:ext cx="192" cy="19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4" name="Line 494"/>
            <p:cNvSpPr>
              <a:spLocks noChangeShapeType="1"/>
            </p:cNvSpPr>
            <p:nvPr/>
          </p:nvSpPr>
          <p:spPr bwMode="auto">
            <a:xfrm flipH="1" flipV="1">
              <a:off x="4512" y="2818"/>
              <a:ext cx="0" cy="206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6" name="Line 496"/>
            <p:cNvSpPr>
              <a:spLocks noChangeShapeType="1"/>
            </p:cNvSpPr>
            <p:nvPr/>
          </p:nvSpPr>
          <p:spPr bwMode="auto">
            <a:xfrm flipH="1" flipV="1">
              <a:off x="3541" y="1882"/>
              <a:ext cx="192" cy="19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7" name="Line 497"/>
            <p:cNvSpPr>
              <a:spLocks noChangeShapeType="1"/>
            </p:cNvSpPr>
            <p:nvPr/>
          </p:nvSpPr>
          <p:spPr bwMode="auto">
            <a:xfrm flipH="1" flipV="1">
              <a:off x="3360" y="1872"/>
              <a:ext cx="0" cy="206"/>
            </a:xfrm>
            <a:prstGeom prst="line">
              <a:avLst/>
            </a:prstGeom>
            <a:noFill/>
            <a:ln w="50800">
              <a:solidFill>
                <a:srgbClr val="33CC33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3" name="Line 493"/>
            <p:cNvSpPr>
              <a:spLocks noChangeShapeType="1"/>
            </p:cNvSpPr>
            <p:nvPr/>
          </p:nvSpPr>
          <p:spPr bwMode="auto">
            <a:xfrm flipH="1" flipV="1">
              <a:off x="3541" y="2352"/>
              <a:ext cx="192" cy="192"/>
            </a:xfrm>
            <a:prstGeom prst="line">
              <a:avLst/>
            </a:prstGeom>
            <a:noFill/>
            <a:ln w="50800">
              <a:solidFill>
                <a:srgbClr val="33CC33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35" name="Line 495"/>
            <p:cNvSpPr>
              <a:spLocks noChangeShapeType="1"/>
            </p:cNvSpPr>
            <p:nvPr/>
          </p:nvSpPr>
          <p:spPr bwMode="auto">
            <a:xfrm flipH="1" flipV="1">
              <a:off x="4117" y="2352"/>
              <a:ext cx="192" cy="192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43" name="Line 503"/>
            <p:cNvSpPr>
              <a:spLocks noChangeShapeType="1"/>
            </p:cNvSpPr>
            <p:nvPr/>
          </p:nvSpPr>
          <p:spPr bwMode="auto">
            <a:xfrm flipH="1" flipV="1">
              <a:off x="3936" y="2338"/>
              <a:ext cx="0" cy="20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346" name="Text Box 506"/>
          <p:cNvSpPr txBox="1">
            <a:spLocks noChangeArrowheads="1"/>
          </p:cNvSpPr>
          <p:nvPr/>
        </p:nvSpPr>
        <p:spPr bwMode="auto">
          <a:xfrm>
            <a:off x="1371600" y="4876800"/>
            <a:ext cx="1066800" cy="1169988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A-GC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AAAC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6489340"/>
            <a:ext cx="3777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Courtesy: Dr. </a:t>
            </a:r>
            <a:r>
              <a:rPr lang="en-US" sz="1100" dirty="0" err="1" smtClean="0"/>
              <a:t>Atif</a:t>
            </a:r>
            <a:r>
              <a:rPr lang="en-US" sz="1100" dirty="0" smtClean="0"/>
              <a:t> </a:t>
            </a:r>
            <a:r>
              <a:rPr lang="en-US" sz="1100" dirty="0" err="1" smtClean="0"/>
              <a:t>Hasan</a:t>
            </a:r>
            <a:r>
              <a:rPr lang="en-US" sz="1100" dirty="0" smtClean="0"/>
              <a:t> </a:t>
            </a:r>
            <a:r>
              <a:rPr lang="en-US" sz="1100" dirty="0" err="1" smtClean="0"/>
              <a:t>Rahman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290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06" grpId="0"/>
      <p:bldP spid="36316" grpId="0"/>
      <p:bldP spid="36317" grpId="0"/>
      <p:bldP spid="36319" grpId="0"/>
      <p:bldP spid="36322" grpId="0"/>
      <p:bldP spid="36326" grpId="0"/>
      <p:bldP spid="36327" grpId="0"/>
      <p:bldP spid="36341" grpId="0" animBg="1"/>
      <p:bldP spid="36342" grpId="0" animBg="1"/>
      <p:bldP spid="363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itchFamily="18" charset="0"/>
              </a:rPr>
              <a:t>Needleman </a:t>
            </a:r>
            <a:r>
              <a:rPr lang="en-US" dirty="0" err="1">
                <a:cs typeface="Times New Roman" pitchFamily="18" charset="0"/>
              </a:rPr>
              <a:t>Wunsch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(NW)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u="sng" dirty="0" smtClean="0">
                <a:latin typeface="Lucida Sans Unicode" pitchFamily="34" charset="0"/>
                <a:cs typeface="Lucida Sans Unicode" pitchFamily="34" charset="0"/>
              </a:rPr>
              <a:t>Needleman </a:t>
            </a:r>
            <a:r>
              <a:rPr lang="en-US" sz="2000" u="sng" dirty="0" err="1" smtClean="0">
                <a:latin typeface="Lucida Sans Unicode" pitchFamily="34" charset="0"/>
                <a:cs typeface="Lucida Sans Unicode" pitchFamily="34" charset="0"/>
              </a:rPr>
              <a:t>Wunsch</a:t>
            </a:r>
            <a:r>
              <a:rPr lang="en-US" sz="2000" u="sng" dirty="0" smtClean="0">
                <a:latin typeface="Lucida Sans Unicode" pitchFamily="34" charset="0"/>
                <a:cs typeface="Lucida Sans Unicode" pitchFamily="34" charset="0"/>
              </a:rPr>
              <a:t> (</a:t>
            </a:r>
            <a:r>
              <a:rPr lang="en-US" sz="2000" u="sng" dirty="0" err="1" smtClean="0">
                <a:latin typeface="Lucida Sans Unicode" pitchFamily="34" charset="0"/>
                <a:cs typeface="Lucida Sans Unicode" pitchFamily="34" charset="0"/>
              </a:rPr>
              <a:t>s,t</a:t>
            </a:r>
            <a:r>
              <a:rPr lang="en-US" sz="2000" u="sng" dirty="0" smtClean="0">
                <a:latin typeface="Lucida Sans Unicode" pitchFamily="34" charset="0"/>
                <a:cs typeface="Lucida Sans Unicode" pitchFamily="34" charset="0"/>
              </a:rPr>
              <a:t>)</a:t>
            </a:r>
            <a:endParaRPr lang="en-US" sz="2000" u="sng" dirty="0">
              <a:latin typeface="Lucida Sans Unicode" pitchFamily="34" charset="0"/>
              <a:cs typeface="Lucida Sans Unicode" pitchFamily="34" charset="0"/>
            </a:endParaRP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m </a:t>
            </a:r>
            <a:r>
              <a:rPr lang="en-US" sz="2000" dirty="0">
                <a:latin typeface="Lucida Sans Unicode" charset="0"/>
                <a:sym typeface="Wingdings" charset="2"/>
              </a:rPr>
              <a:t> 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  <a:sym typeface="Wingdings" charset="2"/>
              </a:rPr>
              <a:t>length(s)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 smtClean="0">
                <a:latin typeface="Lucida Sans Unicode" pitchFamily="34" charset="0"/>
                <a:cs typeface="Lucida Sans Unicode" pitchFamily="34" charset="0"/>
                <a:sym typeface="Wingdings" charset="2"/>
              </a:rPr>
              <a:t>n</a:t>
            </a: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000" dirty="0">
                <a:latin typeface="Lucida Sans Unicode" charset="0"/>
                <a:sym typeface="Wingdings" charset="2"/>
              </a:rPr>
              <a:t> 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  <a:sym typeface="Wingdings" charset="2"/>
              </a:rPr>
              <a:t>length(t)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V[0,0] </a:t>
            </a:r>
            <a:r>
              <a:rPr lang="en-US" sz="2000" dirty="0" smtClean="0">
                <a:latin typeface="Lucida Sans Unicode" charset="0"/>
                <a:sym typeface="Wingdings" charset="2"/>
              </a:rPr>
              <a:t> 0</a:t>
            </a:r>
            <a:endParaRPr lang="en-US" sz="2000" dirty="0">
              <a:latin typeface="Lucida Sans Unicode" pitchFamily="34" charset="0"/>
              <a:cs typeface="Lucida Sans Unicode" pitchFamily="34" charset="0"/>
            </a:endParaRP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f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or 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in 1:m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V[i,0]=V[i-1,0]+</a:t>
            </a:r>
            <a:r>
              <a:rPr lang="el-GR" sz="2000" dirty="0">
                <a:cs typeface="Times New Roman" pitchFamily="18" charset="0"/>
              </a:rPr>
              <a:t>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n-US" sz="2000" dirty="0" err="1" smtClean="0">
                <a:cs typeface="Times New Roman" pitchFamily="18" charset="0"/>
              </a:rPr>
              <a:t>s</a:t>
            </a:r>
            <a:r>
              <a:rPr lang="en-US" sz="2000" baseline="-25000" dirty="0" err="1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,-)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for 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j </a:t>
            </a: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in 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1:n</a:t>
            </a:r>
            <a:endParaRPr lang="en-US" sz="2000" dirty="0">
              <a:latin typeface="Lucida Sans Unicode" pitchFamily="34" charset="0"/>
              <a:cs typeface="Lucida Sans Unicode" pitchFamily="34" charset="0"/>
            </a:endParaRP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V[0,j]=V[0,j-1]+</a:t>
            </a:r>
            <a:r>
              <a:rPr lang="el-GR" sz="2000" dirty="0" smtClean="0">
                <a:cs typeface="Times New Roman" pitchFamily="18" charset="0"/>
              </a:rPr>
              <a:t> </a:t>
            </a:r>
            <a:r>
              <a:rPr lang="el-GR" sz="2000" dirty="0">
                <a:cs typeface="Times New Roman" pitchFamily="18" charset="0"/>
              </a:rPr>
              <a:t>δ</a:t>
            </a:r>
            <a:r>
              <a:rPr lang="en-US" sz="2000" dirty="0" smtClean="0">
                <a:cs typeface="Times New Roman" pitchFamily="18" charset="0"/>
              </a:rPr>
              <a:t>(-,</a:t>
            </a:r>
            <a:r>
              <a:rPr lang="en-US" sz="2000" dirty="0" err="1" smtClean="0">
                <a:cs typeface="Times New Roman" pitchFamily="18" charset="0"/>
              </a:rPr>
              <a:t>t</a:t>
            </a:r>
            <a:r>
              <a:rPr lang="en-US" sz="2000" baseline="-25000" dirty="0" err="1" smtClean="0">
                <a:cs typeface="Times New Roman" pitchFamily="18" charset="0"/>
              </a:rPr>
              <a:t>j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for 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i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in 1:n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for j in 1:m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	V[</a:t>
            </a:r>
            <a:r>
              <a:rPr lang="en-US" sz="2000" dirty="0" err="1" smtClean="0">
                <a:latin typeface="Lucida Sans Unicode" pitchFamily="34" charset="0"/>
                <a:cs typeface="Lucida Sans Unicode" pitchFamily="34" charset="0"/>
              </a:rPr>
              <a:t>i,j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]=max 	V[i-1,j-1]+</a:t>
            </a:r>
            <a:r>
              <a:rPr lang="el-GR" sz="2000" dirty="0" smtClean="0">
                <a:cs typeface="Times New Roman" pitchFamily="18" charset="0"/>
              </a:rPr>
              <a:t> </a:t>
            </a:r>
            <a:r>
              <a:rPr lang="el-GR" sz="2000" dirty="0">
                <a:cs typeface="Times New Roman" pitchFamily="18" charset="0"/>
              </a:rPr>
              <a:t>δ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s</a:t>
            </a:r>
            <a:r>
              <a:rPr lang="en-US" sz="2000" baseline="-25000" dirty="0" err="1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,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</a:t>
            </a:r>
            <a:r>
              <a:rPr lang="en-US" sz="2000" baseline="-25000" dirty="0" err="1">
                <a:cs typeface="Times New Roman" pitchFamily="18" charset="0"/>
              </a:rPr>
              <a:t>j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V[i-1,j]+</a:t>
            </a:r>
            <a:r>
              <a:rPr lang="el-GR" sz="2000" dirty="0" smtClean="0">
                <a:cs typeface="Times New Roman" pitchFamily="18" charset="0"/>
              </a:rPr>
              <a:t> </a:t>
            </a:r>
            <a:r>
              <a:rPr lang="el-GR" sz="2000" dirty="0">
                <a:cs typeface="Times New Roman" pitchFamily="18" charset="0"/>
              </a:rPr>
              <a:t>δ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dirty="0" err="1">
                <a:cs typeface="Times New Roman" pitchFamily="18" charset="0"/>
              </a:rPr>
              <a:t>s</a:t>
            </a:r>
            <a:r>
              <a:rPr lang="en-US" sz="2000" baseline="-25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dirty="0" smtClean="0">
                <a:cs typeface="Times New Roman" pitchFamily="18" charset="0"/>
              </a:rPr>
              <a:t>-)</a:t>
            </a:r>
          </a:p>
          <a:p>
            <a:pPr marL="609600" indent="-609600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Lucida Sans Unicode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Lucida Sans Unicode" pitchFamily="34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V[i,j-1</a:t>
            </a:r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]+</a:t>
            </a:r>
            <a:r>
              <a:rPr lang="el-GR" sz="2000" dirty="0">
                <a:cs typeface="Times New Roman" pitchFamily="18" charset="0"/>
              </a:rPr>
              <a:t> δ</a:t>
            </a:r>
            <a:r>
              <a:rPr lang="en-US" sz="2000" dirty="0" smtClean="0">
                <a:cs typeface="Times New Roman" pitchFamily="18" charset="0"/>
              </a:rPr>
              <a:t>(-, </a:t>
            </a:r>
            <a:r>
              <a:rPr lang="en-US" sz="2000" dirty="0" err="1">
                <a:cs typeface="Times New Roman" pitchFamily="18" charset="0"/>
              </a:rPr>
              <a:t>t</a:t>
            </a:r>
            <a:r>
              <a:rPr lang="en-US" sz="2000" baseline="-25000" dirty="0" err="1">
                <a:cs typeface="Times New Roman" pitchFamily="18" charset="0"/>
              </a:rPr>
              <a:t>j</a:t>
            </a:r>
            <a:r>
              <a:rPr lang="en-US" sz="2000" dirty="0">
                <a:cs typeface="Times New Roman" pitchFamily="18" charset="0"/>
              </a:rPr>
              <a:t>)</a:t>
            </a:r>
            <a:endParaRPr lang="en-US" sz="2000" dirty="0">
              <a:latin typeface="Lucida Sans Unicode" pitchFamily="34" charset="0"/>
              <a:cs typeface="Lucida Sans Unicode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2895600" y="4648200"/>
            <a:ext cx="198119" cy="990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4462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6568" y="2670548"/>
            <a:ext cx="3419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itchFamily="18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 “mini” </a:t>
            </a:r>
            <a:r>
              <a:rPr lang="en-US" sz="2000" dirty="0" smtClean="0">
                <a:solidFill>
                  <a:srgbClr val="0000CC"/>
                </a:solidFill>
                <a:latin typeface="Georgia" pitchFamily="18" charset="0"/>
              </a:rPr>
              <a:t>global alignment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between substrings </a:t>
            </a:r>
            <a:r>
              <a:rPr lang="en-US" sz="2000" dirty="0" smtClean="0">
                <a:latin typeface="Georgia" pitchFamily="18" charset="0"/>
              </a:rPr>
              <a:t>of the </a:t>
            </a:r>
          </a:p>
          <a:p>
            <a:r>
              <a:rPr lang="en-US" sz="2000" dirty="0" smtClean="0">
                <a:latin typeface="Georgia" pitchFamily="18" charset="0"/>
              </a:rPr>
              <a:t>original sequences</a:t>
            </a:r>
            <a:endParaRPr lang="en-US" sz="2000" i="1" dirty="0">
              <a:latin typeface="Georgia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3548" y="2206452"/>
            <a:ext cx="4343400" cy="3200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5036" y="3576464"/>
            <a:ext cx="2652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/>
              <a:t>Global alignment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399148" y="2587452"/>
            <a:ext cx="685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579748" y="2206452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4084948" y="3197052"/>
            <a:ext cx="76200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541648" y="2204864"/>
            <a:ext cx="4319588" cy="3124200"/>
          </a:xfrm>
          <a:custGeom>
            <a:avLst/>
            <a:gdLst>
              <a:gd name="T0" fmla="*/ 0 w 2721"/>
              <a:gd name="T1" fmla="*/ 0 h 1968"/>
              <a:gd name="T2" fmla="*/ 2147483647 w 2721"/>
              <a:gd name="T3" fmla="*/ 2147483647 h 1968"/>
              <a:gd name="T4" fmla="*/ 2147483647 w 2721"/>
              <a:gd name="T5" fmla="*/ 2147483647 h 1968"/>
              <a:gd name="T6" fmla="*/ 2147483647 w 2721"/>
              <a:gd name="T7" fmla="*/ 2147483647 h 1968"/>
              <a:gd name="T8" fmla="*/ 2147483647 w 2721"/>
              <a:gd name="T9" fmla="*/ 2147483647 h 1968"/>
              <a:gd name="T10" fmla="*/ 2147483647 w 2721"/>
              <a:gd name="T11" fmla="*/ 2147483647 h 1968"/>
              <a:gd name="T12" fmla="*/ 2147483647 w 2721"/>
              <a:gd name="T13" fmla="*/ 2147483647 h 1968"/>
              <a:gd name="T14" fmla="*/ 2147483647 w 2721"/>
              <a:gd name="T15" fmla="*/ 2147483647 h 1968"/>
              <a:gd name="T16" fmla="*/ 2147483647 w 2721"/>
              <a:gd name="T17" fmla="*/ 2147483647 h 1968"/>
              <a:gd name="T18" fmla="*/ 2147483647 w 2721"/>
              <a:gd name="T19" fmla="*/ 2147483647 h 1968"/>
              <a:gd name="T20" fmla="*/ 2147483647 w 2721"/>
              <a:gd name="T21" fmla="*/ 2147483647 h 1968"/>
              <a:gd name="T22" fmla="*/ 2147483647 w 2721"/>
              <a:gd name="T23" fmla="*/ 2147483647 h 1968"/>
              <a:gd name="T24" fmla="*/ 2147483647 w 2721"/>
              <a:gd name="T25" fmla="*/ 2147483647 h 1968"/>
              <a:gd name="T26" fmla="*/ 2147483647 w 2721"/>
              <a:gd name="T27" fmla="*/ 2147483647 h 1968"/>
              <a:gd name="T28" fmla="*/ 2147483647 w 2721"/>
              <a:gd name="T29" fmla="*/ 2147483647 h 1968"/>
              <a:gd name="T30" fmla="*/ 2147483647 w 2721"/>
              <a:gd name="T31" fmla="*/ 2147483647 h 1968"/>
              <a:gd name="T32" fmla="*/ 2147483647 w 2721"/>
              <a:gd name="T33" fmla="*/ 2147483647 h 1968"/>
              <a:gd name="T34" fmla="*/ 2147483647 w 2721"/>
              <a:gd name="T35" fmla="*/ 2147483647 h 1968"/>
              <a:gd name="T36" fmla="*/ 2147483647 w 2721"/>
              <a:gd name="T37" fmla="*/ 2147483647 h 1968"/>
              <a:gd name="T38" fmla="*/ 2147483647 w 2721"/>
              <a:gd name="T39" fmla="*/ 2147483647 h 1968"/>
              <a:gd name="T40" fmla="*/ 2147483647 w 2721"/>
              <a:gd name="T41" fmla="*/ 2147483647 h 1968"/>
              <a:gd name="T42" fmla="*/ 2147483647 w 2721"/>
              <a:gd name="T43" fmla="*/ 2147483647 h 1968"/>
              <a:gd name="T44" fmla="*/ 2147483647 w 2721"/>
              <a:gd name="T45" fmla="*/ 2147483647 h 1968"/>
              <a:gd name="T46" fmla="*/ 2147483647 w 2721"/>
              <a:gd name="T47" fmla="*/ 2147483647 h 1968"/>
              <a:gd name="T48" fmla="*/ 2147483647 w 2721"/>
              <a:gd name="T49" fmla="*/ 2147483647 h 1968"/>
              <a:gd name="T50" fmla="*/ 2147483647 w 2721"/>
              <a:gd name="T51" fmla="*/ 2147483647 h 1968"/>
              <a:gd name="T52" fmla="*/ 2147483647 w 2721"/>
              <a:gd name="T53" fmla="*/ 2147483647 h 1968"/>
              <a:gd name="T54" fmla="*/ 2147483647 w 2721"/>
              <a:gd name="T55" fmla="*/ 2147483647 h 1968"/>
              <a:gd name="T56" fmla="*/ 2147483647 w 2721"/>
              <a:gd name="T57" fmla="*/ 2147483647 h 1968"/>
              <a:gd name="T58" fmla="*/ 2147483647 w 2721"/>
              <a:gd name="T59" fmla="*/ 2147483647 h 1968"/>
              <a:gd name="T60" fmla="*/ 2147483647 w 2721"/>
              <a:gd name="T61" fmla="*/ 2147483647 h 196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721"/>
              <a:gd name="T94" fmla="*/ 0 h 1968"/>
              <a:gd name="T95" fmla="*/ 2721 w 2721"/>
              <a:gd name="T96" fmla="*/ 1968 h 196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721" h="1968">
                <a:moveTo>
                  <a:pt x="0" y="0"/>
                </a:moveTo>
                <a:cubicBezTo>
                  <a:pt x="24" y="8"/>
                  <a:pt x="50" y="20"/>
                  <a:pt x="72" y="32"/>
                </a:cubicBezTo>
                <a:cubicBezTo>
                  <a:pt x="89" y="41"/>
                  <a:pt x="120" y="64"/>
                  <a:pt x="120" y="64"/>
                </a:cubicBezTo>
                <a:cubicBezTo>
                  <a:pt x="149" y="108"/>
                  <a:pt x="218" y="130"/>
                  <a:pt x="256" y="168"/>
                </a:cubicBezTo>
                <a:cubicBezTo>
                  <a:pt x="264" y="176"/>
                  <a:pt x="271" y="185"/>
                  <a:pt x="280" y="192"/>
                </a:cubicBezTo>
                <a:cubicBezTo>
                  <a:pt x="295" y="204"/>
                  <a:pt x="328" y="224"/>
                  <a:pt x="328" y="224"/>
                </a:cubicBezTo>
                <a:cubicBezTo>
                  <a:pt x="347" y="253"/>
                  <a:pt x="364" y="253"/>
                  <a:pt x="392" y="272"/>
                </a:cubicBezTo>
                <a:cubicBezTo>
                  <a:pt x="414" y="305"/>
                  <a:pt x="446" y="311"/>
                  <a:pt x="480" y="328"/>
                </a:cubicBezTo>
                <a:cubicBezTo>
                  <a:pt x="601" y="389"/>
                  <a:pt x="747" y="386"/>
                  <a:pt x="880" y="392"/>
                </a:cubicBezTo>
                <a:cubicBezTo>
                  <a:pt x="932" y="409"/>
                  <a:pt x="978" y="449"/>
                  <a:pt x="1024" y="480"/>
                </a:cubicBezTo>
                <a:cubicBezTo>
                  <a:pt x="1033" y="486"/>
                  <a:pt x="1039" y="497"/>
                  <a:pt x="1048" y="504"/>
                </a:cubicBezTo>
                <a:cubicBezTo>
                  <a:pt x="1063" y="516"/>
                  <a:pt x="1096" y="536"/>
                  <a:pt x="1096" y="536"/>
                </a:cubicBezTo>
                <a:cubicBezTo>
                  <a:pt x="1116" y="567"/>
                  <a:pt x="1133" y="561"/>
                  <a:pt x="1160" y="584"/>
                </a:cubicBezTo>
                <a:cubicBezTo>
                  <a:pt x="1274" y="679"/>
                  <a:pt x="1301" y="671"/>
                  <a:pt x="1456" y="680"/>
                </a:cubicBezTo>
                <a:cubicBezTo>
                  <a:pt x="1513" y="699"/>
                  <a:pt x="1490" y="687"/>
                  <a:pt x="1528" y="712"/>
                </a:cubicBezTo>
                <a:cubicBezTo>
                  <a:pt x="1559" y="758"/>
                  <a:pt x="1578" y="793"/>
                  <a:pt x="1624" y="824"/>
                </a:cubicBezTo>
                <a:cubicBezTo>
                  <a:pt x="1639" y="870"/>
                  <a:pt x="1619" y="832"/>
                  <a:pt x="1656" y="856"/>
                </a:cubicBezTo>
                <a:cubicBezTo>
                  <a:pt x="1665" y="862"/>
                  <a:pt x="1671" y="873"/>
                  <a:pt x="1680" y="880"/>
                </a:cubicBezTo>
                <a:cubicBezTo>
                  <a:pt x="1695" y="892"/>
                  <a:pt x="1728" y="912"/>
                  <a:pt x="1728" y="912"/>
                </a:cubicBezTo>
                <a:cubicBezTo>
                  <a:pt x="1767" y="970"/>
                  <a:pt x="1805" y="1057"/>
                  <a:pt x="1864" y="1096"/>
                </a:cubicBezTo>
                <a:cubicBezTo>
                  <a:pt x="1886" y="1129"/>
                  <a:pt x="1919" y="1152"/>
                  <a:pt x="1944" y="1184"/>
                </a:cubicBezTo>
                <a:cubicBezTo>
                  <a:pt x="1975" y="1224"/>
                  <a:pt x="1997" y="1267"/>
                  <a:pt x="2040" y="1296"/>
                </a:cubicBezTo>
                <a:cubicBezTo>
                  <a:pt x="2064" y="1332"/>
                  <a:pt x="2082" y="1362"/>
                  <a:pt x="2112" y="1392"/>
                </a:cubicBezTo>
                <a:cubicBezTo>
                  <a:pt x="2130" y="1446"/>
                  <a:pt x="2105" y="1382"/>
                  <a:pt x="2152" y="1448"/>
                </a:cubicBezTo>
                <a:cubicBezTo>
                  <a:pt x="2187" y="1497"/>
                  <a:pt x="2126" y="1449"/>
                  <a:pt x="2184" y="1488"/>
                </a:cubicBezTo>
                <a:cubicBezTo>
                  <a:pt x="2243" y="1576"/>
                  <a:pt x="2345" y="1600"/>
                  <a:pt x="2440" y="1632"/>
                </a:cubicBezTo>
                <a:cubicBezTo>
                  <a:pt x="2466" y="1641"/>
                  <a:pt x="2486" y="1655"/>
                  <a:pt x="2512" y="1664"/>
                </a:cubicBezTo>
                <a:cubicBezTo>
                  <a:pt x="2530" y="1691"/>
                  <a:pt x="2589" y="1750"/>
                  <a:pt x="2616" y="1768"/>
                </a:cubicBezTo>
                <a:cubicBezTo>
                  <a:pt x="2637" y="1799"/>
                  <a:pt x="2657" y="1830"/>
                  <a:pt x="2672" y="1864"/>
                </a:cubicBezTo>
                <a:cubicBezTo>
                  <a:pt x="2679" y="1879"/>
                  <a:pt x="2679" y="1898"/>
                  <a:pt x="2688" y="1912"/>
                </a:cubicBezTo>
                <a:cubicBezTo>
                  <a:pt x="2721" y="1962"/>
                  <a:pt x="2720" y="1941"/>
                  <a:pt x="2720" y="19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37236" y="2587452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3856348" y="2890664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81800" y="6167735"/>
            <a:ext cx="217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Adapted from</a:t>
            </a:r>
            <a:r>
              <a:rPr lang="en-US" sz="1200" dirty="0"/>
              <a:t> </a:t>
            </a:r>
            <a:r>
              <a:rPr lang="en-US" sz="1200" dirty="0" smtClean="0"/>
              <a:t>slides available at</a:t>
            </a:r>
          </a:p>
          <a:p>
            <a:pPr algn="ctr"/>
            <a:r>
              <a:rPr lang="en-US" sz="1200" dirty="0" smtClean="0"/>
              <a:t>www.bioalgorithms.info</a:t>
            </a:r>
          </a:p>
        </p:txBody>
      </p:sp>
    </p:spTree>
    <p:extLst>
      <p:ext uri="{BB962C8B-B14F-4D97-AF65-F5344CB8AC3E}">
        <p14:creationId xmlns:p14="http://schemas.microsoft.com/office/powerpoint/2010/main" val="34909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4462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0268" y="1232756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 smtClean="0">
                <a:solidFill>
                  <a:srgbClr val="0000CC"/>
                </a:solidFill>
                <a:latin typeface="Georgia" pitchFamily="18" charset="0"/>
                <a:cs typeface="Times New Roman" pitchFamily="18" charset="0"/>
              </a:rPr>
              <a:t>Goal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: Find the best local alignment between two strings.</a:t>
            </a:r>
          </a:p>
          <a:p>
            <a:endParaRPr lang="en-US" sz="2800" u="sng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2800" u="sng" dirty="0" smtClean="0">
                <a:solidFill>
                  <a:srgbClr val="0000CC"/>
                </a:solidFill>
                <a:latin typeface="Georgia" pitchFamily="18" charset="0"/>
                <a:cs typeface="Times New Roman" pitchFamily="18" charset="0"/>
              </a:rPr>
              <a:t>Input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: Strings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and</a:t>
            </a:r>
            <a:r>
              <a:rPr lang="en-US" sz="2800" b="1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as well as a scoring matrix </a:t>
            </a:r>
            <a:r>
              <a:rPr lang="el-GR" sz="2800" i="1" dirty="0" smtClean="0">
                <a:latin typeface="Georgia" pitchFamily="18" charset="0"/>
                <a:cs typeface="Times New Roman" pitchFamily="18" charset="0"/>
              </a:rPr>
              <a:t>δ</a:t>
            </a:r>
            <a:endParaRPr lang="en-US" sz="2800" i="1" dirty="0" smtClean="0">
              <a:latin typeface="Georgia" pitchFamily="18" charset="0"/>
              <a:cs typeface="Times New Roman" pitchFamily="18" charset="0"/>
            </a:endParaRPr>
          </a:p>
          <a:p>
            <a:endParaRPr lang="el-GR" sz="2800" i="1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2800" u="sng" dirty="0" smtClean="0">
                <a:solidFill>
                  <a:srgbClr val="0000CC"/>
                </a:solidFill>
                <a:latin typeface="Georgia" pitchFamily="18" charset="0"/>
                <a:cs typeface="Times New Roman" pitchFamily="18" charset="0"/>
              </a:rPr>
              <a:t>Output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: Alignment of substrings of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and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t 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whose alignment score is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maximum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among all possible alignments of all possible substrings of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and </a:t>
            </a:r>
            <a:r>
              <a:rPr lang="en-US" sz="2800" b="1" i="1" dirty="0" smtClean="0">
                <a:latin typeface="Georgia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We can again use dynamic programming to solve the Local Alignment Problem</a:t>
            </a:r>
          </a:p>
          <a:p>
            <a:pPr lvl="1"/>
            <a:r>
              <a:rPr lang="en-US" dirty="0" smtClean="0">
                <a:solidFill>
                  <a:srgbClr val="000099"/>
                </a:solidFill>
                <a:latin typeface="Georgia" pitchFamily="18" charset="0"/>
                <a:cs typeface="Times New Roman" pitchFamily="18" charset="0"/>
              </a:rPr>
              <a:t>Smith Waterman algorithm</a:t>
            </a:r>
            <a:endParaRPr lang="en-US" sz="2400" dirty="0">
              <a:solidFill>
                <a:srgbClr val="000099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6167735"/>
            <a:ext cx="217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Adapted from</a:t>
            </a:r>
            <a:r>
              <a:rPr lang="en-US" sz="1200" dirty="0"/>
              <a:t> </a:t>
            </a:r>
            <a:r>
              <a:rPr lang="en-US" sz="1200" dirty="0" smtClean="0"/>
              <a:t>slides available at</a:t>
            </a:r>
          </a:p>
          <a:p>
            <a:pPr algn="ctr"/>
            <a:r>
              <a:rPr lang="en-US" sz="1200" dirty="0" smtClean="0"/>
              <a:t>www.bioalgorithms.info</a:t>
            </a:r>
          </a:p>
        </p:txBody>
      </p:sp>
    </p:spTree>
    <p:extLst>
      <p:ext uri="{BB962C8B-B14F-4D97-AF65-F5344CB8AC3E}">
        <p14:creationId xmlns:p14="http://schemas.microsoft.com/office/powerpoint/2010/main" val="10321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4462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0268" y="1232756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 smtClean="0">
                <a:solidFill>
                  <a:srgbClr val="0000CC"/>
                </a:solidFill>
                <a:latin typeface="Georgia" pitchFamily="18" charset="0"/>
                <a:cs typeface="Times New Roman" pitchFamily="18" charset="0"/>
              </a:rPr>
              <a:t>Naive approach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: Find the path with maximum score between every pair of vertices (</a:t>
            </a:r>
            <a:r>
              <a:rPr lang="en-US" sz="2800" i="1" dirty="0" err="1">
                <a:latin typeface="Book Antiqua" pitchFamily="18" charset="0"/>
                <a:cs typeface="Times New Roman" pitchFamily="18" charset="0"/>
              </a:rPr>
              <a:t>i</a:t>
            </a:r>
            <a:r>
              <a:rPr lang="en-US" sz="2800" i="1" dirty="0" err="1" smtClean="0">
                <a:latin typeface="Book Antiqua" pitchFamily="18" charset="0"/>
                <a:cs typeface="Times New Roman" pitchFamily="18" charset="0"/>
              </a:rPr>
              <a:t>,j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) and (</a:t>
            </a:r>
            <a:r>
              <a:rPr lang="en-US" sz="2800" i="1" dirty="0" err="1" smtClean="0">
                <a:latin typeface="Book Antiqua" pitchFamily="18" charset="0"/>
                <a:cs typeface="Arial" pitchFamily="34" charset="0"/>
              </a:rPr>
              <a:t>i’,j</a:t>
            </a:r>
            <a:r>
              <a:rPr lang="en-US" sz="2800" i="1" dirty="0" smtClean="0">
                <a:latin typeface="Book Antiqua" pitchFamily="18" charset="0"/>
                <a:cs typeface="Arial" pitchFamily="34" charset="0"/>
              </a:rPr>
              <a:t>’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).</a:t>
            </a:r>
          </a:p>
          <a:p>
            <a:endParaRPr lang="en-US" sz="2800" dirty="0">
              <a:latin typeface="Georgia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Georgia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Georgia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   Finally, select the pair with maximum score.</a:t>
            </a:r>
          </a:p>
          <a:p>
            <a:endParaRPr lang="en-US" sz="2800" u="sng" dirty="0" smtClean="0">
              <a:latin typeface="Georg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0268" y="1232756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Find a path with the maximum score from (</a:t>
            </a:r>
            <a:r>
              <a:rPr lang="en-US" sz="2800" dirty="0" smtClean="0">
                <a:latin typeface="Book Antiqua" pitchFamily="18" charset="0"/>
                <a:cs typeface="Times New Roman" pitchFamily="18" charset="0"/>
              </a:rPr>
              <a:t>0,0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) to every other vertex.</a:t>
            </a:r>
          </a:p>
          <a:p>
            <a:endParaRPr lang="en-US" sz="2800" dirty="0" smtClean="0">
              <a:latin typeface="Georgia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Add edges of weight </a:t>
            </a:r>
            <a:r>
              <a:rPr lang="en-US" sz="2800" dirty="0" smtClean="0">
                <a:latin typeface="Book Antiqua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Georgia" pitchFamily="18" charset="0"/>
                <a:cs typeface="Times New Roman" pitchFamily="18" charset="0"/>
              </a:rPr>
              <a:t> in the edit graph.</a:t>
            </a:r>
          </a:p>
          <a:p>
            <a:endParaRPr lang="en-US" sz="2800" dirty="0" smtClean="0">
              <a:latin typeface="Georgia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rgbClr val="000099"/>
                </a:solidFill>
                <a:latin typeface="Georgia" pitchFamily="18" charset="0"/>
                <a:cs typeface="Times New Roman" pitchFamily="18" charset="0"/>
              </a:rPr>
              <a:t>Smith Waterman algorithm</a:t>
            </a:r>
            <a:endParaRPr lang="en-US" sz="2400" dirty="0">
              <a:solidFill>
                <a:srgbClr val="000099"/>
              </a:solidFill>
              <a:latin typeface="Georg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59" y="3350067"/>
            <a:ext cx="5126605" cy="17351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7564" y="1484784"/>
            <a:ext cx="6444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Georgia" pitchFamily="18" charset="0"/>
              </a:rPr>
              <a:t>Recurrence: </a:t>
            </a:r>
            <a:r>
              <a:rPr lang="en-US" sz="2500" dirty="0" smtClean="0">
                <a:latin typeface="Georgia" pitchFamily="18" charset="0"/>
              </a:rPr>
              <a:t>For two sequences </a:t>
            </a:r>
            <a:r>
              <a:rPr lang="en-US" sz="2500" i="1" dirty="0" smtClean="0">
                <a:latin typeface="Georgia" pitchFamily="18" charset="0"/>
              </a:rPr>
              <a:t>s</a:t>
            </a:r>
            <a:r>
              <a:rPr lang="en-US" sz="2500" dirty="0" smtClean="0">
                <a:latin typeface="Georgia" pitchFamily="18" charset="0"/>
              </a:rPr>
              <a:t> and </a:t>
            </a:r>
            <a:r>
              <a:rPr lang="en-US" sz="2500" i="1" dirty="0" smtClean="0">
                <a:latin typeface="Georgia" pitchFamily="18" charset="0"/>
              </a:rPr>
              <a:t>t</a:t>
            </a:r>
            <a:endParaRPr lang="en-US" sz="2500" i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17734"/>
              </p:ext>
            </p:extLst>
          </p:nvPr>
        </p:nvGraphicFramePr>
        <p:xfrm>
          <a:off x="2159732" y="2492898"/>
          <a:ext cx="5004555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11"/>
                <a:gridCol w="1000911"/>
                <a:gridCol w="1000911"/>
                <a:gridCol w="1000911"/>
                <a:gridCol w="1000911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9892" y="87271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= 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92" y="135238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= ATCCG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1784429"/>
            <a:ext cx="615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 = +1, mismatch = -1, gap = -2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Sequence Comparison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1700" y="1441229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S1: ATGTCATG</a:t>
            </a:r>
          </a:p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S2: TGTCATGA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6252852" y="677474"/>
            <a:ext cx="2387600" cy="1671406"/>
            <a:chOff x="2621" y="2143"/>
            <a:chExt cx="1686" cy="899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92406"/>
                <a:gd name="adj2" fmla="val 40148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697" y="2256"/>
              <a:ext cx="1546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2500" dirty="0" smtClean="0">
                  <a:solidFill>
                    <a:schemeClr val="bg1"/>
                  </a:solidFill>
                  <a:latin typeface="Book Antiqua" pitchFamily="18" charset="0"/>
                </a:rPr>
                <a:t>No matching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2500" dirty="0" smtClean="0">
                  <a:solidFill>
                    <a:schemeClr val="bg1"/>
                  </a:solidFill>
                  <a:latin typeface="Book Antiqua" pitchFamily="18" charset="0"/>
                </a:rPr>
                <a:t>Positions</a:t>
              </a:r>
              <a:endParaRPr kumimoji="1" lang="en-US" altLang="ja-JP" sz="25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5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89908"/>
              </p:ext>
            </p:extLst>
          </p:nvPr>
        </p:nvGraphicFramePr>
        <p:xfrm>
          <a:off x="3275857" y="2492898"/>
          <a:ext cx="5004555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11"/>
                <a:gridCol w="1000911"/>
                <a:gridCol w="1000911"/>
                <a:gridCol w="1000911"/>
                <a:gridCol w="1000911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9892" y="87271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= 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92" y="135238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= ATCCG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Line 495"/>
          <p:cNvSpPr>
            <a:spLocks noChangeShapeType="1"/>
          </p:cNvSpPr>
          <p:nvPr/>
        </p:nvSpPr>
        <p:spPr bwMode="auto">
          <a:xfrm flipH="1" flipV="1">
            <a:off x="7092280" y="5644480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95"/>
          <p:cNvSpPr>
            <a:spLocks noChangeShapeType="1"/>
          </p:cNvSpPr>
          <p:nvPr/>
        </p:nvSpPr>
        <p:spPr bwMode="auto">
          <a:xfrm flipH="1" flipV="1">
            <a:off x="6120172" y="5140424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95"/>
          <p:cNvSpPr>
            <a:spLocks noChangeShapeType="1"/>
          </p:cNvSpPr>
          <p:nvPr/>
        </p:nvSpPr>
        <p:spPr bwMode="auto">
          <a:xfrm flipH="1" flipV="1">
            <a:off x="5112060" y="4528356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2780928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= --CCG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260593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= ATCCG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29309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= 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77276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= CCG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898272" y="1783296"/>
            <a:ext cx="756083" cy="823341"/>
            <a:chOff x="2621" y="2143"/>
            <a:chExt cx="1686" cy="782"/>
          </a:xfrm>
        </p:grpSpPr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84343"/>
                <a:gd name="adj2" fmla="val 69764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697" y="2256"/>
              <a:ext cx="154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3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kumimoji="1" lang="en-US" altLang="ja-JP" sz="3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Line 494"/>
          <p:cNvSpPr>
            <a:spLocks noChangeShapeType="1"/>
          </p:cNvSpPr>
          <p:nvPr/>
        </p:nvSpPr>
        <p:spPr bwMode="auto">
          <a:xfrm flipH="1" flipV="1">
            <a:off x="4788024" y="4002075"/>
            <a:ext cx="0" cy="327025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94"/>
          <p:cNvSpPr>
            <a:spLocks noChangeShapeType="1"/>
          </p:cNvSpPr>
          <p:nvPr/>
        </p:nvSpPr>
        <p:spPr bwMode="auto">
          <a:xfrm flipH="1" flipV="1">
            <a:off x="4788024" y="3429000"/>
            <a:ext cx="0" cy="327025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0" grpId="0" animBg="1"/>
      <p:bldP spid="20" grpId="1" animBg="1"/>
      <p:bldP spid="21" grpId="0" animBg="1"/>
      <p:bldP spid="2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88624"/>
              </p:ext>
            </p:extLst>
          </p:nvPr>
        </p:nvGraphicFramePr>
        <p:xfrm>
          <a:off x="2159732" y="2492898"/>
          <a:ext cx="5004559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937"/>
                <a:gridCol w="714937"/>
                <a:gridCol w="714937"/>
                <a:gridCol w="714937"/>
                <a:gridCol w="714937"/>
                <a:gridCol w="714937"/>
                <a:gridCol w="714937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9892" y="87271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TCGGT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92" y="135238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ACCGT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1784429"/>
            <a:ext cx="615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 = +1, mismatch = -1, gap = -2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29276"/>
              </p:ext>
            </p:extLst>
          </p:nvPr>
        </p:nvGraphicFramePr>
        <p:xfrm>
          <a:off x="2375753" y="2492898"/>
          <a:ext cx="5004559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937"/>
                <a:gridCol w="714937"/>
                <a:gridCol w="714937"/>
                <a:gridCol w="714937"/>
                <a:gridCol w="714937"/>
                <a:gridCol w="714937"/>
                <a:gridCol w="714937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9892" y="87271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TCGGT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92" y="135238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ACCGT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1784429"/>
            <a:ext cx="615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 = +1, mismatch = -1, gap = -2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ine 495"/>
          <p:cNvSpPr>
            <a:spLocks noChangeShapeType="1"/>
          </p:cNvSpPr>
          <p:nvPr/>
        </p:nvSpPr>
        <p:spPr bwMode="auto">
          <a:xfrm flipH="1" flipV="1">
            <a:off x="6247420" y="5661248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95"/>
          <p:cNvSpPr>
            <a:spLocks noChangeShapeType="1"/>
          </p:cNvSpPr>
          <p:nvPr/>
        </p:nvSpPr>
        <p:spPr bwMode="auto">
          <a:xfrm flipH="1" flipV="1">
            <a:off x="5544108" y="5104420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5516" y="5348825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516" y="5672861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155104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Local alignment: Smith-Waterman algorithms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93143"/>
              </p:ext>
            </p:extLst>
          </p:nvPr>
        </p:nvGraphicFramePr>
        <p:xfrm>
          <a:off x="2375753" y="2492898"/>
          <a:ext cx="5004559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937"/>
                <a:gridCol w="714937"/>
                <a:gridCol w="714937"/>
                <a:gridCol w="714937"/>
                <a:gridCol w="714937"/>
                <a:gridCol w="714937"/>
                <a:gridCol w="714937"/>
              </a:tblGrid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SS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00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rgbClr val="0000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0000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rgbClr val="0000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2200" b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9892" y="872716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TCGGT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892" y="1352381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ACCGT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1680" y="1784429"/>
            <a:ext cx="615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match = +1, mismatch = -1, gap = -2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ine 495"/>
          <p:cNvSpPr>
            <a:spLocks noChangeShapeType="1"/>
          </p:cNvSpPr>
          <p:nvPr/>
        </p:nvSpPr>
        <p:spPr bwMode="auto">
          <a:xfrm flipH="1" flipV="1">
            <a:off x="6247420" y="5661248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495"/>
          <p:cNvSpPr>
            <a:spLocks noChangeShapeType="1"/>
          </p:cNvSpPr>
          <p:nvPr/>
        </p:nvSpPr>
        <p:spPr bwMode="auto">
          <a:xfrm flipH="1" flipV="1">
            <a:off x="5544108" y="5104420"/>
            <a:ext cx="304800" cy="3048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91"/>
          <p:cNvSpPr>
            <a:spLocks noChangeShapeType="1"/>
          </p:cNvSpPr>
          <p:nvPr/>
        </p:nvSpPr>
        <p:spPr bwMode="auto">
          <a:xfrm flipH="1" flipV="1">
            <a:off x="5563344" y="4528356"/>
            <a:ext cx="304800" cy="304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91"/>
          <p:cNvSpPr>
            <a:spLocks noChangeShapeType="1"/>
          </p:cNvSpPr>
          <p:nvPr/>
        </p:nvSpPr>
        <p:spPr bwMode="auto">
          <a:xfrm flipH="1" flipV="1">
            <a:off x="4860032" y="3988296"/>
            <a:ext cx="304800" cy="304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5516" y="5348825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516" y="5672861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GT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516" y="4365104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S1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G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516" y="4689140"/>
            <a:ext cx="2052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S2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0156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80628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Smith-Waterman: Example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itchFamily="18" charset="0"/>
              </a:rPr>
              <a:t>Alphabet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DNA,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  <a:sym typeface="Math1" pitchFamily="2" charset="2"/>
              </a:rPr>
              <a:t>∑ = {A,C,G,T}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itchFamily="18" charset="0"/>
              </a:rPr>
              <a:t>Input: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= TGTTACGG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 = GGTTGACTA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itchFamily="18" charset="0"/>
              </a:rPr>
              <a:t>Scoring scheme: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δ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(x, x) = 3</a:t>
            </a:r>
          </a:p>
          <a:p>
            <a:pPr lvl="1"/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δ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(x,-) = </a:t>
            </a:r>
            <a:r>
              <a:rPr lang="el-GR" dirty="0">
                <a:solidFill>
                  <a:sysClr val="windowText" lastClr="000000"/>
                </a:solidFill>
                <a:cs typeface="Times New Roman" pitchFamily="18" charset="0"/>
              </a:rPr>
              <a:t>δ</a:t>
            </a:r>
            <a:r>
              <a:rPr lang="en-US" dirty="0" smtClean="0">
                <a:solidFill>
                  <a:sysClr val="windowText" lastClr="000000"/>
                </a:solidFill>
              </a:rPr>
              <a:t>(-,x) =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δ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(x, y) = -3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5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80628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Smith-Waterman: Example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Table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80728"/>
            <a:ext cx="3371850" cy="4720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3433" y="6433591"/>
            <a:ext cx="198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source: 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35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4495800" y="1524000"/>
            <a:ext cx="3884613" cy="3884613"/>
            <a:chOff x="240" y="192"/>
            <a:chExt cx="2880" cy="2880"/>
          </a:xfrm>
        </p:grpSpPr>
        <p:sp>
          <p:nvSpPr>
            <p:cNvPr id="20503" name="Rectangle 4"/>
            <p:cNvSpPr>
              <a:spLocks noChangeAspect="1" noChangeArrowheads="1"/>
            </p:cNvSpPr>
            <p:nvPr/>
          </p:nvSpPr>
          <p:spPr bwMode="auto">
            <a:xfrm>
              <a:off x="240" y="192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5"/>
            <p:cNvSpPr>
              <a:spLocks noChangeAspect="1" noChangeShapeType="1"/>
            </p:cNvSpPr>
            <p:nvPr/>
          </p:nvSpPr>
          <p:spPr bwMode="auto">
            <a:xfrm>
              <a:off x="240" y="38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6"/>
            <p:cNvSpPr>
              <a:spLocks noChangeAspect="1" noChangeShapeType="1"/>
            </p:cNvSpPr>
            <p:nvPr/>
          </p:nvSpPr>
          <p:spPr bwMode="auto">
            <a:xfrm>
              <a:off x="240" y="57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7"/>
            <p:cNvSpPr>
              <a:spLocks noChangeAspect="1" noChangeShapeType="1"/>
            </p:cNvSpPr>
            <p:nvPr/>
          </p:nvSpPr>
          <p:spPr bwMode="auto">
            <a:xfrm>
              <a:off x="240" y="76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8"/>
            <p:cNvSpPr>
              <a:spLocks noChangeAspect="1" noChangeShapeType="1"/>
            </p:cNvSpPr>
            <p:nvPr/>
          </p:nvSpPr>
          <p:spPr bwMode="auto">
            <a:xfrm>
              <a:off x="240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9"/>
            <p:cNvSpPr>
              <a:spLocks noChangeAspect="1" noChangeShapeType="1"/>
            </p:cNvSpPr>
            <p:nvPr/>
          </p:nvSpPr>
          <p:spPr bwMode="auto">
            <a:xfrm>
              <a:off x="240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10"/>
            <p:cNvSpPr>
              <a:spLocks noChangeAspect="1" noChangeShapeType="1"/>
            </p:cNvSpPr>
            <p:nvPr/>
          </p:nvSpPr>
          <p:spPr bwMode="auto">
            <a:xfrm>
              <a:off x="240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11"/>
            <p:cNvSpPr>
              <a:spLocks noChangeAspect="1" noChangeShapeType="1"/>
            </p:cNvSpPr>
            <p:nvPr/>
          </p:nvSpPr>
          <p:spPr bwMode="auto">
            <a:xfrm>
              <a:off x="240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2"/>
            <p:cNvSpPr>
              <a:spLocks noChangeAspect="1" noChangeShapeType="1"/>
            </p:cNvSpPr>
            <p:nvPr/>
          </p:nvSpPr>
          <p:spPr bwMode="auto">
            <a:xfrm>
              <a:off x="240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3"/>
            <p:cNvSpPr>
              <a:spLocks noChangeAspect="1" noChangeShapeType="1"/>
            </p:cNvSpPr>
            <p:nvPr/>
          </p:nvSpPr>
          <p:spPr bwMode="auto">
            <a:xfrm>
              <a:off x="240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Line 14"/>
            <p:cNvSpPr>
              <a:spLocks noChangeAspect="1" noChangeShapeType="1"/>
            </p:cNvSpPr>
            <p:nvPr/>
          </p:nvSpPr>
          <p:spPr bwMode="auto">
            <a:xfrm>
              <a:off x="240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Line 15"/>
            <p:cNvSpPr>
              <a:spLocks noChangeAspect="1" noChangeShapeType="1"/>
            </p:cNvSpPr>
            <p:nvPr/>
          </p:nvSpPr>
          <p:spPr bwMode="auto">
            <a:xfrm>
              <a:off x="240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6"/>
            <p:cNvGrpSpPr>
              <a:grpSpLocks noChangeAspect="1"/>
            </p:cNvGrpSpPr>
            <p:nvPr/>
          </p:nvGrpSpPr>
          <p:grpSpPr bwMode="auto">
            <a:xfrm rot="-5400000">
              <a:off x="240" y="384"/>
              <a:ext cx="2304" cy="1920"/>
              <a:chOff x="3264" y="2160"/>
              <a:chExt cx="2304" cy="1920"/>
            </a:xfrm>
          </p:grpSpPr>
          <p:sp>
            <p:nvSpPr>
              <p:cNvPr id="20719" name="Line 17"/>
              <p:cNvSpPr>
                <a:spLocks noChangeAspect="1"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0" name="Line 18"/>
              <p:cNvSpPr>
                <a:spLocks noChangeAspect="1"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1" name="Line 19"/>
              <p:cNvSpPr>
                <a:spLocks noChangeAspect="1"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2" name="Line 20"/>
              <p:cNvSpPr>
                <a:spLocks noChangeAspect="1"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3" name="Line 21"/>
              <p:cNvSpPr>
                <a:spLocks noChangeAspect="1"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4" name="Line 22"/>
              <p:cNvSpPr>
                <a:spLocks noChangeAspect="1"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5" name="Line 23"/>
              <p:cNvSpPr>
                <a:spLocks noChangeAspect="1"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6" name="Line 24"/>
              <p:cNvSpPr>
                <a:spLocks noChangeAspect="1"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7" name="Line 25"/>
              <p:cNvSpPr>
                <a:spLocks noChangeAspect="1"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8" name="Line 26"/>
              <p:cNvSpPr>
                <a:spLocks noChangeAspect="1"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9" name="Line 27"/>
              <p:cNvSpPr>
                <a:spLocks noChangeAspect="1"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8"/>
            <p:cNvGrpSpPr>
              <a:grpSpLocks noChangeAspect="1"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20695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6" name="Line 30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7" name="Line 31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8" name="Line 32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9" name="Line 33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0" name="Line 34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1" name="Line 35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2" name="Line 36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3" name="Line 37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4" name="Line 38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5" name="Line 39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6" name="Line 40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41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708" name="Line 4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09" name="Line 4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0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1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2" name="Line 4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6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8" name="Line 5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3"/>
            <p:cNvGrpSpPr>
              <a:grpSpLocks noChangeAspect="1"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20671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2" name="Line 55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3" name="Line 56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4" name="Line 57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5" name="Line 58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6" name="Line 59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7" name="Line 60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8" name="Line 61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9" name="Line 62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0" name="Line 63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1" name="Line 64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2" name="Line 65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66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84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5" name="Line 6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6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7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8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9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0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1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2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3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4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78"/>
            <p:cNvGrpSpPr>
              <a:grpSpLocks noChangeAspect="1"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20647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8" name="Line 80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9" name="Line 81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0" name="Line 82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1" name="Line 83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2" name="Line 84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3" name="Line 85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4" name="Line 86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5" name="Line 87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6" name="Line 88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7" name="Line 89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8" name="Line 90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91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60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1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2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3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4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5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6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7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8" name="Line 10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9" name="Line 10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70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03"/>
            <p:cNvGrpSpPr>
              <a:grpSpLocks noChangeAspect="1"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2062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4" name="Line 105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5" name="Line 106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6" name="Line 107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7" name="Line 108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8" name="Line 109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9" name="Line 110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0" name="Line 111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1" name="Line 112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2" name="Line 113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3" name="Line 114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4" name="Line 115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16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36" name="Line 11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7" name="Line 11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8" name="Line 11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9" name="Line 12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0" name="Line 12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1" name="Line 12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2" name="Line 12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3" name="Line 12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4" name="Line 12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5" name="Line 12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6" name="Line 12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20" name="Rectangle 128"/>
            <p:cNvSpPr>
              <a:spLocks noChangeAspect="1" noChangeArrowheads="1"/>
            </p:cNvSpPr>
            <p:nvPr/>
          </p:nvSpPr>
          <p:spPr bwMode="auto">
            <a:xfrm>
              <a:off x="816" y="768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129"/>
            <p:cNvSpPr>
              <a:spLocks noChangeAspect="1" noChangeShapeType="1"/>
            </p:cNvSpPr>
            <p:nvPr/>
          </p:nvSpPr>
          <p:spPr bwMode="auto">
            <a:xfrm>
              <a:off x="816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130"/>
            <p:cNvSpPr>
              <a:spLocks noChangeAspect="1" noChangeShapeType="1"/>
            </p:cNvSpPr>
            <p:nvPr/>
          </p:nvSpPr>
          <p:spPr bwMode="auto">
            <a:xfrm>
              <a:off x="816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Line 131"/>
            <p:cNvSpPr>
              <a:spLocks noChangeAspect="1" noChangeShapeType="1"/>
            </p:cNvSpPr>
            <p:nvPr/>
          </p:nvSpPr>
          <p:spPr bwMode="auto">
            <a:xfrm>
              <a:off x="816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Line 132"/>
            <p:cNvSpPr>
              <a:spLocks noChangeAspect="1" noChangeShapeType="1"/>
            </p:cNvSpPr>
            <p:nvPr/>
          </p:nvSpPr>
          <p:spPr bwMode="auto">
            <a:xfrm>
              <a:off x="816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133"/>
            <p:cNvSpPr>
              <a:spLocks noChangeAspect="1" noChangeShapeType="1"/>
            </p:cNvSpPr>
            <p:nvPr/>
          </p:nvSpPr>
          <p:spPr bwMode="auto">
            <a:xfrm>
              <a:off x="816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Line 134"/>
            <p:cNvSpPr>
              <a:spLocks noChangeAspect="1" noChangeShapeType="1"/>
            </p:cNvSpPr>
            <p:nvPr/>
          </p:nvSpPr>
          <p:spPr bwMode="auto">
            <a:xfrm>
              <a:off x="816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135"/>
            <p:cNvSpPr>
              <a:spLocks noChangeAspect="1" noChangeShapeType="1"/>
            </p:cNvSpPr>
            <p:nvPr/>
          </p:nvSpPr>
          <p:spPr bwMode="auto">
            <a:xfrm>
              <a:off x="816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136"/>
            <p:cNvSpPr>
              <a:spLocks noChangeAspect="1" noChangeShapeType="1"/>
            </p:cNvSpPr>
            <p:nvPr/>
          </p:nvSpPr>
          <p:spPr bwMode="auto">
            <a:xfrm>
              <a:off x="816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137"/>
            <p:cNvSpPr>
              <a:spLocks noChangeAspect="1" noChangeShapeType="1"/>
            </p:cNvSpPr>
            <p:nvPr/>
          </p:nvSpPr>
          <p:spPr bwMode="auto">
            <a:xfrm>
              <a:off x="816" y="249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Line 138"/>
            <p:cNvSpPr>
              <a:spLocks noChangeAspect="1" noChangeShapeType="1"/>
            </p:cNvSpPr>
            <p:nvPr/>
          </p:nvSpPr>
          <p:spPr bwMode="auto">
            <a:xfrm>
              <a:off x="816" y="268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Line 139"/>
            <p:cNvSpPr>
              <a:spLocks noChangeAspect="1" noChangeShapeType="1"/>
            </p:cNvSpPr>
            <p:nvPr/>
          </p:nvSpPr>
          <p:spPr bwMode="auto">
            <a:xfrm>
              <a:off x="816" y="288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40"/>
            <p:cNvGrpSpPr>
              <a:grpSpLocks noChangeAspect="1"/>
            </p:cNvGrpSpPr>
            <p:nvPr/>
          </p:nvGrpSpPr>
          <p:grpSpPr bwMode="auto">
            <a:xfrm rot="-5400000">
              <a:off x="816" y="960"/>
              <a:ext cx="2304" cy="1920"/>
              <a:chOff x="3264" y="2160"/>
              <a:chExt cx="2304" cy="1920"/>
            </a:xfrm>
          </p:grpSpPr>
          <p:sp>
            <p:nvSpPr>
              <p:cNvPr id="20612" name="Line 141"/>
              <p:cNvSpPr>
                <a:spLocks noChangeAspect="1"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3" name="Line 142"/>
              <p:cNvSpPr>
                <a:spLocks noChangeAspect="1"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4" name="Line 143"/>
              <p:cNvSpPr>
                <a:spLocks noChangeAspect="1"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5" name="Line 144"/>
              <p:cNvSpPr>
                <a:spLocks noChangeAspect="1"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6" name="Line 145"/>
              <p:cNvSpPr>
                <a:spLocks noChangeAspect="1"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7" name="Line 146"/>
              <p:cNvSpPr>
                <a:spLocks noChangeAspect="1"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8" name="Line 147"/>
              <p:cNvSpPr>
                <a:spLocks noChangeAspect="1"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9" name="Line 148"/>
              <p:cNvSpPr>
                <a:spLocks noChangeAspect="1"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0" name="Line 149"/>
              <p:cNvSpPr>
                <a:spLocks noChangeAspect="1"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1" name="Line 150"/>
              <p:cNvSpPr>
                <a:spLocks noChangeAspect="1"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2" name="Line 151"/>
              <p:cNvSpPr>
                <a:spLocks noChangeAspect="1"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33" name="Line 152"/>
            <p:cNvSpPr>
              <a:spLocks noChangeAspect="1" noChangeShapeType="1"/>
            </p:cNvSpPr>
            <p:nvPr/>
          </p:nvSpPr>
          <p:spPr bwMode="auto">
            <a:xfrm>
              <a:off x="2544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Line 153"/>
            <p:cNvSpPr>
              <a:spLocks noChangeAspect="1" noChangeShapeType="1"/>
            </p:cNvSpPr>
            <p:nvPr/>
          </p:nvSpPr>
          <p:spPr bwMode="auto">
            <a:xfrm>
              <a:off x="2544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Line 154"/>
            <p:cNvSpPr>
              <a:spLocks noChangeAspect="1" noChangeShapeType="1"/>
            </p:cNvSpPr>
            <p:nvPr/>
          </p:nvSpPr>
          <p:spPr bwMode="auto">
            <a:xfrm>
              <a:off x="240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Line 155"/>
            <p:cNvSpPr>
              <a:spLocks noChangeAspect="1" noChangeShapeType="1"/>
            </p:cNvSpPr>
            <p:nvPr/>
          </p:nvSpPr>
          <p:spPr bwMode="auto">
            <a:xfrm>
              <a:off x="216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Line 156"/>
            <p:cNvSpPr>
              <a:spLocks noChangeAspect="1" noChangeShapeType="1"/>
            </p:cNvSpPr>
            <p:nvPr/>
          </p:nvSpPr>
          <p:spPr bwMode="auto">
            <a:xfrm>
              <a:off x="235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Line 157"/>
            <p:cNvSpPr>
              <a:spLocks noChangeAspect="1" noChangeShapeType="1"/>
            </p:cNvSpPr>
            <p:nvPr/>
          </p:nvSpPr>
          <p:spPr bwMode="auto">
            <a:xfrm>
              <a:off x="240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Line 158"/>
            <p:cNvSpPr>
              <a:spLocks noChangeAspect="1" noChangeShapeType="1"/>
            </p:cNvSpPr>
            <p:nvPr/>
          </p:nvSpPr>
          <p:spPr bwMode="auto">
            <a:xfrm>
              <a:off x="196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Line 159"/>
            <p:cNvSpPr>
              <a:spLocks noChangeAspect="1" noChangeShapeType="1"/>
            </p:cNvSpPr>
            <p:nvPr/>
          </p:nvSpPr>
          <p:spPr bwMode="auto">
            <a:xfrm>
              <a:off x="1584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Line 160"/>
            <p:cNvSpPr>
              <a:spLocks noChangeAspect="1" noChangeShapeType="1"/>
            </p:cNvSpPr>
            <p:nvPr/>
          </p:nvSpPr>
          <p:spPr bwMode="auto">
            <a:xfrm>
              <a:off x="177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Line 161"/>
            <p:cNvSpPr>
              <a:spLocks noChangeAspect="1" noChangeShapeType="1"/>
            </p:cNvSpPr>
            <p:nvPr/>
          </p:nvSpPr>
          <p:spPr bwMode="auto">
            <a:xfrm>
              <a:off x="139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Line 162"/>
            <p:cNvSpPr>
              <a:spLocks noChangeAspect="1" noChangeShapeType="1"/>
            </p:cNvSpPr>
            <p:nvPr/>
          </p:nvSpPr>
          <p:spPr bwMode="auto">
            <a:xfrm>
              <a:off x="100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Line 163"/>
            <p:cNvSpPr>
              <a:spLocks noChangeAspect="1" noChangeShapeType="1"/>
            </p:cNvSpPr>
            <p:nvPr/>
          </p:nvSpPr>
          <p:spPr bwMode="auto">
            <a:xfrm>
              <a:off x="120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Line 164"/>
            <p:cNvSpPr>
              <a:spLocks noChangeAspect="1" noChangeShapeType="1"/>
            </p:cNvSpPr>
            <p:nvPr/>
          </p:nvSpPr>
          <p:spPr bwMode="auto">
            <a:xfrm>
              <a:off x="81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Line 165"/>
            <p:cNvSpPr>
              <a:spLocks noChangeAspect="1" noChangeShapeType="1"/>
            </p:cNvSpPr>
            <p:nvPr/>
          </p:nvSpPr>
          <p:spPr bwMode="auto">
            <a:xfrm>
              <a:off x="62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Line 166"/>
            <p:cNvSpPr>
              <a:spLocks noChangeAspect="1" noChangeShapeType="1"/>
            </p:cNvSpPr>
            <p:nvPr/>
          </p:nvSpPr>
          <p:spPr bwMode="auto">
            <a:xfrm>
              <a:off x="81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167"/>
            <p:cNvSpPr>
              <a:spLocks noChangeAspect="1" noChangeShapeType="1"/>
            </p:cNvSpPr>
            <p:nvPr/>
          </p:nvSpPr>
          <p:spPr bwMode="auto">
            <a:xfrm>
              <a:off x="43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Line 168"/>
            <p:cNvSpPr>
              <a:spLocks noChangeAspect="1" noChangeShapeType="1"/>
            </p:cNvSpPr>
            <p:nvPr/>
          </p:nvSpPr>
          <p:spPr bwMode="auto">
            <a:xfrm>
              <a:off x="120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Line 169"/>
            <p:cNvSpPr>
              <a:spLocks noChangeAspect="1" noChangeShapeType="1"/>
            </p:cNvSpPr>
            <p:nvPr/>
          </p:nvSpPr>
          <p:spPr bwMode="auto">
            <a:xfrm>
              <a:off x="139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Line 170"/>
            <p:cNvSpPr>
              <a:spLocks noChangeAspect="1" noChangeShapeType="1"/>
            </p:cNvSpPr>
            <p:nvPr/>
          </p:nvSpPr>
          <p:spPr bwMode="auto">
            <a:xfrm>
              <a:off x="100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2" name="Line 171"/>
            <p:cNvSpPr>
              <a:spLocks noChangeAspect="1" noChangeShapeType="1"/>
            </p:cNvSpPr>
            <p:nvPr/>
          </p:nvSpPr>
          <p:spPr bwMode="auto">
            <a:xfrm>
              <a:off x="177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3" name="Line 172"/>
            <p:cNvSpPr>
              <a:spLocks noChangeAspect="1" noChangeShapeType="1"/>
            </p:cNvSpPr>
            <p:nvPr/>
          </p:nvSpPr>
          <p:spPr bwMode="auto">
            <a:xfrm>
              <a:off x="196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Line 173"/>
            <p:cNvSpPr>
              <a:spLocks noChangeAspect="1" noChangeShapeType="1"/>
            </p:cNvSpPr>
            <p:nvPr/>
          </p:nvSpPr>
          <p:spPr bwMode="auto">
            <a:xfrm>
              <a:off x="158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Line 174"/>
            <p:cNvSpPr>
              <a:spLocks noChangeAspect="1" noChangeShapeType="1"/>
            </p:cNvSpPr>
            <p:nvPr/>
          </p:nvSpPr>
          <p:spPr bwMode="auto">
            <a:xfrm>
              <a:off x="235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175"/>
            <p:cNvSpPr>
              <a:spLocks noChangeAspect="1" noChangeShapeType="1"/>
            </p:cNvSpPr>
            <p:nvPr/>
          </p:nvSpPr>
          <p:spPr bwMode="auto">
            <a:xfrm>
              <a:off x="216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Line 176"/>
            <p:cNvSpPr>
              <a:spLocks noChangeAspect="1" noChangeShapeType="1"/>
            </p:cNvSpPr>
            <p:nvPr/>
          </p:nvSpPr>
          <p:spPr bwMode="auto">
            <a:xfrm>
              <a:off x="43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8" name="Line 177"/>
            <p:cNvSpPr>
              <a:spLocks noChangeAspect="1" noChangeShapeType="1"/>
            </p:cNvSpPr>
            <p:nvPr/>
          </p:nvSpPr>
          <p:spPr bwMode="auto">
            <a:xfrm>
              <a:off x="62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Line 178"/>
            <p:cNvSpPr>
              <a:spLocks noChangeAspect="1" noChangeShapeType="1"/>
            </p:cNvSpPr>
            <p:nvPr/>
          </p:nvSpPr>
          <p:spPr bwMode="auto">
            <a:xfrm>
              <a:off x="24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0" name="Line 179"/>
            <p:cNvSpPr>
              <a:spLocks noChangeAspect="1" noChangeShapeType="1"/>
            </p:cNvSpPr>
            <p:nvPr/>
          </p:nvSpPr>
          <p:spPr bwMode="auto">
            <a:xfrm>
              <a:off x="100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Line 180"/>
            <p:cNvSpPr>
              <a:spLocks noChangeAspect="1" noChangeShapeType="1"/>
            </p:cNvSpPr>
            <p:nvPr/>
          </p:nvSpPr>
          <p:spPr bwMode="auto">
            <a:xfrm>
              <a:off x="120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2" name="Line 181"/>
            <p:cNvSpPr>
              <a:spLocks noChangeAspect="1" noChangeShapeType="1"/>
            </p:cNvSpPr>
            <p:nvPr/>
          </p:nvSpPr>
          <p:spPr bwMode="auto">
            <a:xfrm>
              <a:off x="81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Line 182"/>
            <p:cNvSpPr>
              <a:spLocks noChangeAspect="1" noChangeShapeType="1"/>
            </p:cNvSpPr>
            <p:nvPr/>
          </p:nvSpPr>
          <p:spPr bwMode="auto">
            <a:xfrm>
              <a:off x="158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4" name="Line 183"/>
            <p:cNvSpPr>
              <a:spLocks noChangeAspect="1" noChangeShapeType="1"/>
            </p:cNvSpPr>
            <p:nvPr/>
          </p:nvSpPr>
          <p:spPr bwMode="auto">
            <a:xfrm>
              <a:off x="177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5" name="Line 184"/>
            <p:cNvSpPr>
              <a:spLocks noChangeAspect="1" noChangeShapeType="1"/>
            </p:cNvSpPr>
            <p:nvPr/>
          </p:nvSpPr>
          <p:spPr bwMode="auto">
            <a:xfrm>
              <a:off x="139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6" name="Line 185"/>
            <p:cNvSpPr>
              <a:spLocks noChangeAspect="1" noChangeShapeType="1"/>
            </p:cNvSpPr>
            <p:nvPr/>
          </p:nvSpPr>
          <p:spPr bwMode="auto">
            <a:xfrm>
              <a:off x="216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Line 186"/>
            <p:cNvSpPr>
              <a:spLocks noChangeAspect="1" noChangeShapeType="1"/>
            </p:cNvSpPr>
            <p:nvPr/>
          </p:nvSpPr>
          <p:spPr bwMode="auto">
            <a:xfrm>
              <a:off x="196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8" name="Line 187"/>
            <p:cNvSpPr>
              <a:spLocks noChangeAspect="1" noChangeShapeType="1"/>
            </p:cNvSpPr>
            <p:nvPr/>
          </p:nvSpPr>
          <p:spPr bwMode="auto">
            <a:xfrm>
              <a:off x="43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9" name="Line 188"/>
            <p:cNvSpPr>
              <a:spLocks noChangeAspect="1" noChangeShapeType="1"/>
            </p:cNvSpPr>
            <p:nvPr/>
          </p:nvSpPr>
          <p:spPr bwMode="auto">
            <a:xfrm>
              <a:off x="62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0" name="Line 189"/>
            <p:cNvSpPr>
              <a:spLocks noChangeAspect="1" noChangeShapeType="1"/>
            </p:cNvSpPr>
            <p:nvPr/>
          </p:nvSpPr>
          <p:spPr bwMode="auto">
            <a:xfrm>
              <a:off x="24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Line 190"/>
            <p:cNvSpPr>
              <a:spLocks noChangeAspect="1" noChangeShapeType="1"/>
            </p:cNvSpPr>
            <p:nvPr/>
          </p:nvSpPr>
          <p:spPr bwMode="auto">
            <a:xfrm>
              <a:off x="100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2" name="Line 191"/>
            <p:cNvSpPr>
              <a:spLocks noChangeAspect="1" noChangeShapeType="1"/>
            </p:cNvSpPr>
            <p:nvPr/>
          </p:nvSpPr>
          <p:spPr bwMode="auto">
            <a:xfrm>
              <a:off x="120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3" name="Line 192"/>
            <p:cNvSpPr>
              <a:spLocks noChangeAspect="1" noChangeShapeType="1"/>
            </p:cNvSpPr>
            <p:nvPr/>
          </p:nvSpPr>
          <p:spPr bwMode="auto">
            <a:xfrm>
              <a:off x="81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4" name="Line 193"/>
            <p:cNvSpPr>
              <a:spLocks noChangeAspect="1" noChangeShapeType="1"/>
            </p:cNvSpPr>
            <p:nvPr/>
          </p:nvSpPr>
          <p:spPr bwMode="auto">
            <a:xfrm>
              <a:off x="158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Line 194"/>
            <p:cNvSpPr>
              <a:spLocks noChangeAspect="1" noChangeShapeType="1"/>
            </p:cNvSpPr>
            <p:nvPr/>
          </p:nvSpPr>
          <p:spPr bwMode="auto">
            <a:xfrm>
              <a:off x="177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6" name="Line 195"/>
            <p:cNvSpPr>
              <a:spLocks noChangeAspect="1" noChangeShapeType="1"/>
            </p:cNvSpPr>
            <p:nvPr/>
          </p:nvSpPr>
          <p:spPr bwMode="auto">
            <a:xfrm>
              <a:off x="139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7" name="Line 196"/>
            <p:cNvSpPr>
              <a:spLocks noChangeAspect="1" noChangeShapeType="1"/>
            </p:cNvSpPr>
            <p:nvPr/>
          </p:nvSpPr>
          <p:spPr bwMode="auto">
            <a:xfrm>
              <a:off x="216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8" name="Line 197"/>
            <p:cNvSpPr>
              <a:spLocks noChangeAspect="1" noChangeShapeType="1"/>
            </p:cNvSpPr>
            <p:nvPr/>
          </p:nvSpPr>
          <p:spPr bwMode="auto">
            <a:xfrm>
              <a:off x="196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9" name="Line 198"/>
            <p:cNvSpPr>
              <a:spLocks noChangeAspect="1" noChangeShapeType="1"/>
            </p:cNvSpPr>
            <p:nvPr/>
          </p:nvSpPr>
          <p:spPr bwMode="auto">
            <a:xfrm>
              <a:off x="43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0" name="Line 199"/>
            <p:cNvSpPr>
              <a:spLocks noChangeAspect="1" noChangeShapeType="1"/>
            </p:cNvSpPr>
            <p:nvPr/>
          </p:nvSpPr>
          <p:spPr bwMode="auto">
            <a:xfrm>
              <a:off x="62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1" name="Line 200"/>
            <p:cNvSpPr>
              <a:spLocks noChangeAspect="1" noChangeShapeType="1"/>
            </p:cNvSpPr>
            <p:nvPr/>
          </p:nvSpPr>
          <p:spPr bwMode="auto">
            <a:xfrm>
              <a:off x="24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" name="Line 201"/>
            <p:cNvSpPr>
              <a:spLocks noChangeAspect="1" noChangeShapeType="1"/>
            </p:cNvSpPr>
            <p:nvPr/>
          </p:nvSpPr>
          <p:spPr bwMode="auto">
            <a:xfrm>
              <a:off x="100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" name="Line 202"/>
            <p:cNvSpPr>
              <a:spLocks noChangeAspect="1" noChangeShapeType="1"/>
            </p:cNvSpPr>
            <p:nvPr/>
          </p:nvSpPr>
          <p:spPr bwMode="auto">
            <a:xfrm>
              <a:off x="120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" name="Line 203"/>
            <p:cNvSpPr>
              <a:spLocks noChangeAspect="1" noChangeShapeType="1"/>
            </p:cNvSpPr>
            <p:nvPr/>
          </p:nvSpPr>
          <p:spPr bwMode="auto">
            <a:xfrm>
              <a:off x="81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" name="Line 204"/>
            <p:cNvSpPr>
              <a:spLocks noChangeAspect="1" noChangeShapeType="1"/>
            </p:cNvSpPr>
            <p:nvPr/>
          </p:nvSpPr>
          <p:spPr bwMode="auto">
            <a:xfrm>
              <a:off x="158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6" name="Line 205"/>
            <p:cNvSpPr>
              <a:spLocks noChangeAspect="1" noChangeShapeType="1"/>
            </p:cNvSpPr>
            <p:nvPr/>
          </p:nvSpPr>
          <p:spPr bwMode="auto">
            <a:xfrm>
              <a:off x="177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7" name="Line 206"/>
            <p:cNvSpPr>
              <a:spLocks noChangeAspect="1" noChangeShapeType="1"/>
            </p:cNvSpPr>
            <p:nvPr/>
          </p:nvSpPr>
          <p:spPr bwMode="auto">
            <a:xfrm>
              <a:off x="139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8" name="Line 207"/>
            <p:cNvSpPr>
              <a:spLocks noChangeAspect="1" noChangeShapeType="1"/>
            </p:cNvSpPr>
            <p:nvPr/>
          </p:nvSpPr>
          <p:spPr bwMode="auto">
            <a:xfrm>
              <a:off x="216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" name="Line 208"/>
            <p:cNvSpPr>
              <a:spLocks noChangeAspect="1" noChangeShapeType="1"/>
            </p:cNvSpPr>
            <p:nvPr/>
          </p:nvSpPr>
          <p:spPr bwMode="auto">
            <a:xfrm>
              <a:off x="196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0" name="Line 209"/>
            <p:cNvSpPr>
              <a:spLocks noChangeAspect="1" noChangeShapeType="1"/>
            </p:cNvSpPr>
            <p:nvPr/>
          </p:nvSpPr>
          <p:spPr bwMode="auto">
            <a:xfrm>
              <a:off x="43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1" name="Line 210"/>
            <p:cNvSpPr>
              <a:spLocks noChangeAspect="1" noChangeShapeType="1"/>
            </p:cNvSpPr>
            <p:nvPr/>
          </p:nvSpPr>
          <p:spPr bwMode="auto">
            <a:xfrm>
              <a:off x="62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" name="Line 211"/>
            <p:cNvSpPr>
              <a:spLocks noChangeAspect="1" noChangeShapeType="1"/>
            </p:cNvSpPr>
            <p:nvPr/>
          </p:nvSpPr>
          <p:spPr bwMode="auto">
            <a:xfrm>
              <a:off x="24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3" name="Line 212"/>
            <p:cNvSpPr>
              <a:spLocks noChangeAspect="1" noChangeShapeType="1"/>
            </p:cNvSpPr>
            <p:nvPr/>
          </p:nvSpPr>
          <p:spPr bwMode="auto">
            <a:xfrm>
              <a:off x="100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4" name="Line 213"/>
            <p:cNvSpPr>
              <a:spLocks noChangeAspect="1" noChangeShapeType="1"/>
            </p:cNvSpPr>
            <p:nvPr/>
          </p:nvSpPr>
          <p:spPr bwMode="auto">
            <a:xfrm>
              <a:off x="120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5" name="Line 214"/>
            <p:cNvSpPr>
              <a:spLocks noChangeAspect="1" noChangeShapeType="1"/>
            </p:cNvSpPr>
            <p:nvPr/>
          </p:nvSpPr>
          <p:spPr bwMode="auto">
            <a:xfrm>
              <a:off x="81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6" name="Line 215"/>
            <p:cNvSpPr>
              <a:spLocks noChangeAspect="1" noChangeShapeType="1"/>
            </p:cNvSpPr>
            <p:nvPr/>
          </p:nvSpPr>
          <p:spPr bwMode="auto">
            <a:xfrm>
              <a:off x="158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7" name="Line 216"/>
            <p:cNvSpPr>
              <a:spLocks noChangeAspect="1" noChangeShapeType="1"/>
            </p:cNvSpPr>
            <p:nvPr/>
          </p:nvSpPr>
          <p:spPr bwMode="auto">
            <a:xfrm>
              <a:off x="177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8" name="Line 217"/>
            <p:cNvSpPr>
              <a:spLocks noChangeAspect="1" noChangeShapeType="1"/>
            </p:cNvSpPr>
            <p:nvPr/>
          </p:nvSpPr>
          <p:spPr bwMode="auto">
            <a:xfrm>
              <a:off x="139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9" name="Line 218"/>
            <p:cNvSpPr>
              <a:spLocks noChangeAspect="1" noChangeShapeType="1"/>
            </p:cNvSpPr>
            <p:nvPr/>
          </p:nvSpPr>
          <p:spPr bwMode="auto">
            <a:xfrm>
              <a:off x="216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0" name="Line 219"/>
            <p:cNvSpPr>
              <a:spLocks noChangeAspect="1" noChangeShapeType="1"/>
            </p:cNvSpPr>
            <p:nvPr/>
          </p:nvSpPr>
          <p:spPr bwMode="auto">
            <a:xfrm>
              <a:off x="196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220"/>
            <p:cNvSpPr>
              <a:spLocks noChangeAspect="1" noChangeShapeType="1"/>
            </p:cNvSpPr>
            <p:nvPr/>
          </p:nvSpPr>
          <p:spPr bwMode="auto">
            <a:xfrm>
              <a:off x="43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2" name="Line 221"/>
            <p:cNvSpPr>
              <a:spLocks noChangeAspect="1" noChangeShapeType="1"/>
            </p:cNvSpPr>
            <p:nvPr/>
          </p:nvSpPr>
          <p:spPr bwMode="auto">
            <a:xfrm>
              <a:off x="62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" name="Line 222"/>
            <p:cNvSpPr>
              <a:spLocks noChangeAspect="1" noChangeShapeType="1"/>
            </p:cNvSpPr>
            <p:nvPr/>
          </p:nvSpPr>
          <p:spPr bwMode="auto">
            <a:xfrm>
              <a:off x="24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223"/>
            <p:cNvSpPr>
              <a:spLocks noChangeAspect="1" noChangeShapeType="1"/>
            </p:cNvSpPr>
            <p:nvPr/>
          </p:nvSpPr>
          <p:spPr bwMode="auto">
            <a:xfrm>
              <a:off x="100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5" name="Line 224"/>
            <p:cNvSpPr>
              <a:spLocks noChangeAspect="1" noChangeShapeType="1"/>
            </p:cNvSpPr>
            <p:nvPr/>
          </p:nvSpPr>
          <p:spPr bwMode="auto">
            <a:xfrm>
              <a:off x="120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6" name="Line 225"/>
            <p:cNvSpPr>
              <a:spLocks noChangeAspect="1" noChangeShapeType="1"/>
            </p:cNvSpPr>
            <p:nvPr/>
          </p:nvSpPr>
          <p:spPr bwMode="auto">
            <a:xfrm>
              <a:off x="81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" name="Line 226"/>
            <p:cNvSpPr>
              <a:spLocks noChangeAspect="1" noChangeShapeType="1"/>
            </p:cNvSpPr>
            <p:nvPr/>
          </p:nvSpPr>
          <p:spPr bwMode="auto">
            <a:xfrm>
              <a:off x="158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8" name="Line 227"/>
            <p:cNvSpPr>
              <a:spLocks noChangeAspect="1" noChangeShapeType="1"/>
            </p:cNvSpPr>
            <p:nvPr/>
          </p:nvSpPr>
          <p:spPr bwMode="auto">
            <a:xfrm>
              <a:off x="177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9" name="Line 228"/>
            <p:cNvSpPr>
              <a:spLocks noChangeAspect="1" noChangeShapeType="1"/>
            </p:cNvSpPr>
            <p:nvPr/>
          </p:nvSpPr>
          <p:spPr bwMode="auto">
            <a:xfrm>
              <a:off x="139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0" name="Line 229"/>
            <p:cNvSpPr>
              <a:spLocks noChangeAspect="1" noChangeShapeType="1"/>
            </p:cNvSpPr>
            <p:nvPr/>
          </p:nvSpPr>
          <p:spPr bwMode="auto">
            <a:xfrm>
              <a:off x="216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1" name="Line 230"/>
            <p:cNvSpPr>
              <a:spLocks noChangeAspect="1" noChangeShapeType="1"/>
            </p:cNvSpPr>
            <p:nvPr/>
          </p:nvSpPr>
          <p:spPr bwMode="auto">
            <a:xfrm>
              <a:off x="196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4" name="Rectangle 231"/>
          <p:cNvSpPr>
            <a:spLocks noChangeArrowheads="1"/>
          </p:cNvSpPr>
          <p:nvPr/>
        </p:nvSpPr>
        <p:spPr bwMode="auto">
          <a:xfrm>
            <a:off x="1295400" y="2590800"/>
            <a:ext cx="1600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232"/>
          <p:cNvSpPr txBox="1">
            <a:spLocks noChangeArrowheads="1"/>
          </p:cNvSpPr>
          <p:nvPr/>
        </p:nvSpPr>
        <p:spPr bwMode="auto">
          <a:xfrm>
            <a:off x="1905000" y="2057400"/>
            <a:ext cx="41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Verdana" pitchFamily="34" charset="0"/>
                <a:cs typeface="Arial" pitchFamily="34" charset="0"/>
              </a:rPr>
              <a:t>V</a:t>
            </a:r>
          </a:p>
        </p:txBody>
      </p:sp>
      <p:sp>
        <p:nvSpPr>
          <p:cNvPr id="20486" name="Text Box 233"/>
          <p:cNvSpPr txBox="1">
            <a:spLocks noChangeArrowheads="1"/>
          </p:cNvSpPr>
          <p:nvPr/>
        </p:nvSpPr>
        <p:spPr bwMode="auto">
          <a:xfrm>
            <a:off x="762000" y="296545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Verdana" pitchFamily="34" charset="0"/>
                <a:cs typeface="Arial" pitchFamily="34" charset="0"/>
              </a:rPr>
              <a:t>W</a:t>
            </a:r>
          </a:p>
        </p:txBody>
      </p:sp>
      <p:sp>
        <p:nvSpPr>
          <p:cNvPr id="20487" name="Oval 234"/>
          <p:cNvSpPr>
            <a:spLocks noChangeArrowheads="1"/>
          </p:cNvSpPr>
          <p:nvPr/>
        </p:nvSpPr>
        <p:spPr bwMode="auto">
          <a:xfrm>
            <a:off x="1219200" y="2514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235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236"/>
          <p:cNvSpPr>
            <a:spLocks noChangeShapeType="1"/>
          </p:cNvSpPr>
          <p:nvPr/>
        </p:nvSpPr>
        <p:spPr bwMode="auto">
          <a:xfrm>
            <a:off x="1524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0" name="Line 237"/>
          <p:cNvSpPr>
            <a:spLocks noChangeShapeType="1"/>
          </p:cNvSpPr>
          <p:nvPr/>
        </p:nvSpPr>
        <p:spPr bwMode="auto">
          <a:xfrm>
            <a:off x="17526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1" name="Line 238"/>
          <p:cNvSpPr>
            <a:spLocks noChangeShapeType="1"/>
          </p:cNvSpPr>
          <p:nvPr/>
        </p:nvSpPr>
        <p:spPr bwMode="auto">
          <a:xfrm>
            <a:off x="19812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2" name="Line 239"/>
          <p:cNvSpPr>
            <a:spLocks noChangeShapeType="1"/>
          </p:cNvSpPr>
          <p:nvPr/>
        </p:nvSpPr>
        <p:spPr bwMode="auto">
          <a:xfrm>
            <a:off x="22098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3" name="Line 240"/>
          <p:cNvSpPr>
            <a:spLocks noChangeShapeType="1"/>
          </p:cNvSpPr>
          <p:nvPr/>
        </p:nvSpPr>
        <p:spPr bwMode="auto">
          <a:xfrm>
            <a:off x="24384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4" name="Line 241"/>
          <p:cNvSpPr>
            <a:spLocks noChangeShapeType="1"/>
          </p:cNvSpPr>
          <p:nvPr/>
        </p:nvSpPr>
        <p:spPr bwMode="auto">
          <a:xfrm>
            <a:off x="2667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5" name="Line 242"/>
          <p:cNvSpPr>
            <a:spLocks noChangeShapeType="1"/>
          </p:cNvSpPr>
          <p:nvPr/>
        </p:nvSpPr>
        <p:spPr bwMode="auto">
          <a:xfrm>
            <a:off x="12954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6" name="Line 243"/>
          <p:cNvSpPr>
            <a:spLocks noChangeShapeType="1"/>
          </p:cNvSpPr>
          <p:nvPr/>
        </p:nvSpPr>
        <p:spPr bwMode="auto">
          <a:xfrm>
            <a:off x="1295400" y="3048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7" name="Line 244"/>
          <p:cNvSpPr>
            <a:spLocks noChangeShapeType="1"/>
          </p:cNvSpPr>
          <p:nvPr/>
        </p:nvSpPr>
        <p:spPr bwMode="auto">
          <a:xfrm>
            <a:off x="1295400" y="3276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8" name="Line 245"/>
          <p:cNvSpPr>
            <a:spLocks noChangeShapeType="1"/>
          </p:cNvSpPr>
          <p:nvPr/>
        </p:nvSpPr>
        <p:spPr bwMode="auto">
          <a:xfrm>
            <a:off x="1295400" y="3505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9" name="Line 246"/>
          <p:cNvSpPr>
            <a:spLocks noChangeShapeType="1"/>
          </p:cNvSpPr>
          <p:nvPr/>
        </p:nvSpPr>
        <p:spPr bwMode="auto">
          <a:xfrm>
            <a:off x="1295400" y="3733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0" name="Text Box 247"/>
          <p:cNvSpPr txBox="1">
            <a:spLocks noChangeArrowheads="1"/>
          </p:cNvSpPr>
          <p:nvPr/>
        </p:nvSpPr>
        <p:spPr bwMode="auto">
          <a:xfrm>
            <a:off x="1475656" y="4267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Georgia" pitchFamily="18" charset="0"/>
                <a:cs typeface="Arial" pitchFamily="34" charset="0"/>
              </a:rPr>
              <a:t>2D </a:t>
            </a:r>
            <a:r>
              <a:rPr lang="en-US" sz="2400" b="0" dirty="0" smtClean="0">
                <a:latin typeface="Georgia" pitchFamily="18" charset="0"/>
                <a:cs typeface="Arial" pitchFamily="34" charset="0"/>
              </a:rPr>
              <a:t>Grid</a:t>
            </a:r>
            <a:endParaRPr lang="en-US" sz="2400" b="0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0501" name="Freeform 248"/>
          <p:cNvSpPr>
            <a:spLocks/>
          </p:cNvSpPr>
          <p:nvPr/>
        </p:nvSpPr>
        <p:spPr bwMode="auto">
          <a:xfrm>
            <a:off x="1295400" y="2590800"/>
            <a:ext cx="1600200" cy="1371600"/>
          </a:xfrm>
          <a:custGeom>
            <a:avLst/>
            <a:gdLst>
              <a:gd name="T0" fmla="*/ 0 w 1008"/>
              <a:gd name="T1" fmla="*/ 0 h 864"/>
              <a:gd name="T2" fmla="*/ 2147483647 w 1008"/>
              <a:gd name="T3" fmla="*/ 2147483647 h 864"/>
              <a:gd name="T4" fmla="*/ 2147483647 w 1008"/>
              <a:gd name="T5" fmla="*/ 2147483647 h 864"/>
              <a:gd name="T6" fmla="*/ 2147483647 w 1008"/>
              <a:gd name="T7" fmla="*/ 2147483647 h 864"/>
              <a:gd name="T8" fmla="*/ 2147483647 w 1008"/>
              <a:gd name="T9" fmla="*/ 2147483647 h 864"/>
              <a:gd name="T10" fmla="*/ 2147483647 w 1008"/>
              <a:gd name="T11" fmla="*/ 2147483647 h 864"/>
              <a:gd name="T12" fmla="*/ 2147483647 w 1008"/>
              <a:gd name="T13" fmla="*/ 2147483647 h 864"/>
              <a:gd name="T14" fmla="*/ 2147483647 w 1008"/>
              <a:gd name="T15" fmla="*/ 2147483647 h 864"/>
              <a:gd name="T16" fmla="*/ 2147483647 w 1008"/>
              <a:gd name="T17" fmla="*/ 2147483647 h 8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864"/>
              <a:gd name="T29" fmla="*/ 1008 w 1008"/>
              <a:gd name="T30" fmla="*/ 864 h 8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864">
                <a:moveTo>
                  <a:pt x="0" y="0"/>
                </a:moveTo>
                <a:lnTo>
                  <a:pt x="144" y="144"/>
                </a:lnTo>
                <a:lnTo>
                  <a:pt x="288" y="288"/>
                </a:lnTo>
                <a:lnTo>
                  <a:pt x="432" y="288"/>
                </a:lnTo>
                <a:lnTo>
                  <a:pt x="576" y="432"/>
                </a:lnTo>
                <a:lnTo>
                  <a:pt x="576" y="576"/>
                </a:lnTo>
                <a:lnTo>
                  <a:pt x="720" y="720"/>
                </a:lnTo>
                <a:lnTo>
                  <a:pt x="864" y="720"/>
                </a:lnTo>
                <a:lnTo>
                  <a:pt x="1008" y="864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Text Box 249"/>
          <p:cNvSpPr txBox="1">
            <a:spLocks noChangeArrowheads="1"/>
          </p:cNvSpPr>
          <p:nvPr/>
        </p:nvSpPr>
        <p:spPr bwMode="auto">
          <a:xfrm>
            <a:off x="6022032" y="5708104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Georgia" pitchFamily="18" charset="0"/>
                <a:cs typeface="Arial" pitchFamily="34" charset="0"/>
              </a:rPr>
              <a:t>3D </a:t>
            </a:r>
            <a:r>
              <a:rPr lang="en-US" sz="2400" dirty="0" smtClean="0">
                <a:latin typeface="Georgia" pitchFamily="18" charset="0"/>
                <a:cs typeface="Arial" pitchFamily="34" charset="0"/>
              </a:rPr>
              <a:t>Grid</a:t>
            </a:r>
            <a:endParaRPr lang="en-US" sz="2400" b="0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MSA: 2D </a:t>
            </a:r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vs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3D alignment grid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51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80628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MSA: 3D grid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2200" y="6433591"/>
            <a:ext cx="2720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source: Dr. </a:t>
            </a:r>
            <a:r>
              <a:rPr lang="en-US" sz="1400" dirty="0" err="1" smtClean="0"/>
              <a:t>Atif</a:t>
            </a:r>
            <a:r>
              <a:rPr lang="en-US" sz="1400" dirty="0" smtClean="0"/>
              <a:t> </a:t>
            </a:r>
            <a:r>
              <a:rPr lang="en-US" sz="1400" dirty="0" err="1" smtClean="0"/>
              <a:t>Hasan’s</a:t>
            </a:r>
            <a:r>
              <a:rPr lang="en-US" sz="1400" dirty="0" smtClean="0"/>
              <a:t> slide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974725"/>
            <a:ext cx="8053387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4036" y="80628"/>
            <a:ext cx="88924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MSA: 3D grid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35796" y="2564904"/>
            <a:ext cx="3222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Recurrence: </a:t>
            </a:r>
          </a:p>
          <a:p>
            <a:pPr algn="ctr"/>
            <a:r>
              <a:rPr lang="en-US" sz="2800" dirty="0">
                <a:solidFill>
                  <a:srgbClr val="000099"/>
                </a:solidFill>
                <a:latin typeface="Georgia" pitchFamily="18" charset="0"/>
              </a:rPr>
              <a:t>T</a:t>
            </a:r>
            <a:r>
              <a:rPr lang="en-US" sz="2800" dirty="0" smtClean="0">
                <a:solidFill>
                  <a:srgbClr val="000099"/>
                </a:solidFill>
                <a:latin typeface="Georgia" pitchFamily="18" charset="0"/>
              </a:rPr>
              <a:t>ry yourself</a:t>
            </a:r>
            <a:endParaRPr lang="en-US" sz="2800" i="1" dirty="0">
              <a:solidFill>
                <a:srgbClr val="000099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Optimization criteria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635" y="1952836"/>
            <a:ext cx="7460432" cy="769441"/>
            <a:chOff x="3290836" y="1158451"/>
            <a:chExt cx="5597215" cy="600551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8" y="1158451"/>
              <a:ext cx="5419173" cy="60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Sum-of-pairs (sum of edit distances on induced </a:t>
              </a:r>
            </a:p>
            <a:p>
              <a:r>
                <a:rPr lang="en-US" sz="2200" dirty="0" err="1" smtClean="0">
                  <a:latin typeface="Book Antiqua" pitchFamily="18" charset="0"/>
                </a:rPr>
                <a:t>Pairwise</a:t>
              </a:r>
              <a:r>
                <a:rPr lang="en-US" sz="2200" dirty="0" smtClean="0">
                  <a:latin typeface="Book Antiqua" pitchFamily="18" charset="0"/>
                </a:rPr>
                <a:t> alignments)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95634" y="2888940"/>
            <a:ext cx="6726700" cy="430887"/>
            <a:chOff x="3290836" y="1158452"/>
            <a:chExt cx="5046730" cy="336309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8879" y="1158452"/>
              <a:ext cx="4868687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Tree alignment (sum of costs of edges)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95635" y="3645025"/>
            <a:ext cx="6624737" cy="769442"/>
            <a:chOff x="3290836" y="1158451"/>
            <a:chExt cx="4970232" cy="600552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68879" y="1158451"/>
              <a:ext cx="4792189" cy="600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Maximum likelihood under a statistical model of sequence evolution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39391" y="5229200"/>
            <a:ext cx="61166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latin typeface="Georgia" pitchFamily="18" charset="0"/>
              </a:rPr>
              <a:t>NP-hard problems!</a:t>
            </a:r>
            <a:endParaRPr lang="en-US" sz="2500" b="1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Sequence Comparison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1700" y="1441229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S1: ATGTCATG</a:t>
            </a:r>
          </a:p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S2: TGTCATGA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6252852" y="677474"/>
            <a:ext cx="2387600" cy="1671406"/>
            <a:chOff x="2621" y="2143"/>
            <a:chExt cx="1686" cy="899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92406"/>
                <a:gd name="adj2" fmla="val 40148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697" y="2256"/>
              <a:ext cx="1546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2500" dirty="0" smtClean="0">
                  <a:solidFill>
                    <a:schemeClr val="bg1"/>
                  </a:solidFill>
                  <a:latin typeface="Book Antiqua" pitchFamily="18" charset="0"/>
                </a:rPr>
                <a:t>No matching</a:t>
              </a:r>
            </a:p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2500" dirty="0" smtClean="0">
                  <a:solidFill>
                    <a:schemeClr val="bg1"/>
                  </a:solidFill>
                  <a:latin typeface="Book Antiqua" pitchFamily="18" charset="0"/>
                </a:rPr>
                <a:t>Positions</a:t>
              </a:r>
              <a:endParaRPr kumimoji="1" lang="en-US" altLang="ja-JP" sz="25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71700" y="3925505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S1: A</a:t>
            </a:r>
            <a:r>
              <a:rPr lang="en-US" sz="30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TGTCATG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S2: </a:t>
            </a:r>
            <a:r>
              <a:rPr lang="en-US" sz="3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30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TGTCATG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6264188" y="3552321"/>
            <a:ext cx="2171299" cy="920795"/>
            <a:chOff x="2621" y="2143"/>
            <a:chExt cx="1686" cy="782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2621" y="2143"/>
              <a:ext cx="1686" cy="782"/>
            </a:xfrm>
            <a:prstGeom prst="wedgeEllipseCallout">
              <a:avLst>
                <a:gd name="adj1" fmla="val -92406"/>
                <a:gd name="adj2" fmla="val 40148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82479" tIns="41239" rIns="82479" bIns="41239"/>
            <a:lstStyle/>
            <a:p>
              <a:pPr algn="ctr" defTabSz="825500"/>
              <a:endParaRPr kumimoji="1" lang="en-US" sz="1600">
                <a:ea typeface="ＭＳ Ｐゴシック" pitchFamily="34" charset="-128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2697" y="2256"/>
              <a:ext cx="154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479" tIns="41239" rIns="82479" bIns="41239">
              <a:spAutoFit/>
            </a:bodyPr>
            <a:lstStyle/>
            <a:p>
              <a:pPr algn="ctr" defTabSz="825500">
                <a:spcBef>
                  <a:spcPct val="50000"/>
                </a:spcBef>
              </a:pPr>
              <a:r>
                <a:rPr kumimoji="1" lang="en-US" altLang="ja-JP" sz="2500" dirty="0" smtClean="0">
                  <a:solidFill>
                    <a:schemeClr val="bg1"/>
                  </a:solidFill>
                  <a:latin typeface="Book Antiqua" pitchFamily="18" charset="0"/>
                </a:rPr>
                <a:t>Alignment</a:t>
              </a:r>
              <a:endParaRPr kumimoji="1" lang="en-US" altLang="ja-JP" sz="25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2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 Score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4296" y="119675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S1 = ACG--GAGA</a:t>
            </a:r>
          </a:p>
          <a:p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S2 = -CGTTGACA</a:t>
            </a:r>
          </a:p>
          <a:p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S3 = AC-T-GA-A</a:t>
            </a:r>
          </a:p>
          <a:p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S4 = CCGTTCAC-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3674" y="4521894"/>
            <a:ext cx="75623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Georgia" pitchFamily="18" charset="0"/>
              </a:rPr>
              <a:t>For position 1,</a:t>
            </a:r>
          </a:p>
          <a:p>
            <a:r>
              <a:rPr lang="en-US" sz="2200" dirty="0" smtClean="0">
                <a:latin typeface="Georgia" pitchFamily="18" charset="0"/>
              </a:rPr>
              <a:t>SP-score(A,-,A,C) = 2δ(A,-) + 2δ(A,C) + δ(A,A) + δ(C,-) = -8 </a:t>
            </a:r>
          </a:p>
          <a:p>
            <a:r>
              <a:rPr lang="en-US" sz="2200" dirty="0" smtClean="0">
                <a:latin typeface="Georgia" pitchFamily="18" charset="0"/>
              </a:rPr>
              <a:t>Total SP-score= -8+12+0+0–6+0+12–10+0 = 0 </a:t>
            </a:r>
            <a:endParaRPr lang="en-US" sz="2200" dirty="0">
              <a:latin typeface="Georgia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1620" y="3235623"/>
            <a:ext cx="6726700" cy="769441"/>
            <a:chOff x="3290836" y="1158451"/>
            <a:chExt cx="5046730" cy="600551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879" y="1158451"/>
              <a:ext cx="4868687" cy="60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Assume score of  match and mismatch/insert/delete are 2 and -2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4495800" y="1524000"/>
            <a:ext cx="3884613" cy="3884613"/>
            <a:chOff x="240" y="192"/>
            <a:chExt cx="2880" cy="2880"/>
          </a:xfrm>
        </p:grpSpPr>
        <p:sp>
          <p:nvSpPr>
            <p:cNvPr id="20503" name="Rectangle 4"/>
            <p:cNvSpPr>
              <a:spLocks noChangeAspect="1" noChangeArrowheads="1"/>
            </p:cNvSpPr>
            <p:nvPr/>
          </p:nvSpPr>
          <p:spPr bwMode="auto">
            <a:xfrm>
              <a:off x="240" y="192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5"/>
            <p:cNvSpPr>
              <a:spLocks noChangeAspect="1" noChangeShapeType="1"/>
            </p:cNvSpPr>
            <p:nvPr/>
          </p:nvSpPr>
          <p:spPr bwMode="auto">
            <a:xfrm>
              <a:off x="240" y="38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6"/>
            <p:cNvSpPr>
              <a:spLocks noChangeAspect="1" noChangeShapeType="1"/>
            </p:cNvSpPr>
            <p:nvPr/>
          </p:nvSpPr>
          <p:spPr bwMode="auto">
            <a:xfrm>
              <a:off x="240" y="57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7"/>
            <p:cNvSpPr>
              <a:spLocks noChangeAspect="1" noChangeShapeType="1"/>
            </p:cNvSpPr>
            <p:nvPr/>
          </p:nvSpPr>
          <p:spPr bwMode="auto">
            <a:xfrm>
              <a:off x="240" y="76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8"/>
            <p:cNvSpPr>
              <a:spLocks noChangeAspect="1" noChangeShapeType="1"/>
            </p:cNvSpPr>
            <p:nvPr/>
          </p:nvSpPr>
          <p:spPr bwMode="auto">
            <a:xfrm>
              <a:off x="240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9"/>
            <p:cNvSpPr>
              <a:spLocks noChangeAspect="1" noChangeShapeType="1"/>
            </p:cNvSpPr>
            <p:nvPr/>
          </p:nvSpPr>
          <p:spPr bwMode="auto">
            <a:xfrm>
              <a:off x="240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10"/>
            <p:cNvSpPr>
              <a:spLocks noChangeAspect="1" noChangeShapeType="1"/>
            </p:cNvSpPr>
            <p:nvPr/>
          </p:nvSpPr>
          <p:spPr bwMode="auto">
            <a:xfrm>
              <a:off x="240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11"/>
            <p:cNvSpPr>
              <a:spLocks noChangeAspect="1" noChangeShapeType="1"/>
            </p:cNvSpPr>
            <p:nvPr/>
          </p:nvSpPr>
          <p:spPr bwMode="auto">
            <a:xfrm>
              <a:off x="240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2"/>
            <p:cNvSpPr>
              <a:spLocks noChangeAspect="1" noChangeShapeType="1"/>
            </p:cNvSpPr>
            <p:nvPr/>
          </p:nvSpPr>
          <p:spPr bwMode="auto">
            <a:xfrm>
              <a:off x="240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3"/>
            <p:cNvSpPr>
              <a:spLocks noChangeAspect="1" noChangeShapeType="1"/>
            </p:cNvSpPr>
            <p:nvPr/>
          </p:nvSpPr>
          <p:spPr bwMode="auto">
            <a:xfrm>
              <a:off x="240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Line 14"/>
            <p:cNvSpPr>
              <a:spLocks noChangeAspect="1" noChangeShapeType="1"/>
            </p:cNvSpPr>
            <p:nvPr/>
          </p:nvSpPr>
          <p:spPr bwMode="auto">
            <a:xfrm>
              <a:off x="240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Line 15"/>
            <p:cNvSpPr>
              <a:spLocks noChangeAspect="1" noChangeShapeType="1"/>
            </p:cNvSpPr>
            <p:nvPr/>
          </p:nvSpPr>
          <p:spPr bwMode="auto">
            <a:xfrm>
              <a:off x="240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6"/>
            <p:cNvGrpSpPr>
              <a:grpSpLocks noChangeAspect="1"/>
            </p:cNvGrpSpPr>
            <p:nvPr/>
          </p:nvGrpSpPr>
          <p:grpSpPr bwMode="auto">
            <a:xfrm rot="-5400000">
              <a:off x="240" y="384"/>
              <a:ext cx="2304" cy="1920"/>
              <a:chOff x="3264" y="2160"/>
              <a:chExt cx="2304" cy="1920"/>
            </a:xfrm>
          </p:grpSpPr>
          <p:sp>
            <p:nvSpPr>
              <p:cNvPr id="20719" name="Line 17"/>
              <p:cNvSpPr>
                <a:spLocks noChangeAspect="1"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0" name="Line 18"/>
              <p:cNvSpPr>
                <a:spLocks noChangeAspect="1"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1" name="Line 19"/>
              <p:cNvSpPr>
                <a:spLocks noChangeAspect="1"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2" name="Line 20"/>
              <p:cNvSpPr>
                <a:spLocks noChangeAspect="1"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3" name="Line 21"/>
              <p:cNvSpPr>
                <a:spLocks noChangeAspect="1"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4" name="Line 22"/>
              <p:cNvSpPr>
                <a:spLocks noChangeAspect="1"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5" name="Line 23"/>
              <p:cNvSpPr>
                <a:spLocks noChangeAspect="1"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6" name="Line 24"/>
              <p:cNvSpPr>
                <a:spLocks noChangeAspect="1"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7" name="Line 25"/>
              <p:cNvSpPr>
                <a:spLocks noChangeAspect="1"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8" name="Line 26"/>
              <p:cNvSpPr>
                <a:spLocks noChangeAspect="1"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9" name="Line 27"/>
              <p:cNvSpPr>
                <a:spLocks noChangeAspect="1"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8"/>
            <p:cNvGrpSpPr>
              <a:grpSpLocks noChangeAspect="1"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20695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6" name="Line 30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7" name="Line 31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8" name="Line 32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9" name="Line 33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0" name="Line 34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1" name="Line 35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2" name="Line 36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3" name="Line 37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4" name="Line 38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5" name="Line 39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6" name="Line 40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41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708" name="Line 4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09" name="Line 4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0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1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2" name="Line 4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3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4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5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6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7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18" name="Line 5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3"/>
            <p:cNvGrpSpPr>
              <a:grpSpLocks noChangeAspect="1"/>
            </p:cNvGrpSpPr>
            <p:nvPr/>
          </p:nvGrpSpPr>
          <p:grpSpPr bwMode="auto">
            <a:xfrm>
              <a:off x="432" y="384"/>
              <a:ext cx="2304" cy="2304"/>
              <a:chOff x="240" y="192"/>
              <a:chExt cx="2304" cy="2304"/>
            </a:xfrm>
          </p:grpSpPr>
          <p:sp>
            <p:nvSpPr>
              <p:cNvPr id="20671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2" name="Line 55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3" name="Line 56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4" name="Line 57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5" name="Line 58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6" name="Line 59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7" name="Line 60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8" name="Line 61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9" name="Line 62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0" name="Line 63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1" name="Line 64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2" name="Line 65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66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84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5" name="Line 6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6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7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8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9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0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1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2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3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94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78"/>
            <p:cNvGrpSpPr>
              <a:grpSpLocks noChangeAspect="1"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20647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8" name="Line 80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9" name="Line 81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0" name="Line 82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1" name="Line 83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2" name="Line 84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3" name="Line 85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4" name="Line 86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5" name="Line 87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6" name="Line 88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7" name="Line 89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8" name="Line 90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91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60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1" name="Line 9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2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3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4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5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6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7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8" name="Line 10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69" name="Line 10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70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03"/>
            <p:cNvGrpSpPr>
              <a:grpSpLocks noChangeAspect="1"/>
            </p:cNvGrpSpPr>
            <p:nvPr/>
          </p:nvGrpSpPr>
          <p:grpSpPr bwMode="auto">
            <a:xfrm>
              <a:off x="624" y="576"/>
              <a:ext cx="2304" cy="2304"/>
              <a:chOff x="240" y="192"/>
              <a:chExt cx="2304" cy="2304"/>
            </a:xfrm>
          </p:grpSpPr>
          <p:sp>
            <p:nvSpPr>
              <p:cNvPr id="2062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240" y="192"/>
                <a:ext cx="2304" cy="230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4" name="Line 105"/>
              <p:cNvSpPr>
                <a:spLocks noChangeAspect="1" noChangeShapeType="1"/>
              </p:cNvSpPr>
              <p:nvPr/>
            </p:nvSpPr>
            <p:spPr bwMode="auto">
              <a:xfrm>
                <a:off x="240" y="38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5" name="Line 106"/>
              <p:cNvSpPr>
                <a:spLocks noChangeAspect="1" noChangeShapeType="1"/>
              </p:cNvSpPr>
              <p:nvPr/>
            </p:nvSpPr>
            <p:spPr bwMode="auto">
              <a:xfrm>
                <a:off x="240" y="57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6" name="Line 107"/>
              <p:cNvSpPr>
                <a:spLocks noChangeAspect="1" noChangeShapeType="1"/>
              </p:cNvSpPr>
              <p:nvPr/>
            </p:nvSpPr>
            <p:spPr bwMode="auto">
              <a:xfrm>
                <a:off x="240" y="76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7" name="Line 108"/>
              <p:cNvSpPr>
                <a:spLocks noChangeAspect="1" noChangeShapeType="1"/>
              </p:cNvSpPr>
              <p:nvPr/>
            </p:nvSpPr>
            <p:spPr bwMode="auto">
              <a:xfrm>
                <a:off x="240" y="9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8" name="Line 109"/>
              <p:cNvSpPr>
                <a:spLocks noChangeAspect="1" noChangeShapeType="1"/>
              </p:cNvSpPr>
              <p:nvPr/>
            </p:nvSpPr>
            <p:spPr bwMode="auto">
              <a:xfrm>
                <a:off x="240" y="11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9" name="Line 110"/>
              <p:cNvSpPr>
                <a:spLocks noChangeAspect="1" noChangeShapeType="1"/>
              </p:cNvSpPr>
              <p:nvPr/>
            </p:nvSpPr>
            <p:spPr bwMode="auto">
              <a:xfrm>
                <a:off x="240" y="13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0" name="Line 111"/>
              <p:cNvSpPr>
                <a:spLocks noChangeAspect="1" noChangeShapeType="1"/>
              </p:cNvSpPr>
              <p:nvPr/>
            </p:nvSpPr>
            <p:spPr bwMode="auto">
              <a:xfrm>
                <a:off x="240" y="15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1" name="Line 112"/>
              <p:cNvSpPr>
                <a:spLocks noChangeAspect="1" noChangeShapeType="1"/>
              </p:cNvSpPr>
              <p:nvPr/>
            </p:nvSpPr>
            <p:spPr bwMode="auto">
              <a:xfrm>
                <a:off x="240" y="17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2" name="Line 113"/>
              <p:cNvSpPr>
                <a:spLocks noChangeAspect="1" noChangeShapeType="1"/>
              </p:cNvSpPr>
              <p:nvPr/>
            </p:nvSpPr>
            <p:spPr bwMode="auto">
              <a:xfrm>
                <a:off x="240" y="19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3" name="Line 114"/>
              <p:cNvSpPr>
                <a:spLocks noChangeAspect="1" noChangeShapeType="1"/>
              </p:cNvSpPr>
              <p:nvPr/>
            </p:nvSpPr>
            <p:spPr bwMode="auto">
              <a:xfrm>
                <a:off x="240" y="21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4" name="Line 115"/>
              <p:cNvSpPr>
                <a:spLocks noChangeAspect="1" noChangeShapeType="1"/>
              </p:cNvSpPr>
              <p:nvPr/>
            </p:nvSpPr>
            <p:spPr bwMode="auto">
              <a:xfrm>
                <a:off x="240" y="23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16"/>
              <p:cNvGrpSpPr>
                <a:grpSpLocks noChangeAspect="1"/>
              </p:cNvGrpSpPr>
              <p:nvPr/>
            </p:nvGrpSpPr>
            <p:grpSpPr bwMode="auto">
              <a:xfrm rot="-5400000">
                <a:off x="240" y="384"/>
                <a:ext cx="2304" cy="1920"/>
                <a:chOff x="3264" y="2160"/>
                <a:chExt cx="2304" cy="1920"/>
              </a:xfrm>
            </p:grpSpPr>
            <p:sp>
              <p:nvSpPr>
                <p:cNvPr id="20636" name="Line 11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16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7" name="Line 118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35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8" name="Line 119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54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9" name="Line 120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73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0" name="Line 121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292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1" name="Line 122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12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2" name="Line 123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312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3" name="Line 124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504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4" name="Line 125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696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5" name="Line 126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3888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6" name="Line 127"/>
                <p:cNvSpPr>
                  <a:spLocks noChangeAspect="1" noChangeShapeType="1"/>
                </p:cNvSpPr>
                <p:nvPr/>
              </p:nvSpPr>
              <p:spPr bwMode="auto">
                <a:xfrm>
                  <a:off x="3264" y="4080"/>
                  <a:ext cx="230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20" name="Rectangle 128"/>
            <p:cNvSpPr>
              <a:spLocks noChangeAspect="1" noChangeArrowheads="1"/>
            </p:cNvSpPr>
            <p:nvPr/>
          </p:nvSpPr>
          <p:spPr bwMode="auto">
            <a:xfrm>
              <a:off x="816" y="768"/>
              <a:ext cx="2304" cy="2304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129"/>
            <p:cNvSpPr>
              <a:spLocks noChangeAspect="1" noChangeShapeType="1"/>
            </p:cNvSpPr>
            <p:nvPr/>
          </p:nvSpPr>
          <p:spPr bwMode="auto">
            <a:xfrm>
              <a:off x="816" y="96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130"/>
            <p:cNvSpPr>
              <a:spLocks noChangeAspect="1" noChangeShapeType="1"/>
            </p:cNvSpPr>
            <p:nvPr/>
          </p:nvSpPr>
          <p:spPr bwMode="auto">
            <a:xfrm>
              <a:off x="816" y="115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Line 131"/>
            <p:cNvSpPr>
              <a:spLocks noChangeAspect="1" noChangeShapeType="1"/>
            </p:cNvSpPr>
            <p:nvPr/>
          </p:nvSpPr>
          <p:spPr bwMode="auto">
            <a:xfrm>
              <a:off x="816" y="134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Line 132"/>
            <p:cNvSpPr>
              <a:spLocks noChangeAspect="1" noChangeShapeType="1"/>
            </p:cNvSpPr>
            <p:nvPr/>
          </p:nvSpPr>
          <p:spPr bwMode="auto">
            <a:xfrm>
              <a:off x="816" y="153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133"/>
            <p:cNvSpPr>
              <a:spLocks noChangeAspect="1" noChangeShapeType="1"/>
            </p:cNvSpPr>
            <p:nvPr/>
          </p:nvSpPr>
          <p:spPr bwMode="auto">
            <a:xfrm>
              <a:off x="816" y="172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Line 134"/>
            <p:cNvSpPr>
              <a:spLocks noChangeAspect="1" noChangeShapeType="1"/>
            </p:cNvSpPr>
            <p:nvPr/>
          </p:nvSpPr>
          <p:spPr bwMode="auto">
            <a:xfrm>
              <a:off x="816" y="192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135"/>
            <p:cNvSpPr>
              <a:spLocks noChangeAspect="1" noChangeShapeType="1"/>
            </p:cNvSpPr>
            <p:nvPr/>
          </p:nvSpPr>
          <p:spPr bwMode="auto">
            <a:xfrm>
              <a:off x="816" y="2112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136"/>
            <p:cNvSpPr>
              <a:spLocks noChangeAspect="1" noChangeShapeType="1"/>
            </p:cNvSpPr>
            <p:nvPr/>
          </p:nvSpPr>
          <p:spPr bwMode="auto">
            <a:xfrm>
              <a:off x="816" y="2304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137"/>
            <p:cNvSpPr>
              <a:spLocks noChangeAspect="1" noChangeShapeType="1"/>
            </p:cNvSpPr>
            <p:nvPr/>
          </p:nvSpPr>
          <p:spPr bwMode="auto">
            <a:xfrm>
              <a:off x="816" y="2496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Line 138"/>
            <p:cNvSpPr>
              <a:spLocks noChangeAspect="1" noChangeShapeType="1"/>
            </p:cNvSpPr>
            <p:nvPr/>
          </p:nvSpPr>
          <p:spPr bwMode="auto">
            <a:xfrm>
              <a:off x="816" y="2688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Line 139"/>
            <p:cNvSpPr>
              <a:spLocks noChangeAspect="1" noChangeShapeType="1"/>
            </p:cNvSpPr>
            <p:nvPr/>
          </p:nvSpPr>
          <p:spPr bwMode="auto">
            <a:xfrm>
              <a:off x="816" y="2880"/>
              <a:ext cx="230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40"/>
            <p:cNvGrpSpPr>
              <a:grpSpLocks noChangeAspect="1"/>
            </p:cNvGrpSpPr>
            <p:nvPr/>
          </p:nvGrpSpPr>
          <p:grpSpPr bwMode="auto">
            <a:xfrm rot="-5400000">
              <a:off x="816" y="960"/>
              <a:ext cx="2304" cy="1920"/>
              <a:chOff x="3264" y="2160"/>
              <a:chExt cx="2304" cy="1920"/>
            </a:xfrm>
          </p:grpSpPr>
          <p:sp>
            <p:nvSpPr>
              <p:cNvPr id="20612" name="Line 141"/>
              <p:cNvSpPr>
                <a:spLocks noChangeAspect="1" noChangeShapeType="1"/>
              </p:cNvSpPr>
              <p:nvPr/>
            </p:nvSpPr>
            <p:spPr bwMode="auto">
              <a:xfrm>
                <a:off x="3264" y="216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3" name="Line 142"/>
              <p:cNvSpPr>
                <a:spLocks noChangeAspect="1" noChangeShapeType="1"/>
              </p:cNvSpPr>
              <p:nvPr/>
            </p:nvSpPr>
            <p:spPr bwMode="auto">
              <a:xfrm>
                <a:off x="3264" y="235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4" name="Line 143"/>
              <p:cNvSpPr>
                <a:spLocks noChangeAspect="1" noChangeShapeType="1"/>
              </p:cNvSpPr>
              <p:nvPr/>
            </p:nvSpPr>
            <p:spPr bwMode="auto">
              <a:xfrm>
                <a:off x="3264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5" name="Line 144"/>
              <p:cNvSpPr>
                <a:spLocks noChangeAspect="1" noChangeShapeType="1"/>
              </p:cNvSpPr>
              <p:nvPr/>
            </p:nvSpPr>
            <p:spPr bwMode="auto">
              <a:xfrm>
                <a:off x="3264" y="273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6" name="Line 145"/>
              <p:cNvSpPr>
                <a:spLocks noChangeAspect="1" noChangeShapeType="1"/>
              </p:cNvSpPr>
              <p:nvPr/>
            </p:nvSpPr>
            <p:spPr bwMode="auto">
              <a:xfrm>
                <a:off x="3264" y="292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7" name="Line 146"/>
              <p:cNvSpPr>
                <a:spLocks noChangeAspect="1" noChangeShapeType="1"/>
              </p:cNvSpPr>
              <p:nvPr/>
            </p:nvSpPr>
            <p:spPr bwMode="auto">
              <a:xfrm>
                <a:off x="3264" y="312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8" name="Line 147"/>
              <p:cNvSpPr>
                <a:spLocks noChangeAspect="1" noChangeShapeType="1"/>
              </p:cNvSpPr>
              <p:nvPr/>
            </p:nvSpPr>
            <p:spPr bwMode="auto">
              <a:xfrm>
                <a:off x="3264" y="3312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9" name="Line 148"/>
              <p:cNvSpPr>
                <a:spLocks noChangeAspect="1" noChangeShapeType="1"/>
              </p:cNvSpPr>
              <p:nvPr/>
            </p:nvSpPr>
            <p:spPr bwMode="auto">
              <a:xfrm>
                <a:off x="3264" y="350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0" name="Line 149"/>
              <p:cNvSpPr>
                <a:spLocks noChangeAspect="1" noChangeShapeType="1"/>
              </p:cNvSpPr>
              <p:nvPr/>
            </p:nvSpPr>
            <p:spPr bwMode="auto">
              <a:xfrm>
                <a:off x="3264" y="3696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1" name="Line 150"/>
              <p:cNvSpPr>
                <a:spLocks noChangeAspect="1" noChangeShapeType="1"/>
              </p:cNvSpPr>
              <p:nvPr/>
            </p:nvSpPr>
            <p:spPr bwMode="auto">
              <a:xfrm>
                <a:off x="3264" y="3888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2" name="Line 151"/>
              <p:cNvSpPr>
                <a:spLocks noChangeAspect="1" noChangeShapeType="1"/>
              </p:cNvSpPr>
              <p:nvPr/>
            </p:nvSpPr>
            <p:spPr bwMode="auto">
              <a:xfrm>
                <a:off x="3264" y="4080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33" name="Line 152"/>
            <p:cNvSpPr>
              <a:spLocks noChangeAspect="1" noChangeShapeType="1"/>
            </p:cNvSpPr>
            <p:nvPr/>
          </p:nvSpPr>
          <p:spPr bwMode="auto">
            <a:xfrm>
              <a:off x="2544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Line 153"/>
            <p:cNvSpPr>
              <a:spLocks noChangeAspect="1" noChangeShapeType="1"/>
            </p:cNvSpPr>
            <p:nvPr/>
          </p:nvSpPr>
          <p:spPr bwMode="auto">
            <a:xfrm>
              <a:off x="2544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Line 154"/>
            <p:cNvSpPr>
              <a:spLocks noChangeAspect="1" noChangeShapeType="1"/>
            </p:cNvSpPr>
            <p:nvPr/>
          </p:nvSpPr>
          <p:spPr bwMode="auto">
            <a:xfrm>
              <a:off x="240" y="2496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Line 155"/>
            <p:cNvSpPr>
              <a:spLocks noChangeAspect="1" noChangeShapeType="1"/>
            </p:cNvSpPr>
            <p:nvPr/>
          </p:nvSpPr>
          <p:spPr bwMode="auto">
            <a:xfrm>
              <a:off x="216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Line 156"/>
            <p:cNvSpPr>
              <a:spLocks noChangeAspect="1" noChangeShapeType="1"/>
            </p:cNvSpPr>
            <p:nvPr/>
          </p:nvSpPr>
          <p:spPr bwMode="auto">
            <a:xfrm>
              <a:off x="235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Line 157"/>
            <p:cNvSpPr>
              <a:spLocks noChangeAspect="1" noChangeShapeType="1"/>
            </p:cNvSpPr>
            <p:nvPr/>
          </p:nvSpPr>
          <p:spPr bwMode="auto">
            <a:xfrm>
              <a:off x="240" y="192"/>
              <a:ext cx="576" cy="5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Line 158"/>
            <p:cNvSpPr>
              <a:spLocks noChangeAspect="1" noChangeShapeType="1"/>
            </p:cNvSpPr>
            <p:nvPr/>
          </p:nvSpPr>
          <p:spPr bwMode="auto">
            <a:xfrm>
              <a:off x="196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Line 159"/>
            <p:cNvSpPr>
              <a:spLocks noChangeAspect="1" noChangeShapeType="1"/>
            </p:cNvSpPr>
            <p:nvPr/>
          </p:nvSpPr>
          <p:spPr bwMode="auto">
            <a:xfrm>
              <a:off x="1584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Line 160"/>
            <p:cNvSpPr>
              <a:spLocks noChangeAspect="1" noChangeShapeType="1"/>
            </p:cNvSpPr>
            <p:nvPr/>
          </p:nvSpPr>
          <p:spPr bwMode="auto">
            <a:xfrm>
              <a:off x="177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Line 161"/>
            <p:cNvSpPr>
              <a:spLocks noChangeAspect="1" noChangeShapeType="1"/>
            </p:cNvSpPr>
            <p:nvPr/>
          </p:nvSpPr>
          <p:spPr bwMode="auto">
            <a:xfrm>
              <a:off x="1392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Line 162"/>
            <p:cNvSpPr>
              <a:spLocks noChangeAspect="1" noChangeShapeType="1"/>
            </p:cNvSpPr>
            <p:nvPr/>
          </p:nvSpPr>
          <p:spPr bwMode="auto">
            <a:xfrm>
              <a:off x="1008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Line 163"/>
            <p:cNvSpPr>
              <a:spLocks noChangeAspect="1" noChangeShapeType="1"/>
            </p:cNvSpPr>
            <p:nvPr/>
          </p:nvSpPr>
          <p:spPr bwMode="auto">
            <a:xfrm>
              <a:off x="1200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Line 164"/>
            <p:cNvSpPr>
              <a:spLocks noChangeAspect="1" noChangeShapeType="1"/>
            </p:cNvSpPr>
            <p:nvPr/>
          </p:nvSpPr>
          <p:spPr bwMode="auto">
            <a:xfrm>
              <a:off x="816" y="38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Line 165"/>
            <p:cNvSpPr>
              <a:spLocks noChangeAspect="1" noChangeShapeType="1"/>
            </p:cNvSpPr>
            <p:nvPr/>
          </p:nvSpPr>
          <p:spPr bwMode="auto">
            <a:xfrm>
              <a:off x="62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Line 166"/>
            <p:cNvSpPr>
              <a:spLocks noChangeAspect="1" noChangeShapeType="1"/>
            </p:cNvSpPr>
            <p:nvPr/>
          </p:nvSpPr>
          <p:spPr bwMode="auto">
            <a:xfrm>
              <a:off x="81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167"/>
            <p:cNvSpPr>
              <a:spLocks noChangeAspect="1" noChangeShapeType="1"/>
            </p:cNvSpPr>
            <p:nvPr/>
          </p:nvSpPr>
          <p:spPr bwMode="auto">
            <a:xfrm>
              <a:off x="43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Line 168"/>
            <p:cNvSpPr>
              <a:spLocks noChangeAspect="1" noChangeShapeType="1"/>
            </p:cNvSpPr>
            <p:nvPr/>
          </p:nvSpPr>
          <p:spPr bwMode="auto">
            <a:xfrm>
              <a:off x="120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Line 169"/>
            <p:cNvSpPr>
              <a:spLocks noChangeAspect="1" noChangeShapeType="1"/>
            </p:cNvSpPr>
            <p:nvPr/>
          </p:nvSpPr>
          <p:spPr bwMode="auto">
            <a:xfrm>
              <a:off x="139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Line 170"/>
            <p:cNvSpPr>
              <a:spLocks noChangeAspect="1" noChangeShapeType="1"/>
            </p:cNvSpPr>
            <p:nvPr/>
          </p:nvSpPr>
          <p:spPr bwMode="auto">
            <a:xfrm>
              <a:off x="100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2" name="Line 171"/>
            <p:cNvSpPr>
              <a:spLocks noChangeAspect="1" noChangeShapeType="1"/>
            </p:cNvSpPr>
            <p:nvPr/>
          </p:nvSpPr>
          <p:spPr bwMode="auto">
            <a:xfrm>
              <a:off x="1776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3" name="Line 172"/>
            <p:cNvSpPr>
              <a:spLocks noChangeAspect="1" noChangeShapeType="1"/>
            </p:cNvSpPr>
            <p:nvPr/>
          </p:nvSpPr>
          <p:spPr bwMode="auto">
            <a:xfrm>
              <a:off x="1968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Line 173"/>
            <p:cNvSpPr>
              <a:spLocks noChangeAspect="1" noChangeShapeType="1"/>
            </p:cNvSpPr>
            <p:nvPr/>
          </p:nvSpPr>
          <p:spPr bwMode="auto">
            <a:xfrm>
              <a:off x="1584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Line 174"/>
            <p:cNvSpPr>
              <a:spLocks noChangeAspect="1" noChangeShapeType="1"/>
            </p:cNvSpPr>
            <p:nvPr/>
          </p:nvSpPr>
          <p:spPr bwMode="auto">
            <a:xfrm>
              <a:off x="2352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175"/>
            <p:cNvSpPr>
              <a:spLocks noChangeAspect="1" noChangeShapeType="1"/>
            </p:cNvSpPr>
            <p:nvPr/>
          </p:nvSpPr>
          <p:spPr bwMode="auto">
            <a:xfrm>
              <a:off x="2160" y="19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Line 176"/>
            <p:cNvSpPr>
              <a:spLocks noChangeAspect="1" noChangeShapeType="1"/>
            </p:cNvSpPr>
            <p:nvPr/>
          </p:nvSpPr>
          <p:spPr bwMode="auto">
            <a:xfrm>
              <a:off x="43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8" name="Line 177"/>
            <p:cNvSpPr>
              <a:spLocks noChangeAspect="1" noChangeShapeType="1"/>
            </p:cNvSpPr>
            <p:nvPr/>
          </p:nvSpPr>
          <p:spPr bwMode="auto">
            <a:xfrm>
              <a:off x="62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Line 178"/>
            <p:cNvSpPr>
              <a:spLocks noChangeAspect="1" noChangeShapeType="1"/>
            </p:cNvSpPr>
            <p:nvPr/>
          </p:nvSpPr>
          <p:spPr bwMode="auto">
            <a:xfrm>
              <a:off x="24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0" name="Line 179"/>
            <p:cNvSpPr>
              <a:spLocks noChangeAspect="1" noChangeShapeType="1"/>
            </p:cNvSpPr>
            <p:nvPr/>
          </p:nvSpPr>
          <p:spPr bwMode="auto">
            <a:xfrm>
              <a:off x="100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Line 180"/>
            <p:cNvSpPr>
              <a:spLocks noChangeAspect="1" noChangeShapeType="1"/>
            </p:cNvSpPr>
            <p:nvPr/>
          </p:nvSpPr>
          <p:spPr bwMode="auto">
            <a:xfrm>
              <a:off x="120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2" name="Line 181"/>
            <p:cNvSpPr>
              <a:spLocks noChangeAspect="1" noChangeShapeType="1"/>
            </p:cNvSpPr>
            <p:nvPr/>
          </p:nvSpPr>
          <p:spPr bwMode="auto">
            <a:xfrm>
              <a:off x="81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Line 182"/>
            <p:cNvSpPr>
              <a:spLocks noChangeAspect="1" noChangeShapeType="1"/>
            </p:cNvSpPr>
            <p:nvPr/>
          </p:nvSpPr>
          <p:spPr bwMode="auto">
            <a:xfrm>
              <a:off x="1584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4" name="Line 183"/>
            <p:cNvSpPr>
              <a:spLocks noChangeAspect="1" noChangeShapeType="1"/>
            </p:cNvSpPr>
            <p:nvPr/>
          </p:nvSpPr>
          <p:spPr bwMode="auto">
            <a:xfrm>
              <a:off x="1776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5" name="Line 184"/>
            <p:cNvSpPr>
              <a:spLocks noChangeAspect="1" noChangeShapeType="1"/>
            </p:cNvSpPr>
            <p:nvPr/>
          </p:nvSpPr>
          <p:spPr bwMode="auto">
            <a:xfrm>
              <a:off x="1392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6" name="Line 185"/>
            <p:cNvSpPr>
              <a:spLocks noChangeAspect="1" noChangeShapeType="1"/>
            </p:cNvSpPr>
            <p:nvPr/>
          </p:nvSpPr>
          <p:spPr bwMode="auto">
            <a:xfrm>
              <a:off x="2160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Line 186"/>
            <p:cNvSpPr>
              <a:spLocks noChangeAspect="1" noChangeShapeType="1"/>
            </p:cNvSpPr>
            <p:nvPr/>
          </p:nvSpPr>
          <p:spPr bwMode="auto">
            <a:xfrm>
              <a:off x="1968" y="230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8" name="Line 187"/>
            <p:cNvSpPr>
              <a:spLocks noChangeAspect="1" noChangeShapeType="1"/>
            </p:cNvSpPr>
            <p:nvPr/>
          </p:nvSpPr>
          <p:spPr bwMode="auto">
            <a:xfrm>
              <a:off x="43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9" name="Line 188"/>
            <p:cNvSpPr>
              <a:spLocks noChangeAspect="1" noChangeShapeType="1"/>
            </p:cNvSpPr>
            <p:nvPr/>
          </p:nvSpPr>
          <p:spPr bwMode="auto">
            <a:xfrm>
              <a:off x="62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0" name="Line 189"/>
            <p:cNvSpPr>
              <a:spLocks noChangeAspect="1" noChangeShapeType="1"/>
            </p:cNvSpPr>
            <p:nvPr/>
          </p:nvSpPr>
          <p:spPr bwMode="auto">
            <a:xfrm>
              <a:off x="24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Line 190"/>
            <p:cNvSpPr>
              <a:spLocks noChangeAspect="1" noChangeShapeType="1"/>
            </p:cNvSpPr>
            <p:nvPr/>
          </p:nvSpPr>
          <p:spPr bwMode="auto">
            <a:xfrm>
              <a:off x="100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2" name="Line 191"/>
            <p:cNvSpPr>
              <a:spLocks noChangeAspect="1" noChangeShapeType="1"/>
            </p:cNvSpPr>
            <p:nvPr/>
          </p:nvSpPr>
          <p:spPr bwMode="auto">
            <a:xfrm>
              <a:off x="120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3" name="Line 192"/>
            <p:cNvSpPr>
              <a:spLocks noChangeAspect="1" noChangeShapeType="1"/>
            </p:cNvSpPr>
            <p:nvPr/>
          </p:nvSpPr>
          <p:spPr bwMode="auto">
            <a:xfrm>
              <a:off x="81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4" name="Line 193"/>
            <p:cNvSpPr>
              <a:spLocks noChangeAspect="1" noChangeShapeType="1"/>
            </p:cNvSpPr>
            <p:nvPr/>
          </p:nvSpPr>
          <p:spPr bwMode="auto">
            <a:xfrm>
              <a:off x="1584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Line 194"/>
            <p:cNvSpPr>
              <a:spLocks noChangeAspect="1" noChangeShapeType="1"/>
            </p:cNvSpPr>
            <p:nvPr/>
          </p:nvSpPr>
          <p:spPr bwMode="auto">
            <a:xfrm>
              <a:off x="1776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6" name="Line 195"/>
            <p:cNvSpPr>
              <a:spLocks noChangeAspect="1" noChangeShapeType="1"/>
            </p:cNvSpPr>
            <p:nvPr/>
          </p:nvSpPr>
          <p:spPr bwMode="auto">
            <a:xfrm>
              <a:off x="1392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7" name="Line 196"/>
            <p:cNvSpPr>
              <a:spLocks noChangeAspect="1" noChangeShapeType="1"/>
            </p:cNvSpPr>
            <p:nvPr/>
          </p:nvSpPr>
          <p:spPr bwMode="auto">
            <a:xfrm>
              <a:off x="2160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8" name="Line 197"/>
            <p:cNvSpPr>
              <a:spLocks noChangeAspect="1" noChangeShapeType="1"/>
            </p:cNvSpPr>
            <p:nvPr/>
          </p:nvSpPr>
          <p:spPr bwMode="auto">
            <a:xfrm>
              <a:off x="1968" y="2112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9" name="Line 198"/>
            <p:cNvSpPr>
              <a:spLocks noChangeAspect="1" noChangeShapeType="1"/>
            </p:cNvSpPr>
            <p:nvPr/>
          </p:nvSpPr>
          <p:spPr bwMode="auto">
            <a:xfrm>
              <a:off x="43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0" name="Line 199"/>
            <p:cNvSpPr>
              <a:spLocks noChangeAspect="1" noChangeShapeType="1"/>
            </p:cNvSpPr>
            <p:nvPr/>
          </p:nvSpPr>
          <p:spPr bwMode="auto">
            <a:xfrm>
              <a:off x="62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1" name="Line 200"/>
            <p:cNvSpPr>
              <a:spLocks noChangeAspect="1" noChangeShapeType="1"/>
            </p:cNvSpPr>
            <p:nvPr/>
          </p:nvSpPr>
          <p:spPr bwMode="auto">
            <a:xfrm>
              <a:off x="24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" name="Line 201"/>
            <p:cNvSpPr>
              <a:spLocks noChangeAspect="1" noChangeShapeType="1"/>
            </p:cNvSpPr>
            <p:nvPr/>
          </p:nvSpPr>
          <p:spPr bwMode="auto">
            <a:xfrm>
              <a:off x="100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" name="Line 202"/>
            <p:cNvSpPr>
              <a:spLocks noChangeAspect="1" noChangeShapeType="1"/>
            </p:cNvSpPr>
            <p:nvPr/>
          </p:nvSpPr>
          <p:spPr bwMode="auto">
            <a:xfrm>
              <a:off x="120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" name="Line 203"/>
            <p:cNvSpPr>
              <a:spLocks noChangeAspect="1" noChangeShapeType="1"/>
            </p:cNvSpPr>
            <p:nvPr/>
          </p:nvSpPr>
          <p:spPr bwMode="auto">
            <a:xfrm>
              <a:off x="81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" name="Line 204"/>
            <p:cNvSpPr>
              <a:spLocks noChangeAspect="1" noChangeShapeType="1"/>
            </p:cNvSpPr>
            <p:nvPr/>
          </p:nvSpPr>
          <p:spPr bwMode="auto">
            <a:xfrm>
              <a:off x="1584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6" name="Line 205"/>
            <p:cNvSpPr>
              <a:spLocks noChangeAspect="1" noChangeShapeType="1"/>
            </p:cNvSpPr>
            <p:nvPr/>
          </p:nvSpPr>
          <p:spPr bwMode="auto">
            <a:xfrm>
              <a:off x="1776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7" name="Line 206"/>
            <p:cNvSpPr>
              <a:spLocks noChangeAspect="1" noChangeShapeType="1"/>
            </p:cNvSpPr>
            <p:nvPr/>
          </p:nvSpPr>
          <p:spPr bwMode="auto">
            <a:xfrm>
              <a:off x="1392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8" name="Line 207"/>
            <p:cNvSpPr>
              <a:spLocks noChangeAspect="1" noChangeShapeType="1"/>
            </p:cNvSpPr>
            <p:nvPr/>
          </p:nvSpPr>
          <p:spPr bwMode="auto">
            <a:xfrm>
              <a:off x="2160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" name="Line 208"/>
            <p:cNvSpPr>
              <a:spLocks noChangeAspect="1" noChangeShapeType="1"/>
            </p:cNvSpPr>
            <p:nvPr/>
          </p:nvSpPr>
          <p:spPr bwMode="auto">
            <a:xfrm>
              <a:off x="1968" y="1920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0" name="Line 209"/>
            <p:cNvSpPr>
              <a:spLocks noChangeAspect="1" noChangeShapeType="1"/>
            </p:cNvSpPr>
            <p:nvPr/>
          </p:nvSpPr>
          <p:spPr bwMode="auto">
            <a:xfrm>
              <a:off x="43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1" name="Line 210"/>
            <p:cNvSpPr>
              <a:spLocks noChangeAspect="1" noChangeShapeType="1"/>
            </p:cNvSpPr>
            <p:nvPr/>
          </p:nvSpPr>
          <p:spPr bwMode="auto">
            <a:xfrm>
              <a:off x="62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" name="Line 211"/>
            <p:cNvSpPr>
              <a:spLocks noChangeAspect="1" noChangeShapeType="1"/>
            </p:cNvSpPr>
            <p:nvPr/>
          </p:nvSpPr>
          <p:spPr bwMode="auto">
            <a:xfrm>
              <a:off x="24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3" name="Line 212"/>
            <p:cNvSpPr>
              <a:spLocks noChangeAspect="1" noChangeShapeType="1"/>
            </p:cNvSpPr>
            <p:nvPr/>
          </p:nvSpPr>
          <p:spPr bwMode="auto">
            <a:xfrm>
              <a:off x="100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4" name="Line 213"/>
            <p:cNvSpPr>
              <a:spLocks noChangeAspect="1" noChangeShapeType="1"/>
            </p:cNvSpPr>
            <p:nvPr/>
          </p:nvSpPr>
          <p:spPr bwMode="auto">
            <a:xfrm>
              <a:off x="120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5" name="Line 214"/>
            <p:cNvSpPr>
              <a:spLocks noChangeAspect="1" noChangeShapeType="1"/>
            </p:cNvSpPr>
            <p:nvPr/>
          </p:nvSpPr>
          <p:spPr bwMode="auto">
            <a:xfrm>
              <a:off x="81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6" name="Line 215"/>
            <p:cNvSpPr>
              <a:spLocks noChangeAspect="1" noChangeShapeType="1"/>
            </p:cNvSpPr>
            <p:nvPr/>
          </p:nvSpPr>
          <p:spPr bwMode="auto">
            <a:xfrm>
              <a:off x="1584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7" name="Line 216"/>
            <p:cNvSpPr>
              <a:spLocks noChangeAspect="1" noChangeShapeType="1"/>
            </p:cNvSpPr>
            <p:nvPr/>
          </p:nvSpPr>
          <p:spPr bwMode="auto">
            <a:xfrm>
              <a:off x="1776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8" name="Line 217"/>
            <p:cNvSpPr>
              <a:spLocks noChangeAspect="1" noChangeShapeType="1"/>
            </p:cNvSpPr>
            <p:nvPr/>
          </p:nvSpPr>
          <p:spPr bwMode="auto">
            <a:xfrm>
              <a:off x="1392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9" name="Line 218"/>
            <p:cNvSpPr>
              <a:spLocks noChangeAspect="1" noChangeShapeType="1"/>
            </p:cNvSpPr>
            <p:nvPr/>
          </p:nvSpPr>
          <p:spPr bwMode="auto">
            <a:xfrm>
              <a:off x="2160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0" name="Line 219"/>
            <p:cNvSpPr>
              <a:spLocks noChangeAspect="1" noChangeShapeType="1"/>
            </p:cNvSpPr>
            <p:nvPr/>
          </p:nvSpPr>
          <p:spPr bwMode="auto">
            <a:xfrm>
              <a:off x="1968" y="1344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220"/>
            <p:cNvSpPr>
              <a:spLocks noChangeAspect="1" noChangeShapeType="1"/>
            </p:cNvSpPr>
            <p:nvPr/>
          </p:nvSpPr>
          <p:spPr bwMode="auto">
            <a:xfrm>
              <a:off x="43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2" name="Line 221"/>
            <p:cNvSpPr>
              <a:spLocks noChangeAspect="1" noChangeShapeType="1"/>
            </p:cNvSpPr>
            <p:nvPr/>
          </p:nvSpPr>
          <p:spPr bwMode="auto">
            <a:xfrm>
              <a:off x="62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" name="Line 222"/>
            <p:cNvSpPr>
              <a:spLocks noChangeAspect="1" noChangeShapeType="1"/>
            </p:cNvSpPr>
            <p:nvPr/>
          </p:nvSpPr>
          <p:spPr bwMode="auto">
            <a:xfrm>
              <a:off x="24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223"/>
            <p:cNvSpPr>
              <a:spLocks noChangeAspect="1" noChangeShapeType="1"/>
            </p:cNvSpPr>
            <p:nvPr/>
          </p:nvSpPr>
          <p:spPr bwMode="auto">
            <a:xfrm>
              <a:off x="100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5" name="Line 224"/>
            <p:cNvSpPr>
              <a:spLocks noChangeAspect="1" noChangeShapeType="1"/>
            </p:cNvSpPr>
            <p:nvPr/>
          </p:nvSpPr>
          <p:spPr bwMode="auto">
            <a:xfrm>
              <a:off x="120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6" name="Line 225"/>
            <p:cNvSpPr>
              <a:spLocks noChangeAspect="1" noChangeShapeType="1"/>
            </p:cNvSpPr>
            <p:nvPr/>
          </p:nvSpPr>
          <p:spPr bwMode="auto">
            <a:xfrm>
              <a:off x="81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" name="Line 226"/>
            <p:cNvSpPr>
              <a:spLocks noChangeAspect="1" noChangeShapeType="1"/>
            </p:cNvSpPr>
            <p:nvPr/>
          </p:nvSpPr>
          <p:spPr bwMode="auto">
            <a:xfrm>
              <a:off x="1584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8" name="Line 227"/>
            <p:cNvSpPr>
              <a:spLocks noChangeAspect="1" noChangeShapeType="1"/>
            </p:cNvSpPr>
            <p:nvPr/>
          </p:nvSpPr>
          <p:spPr bwMode="auto">
            <a:xfrm>
              <a:off x="1776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9" name="Line 228"/>
            <p:cNvSpPr>
              <a:spLocks noChangeAspect="1" noChangeShapeType="1"/>
            </p:cNvSpPr>
            <p:nvPr/>
          </p:nvSpPr>
          <p:spPr bwMode="auto">
            <a:xfrm>
              <a:off x="1392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0" name="Line 229"/>
            <p:cNvSpPr>
              <a:spLocks noChangeAspect="1" noChangeShapeType="1"/>
            </p:cNvSpPr>
            <p:nvPr/>
          </p:nvSpPr>
          <p:spPr bwMode="auto">
            <a:xfrm>
              <a:off x="2160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1" name="Line 230"/>
            <p:cNvSpPr>
              <a:spLocks noChangeAspect="1" noChangeShapeType="1"/>
            </p:cNvSpPr>
            <p:nvPr/>
          </p:nvSpPr>
          <p:spPr bwMode="auto">
            <a:xfrm>
              <a:off x="1968" y="1536"/>
              <a:ext cx="576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4" name="Rectangle 231"/>
          <p:cNvSpPr>
            <a:spLocks noChangeArrowheads="1"/>
          </p:cNvSpPr>
          <p:nvPr/>
        </p:nvSpPr>
        <p:spPr bwMode="auto">
          <a:xfrm>
            <a:off x="1295400" y="2590800"/>
            <a:ext cx="1600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232"/>
          <p:cNvSpPr txBox="1">
            <a:spLocks noChangeArrowheads="1"/>
          </p:cNvSpPr>
          <p:nvPr/>
        </p:nvSpPr>
        <p:spPr bwMode="auto">
          <a:xfrm>
            <a:off x="1905000" y="2057400"/>
            <a:ext cx="41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Verdana" pitchFamily="34" charset="0"/>
                <a:cs typeface="Arial" pitchFamily="34" charset="0"/>
              </a:rPr>
              <a:t>V</a:t>
            </a:r>
          </a:p>
        </p:txBody>
      </p:sp>
      <p:sp>
        <p:nvSpPr>
          <p:cNvPr id="20486" name="Text Box 233"/>
          <p:cNvSpPr txBox="1">
            <a:spLocks noChangeArrowheads="1"/>
          </p:cNvSpPr>
          <p:nvPr/>
        </p:nvSpPr>
        <p:spPr bwMode="auto">
          <a:xfrm>
            <a:off x="762000" y="296545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Verdana" pitchFamily="34" charset="0"/>
                <a:cs typeface="Arial" pitchFamily="34" charset="0"/>
              </a:rPr>
              <a:t>W</a:t>
            </a:r>
          </a:p>
        </p:txBody>
      </p:sp>
      <p:sp>
        <p:nvSpPr>
          <p:cNvPr id="20487" name="Oval 234"/>
          <p:cNvSpPr>
            <a:spLocks noChangeArrowheads="1"/>
          </p:cNvSpPr>
          <p:nvPr/>
        </p:nvSpPr>
        <p:spPr bwMode="auto">
          <a:xfrm>
            <a:off x="1219200" y="2514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235"/>
          <p:cNvSpPr>
            <a:spLocks noChangeArrowheads="1"/>
          </p:cNvSpPr>
          <p:nvPr/>
        </p:nvSpPr>
        <p:spPr bwMode="auto">
          <a:xfrm>
            <a:off x="2819400" y="3886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236"/>
          <p:cNvSpPr>
            <a:spLocks noChangeShapeType="1"/>
          </p:cNvSpPr>
          <p:nvPr/>
        </p:nvSpPr>
        <p:spPr bwMode="auto">
          <a:xfrm>
            <a:off x="1524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0" name="Line 237"/>
          <p:cNvSpPr>
            <a:spLocks noChangeShapeType="1"/>
          </p:cNvSpPr>
          <p:nvPr/>
        </p:nvSpPr>
        <p:spPr bwMode="auto">
          <a:xfrm>
            <a:off x="17526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1" name="Line 238"/>
          <p:cNvSpPr>
            <a:spLocks noChangeShapeType="1"/>
          </p:cNvSpPr>
          <p:nvPr/>
        </p:nvSpPr>
        <p:spPr bwMode="auto">
          <a:xfrm>
            <a:off x="19812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2" name="Line 239"/>
          <p:cNvSpPr>
            <a:spLocks noChangeShapeType="1"/>
          </p:cNvSpPr>
          <p:nvPr/>
        </p:nvSpPr>
        <p:spPr bwMode="auto">
          <a:xfrm>
            <a:off x="22098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3" name="Line 240"/>
          <p:cNvSpPr>
            <a:spLocks noChangeShapeType="1"/>
          </p:cNvSpPr>
          <p:nvPr/>
        </p:nvSpPr>
        <p:spPr bwMode="auto">
          <a:xfrm>
            <a:off x="24384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4" name="Line 241"/>
          <p:cNvSpPr>
            <a:spLocks noChangeShapeType="1"/>
          </p:cNvSpPr>
          <p:nvPr/>
        </p:nvSpPr>
        <p:spPr bwMode="auto">
          <a:xfrm>
            <a:off x="2667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5" name="Line 242"/>
          <p:cNvSpPr>
            <a:spLocks noChangeShapeType="1"/>
          </p:cNvSpPr>
          <p:nvPr/>
        </p:nvSpPr>
        <p:spPr bwMode="auto">
          <a:xfrm>
            <a:off x="12954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6" name="Line 243"/>
          <p:cNvSpPr>
            <a:spLocks noChangeShapeType="1"/>
          </p:cNvSpPr>
          <p:nvPr/>
        </p:nvSpPr>
        <p:spPr bwMode="auto">
          <a:xfrm>
            <a:off x="1295400" y="3048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7" name="Line 244"/>
          <p:cNvSpPr>
            <a:spLocks noChangeShapeType="1"/>
          </p:cNvSpPr>
          <p:nvPr/>
        </p:nvSpPr>
        <p:spPr bwMode="auto">
          <a:xfrm>
            <a:off x="1295400" y="3276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8" name="Line 245"/>
          <p:cNvSpPr>
            <a:spLocks noChangeShapeType="1"/>
          </p:cNvSpPr>
          <p:nvPr/>
        </p:nvSpPr>
        <p:spPr bwMode="auto">
          <a:xfrm>
            <a:off x="1295400" y="3505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9" name="Line 246"/>
          <p:cNvSpPr>
            <a:spLocks noChangeShapeType="1"/>
          </p:cNvSpPr>
          <p:nvPr/>
        </p:nvSpPr>
        <p:spPr bwMode="auto">
          <a:xfrm>
            <a:off x="1295400" y="3733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0" name="Text Box 247"/>
          <p:cNvSpPr txBox="1">
            <a:spLocks noChangeArrowheads="1"/>
          </p:cNvSpPr>
          <p:nvPr/>
        </p:nvSpPr>
        <p:spPr bwMode="auto">
          <a:xfrm>
            <a:off x="1475656" y="4267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Georgia" pitchFamily="18" charset="0"/>
                <a:cs typeface="Arial" pitchFamily="34" charset="0"/>
              </a:rPr>
              <a:t>2D </a:t>
            </a:r>
            <a:r>
              <a:rPr lang="en-US" sz="2400" b="0" dirty="0" smtClean="0">
                <a:latin typeface="Georgia" pitchFamily="18" charset="0"/>
                <a:cs typeface="Arial" pitchFamily="34" charset="0"/>
              </a:rPr>
              <a:t>Grid</a:t>
            </a:r>
            <a:endParaRPr lang="en-US" sz="2400" b="0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0501" name="Freeform 248"/>
          <p:cNvSpPr>
            <a:spLocks/>
          </p:cNvSpPr>
          <p:nvPr/>
        </p:nvSpPr>
        <p:spPr bwMode="auto">
          <a:xfrm>
            <a:off x="1295400" y="2590800"/>
            <a:ext cx="1600200" cy="1371600"/>
          </a:xfrm>
          <a:custGeom>
            <a:avLst/>
            <a:gdLst>
              <a:gd name="T0" fmla="*/ 0 w 1008"/>
              <a:gd name="T1" fmla="*/ 0 h 864"/>
              <a:gd name="T2" fmla="*/ 2147483647 w 1008"/>
              <a:gd name="T3" fmla="*/ 2147483647 h 864"/>
              <a:gd name="T4" fmla="*/ 2147483647 w 1008"/>
              <a:gd name="T5" fmla="*/ 2147483647 h 864"/>
              <a:gd name="T6" fmla="*/ 2147483647 w 1008"/>
              <a:gd name="T7" fmla="*/ 2147483647 h 864"/>
              <a:gd name="T8" fmla="*/ 2147483647 w 1008"/>
              <a:gd name="T9" fmla="*/ 2147483647 h 864"/>
              <a:gd name="T10" fmla="*/ 2147483647 w 1008"/>
              <a:gd name="T11" fmla="*/ 2147483647 h 864"/>
              <a:gd name="T12" fmla="*/ 2147483647 w 1008"/>
              <a:gd name="T13" fmla="*/ 2147483647 h 864"/>
              <a:gd name="T14" fmla="*/ 2147483647 w 1008"/>
              <a:gd name="T15" fmla="*/ 2147483647 h 864"/>
              <a:gd name="T16" fmla="*/ 2147483647 w 1008"/>
              <a:gd name="T17" fmla="*/ 2147483647 h 8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8"/>
              <a:gd name="T28" fmla="*/ 0 h 864"/>
              <a:gd name="T29" fmla="*/ 1008 w 1008"/>
              <a:gd name="T30" fmla="*/ 864 h 8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8" h="864">
                <a:moveTo>
                  <a:pt x="0" y="0"/>
                </a:moveTo>
                <a:lnTo>
                  <a:pt x="144" y="144"/>
                </a:lnTo>
                <a:lnTo>
                  <a:pt x="288" y="288"/>
                </a:lnTo>
                <a:lnTo>
                  <a:pt x="432" y="288"/>
                </a:lnTo>
                <a:lnTo>
                  <a:pt x="576" y="432"/>
                </a:lnTo>
                <a:lnTo>
                  <a:pt x="576" y="576"/>
                </a:lnTo>
                <a:lnTo>
                  <a:pt x="720" y="720"/>
                </a:lnTo>
                <a:lnTo>
                  <a:pt x="864" y="720"/>
                </a:lnTo>
                <a:lnTo>
                  <a:pt x="1008" y="864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Text Box 249"/>
          <p:cNvSpPr txBox="1">
            <a:spLocks noChangeArrowheads="1"/>
          </p:cNvSpPr>
          <p:nvPr/>
        </p:nvSpPr>
        <p:spPr bwMode="auto">
          <a:xfrm>
            <a:off x="6022032" y="5708104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latin typeface="Georgia" pitchFamily="18" charset="0"/>
                <a:cs typeface="Arial" pitchFamily="34" charset="0"/>
              </a:rPr>
              <a:t>3D </a:t>
            </a:r>
            <a:r>
              <a:rPr lang="en-US" sz="2400" dirty="0" smtClean="0">
                <a:latin typeface="Georgia" pitchFamily="18" charset="0"/>
                <a:cs typeface="Arial" pitchFamily="34" charset="0"/>
              </a:rPr>
              <a:t>Grid</a:t>
            </a:r>
            <a:endParaRPr lang="en-US" sz="2400" b="0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2D </a:t>
            </a:r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vs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3D alignment grid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51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How to evaluate methods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935596" y="1088740"/>
            <a:ext cx="7086737" cy="16573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200" dirty="0" smtClean="0">
                <a:latin typeface="Book Antiqua" pitchFamily="18" charset="0"/>
              </a:rPr>
              <a:t>Given an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estimated</a:t>
            </a:r>
            <a:r>
              <a:rPr lang="en-US" sz="2200" dirty="0" smtClean="0">
                <a:latin typeface="Book Antiqua" pitchFamily="18" charset="0"/>
              </a:rPr>
              <a:t> alignment and a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true</a:t>
            </a:r>
            <a:r>
              <a:rPr lang="en-US" sz="2200" dirty="0" smtClean="0">
                <a:latin typeface="Book Antiqua" pitchFamily="18" charset="0"/>
              </a:rPr>
              <a:t> alignment,</a:t>
            </a:r>
          </a:p>
          <a:p>
            <a:pPr lvl="0" algn="ctr"/>
            <a:r>
              <a:rPr lang="en-US" sz="2200" dirty="0" smtClean="0">
                <a:latin typeface="Book Antiqua" pitchFamily="18" charset="0"/>
              </a:rPr>
              <a:t>compute various statistics (based on homology pair)</a:t>
            </a:r>
            <a:endParaRPr lang="en-US" sz="2200" dirty="0"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65681" y="3248980"/>
            <a:ext cx="6624738" cy="430887"/>
            <a:chOff x="3290836" y="1158452"/>
            <a:chExt cx="4970233" cy="33630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2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SPFN</a:t>
              </a:r>
              <a:r>
                <a:rPr lang="en-US" sz="2200" dirty="0" smtClean="0">
                  <a:latin typeface="Book Antiqua" pitchFamily="18" charset="0"/>
                </a:rPr>
                <a:t>: sum of the false negative homology pairs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5680" y="3825043"/>
            <a:ext cx="6726700" cy="430887"/>
            <a:chOff x="3290836" y="1158452"/>
            <a:chExt cx="5046730" cy="336309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8879" y="1158452"/>
              <a:ext cx="4868687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SPFP</a:t>
              </a:r>
              <a:r>
                <a:rPr lang="en-US" sz="2200" dirty="0" smtClean="0">
                  <a:latin typeface="Book Antiqua" pitchFamily="18" charset="0"/>
                </a:rPr>
                <a:t>: sum of the false positive homology pairs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65681" y="4437111"/>
            <a:ext cx="6624737" cy="430887"/>
            <a:chOff x="3290836" y="1158451"/>
            <a:chExt cx="4970232" cy="336309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8879" y="1158451"/>
              <a:ext cx="4792189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TC</a:t>
              </a:r>
              <a:r>
                <a:rPr lang="en-US" sz="2200" dirty="0" smtClean="0">
                  <a:latin typeface="Book Antiqua" pitchFamily="18" charset="0"/>
                </a:rPr>
                <a:t>: total column score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5681" y="4977171"/>
            <a:ext cx="6624737" cy="769442"/>
            <a:chOff x="3290836" y="1158451"/>
            <a:chExt cx="4970232" cy="600552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8879" y="1158451"/>
              <a:ext cx="4792189" cy="600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Compression</a:t>
              </a:r>
              <a:r>
                <a:rPr lang="en-US" sz="2200" dirty="0" smtClean="0">
                  <a:latin typeface="Book Antiqua" pitchFamily="18" charset="0"/>
                </a:rPr>
                <a:t>: ratio of the estimated alignment length to true alignment length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Basic techniques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7705" y="1700808"/>
            <a:ext cx="6624738" cy="430887"/>
            <a:chOff x="3290836" y="1158452"/>
            <a:chExt cx="4970233" cy="33630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9" y="1158452"/>
              <a:ext cx="4792190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Progressive </a:t>
              </a:r>
              <a:r>
                <a:rPr lang="en-US" sz="2200" dirty="0" smtClean="0">
                  <a:latin typeface="Book Antiqua" pitchFamily="18" charset="0"/>
                </a:rPr>
                <a:t>Alignment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07704" y="2276871"/>
            <a:ext cx="6726700" cy="430887"/>
            <a:chOff x="3290836" y="1158452"/>
            <a:chExt cx="5046730" cy="336309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8879" y="1158452"/>
              <a:ext cx="4868687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Iterative </a:t>
              </a:r>
              <a:r>
                <a:rPr lang="en-US" sz="2200" dirty="0" smtClean="0">
                  <a:latin typeface="Book Antiqua" pitchFamily="18" charset="0"/>
                </a:rPr>
                <a:t>Alignment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07705" y="2852936"/>
            <a:ext cx="6624737" cy="430887"/>
            <a:chOff x="3290836" y="1158451"/>
            <a:chExt cx="4970232" cy="336309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68879" y="1158451"/>
              <a:ext cx="4792189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Profile based </a:t>
              </a:r>
              <a:r>
                <a:rPr lang="en-US" sz="2200" dirty="0" smtClean="0">
                  <a:latin typeface="Book Antiqua" pitchFamily="18" charset="0"/>
                </a:rPr>
                <a:t>Alignment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07705" y="3428998"/>
            <a:ext cx="6624737" cy="430887"/>
            <a:chOff x="3290836" y="1158451"/>
            <a:chExt cx="4970232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58451"/>
              <a:ext cx="4792189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Divide </a:t>
              </a:r>
              <a:r>
                <a:rPr lang="en-US" sz="2200" dirty="0" smtClean="0">
                  <a:latin typeface="Book Antiqua" pitchFamily="18" charset="0"/>
                </a:rPr>
                <a:t>and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 conquer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Progressive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764704"/>
            <a:ext cx="7226671" cy="4934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3868" y="60840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itchFamily="18" charset="0"/>
              </a:rPr>
              <a:t>[</a:t>
            </a:r>
            <a:r>
              <a:rPr lang="en-US" b="1" dirty="0" err="1" smtClean="0">
                <a:latin typeface="Book Antiqua" pitchFamily="18" charset="0"/>
              </a:rPr>
              <a:t>Huson</a:t>
            </a:r>
            <a:r>
              <a:rPr lang="en-US" b="1" dirty="0" smtClean="0">
                <a:latin typeface="Book Antiqua" pitchFamily="18" charset="0"/>
              </a:rPr>
              <a:t> et al., 2010]</a:t>
            </a:r>
            <a:endParaRPr lang="en-US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Progressive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808820"/>
            <a:ext cx="8532948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dirty="0" smtClean="0">
                <a:latin typeface="Book Antiqua" pitchFamily="18" charset="0"/>
              </a:rPr>
              <a:t>Progressive alignment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does not </a:t>
            </a:r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realign</a:t>
            </a:r>
            <a:r>
              <a:rPr lang="en-US" sz="2600" dirty="0" smtClean="0">
                <a:latin typeface="Book Antiqua" pitchFamily="18" charset="0"/>
              </a:rPr>
              <a:t> the sequences</a:t>
            </a:r>
            <a:endParaRPr lang="en-US" sz="2600" dirty="0" smtClean="0">
              <a:solidFill>
                <a:srgbClr val="531FE7"/>
              </a:solidFill>
              <a:latin typeface="Book Antiqu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11660" y="2602648"/>
            <a:ext cx="7316415" cy="646331"/>
            <a:chOff x="3348245" y="1186552"/>
            <a:chExt cx="5489166" cy="504464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348245" y="1230291"/>
              <a:ext cx="164648" cy="171286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7591" y="1186552"/>
              <a:ext cx="5379820" cy="50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  <a:latin typeface="Georgia" pitchFamily="18" charset="0"/>
                </a:rPr>
                <a:t> </a:t>
              </a:r>
              <a:r>
                <a:rPr lang="en-US" dirty="0" smtClean="0">
                  <a:latin typeface="Georgia" pitchFamily="18" charset="0"/>
                </a:rPr>
                <a:t>The </a:t>
              </a:r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final</a:t>
              </a:r>
              <a:r>
                <a:rPr lang="en-US" dirty="0" smtClean="0">
                  <a:latin typeface="Georgia" pitchFamily="18" charset="0"/>
                </a:rPr>
                <a:t> alignment will be </a:t>
              </a:r>
              <a:r>
                <a:rPr lang="en-US" dirty="0" smtClean="0">
                  <a:solidFill>
                    <a:srgbClr val="FF0000"/>
                  </a:solidFill>
                  <a:latin typeface="Georgia" pitchFamily="18" charset="0"/>
                </a:rPr>
                <a:t>less</a:t>
              </a:r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accurate</a:t>
              </a:r>
              <a:r>
                <a:rPr lang="en-US" dirty="0" smtClean="0">
                  <a:latin typeface="Georgia" pitchFamily="18" charset="0"/>
                </a:rPr>
                <a:t> if we have a </a:t>
              </a:r>
              <a:r>
                <a:rPr lang="en-US" dirty="0" smtClean="0">
                  <a:solidFill>
                    <a:srgbClr val="FF0000"/>
                  </a:solidFill>
                  <a:latin typeface="Georgia" pitchFamily="18" charset="0"/>
                </a:rPr>
                <a:t>poor</a:t>
              </a:r>
              <a:r>
                <a:rPr lang="en-US" dirty="0" smtClean="0">
                  <a:latin typeface="Georgia" pitchFamily="18" charset="0"/>
                </a:rPr>
                <a:t> </a:t>
              </a:r>
              <a:r>
                <a:rPr lang="en-US" dirty="0" smtClean="0">
                  <a:solidFill>
                    <a:srgbClr val="000099"/>
                  </a:solidFill>
                  <a:latin typeface="Georgia" pitchFamily="18" charset="0"/>
                </a:rPr>
                <a:t>initial</a:t>
              </a:r>
              <a:r>
                <a:rPr lang="en-US" dirty="0" smtClean="0">
                  <a:latin typeface="Georgia" pitchFamily="18" charset="0"/>
                </a:rPr>
                <a:t> alignment</a:t>
              </a:r>
              <a:endParaRPr lang="en-US" dirty="0">
                <a:latin typeface="Georgia" pitchFamily="18" charset="0"/>
              </a:endParaRP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3392996"/>
            <a:ext cx="8532948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dirty="0" smtClean="0">
                <a:latin typeface="Book Antiqua" pitchFamily="18" charset="0"/>
              </a:rPr>
              <a:t>Progressive alignment is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600" dirty="0" smtClean="0">
                <a:latin typeface="Book Antiqua" pitchFamily="18" charset="0"/>
              </a:rPr>
              <a:t> </a:t>
            </a:r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guaranteed</a:t>
            </a:r>
            <a:r>
              <a:rPr lang="en-US" sz="2600" dirty="0" smtClean="0">
                <a:latin typeface="Book Antiqua" pitchFamily="18" charset="0"/>
              </a:rPr>
              <a:t> to </a:t>
            </a:r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converge</a:t>
            </a:r>
            <a:r>
              <a:rPr lang="en-US" sz="2600" dirty="0" smtClean="0">
                <a:latin typeface="Book Antiqua" pitchFamily="18" charset="0"/>
              </a:rPr>
              <a:t> to the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optimal solution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Iterative alignment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75" y="2888940"/>
            <a:ext cx="6654689" cy="336037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908720"/>
            <a:ext cx="8532948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smtClean="0">
                <a:latin typeface="Georgia" pitchFamily="18" charset="0"/>
              </a:rPr>
              <a:t>Generate </a:t>
            </a:r>
            <a:r>
              <a:rPr lang="en-US" sz="2600" smtClean="0">
                <a:latin typeface="Georgia" pitchFamily="18" charset="0"/>
              </a:rPr>
              <a:t>an </a:t>
            </a:r>
            <a:r>
              <a:rPr lang="en-US" sz="2600" dirty="0" smtClean="0">
                <a:solidFill>
                  <a:srgbClr val="FF0000"/>
                </a:solidFill>
                <a:latin typeface="Georgia" pitchFamily="18" charset="0"/>
              </a:rPr>
              <a:t>initial</a:t>
            </a:r>
            <a:r>
              <a:rPr lang="en-US" sz="2600" dirty="0" smtClean="0">
                <a:latin typeface="Georgia" pitchFamily="18" charset="0"/>
              </a:rPr>
              <a:t> MSA using a method like progressive alignment</a:t>
            </a:r>
            <a:endParaRPr lang="en-US" sz="2600" dirty="0" smtClean="0">
              <a:solidFill>
                <a:srgbClr val="531FE7"/>
              </a:solidFill>
              <a:latin typeface="Georgi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952836"/>
            <a:ext cx="8532948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>
                <a:latin typeface="Georgia" pitchFamily="18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Georgia" pitchFamily="18" charset="0"/>
              </a:rPr>
              <a:t>»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Georgia" pitchFamily="18" charset="0"/>
              </a:rPr>
              <a:t>Iteratively</a:t>
            </a:r>
            <a:r>
              <a:rPr lang="en-US" sz="2600" dirty="0" smtClean="0">
                <a:latin typeface="Georgia" pitchFamily="18" charset="0"/>
              </a:rPr>
              <a:t> </a:t>
            </a:r>
            <a:r>
              <a:rPr lang="en-US" sz="2600" dirty="0" smtClean="0">
                <a:solidFill>
                  <a:srgbClr val="000099"/>
                </a:solidFill>
                <a:latin typeface="Georgia" pitchFamily="18" charset="0"/>
              </a:rPr>
              <a:t>improve</a:t>
            </a:r>
            <a:r>
              <a:rPr lang="en-US" sz="2600" dirty="0" smtClean="0">
                <a:latin typeface="Georgia" pitchFamily="18" charset="0"/>
              </a:rPr>
              <a:t> the MSA</a:t>
            </a:r>
            <a:endParaRPr lang="en-US" sz="2600" dirty="0" smtClean="0">
              <a:solidFill>
                <a:srgbClr val="531FE7"/>
              </a:solidFill>
              <a:latin typeface="Georgia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latin typeface="Verdana" pitchFamily="34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</a:rPr>
              <a:t>	</a:t>
            </a:r>
            <a:endParaRPr lang="en-US" sz="2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Time complexity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23628" y="2529480"/>
            <a:ext cx="6798705" cy="937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500" b="1" dirty="0" smtClean="0">
                <a:latin typeface="Book Antiqua" pitchFamily="18" charset="0"/>
              </a:rPr>
              <a:t>For N sequences, running time O(C</a:t>
            </a:r>
            <a:r>
              <a:rPr lang="en-US" sz="2500" b="1" baseline="30000" dirty="0" smtClean="0">
                <a:latin typeface="Book Antiqua" pitchFamily="18" charset="0"/>
              </a:rPr>
              <a:t>2n</a:t>
            </a:r>
            <a:r>
              <a:rPr lang="en-US" sz="2500" b="1" dirty="0" smtClean="0">
                <a:latin typeface="Book Antiqua" pitchFamily="18" charset="0"/>
              </a:rPr>
              <a:t>)</a:t>
            </a:r>
            <a:endParaRPr lang="en-US" sz="2500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Multiple Sequence Alignment (MSA)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82488" y="2563742"/>
            <a:ext cx="7949952" cy="16573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600" dirty="0" smtClean="0">
                <a:latin typeface="Book Antiqua" pitchFamily="18" charset="0"/>
              </a:rPr>
              <a:t>MSA reflects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evolutionary processes </a:t>
            </a:r>
            <a:r>
              <a:rPr lang="en-US" sz="2600" dirty="0" smtClean="0">
                <a:latin typeface="Book Antiqua" pitchFamily="18" charset="0"/>
              </a:rPr>
              <a:t>operating </a:t>
            </a:r>
          </a:p>
          <a:p>
            <a:pPr lvl="0" algn="ctr"/>
            <a:r>
              <a:rPr lang="en-US" sz="2600" dirty="0" smtClean="0">
                <a:latin typeface="Book Antiqua" pitchFamily="18" charset="0"/>
              </a:rPr>
              <a:t>on sequences so that the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homology</a:t>
            </a:r>
            <a:r>
              <a:rPr lang="en-US" sz="2600" dirty="0" smtClean="0">
                <a:latin typeface="Book Antiqua" pitchFamily="18" charset="0"/>
              </a:rPr>
              <a:t> can be </a:t>
            </a:r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inferred</a:t>
            </a:r>
            <a:endParaRPr lang="en-US" sz="2600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636" y="2276871"/>
            <a:ext cx="2424521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MSA</a:t>
            </a:r>
            <a:endParaRPr lang="en-US" sz="1500" b="1" u="sng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Homology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82488" y="1231595"/>
            <a:ext cx="7949952" cy="16573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Two letters </a:t>
            </a:r>
            <a:r>
              <a:rPr lang="en-US" sz="2600" dirty="0" smtClean="0">
                <a:latin typeface="Book Antiqua" pitchFamily="18" charset="0"/>
              </a:rPr>
              <a:t>in two sequences are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homologous </a:t>
            </a:r>
          </a:p>
          <a:p>
            <a:pPr lvl="0" algn="ctr"/>
            <a:r>
              <a:rPr lang="en-US" sz="2600" dirty="0" smtClean="0">
                <a:latin typeface="Book Antiqua" pitchFamily="18" charset="0"/>
              </a:rPr>
              <a:t>if they </a:t>
            </a:r>
            <a:r>
              <a:rPr lang="en-US" sz="2600" dirty="0" smtClean="0">
                <a:solidFill>
                  <a:srgbClr val="000099"/>
                </a:solidFill>
                <a:latin typeface="Book Antiqua" pitchFamily="18" charset="0"/>
              </a:rPr>
              <a:t>descend</a:t>
            </a:r>
            <a:r>
              <a:rPr lang="en-US" sz="2600" dirty="0" smtClean="0">
                <a:latin typeface="Book Antiqua" pitchFamily="18" charset="0"/>
              </a:rPr>
              <a:t> from a letter in a </a:t>
            </a:r>
            <a:r>
              <a:rPr lang="en-US" sz="2600" dirty="0" smtClean="0">
                <a:solidFill>
                  <a:srgbClr val="FF0000"/>
                </a:solidFill>
                <a:latin typeface="Book Antiqua" pitchFamily="18" charset="0"/>
              </a:rPr>
              <a:t>common ancestor</a:t>
            </a:r>
            <a:endParaRPr lang="en-US" sz="2600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636" y="944724"/>
            <a:ext cx="2424521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  <a:latin typeface="Book Antiqua" pitchFamily="18" charset="0"/>
              </a:rPr>
              <a:t>Homology</a:t>
            </a:r>
            <a:endParaRPr lang="en-US" sz="1500" b="1" u="sng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3465004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S1: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ACGGTGCAGTTACCA</a:t>
            </a:r>
          </a:p>
          <a:p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S2: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ACCAGTCACCTA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2633" y="4924325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eorgia" pitchFamily="18" charset="0"/>
              </a:rPr>
              <a:t>Which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sites</a:t>
            </a:r>
            <a:r>
              <a:rPr lang="en-US" sz="2800" dirty="0" smtClean="0">
                <a:latin typeface="Georgia" pitchFamily="18" charset="0"/>
              </a:rPr>
              <a:t> in S1 and S2 are </a:t>
            </a:r>
            <a:r>
              <a:rPr lang="en-US" sz="2800" dirty="0" smtClean="0">
                <a:solidFill>
                  <a:srgbClr val="000099"/>
                </a:solidFill>
                <a:latin typeface="Georgia" pitchFamily="18" charset="0"/>
              </a:rPr>
              <a:t>aligned</a:t>
            </a:r>
            <a:r>
              <a:rPr lang="en-US" sz="2800" dirty="0" smtClean="0">
                <a:latin typeface="Georgia" pitchFamily="18" charset="0"/>
              </a:rPr>
              <a:t>? (Meaning that they have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descended</a:t>
            </a:r>
            <a:r>
              <a:rPr lang="en-US" sz="2800" dirty="0" smtClean="0">
                <a:latin typeface="Georgia" pitchFamily="18" charset="0"/>
              </a:rPr>
              <a:t> from a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site</a:t>
            </a:r>
            <a:r>
              <a:rPr lang="en-US" sz="2800" dirty="0" smtClean="0">
                <a:latin typeface="Georgia" pitchFamily="18" charset="0"/>
              </a:rPr>
              <a:t> in their </a:t>
            </a:r>
            <a:r>
              <a:rPr lang="en-US" sz="2800" dirty="0" smtClean="0">
                <a:solidFill>
                  <a:srgbClr val="000099"/>
                </a:solidFill>
                <a:latin typeface="Georgia" pitchFamily="18" charset="0"/>
              </a:rPr>
              <a:t>common ancestor</a:t>
            </a:r>
            <a:r>
              <a:rPr lang="en-US" sz="2800" dirty="0" smtClean="0">
                <a:latin typeface="Georgia" pitchFamily="18" charset="0"/>
              </a:rPr>
              <a:t>)</a:t>
            </a:r>
            <a:endParaRPr lang="en-US" sz="2800" dirty="0">
              <a:latin typeface="Georgia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3588" y="5248361"/>
            <a:ext cx="645029" cy="730188"/>
            <a:chOff x="719572" y="4050810"/>
            <a:chExt cx="645029" cy="730188"/>
          </a:xfrm>
        </p:grpSpPr>
        <p:sp>
          <p:nvSpPr>
            <p:cNvPr id="11" name="Oval 10"/>
            <p:cNvSpPr/>
            <p:nvPr/>
          </p:nvSpPr>
          <p:spPr>
            <a:xfrm>
              <a:off x="719572" y="4050810"/>
              <a:ext cx="645029" cy="665444"/>
            </a:xfrm>
            <a:prstGeom prst="ellipse">
              <a:avLst/>
            </a:prstGeom>
            <a:solidFill>
              <a:srgbClr val="000099"/>
            </a:solidFill>
            <a:ln w="476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9306" y="4073112"/>
              <a:ext cx="441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  <a:latin typeface="Book Antiqua" pitchFamily="18" charset="0"/>
                </a:rPr>
                <a:t>?</a:t>
              </a:r>
              <a:endParaRPr lang="en-US" sz="4000" b="1" dirty="0">
                <a:solidFill>
                  <a:srgbClr val="FF0000"/>
                </a:solidFill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Multiple Sequence Alignment (MSA)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29000"/>
            <a:ext cx="8658079" cy="2807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5716" y="1700808"/>
            <a:ext cx="536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S1: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ACGGTGCAGTTACCA</a:t>
            </a:r>
          </a:p>
          <a:p>
            <a:r>
              <a:rPr lang="en-US" sz="3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S2: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ACCAGTCACCTA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74068" y="3176973"/>
            <a:ext cx="8382000" cy="16573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500" dirty="0" smtClean="0">
                <a:solidFill>
                  <a:srgbClr val="FF0000"/>
                </a:solidFill>
                <a:latin typeface="Book Antiqua" pitchFamily="18" charset="0"/>
              </a:rPr>
              <a:t>Evolutionary</a:t>
            </a:r>
            <a:r>
              <a:rPr lang="en-US" sz="2500" dirty="0" smtClean="0">
                <a:solidFill>
                  <a:srgbClr val="000099"/>
                </a:solidFill>
                <a:latin typeface="Book Antiqua" pitchFamily="18" charset="0"/>
              </a:rPr>
              <a:t> multiple sequence alignment </a:t>
            </a:r>
            <a:r>
              <a:rPr lang="en-US" sz="2500" dirty="0" smtClean="0">
                <a:latin typeface="Book Antiqua" pitchFamily="18" charset="0"/>
              </a:rPr>
              <a:t>seeks to </a:t>
            </a:r>
          </a:p>
          <a:p>
            <a:pPr lvl="0" algn="ctr"/>
            <a:r>
              <a:rPr lang="en-US" sz="2500" dirty="0" smtClean="0">
                <a:latin typeface="Book Antiqua" pitchFamily="18" charset="0"/>
              </a:rPr>
              <a:t>create a matrix in which the </a:t>
            </a:r>
            <a:r>
              <a:rPr lang="en-US" sz="2500" dirty="0" smtClean="0">
                <a:solidFill>
                  <a:srgbClr val="FF0000"/>
                </a:solidFill>
                <a:latin typeface="Book Antiqua" pitchFamily="18" charset="0"/>
              </a:rPr>
              <a:t>input sequences </a:t>
            </a:r>
            <a:r>
              <a:rPr lang="en-US" sz="2500" dirty="0" smtClean="0">
                <a:latin typeface="Book Antiqua" pitchFamily="18" charset="0"/>
              </a:rPr>
              <a:t>are the </a:t>
            </a:r>
            <a:r>
              <a:rPr lang="en-US" sz="2500" dirty="0" smtClean="0">
                <a:solidFill>
                  <a:srgbClr val="000099"/>
                </a:solidFill>
                <a:latin typeface="Book Antiqua" pitchFamily="18" charset="0"/>
              </a:rPr>
              <a:t>rows </a:t>
            </a:r>
          </a:p>
          <a:p>
            <a:pPr lvl="0" algn="ctr"/>
            <a:r>
              <a:rPr lang="en-US" sz="2500" dirty="0" smtClean="0">
                <a:latin typeface="Book Antiqua" pitchFamily="18" charset="0"/>
              </a:rPr>
              <a:t>and  each </a:t>
            </a:r>
            <a:r>
              <a:rPr lang="en-US" sz="2500" dirty="0" smtClean="0">
                <a:solidFill>
                  <a:srgbClr val="000099"/>
                </a:solidFill>
                <a:latin typeface="Book Antiqua" pitchFamily="18" charset="0"/>
              </a:rPr>
              <a:t>column</a:t>
            </a:r>
            <a:r>
              <a:rPr lang="en-US" sz="2500" dirty="0" smtClean="0">
                <a:latin typeface="Book Antiqua" pitchFamily="18" charset="0"/>
              </a:rPr>
              <a:t> has</a:t>
            </a:r>
          </a:p>
          <a:p>
            <a:pPr lvl="0" algn="ctr"/>
            <a:r>
              <a:rPr lang="en-US" sz="2500" dirty="0" smtClean="0">
                <a:solidFill>
                  <a:srgbClr val="000099"/>
                </a:solidFill>
                <a:latin typeface="Book Antiqua" pitchFamily="18" charset="0"/>
              </a:rPr>
              <a:t>letters</a:t>
            </a:r>
            <a:r>
              <a:rPr lang="en-US" sz="2500" dirty="0" smtClean="0">
                <a:latin typeface="Book Antiqua" pitchFamily="18" charset="0"/>
              </a:rPr>
              <a:t> that are all </a:t>
            </a:r>
            <a:r>
              <a:rPr lang="en-US" sz="2500" dirty="0" smtClean="0">
                <a:solidFill>
                  <a:srgbClr val="FF0000"/>
                </a:solidFill>
                <a:latin typeface="Book Antiqua" pitchFamily="18" charset="0"/>
              </a:rPr>
              <a:t>homologous</a:t>
            </a:r>
            <a:r>
              <a:rPr lang="en-US" sz="2500" dirty="0" smtClean="0">
                <a:latin typeface="Book Antiqua" pitchFamily="18" charset="0"/>
              </a:rPr>
              <a:t> to each other</a:t>
            </a:r>
            <a:r>
              <a:rPr lang="en-US" sz="2500" dirty="0" smtClean="0">
                <a:solidFill>
                  <a:srgbClr val="000099"/>
                </a:solidFill>
                <a:latin typeface="Book Antiqua" pitchFamily="18" charset="0"/>
              </a:rPr>
              <a:t>.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683568" y="1664804"/>
            <a:ext cx="8072500" cy="430887"/>
            <a:chOff x="3290836" y="1158452"/>
            <a:chExt cx="6056421" cy="33631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68878" y="1158452"/>
              <a:ext cx="5878379" cy="33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Reflects </a:t>
              </a:r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historical</a:t>
              </a:r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substitution</a:t>
              </a:r>
              <a:r>
                <a:rPr lang="en-US" sz="2200" dirty="0" smtClean="0">
                  <a:latin typeface="Book Antiqua" pitchFamily="18" charset="0"/>
                </a:rPr>
                <a:t>,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insertion</a:t>
              </a:r>
              <a:r>
                <a:rPr lang="en-US" sz="2200" dirty="0" smtClean="0">
                  <a:latin typeface="Book Antiqua" pitchFamily="18" charset="0"/>
                </a:rPr>
                <a:t> and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deletion</a:t>
              </a:r>
              <a:r>
                <a:rPr lang="en-US" sz="2200" dirty="0" smtClean="0">
                  <a:latin typeface="Book Antiqua" pitchFamily="18" charset="0"/>
                </a:rPr>
                <a:t> events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Multiple Sequence Alignment (MSA)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60748"/>
            <a:ext cx="4591754" cy="3656540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83096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Multiple Sequence Alignment (MSA)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V_{i,j} = \max \left\{ \begin{array}{l}&#10; V_{i-1,j}+\delta(s_i,-) \\&#10; V_{i,j-1}+\delta(-,t_j)\\&#10; V_{i-1,j-1}+\delta(s_i,t_j) &#10;     \end{array} \right.&#10;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V_{i,j} = \max \left\{ \begin{array}{l}&#10; V_{i-1,j}+\delta(s_i,-) \\&#10; V_{i,j-1}+\delta(-,t_j)\\&#10; V_{i-1,j-1}+\delta(s_i,t_j)\\&#10;0 &#10;     \end{array} \right.&#10;$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27395</TotalTime>
  <Words>1563</Words>
  <Application>Microsoft Office PowerPoint</Application>
  <PresentationFormat>On-screen Show (4:3)</PresentationFormat>
  <Paragraphs>535</Paragraphs>
  <Slides>47</Slides>
  <Notes>8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NW Algorithm – An Example</vt:lpstr>
      <vt:lpstr>NW Algorithm – An Example</vt:lpstr>
      <vt:lpstr>Needleman Wunsch (NW)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Windows User</cp:lastModifiedBy>
  <cp:revision>1509</cp:revision>
  <dcterms:created xsi:type="dcterms:W3CDTF">2010-11-23T03:59:37Z</dcterms:created>
  <dcterms:modified xsi:type="dcterms:W3CDTF">2021-09-19T06:19:55Z</dcterms:modified>
</cp:coreProperties>
</file>