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646" r:id="rId3"/>
    <p:sldId id="692" r:id="rId4"/>
    <p:sldId id="697" r:id="rId5"/>
    <p:sldId id="699" r:id="rId6"/>
    <p:sldId id="674" r:id="rId7"/>
    <p:sldId id="694" r:id="rId8"/>
    <p:sldId id="675" r:id="rId9"/>
    <p:sldId id="695" r:id="rId10"/>
    <p:sldId id="69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0080"/>
    <a:srgbClr val="660066"/>
    <a:srgbClr val="531FE7"/>
    <a:srgbClr val="0000CC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7" autoAdjust="0"/>
    <p:restoredTop sz="87986" autoAdjust="0"/>
  </p:normalViewPr>
  <p:slideViewPr>
    <p:cSldViewPr snapToObjects="1">
      <p:cViewPr>
        <p:scale>
          <a:sx n="52" d="100"/>
          <a:sy n="52" d="100"/>
        </p:scale>
        <p:origin x="-1652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Bioinformatics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Neighbor Joining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1"/>
          <p:cNvGrpSpPr/>
          <p:nvPr/>
        </p:nvGrpSpPr>
        <p:grpSpPr>
          <a:xfrm>
            <a:off x="647564" y="1448779"/>
            <a:ext cx="7460432" cy="400110"/>
            <a:chOff x="3290836" y="1133523"/>
            <a:chExt cx="5597215" cy="31228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33523"/>
              <a:ext cx="541917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A distance based method with agglomerative clustering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647564" y="2020778"/>
            <a:ext cx="7460432" cy="400110"/>
            <a:chOff x="3290836" y="1133523"/>
            <a:chExt cx="5597215" cy="312288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9" y="1133523"/>
              <a:ext cx="541917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Compute the Q function on the given distance matrix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647564" y="2560838"/>
            <a:ext cx="7460432" cy="707886"/>
            <a:chOff x="3290836" y="1133523"/>
            <a:chExt cx="5597215" cy="552509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9" y="1133523"/>
              <a:ext cx="5419172" cy="55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Clustering is similar to UPGMA, but computing the distance from a clustered not to the others is different from UPGMA</a:t>
              </a:r>
              <a:endParaRPr lang="en-US" sz="20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3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Distance-based Methods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9671" y="2528900"/>
            <a:ext cx="5760641" cy="400109"/>
            <a:chOff x="3290836" y="1158451"/>
            <a:chExt cx="4321941" cy="31228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Computing distance matrix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19671" y="3172907"/>
            <a:ext cx="5760641" cy="400109"/>
            <a:chOff x="3290836" y="1158451"/>
            <a:chExt cx="4321941" cy="312287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Computing a tree from a distance matrix</a:t>
              </a:r>
              <a:endParaRPr lang="en-US" sz="20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3143412" cy="233057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9" y="2132856"/>
            <a:ext cx="3162463" cy="252743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Distance Matrix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3143412" cy="233057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9" y="2132856"/>
            <a:ext cx="3162463" cy="252743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Distance Matrix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43708" y="5354342"/>
            <a:ext cx="586209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>
                <a:solidFill>
                  <a:srgbClr val="000099"/>
                </a:solidFill>
                <a:latin typeface="Book Antiqua" pitchFamily="18" charset="0"/>
              </a:rPr>
              <a:t>Additive and </a:t>
            </a:r>
            <a:r>
              <a:rPr lang="en-US" sz="3500" dirty="0" err="1" smtClean="0">
                <a:solidFill>
                  <a:srgbClr val="000099"/>
                </a:solidFill>
                <a:latin typeface="Book Antiqua" pitchFamily="18" charset="0"/>
              </a:rPr>
              <a:t>Ultrametric</a:t>
            </a:r>
            <a:endParaRPr lang="en-US" sz="3500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Distance Matrix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91680" y="2492896"/>
            <a:ext cx="586209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>
                <a:solidFill>
                  <a:srgbClr val="000099"/>
                </a:solidFill>
                <a:latin typeface="Book Antiqua" pitchFamily="18" charset="0"/>
              </a:rPr>
              <a:t>Four point theorem</a:t>
            </a:r>
            <a:endParaRPr lang="en-US" sz="3500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0628"/>
            <a:ext cx="8892480" cy="9001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0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UPGMA</a:t>
            </a:r>
          </a:p>
          <a:p>
            <a:pPr algn="l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nweighted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air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roup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ethod with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rithmetic Mean</a:t>
            </a:r>
            <a:endParaRPr lang="en-US" altLang="ja-JP" sz="24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87524" y="94472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3911516"/>
            <a:ext cx="4835587" cy="1046110"/>
          </a:xfrm>
          <a:prstGeom prst="rect">
            <a:avLst/>
          </a:prstGeom>
        </p:spPr>
      </p:pic>
      <p:grpSp>
        <p:nvGrpSpPr>
          <p:cNvPr id="14" name="Group 31"/>
          <p:cNvGrpSpPr/>
          <p:nvPr/>
        </p:nvGrpSpPr>
        <p:grpSpPr>
          <a:xfrm>
            <a:off x="935596" y="1412776"/>
            <a:ext cx="7488832" cy="707886"/>
            <a:chOff x="3290836" y="1189770"/>
            <a:chExt cx="5618522" cy="552508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0186" y="1189770"/>
              <a:ext cx="5419172" cy="55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Finds a pair of </a:t>
              </a:r>
              <a:r>
                <a:rPr lang="en-US" sz="2000" dirty="0" err="1" smtClean="0">
                  <a:latin typeface="Book Antiqua" pitchFamily="18" charset="0"/>
                </a:rPr>
                <a:t>taxa</a:t>
              </a:r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err="1" smtClean="0">
                  <a:latin typeface="Book Antiqua" pitchFamily="18" charset="0"/>
                </a:rPr>
                <a:t>x,y</a:t>
              </a:r>
              <a:r>
                <a:rPr lang="en-US" sz="2000" dirty="0" smtClean="0">
                  <a:latin typeface="Book Antiqua" pitchFamily="18" charset="0"/>
                </a:rPr>
                <a:t> that have the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smallest</a:t>
              </a:r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distance</a:t>
              </a:r>
              <a:r>
                <a:rPr lang="en-US" sz="2000" dirty="0" smtClean="0">
                  <a:latin typeface="Book Antiqua" pitchFamily="18" charset="0"/>
                </a:rPr>
                <a:t>, and makes them siblings.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7" name="Group 31"/>
          <p:cNvGrpSpPr/>
          <p:nvPr/>
        </p:nvGrpSpPr>
        <p:grpSpPr>
          <a:xfrm>
            <a:off x="935596" y="2312877"/>
            <a:ext cx="7488832" cy="400110"/>
            <a:chOff x="3290836" y="1189769"/>
            <a:chExt cx="5618522" cy="31228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90186" y="1189769"/>
              <a:ext cx="5419172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These two are then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replaced</a:t>
              </a:r>
              <a:r>
                <a:rPr lang="en-US" sz="2000" dirty="0" smtClean="0">
                  <a:latin typeface="Book Antiqua" pitchFamily="18" charset="0"/>
                </a:rPr>
                <a:t> by the cluster {</a:t>
              </a:r>
              <a:r>
                <a:rPr lang="en-US" sz="2000" dirty="0" err="1" smtClean="0">
                  <a:latin typeface="Book Antiqua" pitchFamily="18" charset="0"/>
                </a:rPr>
                <a:t>x,y</a:t>
              </a:r>
              <a:r>
                <a:rPr lang="en-US" sz="2000" dirty="0" smtClean="0">
                  <a:latin typeface="Book Antiqua" pitchFamily="18" charset="0"/>
                </a:rPr>
                <a:t>}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0" name="Group 31"/>
          <p:cNvGrpSpPr/>
          <p:nvPr/>
        </p:nvGrpSpPr>
        <p:grpSpPr>
          <a:xfrm>
            <a:off x="935596" y="3016695"/>
            <a:ext cx="7488832" cy="707885"/>
            <a:chOff x="3290836" y="1189767"/>
            <a:chExt cx="5618522" cy="55250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0186" y="1189767"/>
              <a:ext cx="5419172" cy="552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The distance from {</a:t>
              </a:r>
              <a:r>
                <a:rPr lang="en-US" sz="2000" dirty="0" err="1" smtClean="0">
                  <a:latin typeface="Book Antiqua" pitchFamily="18" charset="0"/>
                </a:rPr>
                <a:t>x,y</a:t>
              </a:r>
              <a:r>
                <a:rPr lang="en-US" sz="2000" dirty="0" smtClean="0">
                  <a:latin typeface="Book Antiqua" pitchFamily="18" charset="0"/>
                </a:rPr>
                <a:t>} to every other </a:t>
              </a:r>
              <a:r>
                <a:rPr lang="en-US" sz="2000" dirty="0" err="1" smtClean="0">
                  <a:latin typeface="Book Antiqua" pitchFamily="18" charset="0"/>
                </a:rPr>
                <a:t>taxon</a:t>
              </a:r>
              <a:r>
                <a:rPr lang="en-US" sz="2000" dirty="0" smtClean="0">
                  <a:latin typeface="Book Antiqua" pitchFamily="18" charset="0"/>
                </a:rPr>
                <a:t> z is defined to be the average of d(</a:t>
              </a:r>
              <a:r>
                <a:rPr lang="en-US" sz="2000" dirty="0" err="1" smtClean="0">
                  <a:latin typeface="Book Antiqua" pitchFamily="18" charset="0"/>
                </a:rPr>
                <a:t>x,z</a:t>
              </a:r>
              <a:r>
                <a:rPr lang="en-US" sz="2000" dirty="0" smtClean="0">
                  <a:latin typeface="Book Antiqua" pitchFamily="18" charset="0"/>
                </a:rPr>
                <a:t>) and d(y; z)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935596" y="4977173"/>
            <a:ext cx="7488832" cy="707885"/>
            <a:chOff x="3290836" y="1189767"/>
            <a:chExt cx="5618522" cy="55250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0186" y="1189767"/>
              <a:ext cx="5419172" cy="552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The process is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repeated</a:t>
              </a:r>
              <a:r>
                <a:rPr lang="en-US" sz="2000" dirty="0" smtClean="0">
                  <a:latin typeface="Book Antiqua" pitchFamily="18" charset="0"/>
                </a:rPr>
                <a:t> until all the </a:t>
              </a:r>
              <a:r>
                <a:rPr lang="en-US" sz="2000" dirty="0" err="1" smtClean="0">
                  <a:latin typeface="Book Antiqua" pitchFamily="18" charset="0"/>
                </a:rPr>
                <a:t>taxa</a:t>
              </a:r>
              <a:r>
                <a:rPr lang="en-US" sz="2000" dirty="0" smtClean="0">
                  <a:latin typeface="Book Antiqua" pitchFamily="18" charset="0"/>
                </a:rPr>
                <a:t> are merged into a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single cluster</a:t>
              </a:r>
              <a:endParaRPr lang="en-US" sz="2000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12" y="1441630"/>
            <a:ext cx="3143412" cy="233057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7" y="1369622"/>
            <a:ext cx="3162463" cy="252743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Example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60240" y="4761148"/>
            <a:ext cx="4572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 smtClean="0">
                <a:solidFill>
                  <a:srgbClr val="000099"/>
                </a:solidFill>
                <a:latin typeface="Book Antiqua" pitchFamily="18" charset="0"/>
              </a:rPr>
              <a:t>Try yourself</a:t>
            </a:r>
            <a:endParaRPr lang="en-US" sz="3500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5556" y="3284984"/>
            <a:ext cx="7964488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000099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 smtClean="0"/>
              <a:t> </a:t>
            </a: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UPGMA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977650" y="1545468"/>
            <a:ext cx="6906718" cy="769441"/>
            <a:chOff x="3290836" y="1158451"/>
            <a:chExt cx="5181789" cy="60055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1"/>
              <a:ext cx="5003746" cy="600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May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fail</a:t>
              </a:r>
              <a:r>
                <a:rPr lang="en-US" sz="2200" dirty="0" smtClean="0">
                  <a:latin typeface="Book Antiqua" pitchFamily="18" charset="0"/>
                </a:rPr>
                <a:t> when the distance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does not </a:t>
              </a:r>
              <a:r>
                <a:rPr lang="en-US" sz="2200" dirty="0" smtClean="0">
                  <a:latin typeface="Book Antiqua" pitchFamily="18" charset="0"/>
                </a:rPr>
                <a:t>obey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strict molecular clock (not </a:t>
              </a:r>
              <a:r>
                <a:rPr lang="en-US" sz="2200" dirty="0" err="1" smtClean="0">
                  <a:solidFill>
                    <a:srgbClr val="000099"/>
                  </a:solidFill>
                  <a:latin typeface="Book Antiqua" pitchFamily="18" charset="0"/>
                </a:rPr>
                <a:t>ultrametric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)</a:t>
              </a:r>
              <a:endParaRPr lang="en-US" sz="22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9592" y="3393574"/>
            <a:ext cx="717191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Book Antiqua" pitchFamily="18" charset="0"/>
                <a:cs typeface="Times New Roman" pitchFamily="18" charset="0"/>
              </a:rPr>
              <a:t>An </a:t>
            </a:r>
            <a:r>
              <a:rPr lang="en-US" sz="2200" dirty="0" err="1">
                <a:latin typeface="Book Antiqua" pitchFamily="18" charset="0"/>
                <a:cs typeface="Times New Roman" pitchFamily="18" charset="0"/>
              </a:rPr>
              <a:t>ultrametric</a:t>
            </a:r>
            <a:r>
              <a:rPr lang="en-US" sz="2200" dirty="0">
                <a:latin typeface="Book Antiqua" pitchFamily="18" charset="0"/>
                <a:cs typeface="Times New Roman" pitchFamily="18" charset="0"/>
              </a:rPr>
              <a:t> matrix is an </a:t>
            </a:r>
            <a:r>
              <a:rPr lang="en-US" sz="2200" dirty="0" smtClean="0">
                <a:latin typeface="Book Antiqua" pitchFamily="18" charset="0"/>
                <a:cs typeface="Times New Roman" pitchFamily="18" charset="0"/>
              </a:rPr>
              <a:t>n x n </a:t>
            </a:r>
            <a:r>
              <a:rPr lang="en-US" sz="2200" dirty="0">
                <a:latin typeface="Book Antiqua" pitchFamily="18" charset="0"/>
                <a:cs typeface="Times New Roman" pitchFamily="18" charset="0"/>
              </a:rPr>
              <a:t>matrix M corresponding to </a:t>
            </a:r>
            <a:r>
              <a:rPr lang="en-US" sz="2200" dirty="0" smtClean="0">
                <a:latin typeface="Book Antiqua" pitchFamily="18" charset="0"/>
                <a:cs typeface="Times New Roman" pitchFamily="18" charset="0"/>
              </a:rPr>
              <a:t>distances between </a:t>
            </a:r>
            <a:r>
              <a:rPr lang="en-US" sz="2200" dirty="0">
                <a:latin typeface="Book Antiqua" pitchFamily="18" charset="0"/>
                <a:cs typeface="Times New Roman" pitchFamily="18" charset="0"/>
              </a:rPr>
              <a:t>the leaves in a rooted edge-weighted tree T (with non-negative edge weights</a:t>
            </a:r>
            <a:r>
              <a:rPr lang="en-US" sz="2200" dirty="0" smtClean="0">
                <a:latin typeface="Book Antiqua" pitchFamily="18" charset="0"/>
                <a:cs typeface="Times New Roman" pitchFamily="18" charset="0"/>
              </a:rPr>
              <a:t>) where </a:t>
            </a:r>
            <a:r>
              <a:rPr lang="en-US" sz="2200" dirty="0">
                <a:latin typeface="Book Antiqua" pitchFamily="18" charset="0"/>
                <a:cs typeface="Times New Roman" pitchFamily="18" charset="0"/>
              </a:rPr>
              <a:t>the sum of the edge weights in the path from the root to any leaf of T does </a:t>
            </a:r>
            <a:r>
              <a:rPr lang="en-US" sz="2200" dirty="0" smtClean="0">
                <a:latin typeface="Book Antiqua" pitchFamily="18" charset="0"/>
                <a:cs typeface="Times New Roman" pitchFamily="18" charset="0"/>
              </a:rPr>
              <a:t>not depend </a:t>
            </a:r>
            <a:r>
              <a:rPr lang="en-US" sz="2200" dirty="0">
                <a:latin typeface="Book Antiqua" pitchFamily="18" charset="0"/>
                <a:cs typeface="Times New Roman" pitchFamily="18" charset="0"/>
              </a:rPr>
              <a:t>on the selected leaf.</a:t>
            </a: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Example: UPGMA may fail!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700808"/>
            <a:ext cx="3927446" cy="2592288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28800"/>
            <a:ext cx="3165088" cy="24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25304</TotalTime>
  <Words>235</Words>
  <Application>Microsoft Office PowerPoint</Application>
  <PresentationFormat>On-screen Show (4:3)</PresentationFormat>
  <Paragraphs>33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1308</cp:revision>
  <dcterms:created xsi:type="dcterms:W3CDTF">2010-11-23T03:59:37Z</dcterms:created>
  <dcterms:modified xsi:type="dcterms:W3CDTF">2022-08-29T00:11:46Z</dcterms:modified>
</cp:coreProperties>
</file>