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Default Extension="emf" ContentType="image/x-emf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590" r:id="rId3"/>
    <p:sldId id="642" r:id="rId4"/>
    <p:sldId id="591" r:id="rId5"/>
    <p:sldId id="592" r:id="rId6"/>
    <p:sldId id="630" r:id="rId7"/>
    <p:sldId id="593" r:id="rId8"/>
    <p:sldId id="643" r:id="rId9"/>
    <p:sldId id="594" r:id="rId10"/>
    <p:sldId id="595" r:id="rId11"/>
    <p:sldId id="596" r:id="rId12"/>
    <p:sldId id="597" r:id="rId13"/>
    <p:sldId id="598" r:id="rId14"/>
    <p:sldId id="599" r:id="rId15"/>
    <p:sldId id="600" r:id="rId16"/>
    <p:sldId id="601" r:id="rId17"/>
    <p:sldId id="644" r:id="rId18"/>
    <p:sldId id="602" r:id="rId19"/>
    <p:sldId id="603" r:id="rId20"/>
    <p:sldId id="604" r:id="rId21"/>
    <p:sldId id="605" r:id="rId22"/>
    <p:sldId id="606" r:id="rId23"/>
    <p:sldId id="607" r:id="rId24"/>
    <p:sldId id="608" r:id="rId25"/>
    <p:sldId id="609" r:id="rId26"/>
    <p:sldId id="610" r:id="rId27"/>
    <p:sldId id="611" r:id="rId28"/>
    <p:sldId id="612" r:id="rId29"/>
    <p:sldId id="645" r:id="rId30"/>
    <p:sldId id="613" r:id="rId31"/>
    <p:sldId id="614" r:id="rId32"/>
    <p:sldId id="615" r:id="rId33"/>
    <p:sldId id="616" r:id="rId34"/>
    <p:sldId id="617" r:id="rId35"/>
    <p:sldId id="618" r:id="rId36"/>
    <p:sldId id="650" r:id="rId37"/>
    <p:sldId id="651" r:id="rId38"/>
    <p:sldId id="621" r:id="rId39"/>
    <p:sldId id="622" r:id="rId40"/>
    <p:sldId id="623" r:id="rId41"/>
    <p:sldId id="624" r:id="rId42"/>
    <p:sldId id="652" r:id="rId43"/>
    <p:sldId id="653" r:id="rId44"/>
    <p:sldId id="654" r:id="rId45"/>
    <p:sldId id="657" r:id="rId46"/>
    <p:sldId id="655" r:id="rId47"/>
    <p:sldId id="656" r:id="rId48"/>
    <p:sldId id="658" r:id="rId49"/>
    <p:sldId id="661" r:id="rId50"/>
    <p:sldId id="659" r:id="rId51"/>
    <p:sldId id="660" r:id="rId52"/>
  </p:sldIdLst>
  <p:sldSz cx="9144000" cy="6858000" type="screen4x3"/>
  <p:notesSz cx="6858000" cy="9144000"/>
  <p:custDataLst>
    <p:tags r:id="rId54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8000"/>
    <a:srgbClr val="CCCCFF"/>
    <a:srgbClr val="FFFF66"/>
    <a:srgbClr val="6600FF"/>
    <a:srgbClr val="CCECFF"/>
    <a:srgbClr val="FFCCFF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>
      <p:cViewPr varScale="1">
        <p:scale>
          <a:sx n="69" d="100"/>
          <a:sy n="69" d="100"/>
        </p:scale>
        <p:origin x="-6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61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67CEF93-FC62-4DFC-9725-875FF6BC1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5BDA2-956F-4531-854A-8B838D6312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DA57F-F76B-4646-B1BD-030DE3A38D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F763B-D24C-439D-8F59-B20562F858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E35EF-7C07-49B2-9441-2877269D26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7971C-8D4A-4F2B-8361-F0F94D560E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4C1DF-D0A6-4544-B8FC-09636EAA0F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691A9-638E-4DDA-8025-76E3D89D42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640F1-EDD2-4BBC-80C1-1DD967E0EB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47AE9-2848-4901-AE18-7C2616F478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67902-BB6C-4FAD-9C7E-CE1CF09807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BBD7D-93D2-42E4-AC48-E4A4F99FC8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4C55211-AFF5-46AD-93DA-ECA8E1D382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23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22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21.png"/><Relationship Id="rId5" Type="http://schemas.openxmlformats.org/officeDocument/2006/relationships/tags" Target="../tags/tag18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tags" Target="../tags/tag17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3.xml"/><Relationship Id="rId7" Type="http://schemas.openxmlformats.org/officeDocument/2006/relationships/image" Target="../media/image27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4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33.png"/><Relationship Id="rId5" Type="http://schemas.openxmlformats.org/officeDocument/2006/relationships/tags" Target="../tags/tag29.xml"/><Relationship Id="rId10" Type="http://schemas.openxmlformats.org/officeDocument/2006/relationships/image" Target="../media/image32.png"/><Relationship Id="rId4" Type="http://schemas.openxmlformats.org/officeDocument/2006/relationships/tags" Target="../tags/tag28.xml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37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30.png"/><Relationship Id="rId18" Type="http://schemas.openxmlformats.org/officeDocument/2006/relationships/image" Target="../media/image43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39.png"/><Relationship Id="rId17" Type="http://schemas.openxmlformats.org/officeDocument/2006/relationships/image" Target="../media/image42.png"/><Relationship Id="rId2" Type="http://schemas.openxmlformats.org/officeDocument/2006/relationships/tags" Target="../tags/tag35.xml"/><Relationship Id="rId16" Type="http://schemas.openxmlformats.org/officeDocument/2006/relationships/image" Target="../media/image41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38.png"/><Relationship Id="rId5" Type="http://schemas.openxmlformats.org/officeDocument/2006/relationships/tags" Target="../tags/tag38.xml"/><Relationship Id="rId15" Type="http://schemas.openxmlformats.org/officeDocument/2006/relationships/image" Target="../media/image40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44.pn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tags" Target="../tags/tag44.xml"/><Relationship Id="rId16" Type="http://schemas.openxmlformats.org/officeDocument/2006/relationships/image" Target="../media/image53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48.png"/><Relationship Id="rId5" Type="http://schemas.openxmlformats.org/officeDocument/2006/relationships/tags" Target="../tags/tag47.xml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tags" Target="../tags/tag46.xml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53.xml"/><Relationship Id="rId7" Type="http://schemas.openxmlformats.org/officeDocument/2006/relationships/image" Target="../media/image48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4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4.xml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62.png"/><Relationship Id="rId5" Type="http://schemas.openxmlformats.org/officeDocument/2006/relationships/image" Target="../media/image9.png"/><Relationship Id="rId4" Type="http://schemas.openxmlformats.org/officeDocument/2006/relationships/image" Target="../media/image6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8.png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../media/image67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66.png"/><Relationship Id="rId5" Type="http://schemas.openxmlformats.org/officeDocument/2006/relationships/tags" Target="../tags/tag63.xml"/><Relationship Id="rId15" Type="http://schemas.openxmlformats.org/officeDocument/2006/relationships/image" Target="../media/image63.png"/><Relationship Id="rId10" Type="http://schemas.openxmlformats.org/officeDocument/2006/relationships/image" Target="../media/image65.png"/><Relationship Id="rId4" Type="http://schemas.openxmlformats.org/officeDocument/2006/relationships/tags" Target="../tags/tag62.xml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73.png"/><Relationship Id="rId3" Type="http://schemas.openxmlformats.org/officeDocument/2006/relationships/tags" Target="../tags/tag68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72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71.png"/><Relationship Id="rId5" Type="http://schemas.openxmlformats.org/officeDocument/2006/relationships/tags" Target="../tags/tag70.xml"/><Relationship Id="rId10" Type="http://schemas.openxmlformats.org/officeDocument/2006/relationships/image" Target="../media/image70.png"/><Relationship Id="rId4" Type="http://schemas.openxmlformats.org/officeDocument/2006/relationships/tags" Target="../tags/tag69.xml"/><Relationship Id="rId9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74.xml"/><Relationship Id="rId7" Type="http://schemas.openxmlformats.org/officeDocument/2006/relationships/image" Target="../media/image72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75.png"/><Relationship Id="rId5" Type="http://schemas.openxmlformats.org/officeDocument/2006/relationships/tags" Target="../tags/tag76.xml"/><Relationship Id="rId10" Type="http://schemas.openxmlformats.org/officeDocument/2006/relationships/image" Target="../media/image74.png"/><Relationship Id="rId4" Type="http://schemas.openxmlformats.org/officeDocument/2006/relationships/tags" Target="../tags/tag75.xml"/><Relationship Id="rId9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tags" Target="../tags/tag79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81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image" Target="../media/image80.png"/><Relationship Id="rId5" Type="http://schemas.openxmlformats.org/officeDocument/2006/relationships/tags" Target="../tags/tag81.xml"/><Relationship Id="rId10" Type="http://schemas.openxmlformats.org/officeDocument/2006/relationships/image" Target="../media/image79.png"/><Relationship Id="rId4" Type="http://schemas.openxmlformats.org/officeDocument/2006/relationships/tags" Target="../tags/tag80.xml"/><Relationship Id="rId9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7" Type="http://schemas.openxmlformats.org/officeDocument/2006/relationships/image" Target="../media/image30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34.png"/><Relationship Id="rId5" Type="http://schemas.openxmlformats.org/officeDocument/2006/relationships/image" Target="../media/image82.png"/><Relationship Id="rId4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tags" Target="../tags/tag88.xml"/><Relationship Id="rId7" Type="http://schemas.openxmlformats.org/officeDocument/2006/relationships/image" Target="../media/image85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8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9.xml"/><Relationship Id="rId9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9.png"/><Relationship Id="rId12" Type="http://schemas.openxmlformats.org/officeDocument/2006/relationships/image" Target="../media/image10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Relationship Id="rId6" Type="http://schemas.openxmlformats.org/officeDocument/2006/relationships/image" Target="../media/image91.png"/><Relationship Id="rId11" Type="http://schemas.openxmlformats.org/officeDocument/2006/relationships/image" Target="../media/image101.png"/><Relationship Id="rId5" Type="http://schemas.openxmlformats.org/officeDocument/2006/relationships/image" Target="../media/image90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4" Type="http://schemas.openxmlformats.org/officeDocument/2006/relationships/image" Target="../media/image89.png"/><Relationship Id="rId9" Type="http://schemas.openxmlformats.org/officeDocument/2006/relationships/image" Target="../media/image98.png"/><Relationship Id="rId14" Type="http://schemas.openxmlformats.org/officeDocument/2006/relationships/image" Target="../media/image10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image" Target="../media/image29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27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tags" Target="../tags/tag100.xml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13.png"/><Relationship Id="rId5" Type="http://schemas.openxmlformats.org/officeDocument/2006/relationships/tags" Target="../tags/tag102.xml"/><Relationship Id="rId10" Type="http://schemas.openxmlformats.org/officeDocument/2006/relationships/image" Target="../media/image112.png"/><Relationship Id="rId4" Type="http://schemas.openxmlformats.org/officeDocument/2006/relationships/tags" Target="../tags/tag101.xml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8.png"/><Relationship Id="rId7" Type="http://schemas.openxmlformats.org/officeDocument/2006/relationships/image" Target="../media/image123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18.png"/><Relationship Id="rId7" Type="http://schemas.openxmlformats.org/officeDocument/2006/relationships/image" Target="../media/image12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5" Type="http://schemas.openxmlformats.org/officeDocument/2006/relationships/image" Target="../media/image138.png"/><Relationship Id="rId10" Type="http://schemas.openxmlformats.org/officeDocument/2006/relationships/image" Target="../media/image143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9.png"/><Relationship Id="rId4" Type="http://schemas.openxmlformats.org/officeDocument/2006/relationships/image" Target="../media/image1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9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3.png"/><Relationship Id="rId4" Type="http://schemas.openxmlformats.org/officeDocument/2006/relationships/tags" Target="../tags/tag10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04800"/>
            <a:ext cx="8534400" cy="1676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Comic Sans MS" pitchFamily="66" charset="0"/>
              </a:rPr>
              <a:t>Generating </a:t>
            </a:r>
            <a:r>
              <a:rPr lang="en-US" altLang="zh-TW" dirty="0" smtClean="0">
                <a:latin typeface="Comic Sans MS" pitchFamily="66" charset="0"/>
              </a:rPr>
              <a:t>Functions</a:t>
            </a:r>
            <a:endParaRPr lang="en-US" altLang="zh-TW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967163" y="457200"/>
            <a:ext cx="1214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Scaling</a:t>
            </a:r>
          </a:p>
        </p:txBody>
      </p:sp>
      <p:sp>
        <p:nvSpPr>
          <p:cNvPr id="1309699" name="Rectangle 3"/>
          <p:cNvSpPr>
            <a:spLocks noChangeArrowheads="1"/>
          </p:cNvSpPr>
          <p:nvPr/>
        </p:nvSpPr>
        <p:spPr bwMode="auto">
          <a:xfrm>
            <a:off x="685800" y="1371600"/>
            <a:ext cx="7696200" cy="78898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Multiplying a generating function by a constant </a:t>
            </a:r>
          </a:p>
          <a:p>
            <a:pPr>
              <a:lnSpc>
                <a:spcPct val="150000"/>
              </a:lnSpc>
            </a:pPr>
            <a:r>
              <a:rPr lang="en-US"/>
              <a:t>=&gt; scales every term in the associated sequence by the same constant.</a:t>
            </a:r>
          </a:p>
        </p:txBody>
      </p:sp>
      <p:pic>
        <p:nvPicPr>
          <p:cNvPr id="130970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0200" y="25908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9701" name="Text Box 5"/>
          <p:cNvSpPr txBox="1">
            <a:spLocks noChangeArrowheads="1"/>
          </p:cNvSpPr>
          <p:nvPr/>
        </p:nvSpPr>
        <p:spPr bwMode="auto">
          <a:xfrm>
            <a:off x="2209800" y="3586163"/>
            <a:ext cx="4762500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Multiply the generating function by 2 gives</a:t>
            </a:r>
          </a:p>
        </p:txBody>
      </p:sp>
      <p:pic>
        <p:nvPicPr>
          <p:cNvPr id="130970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4343400"/>
            <a:ext cx="59499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9705" name="Text Box 9"/>
          <p:cNvSpPr txBox="1">
            <a:spLocks noChangeArrowheads="1"/>
          </p:cNvSpPr>
          <p:nvPr/>
        </p:nvSpPr>
        <p:spPr bwMode="auto">
          <a:xfrm>
            <a:off x="2819400" y="5410200"/>
            <a:ext cx="34575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which generates the sequence:</a:t>
            </a:r>
          </a:p>
        </p:txBody>
      </p:sp>
      <p:pic>
        <p:nvPicPr>
          <p:cNvPr id="1309707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9000" y="6119813"/>
            <a:ext cx="2398713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701" grpId="0" animBg="1"/>
      <p:bldP spid="130970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886200" y="457200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Addition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1000" y="1300163"/>
            <a:ext cx="8316913" cy="37623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Adding generating functions corresponds to adding sequences term by term.</a:t>
            </a:r>
          </a:p>
        </p:txBody>
      </p:sp>
      <p:pic>
        <p:nvPicPr>
          <p:cNvPr id="130867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0" y="4672013"/>
            <a:ext cx="3084513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868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14438" y="2590800"/>
            <a:ext cx="3084512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8681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9788" y="3605213"/>
            <a:ext cx="383222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8683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257800" y="2362200"/>
            <a:ext cx="14636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8685" name="Picture 1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257800" y="3338513"/>
            <a:ext cx="1525588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8686" name="Line 14"/>
          <p:cNvSpPr>
            <a:spLocks noChangeShapeType="1"/>
          </p:cNvSpPr>
          <p:nvPr/>
        </p:nvSpPr>
        <p:spPr bwMode="auto">
          <a:xfrm>
            <a:off x="457200" y="43434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308688" name="Picture 1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257800" y="4464050"/>
            <a:ext cx="2770188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8690" name="Picture 18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41938" y="5546725"/>
            <a:ext cx="1354137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8691" name="Text Box 19"/>
          <p:cNvSpPr txBox="1">
            <a:spLocks noChangeArrowheads="1"/>
          </p:cNvSpPr>
          <p:nvPr/>
        </p:nvSpPr>
        <p:spPr bwMode="auto">
          <a:xfrm>
            <a:off x="488950" y="5729288"/>
            <a:ext cx="44640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same result as in the previous slide.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8686" grpId="0" animBg="1"/>
      <p:bldP spid="130869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636963" y="457200"/>
            <a:ext cx="1849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Right Shift</a:t>
            </a:r>
          </a:p>
        </p:txBody>
      </p:sp>
      <p:pic>
        <p:nvPicPr>
          <p:cNvPr id="14339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74900" y="1066800"/>
            <a:ext cx="4330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7653" name="Text Box 5"/>
          <p:cNvSpPr txBox="1">
            <a:spLocks noChangeArrowheads="1"/>
          </p:cNvSpPr>
          <p:nvPr/>
        </p:nvSpPr>
        <p:spPr bwMode="auto">
          <a:xfrm>
            <a:off x="1447800" y="2157413"/>
            <a:ext cx="6213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to generate the sequence   &lt;0, 0, …, 0, 1, 1, 1, 1, 1…&gt;?</a:t>
            </a:r>
          </a:p>
        </p:txBody>
      </p:sp>
      <p:sp>
        <p:nvSpPr>
          <p:cNvPr id="1307654" name="AutoShape 6"/>
          <p:cNvSpPr>
            <a:spLocks/>
          </p:cNvSpPr>
          <p:nvPr/>
        </p:nvSpPr>
        <p:spPr bwMode="auto">
          <a:xfrm rot="-5400000">
            <a:off x="5416550" y="2078038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7655" name="Text Box 7"/>
          <p:cNvSpPr txBox="1">
            <a:spLocks noChangeArrowheads="1"/>
          </p:cNvSpPr>
          <p:nvPr/>
        </p:nvSpPr>
        <p:spPr bwMode="auto">
          <a:xfrm>
            <a:off x="5099050" y="2767013"/>
            <a:ext cx="965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 zeros</a:t>
            </a:r>
          </a:p>
        </p:txBody>
      </p:sp>
      <p:pic>
        <p:nvPicPr>
          <p:cNvPr id="1307657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7363" y="3578225"/>
            <a:ext cx="8069262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7658" name="AutoShape 10"/>
          <p:cNvSpPr>
            <a:spLocks/>
          </p:cNvSpPr>
          <p:nvPr/>
        </p:nvSpPr>
        <p:spPr bwMode="auto">
          <a:xfrm rot="-5400000">
            <a:off x="1409700" y="35433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7659" name="Text Box 11"/>
          <p:cNvSpPr txBox="1">
            <a:spLocks noChangeArrowheads="1"/>
          </p:cNvSpPr>
          <p:nvPr/>
        </p:nvSpPr>
        <p:spPr bwMode="auto">
          <a:xfrm>
            <a:off x="1016000" y="4308475"/>
            <a:ext cx="96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 zeros</a:t>
            </a:r>
          </a:p>
        </p:txBody>
      </p:sp>
      <p:pic>
        <p:nvPicPr>
          <p:cNvPr id="1307661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65688" y="4429125"/>
            <a:ext cx="3440112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7663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76800" y="5067300"/>
            <a:ext cx="1182688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07664" name="AutoShape 16"/>
          <p:cNvCxnSpPr>
            <a:cxnSpLocks noChangeShapeType="1"/>
          </p:cNvCxnSpPr>
          <p:nvPr/>
        </p:nvCxnSpPr>
        <p:spPr bwMode="auto">
          <a:xfrm flipV="1">
            <a:off x="6059488" y="1409700"/>
            <a:ext cx="646112" cy="4032250"/>
          </a:xfrm>
          <a:prstGeom prst="bentConnector3">
            <a:avLst>
              <a:gd name="adj1" fmla="val 436606"/>
            </a:avLst>
          </a:prstGeom>
          <a:noFill/>
          <a:ln w="5715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1307666" name="Text Box 18"/>
          <p:cNvSpPr txBox="1">
            <a:spLocks noChangeArrowheads="1"/>
          </p:cNvSpPr>
          <p:nvPr/>
        </p:nvSpPr>
        <p:spPr bwMode="auto">
          <a:xfrm>
            <a:off x="1131638" y="5943600"/>
            <a:ext cx="6651180" cy="83099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Putting </a:t>
            </a:r>
            <a:r>
              <a:rPr lang="en-US" sz="2400" dirty="0">
                <a:solidFill>
                  <a:srgbClr val="CC0000"/>
                </a:solidFill>
              </a:rPr>
              <a:t>k</a:t>
            </a:r>
            <a:r>
              <a:rPr lang="en-US" sz="2400" dirty="0"/>
              <a:t> zeros </a:t>
            </a:r>
            <a:r>
              <a:rPr lang="en-US" sz="2400" dirty="0" smtClean="0"/>
              <a:t>in front through k right shift</a:t>
            </a:r>
          </a:p>
          <a:p>
            <a:r>
              <a:rPr lang="en-US" sz="2400" dirty="0" smtClean="0">
                <a:sym typeface="Wingdings" pitchFamily="2" charset="2"/>
              </a:rPr>
              <a:t> multiplying </a:t>
            </a:r>
            <a:r>
              <a:rPr lang="en-US" sz="2400" dirty="0" err="1" smtClean="0">
                <a:sym typeface="Wingdings" pitchFamily="2" charset="2"/>
              </a:rPr>
              <a:t>x</a:t>
            </a:r>
            <a:r>
              <a:rPr lang="en-US" sz="2400" baseline="30000" dirty="0" err="1" smtClean="0">
                <a:solidFill>
                  <a:srgbClr val="CC0000"/>
                </a:solidFill>
                <a:sym typeface="Wingdings" pitchFamily="2" charset="2"/>
              </a:rPr>
              <a:t>k</a:t>
            </a:r>
            <a:r>
              <a:rPr lang="en-US" sz="2400" dirty="0" smtClean="0">
                <a:sym typeface="Wingdings" pitchFamily="2" charset="2"/>
              </a:rPr>
              <a:t> on the generating function.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7653" grpId="0"/>
      <p:bldP spid="1307654" grpId="0" animBg="1"/>
      <p:bldP spid="1307655" grpId="0"/>
      <p:bldP spid="1307658" grpId="0" animBg="1"/>
      <p:bldP spid="1307659" grpId="0"/>
      <p:bldP spid="13076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395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Differentiation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847850" y="1295400"/>
            <a:ext cx="54006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to generate the sequence   &lt;1, 2, 3, 4, 5, …&gt;?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219200" y="1981200"/>
            <a:ext cx="2987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generating function is</a:t>
            </a:r>
          </a:p>
        </p:txBody>
      </p:sp>
      <p:pic>
        <p:nvPicPr>
          <p:cNvPr id="1306631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46588" y="1927225"/>
            <a:ext cx="378301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6632" name="Text Box 8"/>
          <p:cNvSpPr txBox="1">
            <a:spLocks noChangeArrowheads="1"/>
          </p:cNvSpPr>
          <p:nvPr/>
        </p:nvSpPr>
        <p:spPr bwMode="auto">
          <a:xfrm>
            <a:off x="2057400" y="2667000"/>
            <a:ext cx="5051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to obtain a closed form of this function?</a:t>
            </a:r>
          </a:p>
        </p:txBody>
      </p:sp>
      <p:pic>
        <p:nvPicPr>
          <p:cNvPr id="1306633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46188" y="4518025"/>
            <a:ext cx="378301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6637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98563" y="3429000"/>
            <a:ext cx="3906837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6640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65800" y="3430588"/>
            <a:ext cx="2287588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6642" name="Picture 1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91200" y="4398963"/>
            <a:ext cx="20542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6644" name="Picture 2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95600" y="5257800"/>
            <a:ext cx="48133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6646" name="Rectangle 22"/>
          <p:cNvSpPr>
            <a:spLocks noChangeArrowheads="1"/>
          </p:cNvSpPr>
          <p:nvPr/>
        </p:nvSpPr>
        <p:spPr bwMode="auto">
          <a:xfrm>
            <a:off x="219075" y="6262688"/>
            <a:ext cx="8620125" cy="376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found a generating function for the sequence &lt;1,2,3,…&gt; of positive integers!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32" grpId="0" animBg="1"/>
      <p:bldP spid="13066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971800" y="457200"/>
            <a:ext cx="327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More Differentiation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752600" y="1528763"/>
            <a:ext cx="5643563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to generate the sequence   &lt;1, 4, 9, 16, 25, …&gt;?</a:t>
            </a:r>
          </a:p>
        </p:txBody>
      </p:sp>
      <p:pic>
        <p:nvPicPr>
          <p:cNvPr id="130560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2825" y="2439988"/>
            <a:ext cx="4498975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560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3505200"/>
            <a:ext cx="45767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5611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0" y="4470400"/>
            <a:ext cx="3424238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5612" name="Text Box 12"/>
          <p:cNvSpPr txBox="1">
            <a:spLocks noChangeArrowheads="1"/>
          </p:cNvSpPr>
          <p:nvPr/>
        </p:nvSpPr>
        <p:spPr bwMode="auto">
          <a:xfrm>
            <a:off x="2676525" y="5451475"/>
            <a:ext cx="37338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Nice idea.  But not what we want.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6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971800" y="457200"/>
            <a:ext cx="327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More Differentiation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752600" y="990600"/>
            <a:ext cx="5643563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to generate the sequence   &lt;1, 4, 9, 16, 25, …&gt;?</a:t>
            </a:r>
          </a:p>
        </p:txBody>
      </p:sp>
      <p:pic>
        <p:nvPicPr>
          <p:cNvPr id="130458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0" y="3860800"/>
            <a:ext cx="5276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458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1000" y="4873625"/>
            <a:ext cx="557371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4586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371600" y="1617662"/>
            <a:ext cx="378301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4587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67400" y="1443037"/>
            <a:ext cx="20542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4591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274763" y="3259137"/>
            <a:ext cx="45926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4592" name="Picture 1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299200" y="3232150"/>
            <a:ext cx="2054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4595" name="Picture 19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324600" y="3886200"/>
            <a:ext cx="233521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4598" name="Picture 22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324600" y="4800600"/>
            <a:ext cx="1930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4599" name="Picture 23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962150" y="5821363"/>
            <a:ext cx="5276850" cy="731837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143000" y="2133600"/>
            <a:ext cx="4414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&lt; 1,      2,        3,         4, …  ,        &gt; 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143000" y="2571690"/>
            <a:ext cx="4456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&lt;0,      1,        2,          3, …  ,        &gt; </a:t>
            </a:r>
            <a:endParaRPr lang="en-US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1891145" y="2147455"/>
            <a:ext cx="2885925" cy="397042"/>
            <a:chOff x="1891145" y="2147455"/>
            <a:chExt cx="2885925" cy="397042"/>
          </a:xfrm>
        </p:grpSpPr>
        <p:sp>
          <p:nvSpPr>
            <p:cNvPr id="21" name="TextBox 20"/>
            <p:cNvSpPr txBox="1"/>
            <p:nvPr/>
          </p:nvSpPr>
          <p:spPr>
            <a:xfrm>
              <a:off x="1891145" y="2147455"/>
              <a:ext cx="5261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2x,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94710" y="2166048"/>
              <a:ext cx="7360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3x</a:t>
              </a:r>
              <a:r>
                <a:rPr lang="en-US" baseline="30000" dirty="0" smtClean="0"/>
                <a:t>2</a:t>
              </a:r>
              <a:r>
                <a:rPr lang="en-US" dirty="0" smtClean="0"/>
                <a:t> ,</a:t>
              </a:r>
              <a:r>
                <a:rPr lang="en-US" baseline="30000" dirty="0" smtClean="0"/>
                <a:t> </a:t>
              </a:r>
              <a:endParaRPr lang="en-US" baseline="30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29988" y="2175165"/>
              <a:ext cx="104708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4x</a:t>
              </a:r>
              <a:r>
                <a:rPr lang="en-US" baseline="30000" dirty="0" smtClean="0"/>
                <a:t>3</a:t>
              </a:r>
              <a:r>
                <a:rPr lang="en-US" dirty="0" smtClean="0"/>
                <a:t> , …, </a:t>
              </a:r>
              <a:endParaRPr lang="en-US" baseline="30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05000" y="2590800"/>
            <a:ext cx="2875882" cy="369332"/>
            <a:chOff x="1905000" y="2590800"/>
            <a:chExt cx="2875882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1905000" y="2590800"/>
              <a:ext cx="4892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1x,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94710" y="2590800"/>
              <a:ext cx="7360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2x</a:t>
              </a:r>
              <a:r>
                <a:rPr lang="en-US" baseline="30000" dirty="0" smtClean="0"/>
                <a:t>2</a:t>
              </a:r>
              <a:r>
                <a:rPr lang="en-US" dirty="0" smtClean="0"/>
                <a:t> ,</a:t>
              </a:r>
              <a:r>
                <a:rPr lang="en-US" baseline="30000" dirty="0" smtClean="0"/>
                <a:t> </a:t>
              </a:r>
              <a:endParaRPr lang="en-US" baseline="30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33800" y="2590800"/>
              <a:ext cx="104708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3x</a:t>
              </a:r>
              <a:r>
                <a:rPr lang="en-US" baseline="30000" dirty="0" smtClean="0"/>
                <a:t>3</a:t>
              </a:r>
              <a:r>
                <a:rPr lang="en-US" dirty="0" smtClean="0"/>
                <a:t> , …, </a:t>
              </a:r>
              <a:endParaRPr lang="en-US" baseline="30000" dirty="0"/>
            </a:p>
          </p:txBody>
        </p:sp>
      </p:grpSp>
      <p:sp>
        <p:nvSpPr>
          <p:cNvPr id="35" name="Down Arrow 34"/>
          <p:cNvSpPr/>
          <p:nvPr/>
        </p:nvSpPr>
        <p:spPr bwMode="auto">
          <a:xfrm>
            <a:off x="304800" y="2133600"/>
            <a:ext cx="381000" cy="609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276600" y="2286000"/>
            <a:ext cx="5867400" cy="707886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Putting </a:t>
            </a:r>
            <a:r>
              <a:rPr lang="en-US" sz="2000" dirty="0">
                <a:solidFill>
                  <a:srgbClr val="CC0000"/>
                </a:solidFill>
              </a:rPr>
              <a:t>k</a:t>
            </a:r>
            <a:r>
              <a:rPr lang="en-US" sz="2000" dirty="0"/>
              <a:t> </a:t>
            </a:r>
            <a:r>
              <a:rPr lang="en-US" sz="2000" dirty="0" smtClean="0"/>
              <a:t>zeros in front through k right shift</a:t>
            </a:r>
          </a:p>
          <a:p>
            <a:r>
              <a:rPr lang="en-US" sz="2000" dirty="0" smtClean="0">
                <a:sym typeface="Wingdings" pitchFamily="2" charset="2"/>
              </a:rPr>
              <a:t> </a:t>
            </a:r>
            <a:r>
              <a:rPr lang="en-US" sz="2000" dirty="0">
                <a:sym typeface="Wingdings" pitchFamily="2" charset="2"/>
              </a:rPr>
              <a:t>multiplying </a:t>
            </a:r>
            <a:r>
              <a:rPr lang="en-US" sz="2000" dirty="0" err="1">
                <a:sym typeface="Wingdings" pitchFamily="2" charset="2"/>
              </a:rPr>
              <a:t>x</a:t>
            </a:r>
            <a:r>
              <a:rPr lang="en-US" sz="2000" baseline="30000" dirty="0" err="1">
                <a:solidFill>
                  <a:srgbClr val="CC0000"/>
                </a:solidFill>
                <a:sym typeface="Wingdings" pitchFamily="2" charset="2"/>
              </a:rPr>
              <a:t>k</a:t>
            </a:r>
            <a:r>
              <a:rPr lang="en-US" sz="2000" dirty="0">
                <a:sym typeface="Wingdings" pitchFamily="2" charset="2"/>
              </a:rPr>
              <a:t> on the generating function.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35" grpId="0" animBg="1"/>
      <p:bldP spid="15" grpId="0" animBg="1"/>
      <p:bldP spid="1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890963" y="87313"/>
            <a:ext cx="129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Product</a:t>
            </a:r>
          </a:p>
        </p:txBody>
      </p:sp>
      <p:pic>
        <p:nvPicPr>
          <p:cNvPr id="1843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4713" y="609600"/>
            <a:ext cx="48291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3559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35200" y="1250950"/>
            <a:ext cx="4719638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3560" name="Text Box 8"/>
          <p:cNvSpPr txBox="1">
            <a:spLocks noChangeArrowheads="1"/>
          </p:cNvSpPr>
          <p:nvPr/>
        </p:nvSpPr>
        <p:spPr bwMode="auto">
          <a:xfrm>
            <a:off x="838200" y="1936750"/>
            <a:ext cx="7804150" cy="3698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 is the sequence corresponding to the polynomial C(x) = A(x)B(x)?</a:t>
            </a:r>
          </a:p>
        </p:txBody>
      </p:sp>
      <p:pic>
        <p:nvPicPr>
          <p:cNvPr id="1303566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35138" y="2622550"/>
            <a:ext cx="562292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3568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52600" y="3271838"/>
            <a:ext cx="54991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3571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8200" y="4070350"/>
            <a:ext cx="74771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3572" name="Picture 2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3038" y="4679950"/>
            <a:ext cx="8893175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9225" y="5753100"/>
            <a:ext cx="8413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6050" y="5753100"/>
            <a:ext cx="7683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219200" y="6411913"/>
            <a:ext cx="2063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Coefficient of x</a:t>
            </a:r>
            <a:r>
              <a:rPr lang="en-US" baseline="30000"/>
              <a:t>3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8388" y="5724525"/>
            <a:ext cx="7604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3276600" y="2971800"/>
            <a:ext cx="25146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3886200" y="2971800"/>
            <a:ext cx="838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5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8448" name="Picture 16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93900" y="5715000"/>
            <a:ext cx="10731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8450" name="Picture 18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5715000"/>
            <a:ext cx="11461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H="1">
            <a:off x="3886200" y="2971800"/>
            <a:ext cx="838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56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5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8454" name="Picture 22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1488" y="5770563"/>
            <a:ext cx="11461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flipH="1">
            <a:off x="3200400" y="2971800"/>
            <a:ext cx="26670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3560" grpId="0" animBg="1" autoUpdateAnimBg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563938" y="457200"/>
            <a:ext cx="1998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Today’s Plan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133600" y="1774825"/>
            <a:ext cx="4968027" cy="1708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Generating functions for basic sequences</a:t>
            </a:r>
          </a:p>
          <a:p>
            <a:pPr marL="342900" indent="-342900"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Operations on generating functions</a:t>
            </a:r>
          </a:p>
          <a:p>
            <a:pPr marL="342900" indent="-342900"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dirty="0"/>
              <a:t>Counting</a:t>
            </a:r>
          </a:p>
          <a:p>
            <a:pPr marL="342900" indent="-342900"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Solve </a:t>
            </a:r>
            <a:r>
              <a:rPr lang="en-US" dirty="0" smtClean="0">
                <a:solidFill>
                  <a:schemeClr val="bg2"/>
                </a:solidFill>
              </a:rPr>
              <a:t>recurrences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905000" y="457200"/>
            <a:ext cx="5345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Counting with Generating Functions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600200" y="1447800"/>
            <a:ext cx="5880100" cy="925513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General strategy:</a:t>
            </a:r>
          </a:p>
          <a:p>
            <a:endParaRPr lang="en-US" b="1"/>
          </a:p>
          <a:p>
            <a:r>
              <a:rPr lang="en-US"/>
              <a:t>coefficient of x</a:t>
            </a:r>
            <a:r>
              <a:rPr lang="en-US" baseline="30000"/>
              <a:t>n</a:t>
            </a:r>
            <a:r>
              <a:rPr lang="en-US"/>
              <a:t> = number of ways to choose n items.</a:t>
            </a:r>
          </a:p>
        </p:txBody>
      </p:sp>
      <p:sp>
        <p:nvSpPr>
          <p:cNvPr id="1302532" name="Text Box 4"/>
          <p:cNvSpPr txBox="1">
            <a:spLocks noChangeArrowheads="1"/>
          </p:cNvSpPr>
          <p:nvPr/>
        </p:nvSpPr>
        <p:spPr bwMode="auto">
          <a:xfrm>
            <a:off x="3505200" y="2681288"/>
            <a:ext cx="2082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simple example:</a:t>
            </a:r>
          </a:p>
        </p:txBody>
      </p:sp>
      <p:pic>
        <p:nvPicPr>
          <p:cNvPr id="130253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575" y="3429000"/>
            <a:ext cx="85518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2537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419600"/>
            <a:ext cx="1649413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2538" name="Rectangle 10"/>
          <p:cNvSpPr>
            <a:spLocks noChangeArrowheads="1"/>
          </p:cNvSpPr>
          <p:nvPr/>
        </p:nvSpPr>
        <p:spPr bwMode="auto">
          <a:xfrm>
            <a:off x="1600200" y="5181600"/>
            <a:ext cx="5943600" cy="788987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coefficient of x</a:t>
            </a:r>
            <a:r>
              <a:rPr lang="en-US" baseline="30000"/>
              <a:t>n</a:t>
            </a:r>
            <a:r>
              <a:rPr lang="en-US"/>
              <a:t> in (1 + x)</a:t>
            </a:r>
            <a:r>
              <a:rPr lang="en-US" baseline="30000"/>
              <a:t>k</a:t>
            </a:r>
            <a:r>
              <a:rPr lang="en-US"/>
              <a:t> is the number of ways </a:t>
            </a:r>
          </a:p>
          <a:p>
            <a:pPr>
              <a:lnSpc>
                <a:spcPct val="150000"/>
              </a:lnSpc>
            </a:pPr>
            <a:r>
              <a:rPr lang="en-US"/>
              <a:t>to choose n distinct items from a set of size 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532" grpId="0"/>
      <p:bldP spid="13025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257550" y="457200"/>
            <a:ext cx="253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Convolution Rule</a:t>
            </a:r>
          </a:p>
        </p:txBody>
      </p:sp>
      <p:sp>
        <p:nvSpPr>
          <p:cNvPr id="1301507" name="Rectangle 3"/>
          <p:cNvSpPr>
            <a:spLocks noChangeArrowheads="1"/>
          </p:cNvSpPr>
          <p:nvPr/>
        </p:nvSpPr>
        <p:spPr bwMode="auto">
          <a:xfrm>
            <a:off x="609600" y="1325563"/>
            <a:ext cx="7848600" cy="2027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Let A(x) be the generating function for selecting items from set A.</a:t>
            </a:r>
          </a:p>
          <a:p>
            <a:pPr algn="ctr">
              <a:lnSpc>
                <a:spcPct val="150000"/>
              </a:lnSpc>
            </a:pPr>
            <a:r>
              <a:rPr lang="en-US"/>
              <a:t> Let B(x) be the generating function for selecting items from set B. </a:t>
            </a:r>
          </a:p>
          <a:p>
            <a:pPr algn="ctr">
              <a:lnSpc>
                <a:spcPct val="150000"/>
              </a:lnSpc>
            </a:pPr>
            <a:r>
              <a:rPr lang="en-US"/>
              <a:t>If A and B are disjoint, </a:t>
            </a:r>
          </a:p>
          <a:p>
            <a:pPr algn="ctr">
              <a:lnSpc>
                <a:spcPct val="150000"/>
              </a:lnSpc>
            </a:pPr>
            <a:r>
              <a:rPr lang="en-US"/>
              <a:t>then the generating function for selecting items from the union A U B </a:t>
            </a:r>
          </a:p>
          <a:p>
            <a:pPr algn="ctr">
              <a:lnSpc>
                <a:spcPct val="150000"/>
              </a:lnSpc>
            </a:pPr>
            <a:r>
              <a:rPr lang="en-US"/>
              <a:t>is the product A(x) · B(x).</a:t>
            </a:r>
          </a:p>
        </p:txBody>
      </p:sp>
      <p:pic>
        <p:nvPicPr>
          <p:cNvPr id="130150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2275" y="3725863"/>
            <a:ext cx="562292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150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4343400"/>
            <a:ext cx="54991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1510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200" y="6096000"/>
            <a:ext cx="74771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1512" name="Picture 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89013" y="5260975"/>
            <a:ext cx="72580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7"/>
          <p:cNvSpPr txBox="1">
            <a:spLocks noChangeArrowheads="1"/>
          </p:cNvSpPr>
          <p:nvPr/>
        </p:nvSpPr>
        <p:spPr bwMode="auto">
          <a:xfrm>
            <a:off x="3563938" y="457200"/>
            <a:ext cx="1998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Today’s Plan</a:t>
            </a:r>
          </a:p>
        </p:txBody>
      </p:sp>
      <p:sp>
        <p:nvSpPr>
          <p:cNvPr id="5123" name="Text Box 14"/>
          <p:cNvSpPr txBox="1">
            <a:spLocks noChangeArrowheads="1"/>
          </p:cNvSpPr>
          <p:nvPr/>
        </p:nvSpPr>
        <p:spPr bwMode="auto">
          <a:xfrm>
            <a:off x="2133600" y="1774825"/>
            <a:ext cx="4968027" cy="1708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dirty="0"/>
              <a:t>Generating functions for basic sequences</a:t>
            </a:r>
          </a:p>
          <a:p>
            <a:pPr marL="342900" indent="-342900"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dirty="0"/>
              <a:t>Operations on generating functions</a:t>
            </a:r>
          </a:p>
          <a:p>
            <a:pPr marL="342900" indent="-342900"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dirty="0"/>
              <a:t>Counting</a:t>
            </a:r>
          </a:p>
          <a:p>
            <a:pPr marL="342900" indent="-342900"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dirty="0"/>
              <a:t>Solve </a:t>
            </a:r>
            <a:r>
              <a:rPr lang="en-US" dirty="0" smtClean="0"/>
              <a:t>recurrences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716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Choosing Subsets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565275" y="1223963"/>
            <a:ext cx="5988050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Choose n items from k distinct elements {a1, a2, …, ak}</a:t>
            </a:r>
          </a:p>
        </p:txBody>
      </p:sp>
      <p:sp>
        <p:nvSpPr>
          <p:cNvPr id="1300484" name="Text Box 4"/>
          <p:cNvSpPr txBox="1">
            <a:spLocks noChangeArrowheads="1"/>
          </p:cNvSpPr>
          <p:nvPr/>
        </p:nvSpPr>
        <p:spPr bwMode="auto">
          <a:xfrm>
            <a:off x="1552575" y="1833563"/>
            <a:ext cx="60769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many ways to choose from single element set {a1}?</a:t>
            </a:r>
          </a:p>
        </p:txBody>
      </p:sp>
      <p:sp>
        <p:nvSpPr>
          <p:cNvPr id="1300485" name="Text Box 5"/>
          <p:cNvSpPr txBox="1">
            <a:spLocks noChangeArrowheads="1"/>
          </p:cNvSpPr>
          <p:nvPr/>
        </p:nvSpPr>
        <p:spPr bwMode="auto">
          <a:xfrm>
            <a:off x="1066800" y="2590800"/>
            <a:ext cx="700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There is one way to choose 0 item, one way to choose 1 element.</a:t>
            </a:r>
          </a:p>
        </p:txBody>
      </p:sp>
      <p:sp>
        <p:nvSpPr>
          <p:cNvPr id="1300486" name="Text Box 6"/>
          <p:cNvSpPr txBox="1">
            <a:spLocks noChangeArrowheads="1"/>
          </p:cNvSpPr>
          <p:nvPr/>
        </p:nvSpPr>
        <p:spPr bwMode="auto">
          <a:xfrm>
            <a:off x="2133600" y="3200400"/>
            <a:ext cx="58592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So the generating function for {a1} is </a:t>
            </a:r>
            <a:r>
              <a:rPr lang="en-US" dirty="0" smtClean="0"/>
              <a:t>&lt;0, 1&gt;  </a:t>
            </a:r>
            <a:r>
              <a:rPr lang="en-US" dirty="0" smtClean="0">
                <a:sym typeface="Symbol"/>
              </a:rPr>
              <a:t></a:t>
            </a:r>
            <a:r>
              <a:rPr lang="en-US" dirty="0" smtClean="0"/>
              <a:t> (</a:t>
            </a:r>
            <a:r>
              <a:rPr lang="en-US" dirty="0"/>
              <a:t>1+x) </a:t>
            </a:r>
          </a:p>
        </p:txBody>
      </p:sp>
      <p:sp>
        <p:nvSpPr>
          <p:cNvPr id="1300487" name="Text Box 7"/>
          <p:cNvSpPr txBox="1">
            <a:spLocks noChangeArrowheads="1"/>
          </p:cNvSpPr>
          <p:nvPr/>
        </p:nvSpPr>
        <p:spPr bwMode="auto">
          <a:xfrm>
            <a:off x="2133600" y="3671888"/>
            <a:ext cx="58272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So the generating function for {a2} is </a:t>
            </a:r>
            <a:r>
              <a:rPr lang="en-US" dirty="0" smtClean="0"/>
              <a:t>&lt;0, 1&gt; </a:t>
            </a:r>
            <a:r>
              <a:rPr lang="en-US" dirty="0" smtClean="0">
                <a:sym typeface="Symbol"/>
              </a:rPr>
              <a:t></a:t>
            </a:r>
            <a:r>
              <a:rPr lang="en-US" dirty="0" smtClean="0"/>
              <a:t> (</a:t>
            </a:r>
            <a:r>
              <a:rPr lang="en-US" dirty="0"/>
              <a:t>1+x) </a:t>
            </a:r>
          </a:p>
        </p:txBody>
      </p:sp>
      <p:sp>
        <p:nvSpPr>
          <p:cNvPr id="1300488" name="Text Box 8"/>
          <p:cNvSpPr txBox="1">
            <a:spLocks noChangeArrowheads="1"/>
          </p:cNvSpPr>
          <p:nvPr/>
        </p:nvSpPr>
        <p:spPr bwMode="auto">
          <a:xfrm>
            <a:off x="4075113" y="4038600"/>
            <a:ext cx="954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……………</a:t>
            </a:r>
          </a:p>
        </p:txBody>
      </p:sp>
      <p:sp>
        <p:nvSpPr>
          <p:cNvPr id="1300489" name="Text Box 9"/>
          <p:cNvSpPr txBox="1">
            <a:spLocks noChangeArrowheads="1"/>
          </p:cNvSpPr>
          <p:nvPr/>
        </p:nvSpPr>
        <p:spPr bwMode="auto">
          <a:xfrm>
            <a:off x="1828800" y="4572000"/>
            <a:ext cx="53340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By convolution rule, the generating function for </a:t>
            </a:r>
          </a:p>
          <a:p>
            <a:pPr>
              <a:lnSpc>
                <a:spcPct val="150000"/>
              </a:lnSpc>
            </a:pPr>
            <a:r>
              <a:rPr lang="en-US"/>
              <a:t>choosing items in a k-element set {a1,a2,…,ak} is:</a:t>
            </a:r>
          </a:p>
        </p:txBody>
      </p:sp>
      <p:pic>
        <p:nvPicPr>
          <p:cNvPr id="130049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5416550"/>
            <a:ext cx="556260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484" grpId="0" animBg="1"/>
      <p:bldP spid="1300485" grpId="0"/>
      <p:bldP spid="1300486" grpId="0"/>
      <p:bldP spid="1300487" grpId="0"/>
      <p:bldP spid="1300488" grpId="0"/>
      <p:bldP spid="13004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0" y="457200"/>
            <a:ext cx="304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Choosing Doughnuts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295400" y="1295400"/>
            <a:ext cx="649605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many ways can we select n doughnuts with k varieties?</a:t>
            </a:r>
          </a:p>
        </p:txBody>
      </p:sp>
      <p:sp>
        <p:nvSpPr>
          <p:cNvPr id="1299460" name="Text Box 4"/>
          <p:cNvSpPr txBox="1">
            <a:spLocks noChangeArrowheads="1"/>
          </p:cNvSpPr>
          <p:nvPr/>
        </p:nvSpPr>
        <p:spPr bwMode="auto">
          <a:xfrm>
            <a:off x="1257300" y="2116138"/>
            <a:ext cx="4772025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Suppose there is only chocolate doughnuts.</a:t>
            </a:r>
          </a:p>
          <a:p>
            <a:pPr>
              <a:lnSpc>
                <a:spcPct val="150000"/>
              </a:lnSpc>
            </a:pPr>
            <a:r>
              <a:rPr lang="en-US"/>
              <a:t>How many ways can we select n doughnuts?</a:t>
            </a:r>
          </a:p>
        </p:txBody>
      </p:sp>
      <p:pic>
        <p:nvPicPr>
          <p:cNvPr id="1299461" name="Picture 5" descr="ist2_3418351_chocolate_doughnu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7526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9462" name="Text Box 6"/>
          <p:cNvSpPr txBox="1">
            <a:spLocks noChangeArrowheads="1"/>
          </p:cNvSpPr>
          <p:nvPr/>
        </p:nvSpPr>
        <p:spPr bwMode="auto">
          <a:xfrm>
            <a:off x="0" y="3214688"/>
            <a:ext cx="9153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Well there is only one way to choose zero, one, two, three, ……, chocolate doughnuts.</a:t>
            </a:r>
          </a:p>
        </p:txBody>
      </p:sp>
      <p:pic>
        <p:nvPicPr>
          <p:cNvPr id="129946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875" y="4495800"/>
            <a:ext cx="82883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9464" name="Text Box 8"/>
          <p:cNvSpPr txBox="1">
            <a:spLocks noChangeArrowheads="1"/>
          </p:cNvSpPr>
          <p:nvPr/>
        </p:nvSpPr>
        <p:spPr bwMode="auto">
          <a:xfrm>
            <a:off x="1066800" y="3886200"/>
            <a:ext cx="69945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 the generating function for choosing chocolate doughnuts is:</a:t>
            </a:r>
          </a:p>
        </p:txBody>
      </p:sp>
      <p:sp>
        <p:nvSpPr>
          <p:cNvPr id="1299465" name="Text Box 9"/>
          <p:cNvSpPr txBox="1">
            <a:spLocks noChangeArrowheads="1"/>
          </p:cNvSpPr>
          <p:nvPr/>
        </p:nvSpPr>
        <p:spPr bwMode="auto">
          <a:xfrm>
            <a:off x="1855788" y="6100763"/>
            <a:ext cx="2259012" cy="37623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By convolution rule:</a:t>
            </a:r>
          </a:p>
        </p:txBody>
      </p:sp>
      <p:sp>
        <p:nvSpPr>
          <p:cNvPr id="1299466" name="Text Box 10"/>
          <p:cNvSpPr txBox="1">
            <a:spLocks noChangeArrowheads="1"/>
          </p:cNvSpPr>
          <p:nvPr/>
        </p:nvSpPr>
        <p:spPr bwMode="auto">
          <a:xfrm>
            <a:off x="685800" y="5334000"/>
            <a:ext cx="732948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generating function for choosing doughnuts with k varieties is:</a:t>
            </a:r>
          </a:p>
        </p:txBody>
      </p:sp>
      <p:pic>
        <p:nvPicPr>
          <p:cNvPr id="129946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68813" y="5897563"/>
            <a:ext cx="1246187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9460" grpId="0" animBg="1"/>
      <p:bldP spid="1299462" grpId="0"/>
      <p:bldP spid="1299464" grpId="0" animBg="1"/>
      <p:bldP spid="1299465" grpId="0" animBg="1"/>
      <p:bldP spid="12994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070100" y="1985963"/>
            <a:ext cx="2259013" cy="37623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By convolution rule: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900113" y="1219200"/>
            <a:ext cx="73294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generating function for choosing doughnuts with k varieties is:</a:t>
            </a:r>
          </a:p>
        </p:txBody>
      </p:sp>
      <p:pic>
        <p:nvPicPr>
          <p:cNvPr id="2458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25" y="1782763"/>
            <a:ext cx="1246188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048000" y="457200"/>
            <a:ext cx="304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Choosing Doughnuts</a:t>
            </a:r>
          </a:p>
        </p:txBody>
      </p:sp>
      <p:sp>
        <p:nvSpPr>
          <p:cNvPr id="1298438" name="Text Box 6"/>
          <p:cNvSpPr txBox="1">
            <a:spLocks noChangeArrowheads="1"/>
          </p:cNvSpPr>
          <p:nvPr/>
        </p:nvSpPr>
        <p:spPr bwMode="auto">
          <a:xfrm>
            <a:off x="2209800" y="2819400"/>
            <a:ext cx="4713288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Now what?  How do we obtain the answer?</a:t>
            </a:r>
          </a:p>
        </p:txBody>
      </p:sp>
      <p:sp>
        <p:nvSpPr>
          <p:cNvPr id="1298439" name="Text Box 7"/>
          <p:cNvSpPr txBox="1">
            <a:spLocks noChangeArrowheads="1"/>
          </p:cNvSpPr>
          <p:nvPr/>
        </p:nvSpPr>
        <p:spPr bwMode="auto">
          <a:xfrm>
            <a:off x="3494088" y="3657600"/>
            <a:ext cx="2144712" cy="404813"/>
          </a:xfrm>
          <a:prstGeom prst="rect">
            <a:avLst/>
          </a:prstGeom>
          <a:solidFill>
            <a:srgbClr val="FFCCFF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Taylor’s Theorem</a:t>
            </a:r>
          </a:p>
        </p:txBody>
      </p:sp>
      <p:pic>
        <p:nvPicPr>
          <p:cNvPr id="129844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" y="4554538"/>
            <a:ext cx="7773988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8443" name="Text Box 11"/>
          <p:cNvSpPr txBox="1">
            <a:spLocks noChangeArrowheads="1"/>
          </p:cNvSpPr>
          <p:nvPr/>
        </p:nvSpPr>
        <p:spPr bwMode="auto">
          <a:xfrm>
            <a:off x="2209800" y="5908675"/>
            <a:ext cx="4706938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where f</a:t>
            </a:r>
            <a:r>
              <a:rPr lang="en-US" baseline="30000"/>
              <a:t>(n)</a:t>
            </a:r>
            <a:r>
              <a:rPr lang="en-US"/>
              <a:t>(x) is the n-th derivative of f(x).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438" grpId="0" animBg="1"/>
      <p:bldP spid="1298439" grpId="0" animBg="1"/>
      <p:bldP spid="12984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198813" y="457200"/>
            <a:ext cx="2744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Taylor’s Theorem</a:t>
            </a:r>
          </a:p>
        </p:txBody>
      </p:sp>
      <p:pic>
        <p:nvPicPr>
          <p:cNvPr id="129741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95413" y="1295400"/>
            <a:ext cx="6278562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7414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84613" y="1882775"/>
            <a:ext cx="144938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7416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33475" y="2590800"/>
            <a:ext cx="69024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7418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46513" y="3162300"/>
            <a:ext cx="1527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7420" name="Picture 1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30288" y="3886200"/>
            <a:ext cx="713581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7422" name="Picture 1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668713" y="4495800"/>
            <a:ext cx="180816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7423" name="Picture 15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47700" y="5392738"/>
            <a:ext cx="7773988" cy="779462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048000" y="457200"/>
            <a:ext cx="304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Choosing Doughnuts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52400" y="1371600"/>
            <a:ext cx="732948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generating function for choosing doughnuts with k varieties is:</a:t>
            </a:r>
          </a:p>
        </p:txBody>
      </p:sp>
      <p:pic>
        <p:nvPicPr>
          <p:cNvPr id="266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96200" y="1219200"/>
            <a:ext cx="1246188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7700" y="2209800"/>
            <a:ext cx="7773988" cy="779463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</p:pic>
      <p:pic>
        <p:nvPicPr>
          <p:cNvPr id="1296394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82675" y="3344863"/>
            <a:ext cx="2586038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6396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90600" y="3867150"/>
            <a:ext cx="35052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6400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" y="5614988"/>
            <a:ext cx="7183438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6401" name="Picture 1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77900" y="4422775"/>
            <a:ext cx="468947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6402" name="Text Box 18"/>
          <p:cNvSpPr txBox="1">
            <a:spLocks noChangeArrowheads="1"/>
          </p:cNvSpPr>
          <p:nvPr/>
        </p:nvSpPr>
        <p:spPr bwMode="auto">
          <a:xfrm>
            <a:off x="1828800" y="5043488"/>
            <a:ext cx="492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40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048000" y="457200"/>
            <a:ext cx="304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Choosing Doughnuts</a:t>
            </a:r>
          </a:p>
        </p:txBody>
      </p:sp>
      <p:pic>
        <p:nvPicPr>
          <p:cNvPr id="1295363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69963" y="4114800"/>
            <a:ext cx="718343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7"/>
          <p:cNvSpPr txBox="1">
            <a:spLocks noChangeArrowheads="1"/>
          </p:cNvSpPr>
          <p:nvPr/>
        </p:nvSpPr>
        <p:spPr bwMode="auto">
          <a:xfrm>
            <a:off x="152400" y="1354138"/>
            <a:ext cx="7329488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generating function for choosing doughnuts with k varieties is:</a:t>
            </a:r>
          </a:p>
        </p:txBody>
      </p:sp>
      <p:pic>
        <p:nvPicPr>
          <p:cNvPr id="27653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96200" y="1201738"/>
            <a:ext cx="1246188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7700" y="2192338"/>
            <a:ext cx="7773988" cy="779462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</p:pic>
      <p:sp>
        <p:nvSpPr>
          <p:cNvPr id="1295370" name="Oval 10"/>
          <p:cNvSpPr>
            <a:spLocks noChangeArrowheads="1"/>
          </p:cNvSpPr>
          <p:nvPr/>
        </p:nvSpPr>
        <p:spPr bwMode="auto">
          <a:xfrm>
            <a:off x="6172200" y="1828800"/>
            <a:ext cx="1295400" cy="14478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5371" name="Text Box 11"/>
          <p:cNvSpPr txBox="1">
            <a:spLocks noChangeArrowheads="1"/>
          </p:cNvSpPr>
          <p:nvPr/>
        </p:nvSpPr>
        <p:spPr bwMode="auto">
          <a:xfrm>
            <a:off x="1050925" y="3443288"/>
            <a:ext cx="6805613" cy="376237"/>
          </a:xfrm>
          <a:prstGeom prst="rect">
            <a:avLst/>
          </a:prstGeom>
          <a:solidFill>
            <a:srgbClr val="CCFF99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number of ways to choose n doughnuts with k varieties is:</a:t>
            </a:r>
          </a:p>
        </p:txBody>
      </p:sp>
      <p:sp>
        <p:nvSpPr>
          <p:cNvPr id="1295372" name="Line 12"/>
          <p:cNvSpPr>
            <a:spLocks noChangeShapeType="1"/>
          </p:cNvSpPr>
          <p:nvPr/>
        </p:nvSpPr>
        <p:spPr bwMode="auto">
          <a:xfrm flipV="1">
            <a:off x="5410200" y="3124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295374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54088" y="4876800"/>
            <a:ext cx="514191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48400" y="4953000"/>
            <a:ext cx="208756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5377" name="Oval 17"/>
          <p:cNvSpPr>
            <a:spLocks noChangeArrowheads="1"/>
          </p:cNvSpPr>
          <p:nvPr/>
        </p:nvSpPr>
        <p:spPr bwMode="auto">
          <a:xfrm>
            <a:off x="6629400" y="4572000"/>
            <a:ext cx="1828800" cy="1447800"/>
          </a:xfrm>
          <a:prstGeom prst="ellipse">
            <a:avLst/>
          </a:prstGeom>
          <a:noFill/>
          <a:ln w="38100">
            <a:solidFill>
              <a:srgbClr val="66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5378" name="Text Box 18"/>
          <p:cNvSpPr txBox="1">
            <a:spLocks noChangeArrowheads="1"/>
          </p:cNvSpPr>
          <p:nvPr/>
        </p:nvSpPr>
        <p:spPr bwMode="auto">
          <a:xfrm>
            <a:off x="615950" y="6186488"/>
            <a:ext cx="7851775" cy="376237"/>
          </a:xfrm>
          <a:prstGeom prst="rect">
            <a:avLst/>
          </a:prstGeom>
          <a:solidFill>
            <a:srgbClr val="CCCCFF"/>
          </a:solidFill>
          <a:ln w="9525">
            <a:solidFill>
              <a:srgbClr val="66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This is what we get before.  Now there is a general method to derive it.</a:t>
            </a:r>
          </a:p>
        </p:txBody>
      </p:sp>
      <p:sp>
        <p:nvSpPr>
          <p:cNvPr id="1295379" name="Line 19"/>
          <p:cNvSpPr>
            <a:spLocks noChangeShapeType="1"/>
          </p:cNvSpPr>
          <p:nvPr/>
        </p:nvSpPr>
        <p:spPr bwMode="auto">
          <a:xfrm flipV="1">
            <a:off x="5791200" y="5715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5370" grpId="0" animBg="1"/>
      <p:bldP spid="1295371" grpId="0" animBg="1"/>
      <p:bldP spid="1295372" grpId="0" animBg="1"/>
      <p:bldP spid="1295377" grpId="0" animBg="1"/>
      <p:bldP spid="1295378" grpId="0" animBg="1"/>
      <p:bldP spid="129537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367088" y="457200"/>
            <a:ext cx="242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Choosing Fruits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92350" y="1184275"/>
            <a:ext cx="456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This is an “impossible” counting problem…</a:t>
            </a:r>
          </a:p>
        </p:txBody>
      </p:sp>
      <p:sp>
        <p:nvSpPr>
          <p:cNvPr id="1294340" name="Rectangle 4"/>
          <p:cNvSpPr>
            <a:spLocks noChangeArrowheads="1"/>
          </p:cNvSpPr>
          <p:nvPr/>
        </p:nvSpPr>
        <p:spPr bwMode="auto">
          <a:xfrm>
            <a:off x="381000" y="1828800"/>
            <a:ext cx="8382000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How many ways can we fill a bag with n fruits with the following constraints?</a:t>
            </a:r>
          </a:p>
        </p:txBody>
      </p:sp>
      <p:sp>
        <p:nvSpPr>
          <p:cNvPr id="1294342" name="Rectangle 6"/>
          <p:cNvSpPr>
            <a:spLocks noChangeArrowheads="1"/>
          </p:cNvSpPr>
          <p:nvPr/>
        </p:nvSpPr>
        <p:spPr bwMode="auto">
          <a:xfrm>
            <a:off x="1600200" y="2514600"/>
            <a:ext cx="59436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• The number of apples must be even.</a:t>
            </a:r>
          </a:p>
          <a:p>
            <a:pPr>
              <a:lnSpc>
                <a:spcPct val="150000"/>
              </a:lnSpc>
            </a:pPr>
            <a:r>
              <a:rPr lang="en-US"/>
              <a:t>• The number of bananas must be a multiple of 5.</a:t>
            </a:r>
          </a:p>
          <a:p>
            <a:pPr>
              <a:lnSpc>
                <a:spcPct val="150000"/>
              </a:lnSpc>
            </a:pPr>
            <a:r>
              <a:rPr lang="en-US"/>
              <a:t>• There can be at most four oranges.</a:t>
            </a:r>
          </a:p>
          <a:p>
            <a:pPr>
              <a:lnSpc>
                <a:spcPct val="150000"/>
              </a:lnSpc>
            </a:pPr>
            <a:r>
              <a:rPr lang="en-US"/>
              <a:t>• There can be at most one pear.</a:t>
            </a:r>
          </a:p>
        </p:txBody>
      </p:sp>
      <p:pic>
        <p:nvPicPr>
          <p:cNvPr id="129434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678363"/>
            <a:ext cx="4648200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4344" name="Rectangle 8"/>
          <p:cNvSpPr>
            <a:spLocks noChangeArrowheads="1"/>
          </p:cNvSpPr>
          <p:nvPr/>
        </p:nvSpPr>
        <p:spPr bwMode="auto">
          <a:xfrm>
            <a:off x="1371600" y="4357688"/>
            <a:ext cx="6376988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 example, there are 7 ways to form a bag with 6 fruits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340" grpId="0" animBg="1"/>
      <p:bldP spid="12943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367088" y="457200"/>
            <a:ext cx="242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Choosing Fruits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600200" y="1066800"/>
            <a:ext cx="59436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• The number of apples must be even.</a:t>
            </a:r>
          </a:p>
          <a:p>
            <a:pPr>
              <a:lnSpc>
                <a:spcPct val="150000"/>
              </a:lnSpc>
            </a:pPr>
            <a:r>
              <a:rPr lang="en-US"/>
              <a:t>• The number of bananas must be a multiple of 5.</a:t>
            </a:r>
          </a:p>
          <a:p>
            <a:pPr>
              <a:lnSpc>
                <a:spcPct val="150000"/>
              </a:lnSpc>
            </a:pPr>
            <a:r>
              <a:rPr lang="en-US"/>
              <a:t>• There can be at most four oranges.</a:t>
            </a:r>
          </a:p>
          <a:p>
            <a:pPr>
              <a:lnSpc>
                <a:spcPct val="150000"/>
              </a:lnSpc>
            </a:pPr>
            <a:r>
              <a:rPr lang="en-US"/>
              <a:t>• There can be at most one pear.</a:t>
            </a:r>
          </a:p>
        </p:txBody>
      </p:sp>
      <p:sp>
        <p:nvSpPr>
          <p:cNvPr id="1293316" name="Text Box 4"/>
          <p:cNvSpPr txBox="1">
            <a:spLocks noChangeArrowheads="1"/>
          </p:cNvSpPr>
          <p:nvPr/>
        </p:nvSpPr>
        <p:spPr bwMode="auto">
          <a:xfrm>
            <a:off x="661988" y="2819400"/>
            <a:ext cx="16986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GF for apples:</a:t>
            </a:r>
          </a:p>
        </p:txBody>
      </p:sp>
      <p:pic>
        <p:nvPicPr>
          <p:cNvPr id="129331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11438" y="2667000"/>
            <a:ext cx="5295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3319" name="Text Box 7"/>
          <p:cNvSpPr txBox="1">
            <a:spLocks noChangeArrowheads="1"/>
          </p:cNvSpPr>
          <p:nvPr/>
        </p:nvSpPr>
        <p:spPr bwMode="auto">
          <a:xfrm>
            <a:off x="457200" y="3581400"/>
            <a:ext cx="18748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GF for bananas:</a:t>
            </a:r>
          </a:p>
        </p:txBody>
      </p:sp>
      <p:pic>
        <p:nvPicPr>
          <p:cNvPr id="129332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11438" y="3429000"/>
            <a:ext cx="54514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3323" name="Text Box 11"/>
          <p:cNvSpPr txBox="1">
            <a:spLocks noChangeArrowheads="1"/>
          </p:cNvSpPr>
          <p:nvPr/>
        </p:nvSpPr>
        <p:spPr bwMode="auto">
          <a:xfrm>
            <a:off x="457200" y="4424363"/>
            <a:ext cx="1862138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GF for oranges:</a:t>
            </a:r>
          </a:p>
        </p:txBody>
      </p:sp>
      <p:pic>
        <p:nvPicPr>
          <p:cNvPr id="1293325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90800" y="4237038"/>
            <a:ext cx="5888038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3326" name="Text Box 14"/>
          <p:cNvSpPr txBox="1">
            <a:spLocks noChangeArrowheads="1"/>
          </p:cNvSpPr>
          <p:nvPr/>
        </p:nvSpPr>
        <p:spPr bwMode="auto">
          <a:xfrm>
            <a:off x="661988" y="5257800"/>
            <a:ext cx="162401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GF for pears:</a:t>
            </a:r>
          </a:p>
        </p:txBody>
      </p:sp>
      <p:pic>
        <p:nvPicPr>
          <p:cNvPr id="1293328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90800" y="5256213"/>
            <a:ext cx="20256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3329" name="Text Box 17"/>
          <p:cNvSpPr txBox="1">
            <a:spLocks noChangeArrowheads="1"/>
          </p:cNvSpPr>
          <p:nvPr/>
        </p:nvSpPr>
        <p:spPr bwMode="auto">
          <a:xfrm>
            <a:off x="609600" y="6024563"/>
            <a:ext cx="1665288" cy="37623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GF for fruits:</a:t>
            </a:r>
          </a:p>
        </p:txBody>
      </p:sp>
      <p:pic>
        <p:nvPicPr>
          <p:cNvPr id="1293331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90800" y="5837238"/>
            <a:ext cx="4438650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3333" name="Picture 2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88200" y="5897563"/>
            <a:ext cx="1651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3334" name="Text Box 22"/>
          <p:cNvSpPr txBox="1">
            <a:spLocks noChangeArrowheads="1"/>
          </p:cNvSpPr>
          <p:nvPr/>
        </p:nvSpPr>
        <p:spPr bwMode="auto">
          <a:xfrm>
            <a:off x="5410200" y="5146675"/>
            <a:ext cx="2190750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By convolution rule</a:t>
            </a:r>
          </a:p>
        </p:txBody>
      </p:sp>
      <p:sp>
        <p:nvSpPr>
          <p:cNvPr id="1293335" name="Line 23"/>
          <p:cNvSpPr>
            <a:spLocks noChangeShapeType="1"/>
          </p:cNvSpPr>
          <p:nvPr/>
        </p:nvSpPr>
        <p:spPr bwMode="auto">
          <a:xfrm flipH="1">
            <a:off x="5486400" y="5486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3316" grpId="0" animBg="1"/>
      <p:bldP spid="1293319" grpId="0" animBg="1"/>
      <p:bldP spid="1293323" grpId="0" animBg="1"/>
      <p:bldP spid="1293326" grpId="0" animBg="1"/>
      <p:bldP spid="1293329" grpId="0" animBg="1"/>
      <p:bldP spid="1293334" grpId="0" animBg="1"/>
      <p:bldP spid="12933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367088" y="457200"/>
            <a:ext cx="242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Choosing Fruits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447800" y="1524000"/>
            <a:ext cx="3486150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Generating function for fruits:</a:t>
            </a:r>
          </a:p>
        </p:txBody>
      </p:sp>
      <p:pic>
        <p:nvPicPr>
          <p:cNvPr id="3072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07000" y="1371600"/>
            <a:ext cx="16510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2293" name="Rectangle 5"/>
          <p:cNvSpPr>
            <a:spLocks noChangeArrowheads="1"/>
          </p:cNvSpPr>
          <p:nvPr/>
        </p:nvSpPr>
        <p:spPr bwMode="auto">
          <a:xfrm>
            <a:off x="381000" y="2519363"/>
            <a:ext cx="8382000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How many ways can we fill a bag with n fruits with the following constraints?</a:t>
            </a:r>
          </a:p>
        </p:txBody>
      </p:sp>
      <p:pic>
        <p:nvPicPr>
          <p:cNvPr id="1292294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3352800"/>
            <a:ext cx="48133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2295" name="Text Box 7"/>
          <p:cNvSpPr txBox="1">
            <a:spLocks noChangeArrowheads="1"/>
          </p:cNvSpPr>
          <p:nvPr/>
        </p:nvSpPr>
        <p:spPr bwMode="auto">
          <a:xfrm>
            <a:off x="2087942" y="4891087"/>
            <a:ext cx="4820550" cy="83099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The answer is exactly </a:t>
            </a:r>
            <a:r>
              <a:rPr lang="en-US" sz="2400" dirty="0" smtClean="0"/>
              <a:t>n+1</a:t>
            </a:r>
          </a:p>
          <a:p>
            <a:r>
              <a:rPr lang="en-US" sz="2400" dirty="0" smtClean="0"/>
              <a:t> (as this is the coefficient of 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n</a:t>
            </a:r>
            <a:r>
              <a:rPr lang="en-US" sz="2400" dirty="0"/>
              <a:t>)</a:t>
            </a:r>
          </a:p>
        </p:txBody>
      </p:sp>
      <p:sp>
        <p:nvSpPr>
          <p:cNvPr id="1292296" name="Text Box 8"/>
          <p:cNvSpPr txBox="1">
            <a:spLocks noChangeArrowheads="1"/>
          </p:cNvSpPr>
          <p:nvPr/>
        </p:nvSpPr>
        <p:spPr bwMode="auto">
          <a:xfrm>
            <a:off x="1398588" y="5881687"/>
            <a:ext cx="63738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solve an impossible counting problem in a routine way…</a:t>
            </a:r>
          </a:p>
        </p:txBody>
      </p:sp>
      <p:pic>
        <p:nvPicPr>
          <p:cNvPr id="10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4213225"/>
            <a:ext cx="378301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293" grpId="0" animBg="1"/>
      <p:bldP spid="1292295" grpId="0" animBg="1"/>
      <p:bldP spid="129229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563938" y="457200"/>
            <a:ext cx="1998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Today’s Plan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133600" y="1774825"/>
            <a:ext cx="4968027" cy="1708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Generating functions for basic sequences</a:t>
            </a:r>
          </a:p>
          <a:p>
            <a:pPr marL="342900" indent="-342900"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Operations on generating functions</a:t>
            </a:r>
          </a:p>
          <a:p>
            <a:pPr marL="342900" indent="-342900"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Counting</a:t>
            </a:r>
          </a:p>
          <a:p>
            <a:pPr marL="342900" indent="-342900"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dirty="0"/>
              <a:t>Solve </a:t>
            </a:r>
            <a:r>
              <a:rPr lang="en-US" dirty="0" smtClean="0"/>
              <a:t>recurrences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922588" y="457200"/>
            <a:ext cx="324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Generating Functions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676400" y="1641475"/>
            <a:ext cx="2611438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sequence of numbers</a:t>
            </a:r>
          </a:p>
        </p:txBody>
      </p:sp>
      <p:sp>
        <p:nvSpPr>
          <p:cNvPr id="1327108" name="Text Box 4"/>
          <p:cNvSpPr txBox="1">
            <a:spLocks noChangeArrowheads="1"/>
          </p:cNvSpPr>
          <p:nvPr/>
        </p:nvSpPr>
        <p:spPr bwMode="auto">
          <a:xfrm>
            <a:off x="5768975" y="1641475"/>
            <a:ext cx="1262063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function</a:t>
            </a:r>
          </a:p>
        </p:txBody>
      </p:sp>
      <p:sp>
        <p:nvSpPr>
          <p:cNvPr id="1327109" name="Line 5"/>
          <p:cNvSpPr>
            <a:spLocks noChangeShapeType="1"/>
          </p:cNvSpPr>
          <p:nvPr/>
        </p:nvSpPr>
        <p:spPr bwMode="auto">
          <a:xfrm>
            <a:off x="4668838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7110" name="Text Box 6"/>
          <p:cNvSpPr txBox="1">
            <a:spLocks noChangeArrowheads="1"/>
          </p:cNvSpPr>
          <p:nvPr/>
        </p:nvSpPr>
        <p:spPr bwMode="auto">
          <a:xfrm>
            <a:off x="5791200" y="2519363"/>
            <a:ext cx="146367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polynomial</a:t>
            </a:r>
          </a:p>
        </p:txBody>
      </p:sp>
      <p:sp>
        <p:nvSpPr>
          <p:cNvPr id="1327111" name="Line 7"/>
          <p:cNvSpPr>
            <a:spLocks noChangeShapeType="1"/>
          </p:cNvSpPr>
          <p:nvPr/>
        </p:nvSpPr>
        <p:spPr bwMode="auto">
          <a:xfrm flipV="1">
            <a:off x="6400800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7112" name="Text Box 8"/>
          <p:cNvSpPr txBox="1">
            <a:spLocks noChangeArrowheads="1"/>
          </p:cNvSpPr>
          <p:nvPr/>
        </p:nvSpPr>
        <p:spPr bwMode="auto">
          <a:xfrm>
            <a:off x="381000" y="3394075"/>
            <a:ext cx="845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Through this mapping, we can apply our techniques for manipulating functions.</a:t>
            </a:r>
          </a:p>
        </p:txBody>
      </p:sp>
      <p:sp>
        <p:nvSpPr>
          <p:cNvPr id="1327113" name="Text Box 9"/>
          <p:cNvSpPr txBox="1">
            <a:spLocks noChangeArrowheads="1"/>
          </p:cNvSpPr>
          <p:nvPr/>
        </p:nvSpPr>
        <p:spPr bwMode="auto">
          <a:xfrm>
            <a:off x="2133600" y="4267200"/>
            <a:ext cx="49212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/>
              <a:t>Generating functions for basic sequences</a:t>
            </a:r>
          </a:p>
          <a:p>
            <a:pPr marL="342900" indent="-342900"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/>
              <a:t>Operations on generating functions</a:t>
            </a:r>
          </a:p>
          <a:p>
            <a:pPr marL="342900" indent="-342900"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/>
              <a:t>Counting</a:t>
            </a:r>
          </a:p>
          <a:p>
            <a:pPr marL="342900" indent="-342900"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/>
              <a:t>Solve recurrences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7108" grpId="0" animBg="1"/>
      <p:bldP spid="1327109" grpId="0" animBg="1"/>
      <p:bldP spid="1327110" grpId="0" animBg="1"/>
      <p:bldP spid="1327111" grpId="0" animBg="1"/>
      <p:bldP spid="13271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066800" y="457200"/>
            <a:ext cx="7046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Solving Recurrences with Generating Functions</a:t>
            </a: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2133600" y="1752600"/>
            <a:ext cx="29718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b="1">
                <a:solidFill>
                  <a:schemeClr val="tx2"/>
                </a:solidFill>
              </a:rPr>
              <a:t>The Rabbit Population</a:t>
            </a:r>
          </a:p>
        </p:txBody>
      </p:sp>
      <p:sp>
        <p:nvSpPr>
          <p:cNvPr id="568323" name="Rectangle 3"/>
          <p:cNvSpPr>
            <a:spLocks noChangeArrowheads="1"/>
          </p:cNvSpPr>
          <p:nvPr/>
        </p:nvSpPr>
        <p:spPr bwMode="auto">
          <a:xfrm>
            <a:off x="1219200" y="3200400"/>
            <a:ext cx="6629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/>
              <a:t>A mature boy/girl rabbit pair reproduces every month.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Rabbits mature after one month.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</a:rPr>
              <a:t>		w</a:t>
            </a:r>
            <a:r>
              <a:rPr lang="en-US" baseline="-25000"/>
              <a:t>n</a:t>
            </a:r>
            <a:r>
              <a:rPr lang="en-US"/>
              <a:t>::= # ne</a:t>
            </a:r>
            <a:r>
              <a:rPr lang="en-US">
                <a:solidFill>
                  <a:srgbClr val="0000FF"/>
                </a:solidFill>
              </a:rPr>
              <a:t>w</a:t>
            </a:r>
            <a:r>
              <a:rPr lang="en-US"/>
              <a:t>born pairs after n months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>
                <a:solidFill>
                  <a:srgbClr val="008000"/>
                </a:solidFill>
              </a:rPr>
              <a:t>		r</a:t>
            </a:r>
            <a:r>
              <a:rPr lang="en-US" baseline="-25000"/>
              <a:t>n</a:t>
            </a:r>
            <a:r>
              <a:rPr lang="en-US"/>
              <a:t>::= # </a:t>
            </a:r>
            <a:r>
              <a:rPr lang="en-US">
                <a:solidFill>
                  <a:srgbClr val="008000"/>
                </a:solidFill>
              </a:rPr>
              <a:t>r</a:t>
            </a:r>
            <a:r>
              <a:rPr lang="en-US"/>
              <a:t>eproducing pairs after n months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Start with a newborn pair:   </a:t>
            </a:r>
            <a:r>
              <a:rPr lang="en-US">
                <a:solidFill>
                  <a:srgbClr val="0000FF"/>
                </a:solidFill>
              </a:rPr>
              <a:t>w</a:t>
            </a:r>
            <a:r>
              <a:rPr lang="en-US" baseline="-25000">
                <a:solidFill>
                  <a:srgbClr val="0000FF"/>
                </a:solidFill>
              </a:rPr>
              <a:t>0 </a:t>
            </a:r>
            <a:r>
              <a:rPr lang="en-US">
                <a:solidFill>
                  <a:srgbClr val="0000FF"/>
                </a:solidFill>
              </a:rPr>
              <a:t>=1, </a:t>
            </a:r>
            <a:r>
              <a:rPr lang="en-US">
                <a:solidFill>
                  <a:srgbClr val="008000"/>
                </a:solidFill>
              </a:rPr>
              <a:t>r</a:t>
            </a:r>
            <a:r>
              <a:rPr lang="en-US" baseline="-25000">
                <a:solidFill>
                  <a:srgbClr val="008000"/>
                </a:solidFill>
              </a:rPr>
              <a:t>0 </a:t>
            </a:r>
            <a:r>
              <a:rPr lang="en-US">
                <a:solidFill>
                  <a:srgbClr val="008000"/>
                </a:solidFill>
              </a:rPr>
              <a:t>= 0</a:t>
            </a:r>
            <a:endParaRPr lang="en-US"/>
          </a:p>
        </p:txBody>
      </p:sp>
      <p:pic>
        <p:nvPicPr>
          <p:cNvPr id="568327" name="Picture 7" descr="MPj0316895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350963"/>
            <a:ext cx="1828800" cy="123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7" name="Rectangle 3"/>
          <p:cNvSpPr>
            <a:spLocks noChangeArrowheads="1"/>
          </p:cNvSpPr>
          <p:nvPr/>
        </p:nvSpPr>
        <p:spPr bwMode="auto">
          <a:xfrm>
            <a:off x="1905000" y="1371600"/>
            <a:ext cx="5334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>
                <a:solidFill>
                  <a:srgbClr val="0000FF"/>
                </a:solidFill>
              </a:rPr>
              <a:t>w</a:t>
            </a:r>
            <a:r>
              <a:rPr lang="en-US" sz="2000" baseline="-25000"/>
              <a:t>n</a:t>
            </a:r>
            <a:r>
              <a:rPr lang="en-US" sz="2000"/>
              <a:t>::= # ne</a:t>
            </a:r>
            <a:r>
              <a:rPr lang="en-US" sz="2000">
                <a:solidFill>
                  <a:srgbClr val="0000FF"/>
                </a:solidFill>
              </a:rPr>
              <a:t>w</a:t>
            </a:r>
            <a:r>
              <a:rPr lang="en-US" sz="2000"/>
              <a:t>born pairs after n months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>
                <a:solidFill>
                  <a:srgbClr val="008000"/>
                </a:solidFill>
              </a:rPr>
              <a:t>r</a:t>
            </a:r>
            <a:r>
              <a:rPr lang="en-US" sz="2000" baseline="-25000"/>
              <a:t>n</a:t>
            </a:r>
            <a:r>
              <a:rPr lang="en-US" sz="2000"/>
              <a:t>::= # </a:t>
            </a:r>
            <a:r>
              <a:rPr lang="en-US" sz="2000">
                <a:solidFill>
                  <a:srgbClr val="008000"/>
                </a:solidFill>
              </a:rPr>
              <a:t>r</a:t>
            </a:r>
            <a:r>
              <a:rPr lang="en-US" sz="2000"/>
              <a:t>eproducing pairs after n  months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/>
              <a:t>                     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/>
              <a:t>                      </a:t>
            </a:r>
            <a:r>
              <a:rPr lang="en-US" sz="2000">
                <a:solidFill>
                  <a:srgbClr val="0000FF"/>
                </a:solidFill>
              </a:rPr>
              <a:t>r</a:t>
            </a:r>
            <a:r>
              <a:rPr lang="en-US" sz="2000" baseline="-25000">
                <a:solidFill>
                  <a:srgbClr val="0000FF"/>
                </a:solidFill>
              </a:rPr>
              <a:t>1</a:t>
            </a:r>
            <a:r>
              <a:rPr lang="en-US" sz="2000">
                <a:solidFill>
                  <a:srgbClr val="0000FF"/>
                </a:solidFill>
              </a:rPr>
              <a:t> </a:t>
            </a:r>
            <a:r>
              <a:rPr lang="en-US" sz="2000"/>
              <a:t>=</a:t>
            </a:r>
            <a:r>
              <a:rPr lang="en-US" sz="2000">
                <a:solidFill>
                  <a:srgbClr val="0000FF"/>
                </a:solidFill>
              </a:rPr>
              <a:t> 1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/>
              <a:t>                      </a:t>
            </a:r>
            <a:r>
              <a:rPr lang="en-US" sz="2000">
                <a:solidFill>
                  <a:srgbClr val="0000FF"/>
                </a:solidFill>
              </a:rPr>
              <a:t>r</a:t>
            </a:r>
            <a:r>
              <a:rPr lang="en-US" sz="2000" baseline="-25000">
                <a:solidFill>
                  <a:srgbClr val="0000FF"/>
                </a:solidFill>
              </a:rPr>
              <a:t>n</a:t>
            </a:r>
            <a:r>
              <a:rPr lang="en-US" sz="2000">
                <a:solidFill>
                  <a:srgbClr val="0000FF"/>
                </a:solidFill>
              </a:rPr>
              <a:t> </a:t>
            </a:r>
            <a:r>
              <a:rPr lang="en-US" sz="2000"/>
              <a:t>=</a:t>
            </a:r>
            <a:r>
              <a:rPr lang="en-US" sz="2000">
                <a:solidFill>
                  <a:srgbClr val="0000FF"/>
                </a:solidFill>
              </a:rPr>
              <a:t> r</a:t>
            </a:r>
            <a:r>
              <a:rPr lang="en-US" sz="2000" baseline="-25000">
                <a:solidFill>
                  <a:srgbClr val="0000FF"/>
                </a:solidFill>
              </a:rPr>
              <a:t>n-1</a:t>
            </a:r>
            <a:r>
              <a:rPr lang="en-US" sz="2000"/>
              <a:t> + </a:t>
            </a:r>
            <a:r>
              <a:rPr lang="en-US" sz="2000">
                <a:solidFill>
                  <a:srgbClr val="008000"/>
                </a:solidFill>
              </a:rPr>
              <a:t>w</a:t>
            </a:r>
            <a:r>
              <a:rPr lang="en-US" sz="2000" baseline="-25000">
                <a:solidFill>
                  <a:srgbClr val="008000"/>
                </a:solidFill>
              </a:rPr>
              <a:t>n-1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>
                <a:solidFill>
                  <a:srgbClr val="0000FF"/>
                </a:solidFill>
              </a:rPr>
              <a:t>                      </a:t>
            </a:r>
            <a:r>
              <a:rPr lang="en-US" sz="2000">
                <a:solidFill>
                  <a:srgbClr val="008000"/>
                </a:solidFill>
              </a:rPr>
              <a:t>w</a:t>
            </a:r>
            <a:r>
              <a:rPr lang="en-US" sz="2000" baseline="-25000">
                <a:solidFill>
                  <a:srgbClr val="008000"/>
                </a:solidFill>
              </a:rPr>
              <a:t>n</a:t>
            </a:r>
            <a:r>
              <a:rPr lang="en-US" sz="2000"/>
              <a:t> = </a:t>
            </a:r>
            <a:r>
              <a:rPr lang="en-US" sz="2000">
                <a:solidFill>
                  <a:srgbClr val="0000FF"/>
                </a:solidFill>
              </a:rPr>
              <a:t>r</a:t>
            </a:r>
            <a:r>
              <a:rPr lang="en-US" sz="2000" baseline="-25000">
                <a:solidFill>
                  <a:srgbClr val="0000FF"/>
                </a:solidFill>
              </a:rPr>
              <a:t>n-1   </a:t>
            </a:r>
            <a:r>
              <a:rPr lang="en-US" sz="2000"/>
              <a:t>so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>
                <a:solidFill>
                  <a:srgbClr val="0000FF"/>
                </a:solidFill>
              </a:rPr>
              <a:t>                      r</a:t>
            </a:r>
            <a:r>
              <a:rPr lang="en-US" sz="2000" baseline="-25000">
                <a:solidFill>
                  <a:srgbClr val="0000FF"/>
                </a:solidFill>
              </a:rPr>
              <a:t>n</a:t>
            </a:r>
            <a:r>
              <a:rPr lang="en-US" sz="2000">
                <a:solidFill>
                  <a:srgbClr val="0000FF"/>
                </a:solidFill>
              </a:rPr>
              <a:t> </a:t>
            </a:r>
            <a:r>
              <a:rPr lang="en-US" sz="2000"/>
              <a:t>=</a:t>
            </a:r>
            <a:r>
              <a:rPr lang="en-US" sz="2000">
                <a:solidFill>
                  <a:srgbClr val="0000FF"/>
                </a:solidFill>
              </a:rPr>
              <a:t> r</a:t>
            </a:r>
            <a:r>
              <a:rPr lang="en-US" sz="2000" baseline="-25000">
                <a:solidFill>
                  <a:srgbClr val="0000FF"/>
                </a:solidFill>
              </a:rPr>
              <a:t>n-1</a:t>
            </a:r>
            <a:r>
              <a:rPr lang="en-US" sz="2000"/>
              <a:t> + </a:t>
            </a:r>
            <a:r>
              <a:rPr lang="en-US" sz="2000">
                <a:solidFill>
                  <a:srgbClr val="0000FF"/>
                </a:solidFill>
              </a:rPr>
              <a:t>r</a:t>
            </a:r>
            <a:r>
              <a:rPr lang="en-US" sz="2000" baseline="-25000">
                <a:solidFill>
                  <a:srgbClr val="0000FF"/>
                </a:solidFill>
              </a:rPr>
              <a:t>n-2</a:t>
            </a:r>
          </a:p>
        </p:txBody>
      </p:sp>
      <p:sp>
        <p:nvSpPr>
          <p:cNvPr id="570374" name="Text Box 6"/>
          <p:cNvSpPr txBox="1">
            <a:spLocks noChangeArrowheads="1"/>
          </p:cNvSpPr>
          <p:nvPr/>
        </p:nvSpPr>
        <p:spPr bwMode="auto">
          <a:xfrm>
            <a:off x="1219200" y="6172200"/>
            <a:ext cx="6781800" cy="379413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/>
              <a:t>It was </a:t>
            </a:r>
            <a:r>
              <a:rPr kumimoji="0" lang="en-US">
                <a:solidFill>
                  <a:srgbClr val="0000FF"/>
                </a:solidFill>
              </a:rPr>
              <a:t>Fibonacci</a:t>
            </a:r>
            <a:r>
              <a:rPr kumimoji="0" lang="en-US"/>
              <a:t> who was studying rabbit population growth.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124200" y="457200"/>
            <a:ext cx="286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Rabbit Populations</a:t>
            </a:r>
          </a:p>
        </p:txBody>
      </p:sp>
      <p:sp>
        <p:nvSpPr>
          <p:cNvPr id="1290245" name="Text Box 5"/>
          <p:cNvSpPr txBox="1">
            <a:spLocks noChangeArrowheads="1"/>
          </p:cNvSpPr>
          <p:nvPr/>
        </p:nvSpPr>
        <p:spPr bwMode="auto">
          <a:xfrm>
            <a:off x="2667000" y="5424488"/>
            <a:ext cx="3884613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many rabbits after n months?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4" grpId="0" animBg="1"/>
      <p:bldP spid="12902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124200" y="457200"/>
            <a:ext cx="3014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Fibonacci Sequence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2057400" y="1489075"/>
            <a:ext cx="5067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Fibonacci sequence we want to analyze is:</a:t>
            </a:r>
          </a:p>
        </p:txBody>
      </p:sp>
      <p:pic>
        <p:nvPicPr>
          <p:cNvPr id="128922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08325" y="2224088"/>
            <a:ext cx="289718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9223" name="Text Box 7"/>
          <p:cNvSpPr txBox="1">
            <a:spLocks noChangeArrowheads="1"/>
          </p:cNvSpPr>
          <p:nvPr/>
        </p:nvSpPr>
        <p:spPr bwMode="auto">
          <a:xfrm>
            <a:off x="1981200" y="3505200"/>
            <a:ext cx="52371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Define a generating function for this sequence:</a:t>
            </a:r>
          </a:p>
        </p:txBody>
      </p:sp>
      <p:sp>
        <p:nvSpPr>
          <p:cNvPr id="1289226" name="Text Box 10"/>
          <p:cNvSpPr txBox="1">
            <a:spLocks noChangeArrowheads="1"/>
          </p:cNvSpPr>
          <p:nvPr/>
        </p:nvSpPr>
        <p:spPr bwMode="auto">
          <a:xfrm>
            <a:off x="2278063" y="5119688"/>
            <a:ext cx="1303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Remember</a:t>
            </a:r>
          </a:p>
        </p:txBody>
      </p:sp>
      <p:pic>
        <p:nvPicPr>
          <p:cNvPr id="128922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0" y="5143500"/>
            <a:ext cx="24765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9229" name="Text Box 13"/>
          <p:cNvSpPr txBox="1">
            <a:spLocks noChangeArrowheads="1"/>
          </p:cNvSpPr>
          <p:nvPr/>
        </p:nvSpPr>
        <p:spPr bwMode="auto">
          <a:xfrm>
            <a:off x="1976438" y="5832475"/>
            <a:ext cx="5119687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First we want to obtain a closed form for R(x)</a:t>
            </a:r>
          </a:p>
        </p:txBody>
      </p:sp>
      <p:pic>
        <p:nvPicPr>
          <p:cNvPr id="1289230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14513" y="4335463"/>
            <a:ext cx="5513387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9232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24200" y="2743200"/>
            <a:ext cx="501491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9223" grpId="0" animBg="1"/>
      <p:bldP spid="1289226" grpId="0"/>
      <p:bldP spid="12892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6" name="Text Box 4"/>
          <p:cNvSpPr txBox="1">
            <a:spLocks noChangeArrowheads="1"/>
          </p:cNvSpPr>
          <p:nvPr/>
        </p:nvSpPr>
        <p:spPr bwMode="auto">
          <a:xfrm>
            <a:off x="152400" y="1447800"/>
            <a:ext cx="8804275" cy="2559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5400">
                <a:solidFill>
                  <a:srgbClr val="000000"/>
                </a:solidFill>
              </a:rPr>
              <a:t>R(x)::= r</a:t>
            </a:r>
            <a:r>
              <a:rPr kumimoji="0" lang="en-US" sz="5400" baseline="-25000">
                <a:solidFill>
                  <a:srgbClr val="000000"/>
                </a:solidFill>
              </a:rPr>
              <a:t>0</a:t>
            </a:r>
            <a:r>
              <a:rPr kumimoji="0" lang="en-US" sz="5400">
                <a:solidFill>
                  <a:srgbClr val="000000"/>
                </a:solidFill>
              </a:rPr>
              <a:t>+r</a:t>
            </a:r>
            <a:r>
              <a:rPr kumimoji="0" lang="en-US" sz="5400" baseline="-25000">
                <a:solidFill>
                  <a:srgbClr val="000000"/>
                </a:solidFill>
              </a:rPr>
              <a:t>1</a:t>
            </a:r>
            <a:r>
              <a:rPr kumimoji="0" lang="en-US" sz="5400">
                <a:solidFill>
                  <a:srgbClr val="000000"/>
                </a:solidFill>
              </a:rPr>
              <a:t>x+r</a:t>
            </a:r>
            <a:r>
              <a:rPr kumimoji="0" lang="en-US" sz="5400" baseline="-25000">
                <a:solidFill>
                  <a:srgbClr val="000000"/>
                </a:solidFill>
              </a:rPr>
              <a:t>2</a:t>
            </a:r>
            <a:r>
              <a:rPr kumimoji="0" lang="en-US" sz="5400">
                <a:solidFill>
                  <a:srgbClr val="000000"/>
                </a:solidFill>
              </a:rPr>
              <a:t>x</a:t>
            </a:r>
            <a:r>
              <a:rPr kumimoji="0" lang="en-US" sz="5400" baseline="30000">
                <a:solidFill>
                  <a:srgbClr val="000000"/>
                </a:solidFill>
              </a:rPr>
              <a:t>2 </a:t>
            </a:r>
            <a:r>
              <a:rPr kumimoji="0" lang="en-US" sz="5400">
                <a:solidFill>
                  <a:srgbClr val="000000"/>
                </a:solidFill>
              </a:rPr>
              <a:t>+r</a:t>
            </a:r>
            <a:r>
              <a:rPr kumimoji="0" lang="en-US" sz="5400" baseline="-25000">
                <a:solidFill>
                  <a:srgbClr val="000000"/>
                </a:solidFill>
              </a:rPr>
              <a:t>3</a:t>
            </a:r>
            <a:r>
              <a:rPr kumimoji="0" lang="en-US" sz="5400">
                <a:solidFill>
                  <a:srgbClr val="000000"/>
                </a:solidFill>
              </a:rPr>
              <a:t>x</a:t>
            </a:r>
            <a:r>
              <a:rPr kumimoji="0" lang="en-US" sz="5400" baseline="30000">
                <a:solidFill>
                  <a:srgbClr val="000000"/>
                </a:solidFill>
              </a:rPr>
              <a:t>3</a:t>
            </a:r>
            <a:r>
              <a:rPr kumimoji="0" lang="en-US" sz="5400">
                <a:solidFill>
                  <a:srgbClr val="000000"/>
                </a:solidFill>
              </a:rPr>
              <a:t>+…</a:t>
            </a:r>
            <a:endParaRPr kumimoji="0" lang="en-US" sz="5400">
              <a:solidFill>
                <a:srgbClr val="000000"/>
              </a:solidFill>
              <a:latin typeface="MT Extra" pitchFamily="18" charset="2"/>
              <a:sym typeface="MT Extra" pitchFamily="18" charset="2"/>
            </a:endParaRPr>
          </a:p>
          <a:p>
            <a:r>
              <a:rPr kumimoji="0" lang="en-US" sz="5400">
                <a:solidFill>
                  <a:srgbClr val="000000"/>
                </a:solidFill>
              </a:rPr>
              <a:t>-xR(x)  =</a:t>
            </a:r>
            <a:r>
              <a:rPr kumimoji="0" lang="en-US" sz="2800">
                <a:solidFill>
                  <a:srgbClr val="000000"/>
                </a:solidFill>
              </a:rPr>
              <a:t> </a:t>
            </a:r>
            <a:r>
              <a:rPr kumimoji="0" lang="en-US" sz="5400">
                <a:solidFill>
                  <a:srgbClr val="000000"/>
                </a:solidFill>
              </a:rPr>
              <a:t>-</a:t>
            </a:r>
            <a:r>
              <a:rPr kumimoji="0" lang="en-US" sz="2000">
                <a:solidFill>
                  <a:srgbClr val="000000"/>
                </a:solidFill>
              </a:rPr>
              <a:t> </a:t>
            </a:r>
            <a:r>
              <a:rPr kumimoji="0" lang="en-US" sz="5400">
                <a:solidFill>
                  <a:srgbClr val="000000"/>
                </a:solidFill>
              </a:rPr>
              <a:t>r</a:t>
            </a:r>
            <a:r>
              <a:rPr kumimoji="0" lang="en-US" sz="5400" baseline="-25000">
                <a:solidFill>
                  <a:srgbClr val="000000"/>
                </a:solidFill>
              </a:rPr>
              <a:t>0</a:t>
            </a:r>
            <a:r>
              <a:rPr kumimoji="0" lang="en-US" sz="5400">
                <a:solidFill>
                  <a:srgbClr val="000000"/>
                </a:solidFill>
              </a:rPr>
              <a:t>x-r</a:t>
            </a:r>
            <a:r>
              <a:rPr kumimoji="0" lang="en-US" sz="5400" baseline="-25000">
                <a:solidFill>
                  <a:srgbClr val="000000"/>
                </a:solidFill>
              </a:rPr>
              <a:t>1</a:t>
            </a:r>
            <a:r>
              <a:rPr kumimoji="0" lang="en-US" sz="5400">
                <a:solidFill>
                  <a:srgbClr val="000000"/>
                </a:solidFill>
              </a:rPr>
              <a:t>x</a:t>
            </a:r>
            <a:r>
              <a:rPr kumimoji="0" lang="en-US" sz="5400" baseline="30000">
                <a:solidFill>
                  <a:srgbClr val="000000"/>
                </a:solidFill>
              </a:rPr>
              <a:t>2 </a:t>
            </a:r>
            <a:r>
              <a:rPr kumimoji="0" lang="en-US" sz="5400">
                <a:solidFill>
                  <a:srgbClr val="000000"/>
                </a:solidFill>
              </a:rPr>
              <a:t>-r</a:t>
            </a:r>
            <a:r>
              <a:rPr kumimoji="0" lang="en-US" sz="5400" baseline="-25000">
                <a:solidFill>
                  <a:srgbClr val="000000"/>
                </a:solidFill>
              </a:rPr>
              <a:t>2</a:t>
            </a:r>
            <a:r>
              <a:rPr kumimoji="0" lang="en-US" sz="5400">
                <a:solidFill>
                  <a:srgbClr val="000000"/>
                </a:solidFill>
              </a:rPr>
              <a:t>x</a:t>
            </a:r>
            <a:r>
              <a:rPr kumimoji="0" lang="en-US" sz="5400" baseline="30000">
                <a:solidFill>
                  <a:srgbClr val="000000"/>
                </a:solidFill>
              </a:rPr>
              <a:t>3</a:t>
            </a:r>
            <a:r>
              <a:rPr kumimoji="0" lang="en-US" sz="4400">
                <a:solidFill>
                  <a:srgbClr val="000000"/>
                </a:solidFill>
              </a:rPr>
              <a:t> </a:t>
            </a:r>
            <a:r>
              <a:rPr kumimoji="0" lang="en-US" sz="5400">
                <a:solidFill>
                  <a:srgbClr val="000000"/>
                </a:solidFill>
              </a:rPr>
              <a:t>-…</a:t>
            </a:r>
            <a:r>
              <a:rPr kumimoji="0" lang="en-US" sz="5400">
                <a:solidFill>
                  <a:srgbClr val="000000"/>
                </a:solidFill>
                <a:latin typeface="MT Extra" pitchFamily="18" charset="2"/>
                <a:sym typeface="MT Extra" pitchFamily="18" charset="2"/>
              </a:rPr>
              <a:t> </a:t>
            </a:r>
          </a:p>
          <a:p>
            <a:r>
              <a:rPr kumimoji="0" lang="en-US" sz="5400">
                <a:solidFill>
                  <a:srgbClr val="000000"/>
                </a:solidFill>
              </a:rPr>
              <a:t>-x</a:t>
            </a:r>
            <a:r>
              <a:rPr kumimoji="0" lang="en-US" sz="5400" baseline="30000">
                <a:solidFill>
                  <a:srgbClr val="000000"/>
                </a:solidFill>
              </a:rPr>
              <a:t>2</a:t>
            </a:r>
            <a:r>
              <a:rPr kumimoji="0" lang="en-US" sz="5400">
                <a:solidFill>
                  <a:srgbClr val="000000"/>
                </a:solidFill>
              </a:rPr>
              <a:t>R(x)  =      -r</a:t>
            </a:r>
            <a:r>
              <a:rPr kumimoji="0" lang="en-US" sz="5400" baseline="-25000">
                <a:solidFill>
                  <a:srgbClr val="000000"/>
                </a:solidFill>
              </a:rPr>
              <a:t>0</a:t>
            </a:r>
            <a:r>
              <a:rPr kumimoji="0" lang="en-US" sz="5400">
                <a:solidFill>
                  <a:srgbClr val="000000"/>
                </a:solidFill>
              </a:rPr>
              <a:t>x</a:t>
            </a:r>
            <a:r>
              <a:rPr kumimoji="0" lang="en-US" sz="5400" baseline="30000">
                <a:solidFill>
                  <a:srgbClr val="000000"/>
                </a:solidFill>
              </a:rPr>
              <a:t>2</a:t>
            </a:r>
            <a:r>
              <a:rPr kumimoji="0" lang="en-US" sz="5400">
                <a:solidFill>
                  <a:srgbClr val="000000"/>
                </a:solidFill>
              </a:rPr>
              <a:t>-r</a:t>
            </a:r>
            <a:r>
              <a:rPr kumimoji="0" lang="en-US" sz="5400" baseline="-25000">
                <a:solidFill>
                  <a:srgbClr val="000000"/>
                </a:solidFill>
              </a:rPr>
              <a:t>1</a:t>
            </a:r>
            <a:r>
              <a:rPr kumimoji="0" lang="en-US" sz="5400">
                <a:solidFill>
                  <a:srgbClr val="000000"/>
                </a:solidFill>
              </a:rPr>
              <a:t>x</a:t>
            </a:r>
            <a:r>
              <a:rPr kumimoji="0" lang="en-US" sz="5400" baseline="30000">
                <a:solidFill>
                  <a:srgbClr val="000000"/>
                </a:solidFill>
              </a:rPr>
              <a:t>3</a:t>
            </a:r>
            <a:r>
              <a:rPr kumimoji="0" lang="en-US" sz="5400">
                <a:solidFill>
                  <a:srgbClr val="000000"/>
                </a:solidFill>
              </a:rPr>
              <a:t>-…</a:t>
            </a:r>
            <a:endParaRPr kumimoji="0" lang="en-US" sz="5400">
              <a:solidFill>
                <a:srgbClr val="000000"/>
              </a:solidFill>
              <a:latin typeface="MT Extra" pitchFamily="18" charset="2"/>
              <a:sym typeface="MT Extra" pitchFamily="18" charset="2"/>
            </a:endParaRPr>
          </a:p>
        </p:txBody>
      </p:sp>
      <p:sp>
        <p:nvSpPr>
          <p:cNvPr id="571397" name="Line 5"/>
          <p:cNvSpPr>
            <a:spLocks noChangeShapeType="1"/>
          </p:cNvSpPr>
          <p:nvPr/>
        </p:nvSpPr>
        <p:spPr bwMode="auto">
          <a:xfrm>
            <a:off x="76200" y="4114800"/>
            <a:ext cx="883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1398" name="Rectangle 6"/>
          <p:cNvSpPr>
            <a:spLocks noChangeArrowheads="1"/>
          </p:cNvSpPr>
          <p:nvPr/>
        </p:nvSpPr>
        <p:spPr bwMode="auto">
          <a:xfrm>
            <a:off x="4495800" y="1219200"/>
            <a:ext cx="1676400" cy="2819400"/>
          </a:xfrm>
          <a:prstGeom prst="rect">
            <a:avLst/>
          </a:prstGeom>
          <a:solidFill>
            <a:srgbClr val="CCCCFF">
              <a:alpha val="0"/>
            </a:srgbClr>
          </a:solidFill>
          <a:ln w="31750">
            <a:solidFill>
              <a:srgbClr val="008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4400"/>
          </a:p>
        </p:txBody>
      </p:sp>
      <p:sp>
        <p:nvSpPr>
          <p:cNvPr id="571399" name="Text Box 7"/>
          <p:cNvSpPr txBox="1">
            <a:spLocks noChangeArrowheads="1"/>
          </p:cNvSpPr>
          <p:nvPr/>
        </p:nvSpPr>
        <p:spPr bwMode="auto">
          <a:xfrm>
            <a:off x="4960938" y="4191000"/>
            <a:ext cx="525462" cy="762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44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35846" name="Text Box 10"/>
          <p:cNvSpPr txBox="1">
            <a:spLocks noChangeArrowheads="1"/>
          </p:cNvSpPr>
          <p:nvPr/>
        </p:nvSpPr>
        <p:spPr bwMode="auto">
          <a:xfrm>
            <a:off x="2278063" y="5576888"/>
            <a:ext cx="1303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Remember</a:t>
            </a:r>
          </a:p>
        </p:txBody>
      </p:sp>
      <p:pic>
        <p:nvPicPr>
          <p:cNvPr id="35847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5576888"/>
            <a:ext cx="24765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8" name="Text Box 12"/>
          <p:cNvSpPr txBox="1">
            <a:spLocks noChangeArrowheads="1"/>
          </p:cNvSpPr>
          <p:nvPr/>
        </p:nvSpPr>
        <p:spPr bwMode="auto">
          <a:xfrm>
            <a:off x="2133600" y="457200"/>
            <a:ext cx="4930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Generating Function for Rabbits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7" grpId="0" animBg="1"/>
      <p:bldP spid="571398" grpId="0" animBg="1"/>
      <p:bldP spid="57139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133600" y="457200"/>
            <a:ext cx="4930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Generating Function for Rabbits</a:t>
            </a:r>
          </a:p>
        </p:txBody>
      </p:sp>
      <p:sp>
        <p:nvSpPr>
          <p:cNvPr id="36867" name="Rectangle 7"/>
          <p:cNvSpPr>
            <a:spLocks noChangeArrowheads="1"/>
          </p:cNvSpPr>
          <p:nvPr/>
        </p:nvSpPr>
        <p:spPr bwMode="auto">
          <a:xfrm>
            <a:off x="6172200" y="1219200"/>
            <a:ext cx="1676400" cy="2819400"/>
          </a:xfrm>
          <a:prstGeom prst="rect">
            <a:avLst/>
          </a:prstGeom>
          <a:solidFill>
            <a:srgbClr val="CCCCFF">
              <a:alpha val="0"/>
            </a:srgbClr>
          </a:solidFill>
          <a:ln w="31750">
            <a:solidFill>
              <a:srgbClr val="008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440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152400" y="1447800"/>
            <a:ext cx="8591550" cy="2559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5400">
                <a:solidFill>
                  <a:srgbClr val="000000"/>
                </a:solidFill>
              </a:rPr>
              <a:t>R(x)::= r</a:t>
            </a:r>
            <a:r>
              <a:rPr kumimoji="0" lang="en-US" sz="5400" baseline="-25000">
                <a:solidFill>
                  <a:srgbClr val="000000"/>
                </a:solidFill>
              </a:rPr>
              <a:t>0</a:t>
            </a:r>
            <a:r>
              <a:rPr kumimoji="0" lang="en-US" sz="5400">
                <a:solidFill>
                  <a:srgbClr val="000000"/>
                </a:solidFill>
              </a:rPr>
              <a:t>+r</a:t>
            </a:r>
            <a:r>
              <a:rPr kumimoji="0" lang="en-US" sz="5400" baseline="-25000">
                <a:solidFill>
                  <a:srgbClr val="000000"/>
                </a:solidFill>
              </a:rPr>
              <a:t>1</a:t>
            </a:r>
            <a:r>
              <a:rPr kumimoji="0" lang="en-US" sz="5400">
                <a:solidFill>
                  <a:srgbClr val="000000"/>
                </a:solidFill>
              </a:rPr>
              <a:t>x+r</a:t>
            </a:r>
            <a:r>
              <a:rPr kumimoji="0" lang="en-US" sz="5400" baseline="-25000">
                <a:solidFill>
                  <a:srgbClr val="000000"/>
                </a:solidFill>
              </a:rPr>
              <a:t>2</a:t>
            </a:r>
            <a:r>
              <a:rPr kumimoji="0" lang="en-US" sz="5400">
                <a:solidFill>
                  <a:srgbClr val="000000"/>
                </a:solidFill>
              </a:rPr>
              <a:t>x</a:t>
            </a:r>
            <a:r>
              <a:rPr kumimoji="0" lang="en-US" sz="5400" baseline="30000">
                <a:solidFill>
                  <a:srgbClr val="000000"/>
                </a:solidFill>
              </a:rPr>
              <a:t>2 </a:t>
            </a:r>
            <a:r>
              <a:rPr kumimoji="0" lang="en-US" sz="5400">
                <a:solidFill>
                  <a:srgbClr val="000000"/>
                </a:solidFill>
              </a:rPr>
              <a:t>+r</a:t>
            </a:r>
            <a:r>
              <a:rPr kumimoji="0" lang="en-US" sz="5400" baseline="-25000">
                <a:solidFill>
                  <a:srgbClr val="000000"/>
                </a:solidFill>
              </a:rPr>
              <a:t>3</a:t>
            </a:r>
            <a:r>
              <a:rPr kumimoji="0" lang="en-US" sz="5400">
                <a:solidFill>
                  <a:srgbClr val="000000"/>
                </a:solidFill>
              </a:rPr>
              <a:t>x</a:t>
            </a:r>
            <a:r>
              <a:rPr kumimoji="0" lang="en-US" sz="5400" baseline="30000">
                <a:solidFill>
                  <a:srgbClr val="000000"/>
                </a:solidFill>
              </a:rPr>
              <a:t>3</a:t>
            </a:r>
            <a:r>
              <a:rPr kumimoji="0" lang="en-US" sz="5400">
                <a:solidFill>
                  <a:srgbClr val="000000"/>
                </a:solidFill>
              </a:rPr>
              <a:t>+</a:t>
            </a:r>
            <a:r>
              <a:rPr kumimoji="0" lang="en-US" altLang="zh-TW" sz="5400">
                <a:solidFill>
                  <a:srgbClr val="000000"/>
                </a:solidFill>
              </a:rPr>
              <a:t>…</a:t>
            </a:r>
            <a:endParaRPr kumimoji="0" lang="en-US" sz="5400">
              <a:solidFill>
                <a:srgbClr val="000000"/>
              </a:solidFill>
              <a:latin typeface="MT Extra" pitchFamily="18" charset="2"/>
              <a:sym typeface="MT Extra" pitchFamily="18" charset="2"/>
            </a:endParaRPr>
          </a:p>
          <a:p>
            <a:r>
              <a:rPr kumimoji="0" lang="en-US" sz="5400">
                <a:solidFill>
                  <a:srgbClr val="000000"/>
                </a:solidFill>
              </a:rPr>
              <a:t>-xR(x)  =</a:t>
            </a:r>
            <a:r>
              <a:rPr kumimoji="0" lang="en-US" sz="2800">
                <a:solidFill>
                  <a:srgbClr val="000000"/>
                </a:solidFill>
              </a:rPr>
              <a:t> </a:t>
            </a:r>
            <a:r>
              <a:rPr kumimoji="0" lang="en-US" sz="5400">
                <a:solidFill>
                  <a:srgbClr val="000000"/>
                </a:solidFill>
              </a:rPr>
              <a:t>-</a:t>
            </a:r>
            <a:r>
              <a:rPr kumimoji="0" lang="en-US" sz="2000">
                <a:solidFill>
                  <a:srgbClr val="000000"/>
                </a:solidFill>
              </a:rPr>
              <a:t> </a:t>
            </a:r>
            <a:r>
              <a:rPr kumimoji="0" lang="en-US" sz="5400">
                <a:solidFill>
                  <a:srgbClr val="000000"/>
                </a:solidFill>
              </a:rPr>
              <a:t>r</a:t>
            </a:r>
            <a:r>
              <a:rPr kumimoji="0" lang="en-US" sz="5400" baseline="-25000">
                <a:solidFill>
                  <a:srgbClr val="000000"/>
                </a:solidFill>
              </a:rPr>
              <a:t>0</a:t>
            </a:r>
            <a:r>
              <a:rPr kumimoji="0" lang="en-US" sz="5400">
                <a:solidFill>
                  <a:srgbClr val="000000"/>
                </a:solidFill>
              </a:rPr>
              <a:t>x-r</a:t>
            </a:r>
            <a:r>
              <a:rPr kumimoji="0" lang="en-US" sz="5400" baseline="-25000">
                <a:solidFill>
                  <a:srgbClr val="000000"/>
                </a:solidFill>
              </a:rPr>
              <a:t>1</a:t>
            </a:r>
            <a:r>
              <a:rPr kumimoji="0" lang="en-US" sz="5400">
                <a:solidFill>
                  <a:srgbClr val="000000"/>
                </a:solidFill>
              </a:rPr>
              <a:t>x</a:t>
            </a:r>
            <a:r>
              <a:rPr kumimoji="0" lang="en-US" sz="5400" baseline="30000">
                <a:solidFill>
                  <a:srgbClr val="000000"/>
                </a:solidFill>
              </a:rPr>
              <a:t>2 </a:t>
            </a:r>
            <a:r>
              <a:rPr kumimoji="0" lang="en-US" sz="5400">
                <a:solidFill>
                  <a:srgbClr val="000000"/>
                </a:solidFill>
              </a:rPr>
              <a:t>-r</a:t>
            </a:r>
            <a:r>
              <a:rPr kumimoji="0" lang="en-US" sz="5400" baseline="-25000">
                <a:solidFill>
                  <a:srgbClr val="000000"/>
                </a:solidFill>
              </a:rPr>
              <a:t>2</a:t>
            </a:r>
            <a:r>
              <a:rPr kumimoji="0" lang="en-US" sz="5400">
                <a:solidFill>
                  <a:srgbClr val="000000"/>
                </a:solidFill>
              </a:rPr>
              <a:t>x</a:t>
            </a:r>
            <a:r>
              <a:rPr kumimoji="0" lang="en-US" sz="5400" baseline="30000">
                <a:solidFill>
                  <a:srgbClr val="000000"/>
                </a:solidFill>
              </a:rPr>
              <a:t>3</a:t>
            </a:r>
            <a:r>
              <a:rPr kumimoji="0" lang="en-US" sz="4400">
                <a:solidFill>
                  <a:srgbClr val="000000"/>
                </a:solidFill>
              </a:rPr>
              <a:t> </a:t>
            </a:r>
            <a:r>
              <a:rPr kumimoji="0" lang="en-US" sz="5400">
                <a:solidFill>
                  <a:srgbClr val="000000"/>
                </a:solidFill>
              </a:rPr>
              <a:t>-</a:t>
            </a:r>
            <a:r>
              <a:rPr kumimoji="0" lang="en-US" altLang="zh-TW" sz="5400">
                <a:solidFill>
                  <a:srgbClr val="000000"/>
                </a:solidFill>
              </a:rPr>
              <a:t>…</a:t>
            </a:r>
            <a:endParaRPr kumimoji="0" lang="en-US" sz="5400">
              <a:solidFill>
                <a:srgbClr val="000000"/>
              </a:solidFill>
              <a:latin typeface="MT Extra" pitchFamily="18" charset="2"/>
              <a:sym typeface="MT Extra" pitchFamily="18" charset="2"/>
            </a:endParaRPr>
          </a:p>
          <a:p>
            <a:r>
              <a:rPr kumimoji="0" lang="en-US" sz="5400">
                <a:solidFill>
                  <a:srgbClr val="000000"/>
                </a:solidFill>
              </a:rPr>
              <a:t>-x</a:t>
            </a:r>
            <a:r>
              <a:rPr kumimoji="0" lang="en-US" sz="5400" baseline="30000">
                <a:solidFill>
                  <a:srgbClr val="000000"/>
                </a:solidFill>
              </a:rPr>
              <a:t>2</a:t>
            </a:r>
            <a:r>
              <a:rPr kumimoji="0" lang="en-US" sz="5400">
                <a:solidFill>
                  <a:srgbClr val="000000"/>
                </a:solidFill>
              </a:rPr>
              <a:t>R(x) =       -r</a:t>
            </a:r>
            <a:r>
              <a:rPr kumimoji="0" lang="en-US" sz="5400" baseline="-25000">
                <a:solidFill>
                  <a:srgbClr val="000000"/>
                </a:solidFill>
              </a:rPr>
              <a:t>0</a:t>
            </a:r>
            <a:r>
              <a:rPr kumimoji="0" lang="en-US" sz="5400">
                <a:solidFill>
                  <a:srgbClr val="000000"/>
                </a:solidFill>
              </a:rPr>
              <a:t>x</a:t>
            </a:r>
            <a:r>
              <a:rPr kumimoji="0" lang="en-US" sz="5400" baseline="30000">
                <a:solidFill>
                  <a:srgbClr val="000000"/>
                </a:solidFill>
              </a:rPr>
              <a:t>2</a:t>
            </a:r>
            <a:r>
              <a:rPr kumimoji="0" lang="en-US" sz="5400">
                <a:solidFill>
                  <a:srgbClr val="000000"/>
                </a:solidFill>
              </a:rPr>
              <a:t>-r</a:t>
            </a:r>
            <a:r>
              <a:rPr kumimoji="0" lang="en-US" sz="5400" baseline="-25000">
                <a:solidFill>
                  <a:srgbClr val="000000"/>
                </a:solidFill>
              </a:rPr>
              <a:t>1</a:t>
            </a:r>
            <a:r>
              <a:rPr kumimoji="0" lang="en-US" sz="5400">
                <a:solidFill>
                  <a:srgbClr val="000000"/>
                </a:solidFill>
              </a:rPr>
              <a:t>x</a:t>
            </a:r>
            <a:r>
              <a:rPr kumimoji="0" lang="en-US" sz="5400" baseline="30000">
                <a:solidFill>
                  <a:srgbClr val="000000"/>
                </a:solidFill>
              </a:rPr>
              <a:t>3  </a:t>
            </a:r>
            <a:r>
              <a:rPr kumimoji="0" lang="en-US" sz="5400">
                <a:solidFill>
                  <a:srgbClr val="000000"/>
                </a:solidFill>
              </a:rPr>
              <a:t>-</a:t>
            </a:r>
            <a:r>
              <a:rPr kumimoji="0" lang="en-US" altLang="zh-TW" sz="5400">
                <a:solidFill>
                  <a:srgbClr val="000000"/>
                </a:solidFill>
              </a:rPr>
              <a:t>…</a:t>
            </a:r>
            <a:endParaRPr kumimoji="0" lang="en-US" sz="5400">
              <a:solidFill>
                <a:srgbClr val="000000"/>
              </a:solidFill>
              <a:latin typeface="MT Extra" pitchFamily="18" charset="2"/>
              <a:sym typeface="MT Extra" pitchFamily="18" charset="2"/>
            </a:endParaRPr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76200" y="4114800"/>
            <a:ext cx="883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4960938" y="4191000"/>
            <a:ext cx="525462" cy="762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44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6637338" y="4168775"/>
            <a:ext cx="1903412" cy="762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4400">
                <a:solidFill>
                  <a:srgbClr val="008000"/>
                </a:solidFill>
              </a:rPr>
              <a:t>0      </a:t>
            </a:r>
            <a:r>
              <a:rPr kumimoji="0" lang="en-US" altLang="zh-TW" sz="4400">
                <a:solidFill>
                  <a:srgbClr val="008000"/>
                </a:solidFill>
              </a:rPr>
              <a:t>…</a:t>
            </a:r>
            <a:endParaRPr kumimoji="0" lang="en-US" sz="5400">
              <a:solidFill>
                <a:srgbClr val="008000"/>
              </a:solidFill>
              <a:latin typeface="MT Extra" pitchFamily="18" charset="2"/>
              <a:sym typeface="MT Extr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133600" y="-76200"/>
            <a:ext cx="4930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Generating Function for Rabbits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4478338" cy="2559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5400" dirty="0">
                <a:solidFill>
                  <a:srgbClr val="000000"/>
                </a:solidFill>
              </a:rPr>
              <a:t>R(x)::= r</a:t>
            </a:r>
            <a:r>
              <a:rPr kumimoji="0" lang="en-US" sz="5400" baseline="-25000" dirty="0">
                <a:solidFill>
                  <a:srgbClr val="000000"/>
                </a:solidFill>
              </a:rPr>
              <a:t>0</a:t>
            </a:r>
            <a:r>
              <a:rPr kumimoji="0" lang="en-US" sz="5400" dirty="0">
                <a:solidFill>
                  <a:srgbClr val="000000"/>
                </a:solidFill>
              </a:rPr>
              <a:t>+r</a:t>
            </a:r>
            <a:r>
              <a:rPr kumimoji="0" lang="en-US" sz="5400" baseline="-25000" dirty="0">
                <a:solidFill>
                  <a:srgbClr val="000000"/>
                </a:solidFill>
              </a:rPr>
              <a:t>1</a:t>
            </a:r>
            <a:r>
              <a:rPr kumimoji="0" lang="en-US" sz="5400" dirty="0">
                <a:solidFill>
                  <a:srgbClr val="000000"/>
                </a:solidFill>
              </a:rPr>
              <a:t>x</a:t>
            </a:r>
            <a:endParaRPr kumimoji="0" lang="en-US" sz="5400" dirty="0">
              <a:solidFill>
                <a:srgbClr val="000000"/>
              </a:solidFill>
              <a:latin typeface="MT Extra" pitchFamily="18" charset="2"/>
              <a:sym typeface="MT Extra" pitchFamily="18" charset="2"/>
            </a:endParaRPr>
          </a:p>
          <a:p>
            <a:r>
              <a:rPr kumimoji="0" lang="en-US" sz="5400" dirty="0">
                <a:solidFill>
                  <a:srgbClr val="000000"/>
                </a:solidFill>
              </a:rPr>
              <a:t>-</a:t>
            </a:r>
            <a:r>
              <a:rPr kumimoji="0" lang="en-US" sz="5400" dirty="0" err="1">
                <a:solidFill>
                  <a:srgbClr val="000000"/>
                </a:solidFill>
              </a:rPr>
              <a:t>xR</a:t>
            </a:r>
            <a:r>
              <a:rPr kumimoji="0" lang="en-US" sz="5400" dirty="0">
                <a:solidFill>
                  <a:srgbClr val="000000"/>
                </a:solidFill>
              </a:rPr>
              <a:t>(x)  =</a:t>
            </a:r>
            <a:r>
              <a:rPr kumimoji="0" lang="en-US" sz="2800" dirty="0">
                <a:solidFill>
                  <a:srgbClr val="000000"/>
                </a:solidFill>
              </a:rPr>
              <a:t> </a:t>
            </a:r>
            <a:r>
              <a:rPr kumimoji="0" lang="en-US" sz="5400" dirty="0">
                <a:solidFill>
                  <a:srgbClr val="000000"/>
                </a:solidFill>
              </a:rPr>
              <a:t>-</a:t>
            </a:r>
            <a:r>
              <a:rPr kumimoji="0" lang="en-US" sz="2000" dirty="0">
                <a:solidFill>
                  <a:srgbClr val="000000"/>
                </a:solidFill>
              </a:rPr>
              <a:t> </a:t>
            </a:r>
            <a:r>
              <a:rPr kumimoji="0" lang="en-US" sz="5400" dirty="0">
                <a:solidFill>
                  <a:srgbClr val="000000"/>
                </a:solidFill>
              </a:rPr>
              <a:t>r</a:t>
            </a:r>
            <a:r>
              <a:rPr kumimoji="0" lang="en-US" sz="5400" baseline="-25000" dirty="0">
                <a:solidFill>
                  <a:srgbClr val="000000"/>
                </a:solidFill>
              </a:rPr>
              <a:t>0</a:t>
            </a:r>
            <a:r>
              <a:rPr kumimoji="0" lang="en-US" sz="5400" dirty="0">
                <a:solidFill>
                  <a:srgbClr val="000000"/>
                </a:solidFill>
              </a:rPr>
              <a:t>x</a:t>
            </a:r>
            <a:endParaRPr kumimoji="0" lang="en-US" sz="5400" dirty="0">
              <a:solidFill>
                <a:srgbClr val="000000"/>
              </a:solidFill>
              <a:latin typeface="MT Extra" pitchFamily="18" charset="2"/>
              <a:sym typeface="MT Extra" pitchFamily="18" charset="2"/>
            </a:endParaRPr>
          </a:p>
          <a:p>
            <a:r>
              <a:rPr kumimoji="0" lang="en-US" sz="5400" dirty="0">
                <a:solidFill>
                  <a:srgbClr val="000000"/>
                </a:solidFill>
              </a:rPr>
              <a:t>-x</a:t>
            </a:r>
            <a:r>
              <a:rPr kumimoji="0" lang="en-US" sz="5400" baseline="30000" dirty="0">
                <a:solidFill>
                  <a:srgbClr val="000000"/>
                </a:solidFill>
              </a:rPr>
              <a:t>2</a:t>
            </a:r>
            <a:r>
              <a:rPr kumimoji="0" lang="en-US" sz="5400" dirty="0">
                <a:solidFill>
                  <a:srgbClr val="000000"/>
                </a:solidFill>
              </a:rPr>
              <a:t>R(x) =       </a:t>
            </a:r>
            <a:endParaRPr kumimoji="0" lang="en-US" sz="5400" dirty="0">
              <a:solidFill>
                <a:srgbClr val="000000"/>
              </a:solidFill>
              <a:latin typeface="MT Extra" pitchFamily="18" charset="2"/>
              <a:sym typeface="MT Extra" pitchFamily="18" charset="2"/>
            </a:endParaRPr>
          </a:p>
        </p:txBody>
      </p:sp>
      <p:sp>
        <p:nvSpPr>
          <p:cNvPr id="37892" name="Line 5"/>
          <p:cNvSpPr>
            <a:spLocks noChangeShapeType="1"/>
          </p:cNvSpPr>
          <p:nvPr/>
        </p:nvSpPr>
        <p:spPr bwMode="auto">
          <a:xfrm>
            <a:off x="76200" y="3276600"/>
            <a:ext cx="883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49" name="Text Box 9"/>
          <p:cNvSpPr txBox="1">
            <a:spLocks noChangeArrowheads="1"/>
          </p:cNvSpPr>
          <p:nvPr/>
        </p:nvSpPr>
        <p:spPr bwMode="auto">
          <a:xfrm>
            <a:off x="1363663" y="3352800"/>
            <a:ext cx="7053534" cy="258532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5400" dirty="0">
                <a:solidFill>
                  <a:srgbClr val="000000"/>
                </a:solidFill>
              </a:rPr>
              <a:t>R(x)-</a:t>
            </a:r>
            <a:r>
              <a:rPr kumimoji="0" lang="en-US" sz="5400" dirty="0" err="1">
                <a:solidFill>
                  <a:srgbClr val="000000"/>
                </a:solidFill>
              </a:rPr>
              <a:t>xR</a:t>
            </a:r>
            <a:r>
              <a:rPr kumimoji="0" lang="en-US" sz="5400" dirty="0">
                <a:solidFill>
                  <a:srgbClr val="000000"/>
                </a:solidFill>
              </a:rPr>
              <a:t>(x)-x</a:t>
            </a:r>
            <a:r>
              <a:rPr kumimoji="0" lang="en-US" sz="5400" baseline="30000" dirty="0">
                <a:solidFill>
                  <a:srgbClr val="000000"/>
                </a:solidFill>
              </a:rPr>
              <a:t>2</a:t>
            </a:r>
            <a:r>
              <a:rPr kumimoji="0" lang="en-US" sz="5400" dirty="0">
                <a:solidFill>
                  <a:srgbClr val="000000"/>
                </a:solidFill>
              </a:rPr>
              <a:t>R(x) =</a:t>
            </a:r>
          </a:p>
          <a:p>
            <a:r>
              <a:rPr kumimoji="0" lang="en-US" sz="5400" dirty="0">
                <a:solidFill>
                  <a:srgbClr val="000000"/>
                </a:solidFill>
              </a:rPr>
              <a:t>            r</a:t>
            </a:r>
            <a:r>
              <a:rPr kumimoji="0" lang="en-US" sz="5400" baseline="-25000" dirty="0">
                <a:solidFill>
                  <a:srgbClr val="000000"/>
                </a:solidFill>
              </a:rPr>
              <a:t>0</a:t>
            </a:r>
            <a:r>
              <a:rPr kumimoji="0" lang="en-US" sz="5400" dirty="0">
                <a:solidFill>
                  <a:srgbClr val="000000"/>
                </a:solidFill>
              </a:rPr>
              <a:t>+r</a:t>
            </a:r>
            <a:r>
              <a:rPr kumimoji="0" lang="en-US" sz="5400" baseline="-25000" dirty="0">
                <a:solidFill>
                  <a:srgbClr val="000000"/>
                </a:solidFill>
              </a:rPr>
              <a:t>1</a:t>
            </a:r>
            <a:r>
              <a:rPr kumimoji="0" lang="en-US" sz="5400" dirty="0">
                <a:solidFill>
                  <a:srgbClr val="000000"/>
                </a:solidFill>
              </a:rPr>
              <a:t>x-r</a:t>
            </a:r>
            <a:r>
              <a:rPr kumimoji="0" lang="en-US" sz="5400" baseline="-25000" dirty="0">
                <a:solidFill>
                  <a:srgbClr val="000000"/>
                </a:solidFill>
              </a:rPr>
              <a:t>0</a:t>
            </a:r>
            <a:r>
              <a:rPr kumimoji="0" lang="en-US" sz="5400" dirty="0">
                <a:solidFill>
                  <a:srgbClr val="000000"/>
                </a:solidFill>
              </a:rPr>
              <a:t>x = </a:t>
            </a:r>
            <a:r>
              <a:rPr kumimoji="0" lang="en-US" sz="5400" dirty="0" smtClean="0">
                <a:solidFill>
                  <a:srgbClr val="000000"/>
                </a:solidFill>
              </a:rPr>
              <a:t>x</a:t>
            </a:r>
          </a:p>
          <a:p>
            <a:r>
              <a:rPr kumimoji="0" lang="en-US" sz="5400" dirty="0" smtClean="0">
                <a:solidFill>
                  <a:srgbClr val="000000"/>
                </a:solidFill>
              </a:rPr>
              <a:t>=&gt;R(x) = x/(1-x-x</a:t>
            </a:r>
            <a:r>
              <a:rPr kumimoji="0" lang="en-US" sz="5400" baseline="30000" dirty="0" smtClean="0">
                <a:solidFill>
                  <a:srgbClr val="000000"/>
                </a:solidFill>
              </a:rPr>
              <a:t>2</a:t>
            </a:r>
            <a:r>
              <a:rPr kumimoji="0" lang="en-US" sz="5400" dirty="0" smtClean="0">
                <a:solidFill>
                  <a:srgbClr val="000000"/>
                </a:solidFill>
              </a:rPr>
              <a:t>)</a:t>
            </a:r>
            <a:endParaRPr kumimoji="0" lang="en-US" sz="5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463045" y="76200"/>
            <a:ext cx="33281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3366"/>
                </a:solidFill>
              </a:rPr>
              <a:t>Closed Form for R(x</a:t>
            </a:r>
            <a:r>
              <a:rPr lang="en-US" altLang="zh-TW" sz="2400" b="1" dirty="0" smtClean="0">
                <a:solidFill>
                  <a:srgbClr val="003366"/>
                </a:solidFill>
              </a:rPr>
              <a:t>)</a:t>
            </a:r>
            <a:endParaRPr lang="en-US" altLang="zh-TW" sz="2400" b="1" dirty="0">
              <a:solidFill>
                <a:srgbClr val="0033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373868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factor the denominator:  </a:t>
            </a:r>
            <a:endParaRPr lang="en-US" dirty="0"/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0345" y="2334490"/>
            <a:ext cx="4218717" cy="48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>
            <a:off x="7543800" y="1905000"/>
            <a:ext cx="1447800" cy="1143000"/>
            <a:chOff x="0" y="457200"/>
            <a:chExt cx="990600" cy="685800"/>
          </a:xfrm>
        </p:grpSpPr>
        <p:pic>
          <p:nvPicPr>
            <p:cNvPr id="81927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57200"/>
              <a:ext cx="990600" cy="342900"/>
            </a:xfrm>
            <a:prstGeom prst="rect">
              <a:avLst/>
            </a:prstGeom>
            <a:noFill/>
          </p:spPr>
        </p:pic>
        <p:pic>
          <p:nvPicPr>
            <p:cNvPr id="81926" name="Picture 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800100"/>
              <a:ext cx="962025" cy="342900"/>
            </a:xfrm>
            <a:prstGeom prst="rect">
              <a:avLst/>
            </a:prstGeom>
            <a:noFill/>
          </p:spPr>
        </p:pic>
      </p:grp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812" y="3059668"/>
            <a:ext cx="399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we find A</a:t>
            </a:r>
            <a:r>
              <a:rPr lang="en-US" baseline="-25000" dirty="0" smtClean="0"/>
              <a:t>1</a:t>
            </a:r>
            <a:r>
              <a:rPr lang="en-US" dirty="0" smtClean="0"/>
              <a:t> and A</a:t>
            </a:r>
            <a:r>
              <a:rPr lang="en-US" baseline="-25000" dirty="0" smtClean="0"/>
              <a:t>2</a:t>
            </a:r>
            <a:r>
              <a:rPr lang="en-US" dirty="0" smtClean="0"/>
              <a:t> such that:</a:t>
            </a:r>
            <a:endParaRPr lang="en-US" dirty="0"/>
          </a:p>
        </p:txBody>
      </p:sp>
      <p:pic>
        <p:nvPicPr>
          <p:cNvPr id="81931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2895600"/>
            <a:ext cx="3823277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1066800" y="4038600"/>
            <a:ext cx="464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you find the values of A</a:t>
            </a:r>
            <a:r>
              <a:rPr lang="en-US" baseline="-25000" dirty="0" smtClean="0"/>
              <a:t>1</a:t>
            </a:r>
            <a:r>
              <a:rPr lang="en-US" dirty="0" smtClean="0"/>
              <a:t> and A</a:t>
            </a:r>
            <a:r>
              <a:rPr lang="en-US" baseline="-25000" dirty="0" smtClean="0"/>
              <a:t>2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4572000"/>
            <a:ext cx="803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plug in various values of x to generate linear equations in A</a:t>
            </a:r>
            <a:r>
              <a:rPr lang="en-US" baseline="-25000" dirty="0" smtClean="0"/>
              <a:t>1</a:t>
            </a:r>
            <a:r>
              <a:rPr lang="en-US" dirty="0" smtClean="0"/>
              <a:t> and A</a:t>
            </a:r>
            <a:r>
              <a:rPr lang="en-US" baseline="-25000" dirty="0" smtClean="0"/>
              <a:t>2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81933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029200"/>
            <a:ext cx="1040130" cy="400050"/>
          </a:xfrm>
          <a:prstGeom prst="rect">
            <a:avLst/>
          </a:prstGeom>
          <a:noFill/>
        </p:spPr>
      </p:pic>
      <p:pic>
        <p:nvPicPr>
          <p:cNvPr id="81932" name="Picture 1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5053445"/>
            <a:ext cx="1600200" cy="400050"/>
          </a:xfrm>
          <a:prstGeom prst="rect">
            <a:avLst/>
          </a:prstGeom>
          <a:noFill/>
        </p:spPr>
      </p:pic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rPr>
              <a:t/>
            </a:r>
            <a:br>
              <a: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rPr>
            </a:b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pic>
        <p:nvPicPr>
          <p:cNvPr id="81937" name="Picture 1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400675"/>
            <a:ext cx="1143000" cy="439615"/>
          </a:xfrm>
          <a:prstGeom prst="rect">
            <a:avLst/>
          </a:prstGeom>
          <a:noFill/>
        </p:spPr>
      </p:pic>
      <p:pic>
        <p:nvPicPr>
          <p:cNvPr id="81936" name="Picture 16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895056"/>
            <a:ext cx="4876800" cy="734344"/>
          </a:xfrm>
          <a:prstGeom prst="rect">
            <a:avLst/>
          </a:prstGeom>
          <a:noFill/>
        </p:spPr>
      </p:pic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rPr>
              <a:t/>
            </a:r>
            <a:br>
              <a: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rPr>
            </a:b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pic>
        <p:nvPicPr>
          <p:cNvPr id="81940" name="Picture 2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91199" y="5276850"/>
            <a:ext cx="2740357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474913" y="1447800"/>
            <a:ext cx="3621087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What is the closed form of </a:t>
            </a:r>
            <a:r>
              <a:rPr lang="en-US" dirty="0" err="1"/>
              <a:t>r</a:t>
            </a:r>
            <a:r>
              <a:rPr lang="en-US" baseline="-25000" dirty="0" err="1"/>
              <a:t>n</a:t>
            </a:r>
            <a:r>
              <a:rPr lang="en-US" dirty="0"/>
              <a:t>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881393" y="533400"/>
            <a:ext cx="2452607" cy="685800"/>
            <a:chOff x="533400" y="685800"/>
            <a:chExt cx="2452607" cy="685800"/>
          </a:xfrm>
        </p:grpSpPr>
        <p:pic>
          <p:nvPicPr>
            <p:cNvPr id="81922" name="Picture 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33400" y="685800"/>
              <a:ext cx="2452607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41" name="Picture 21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5800" y="838200"/>
              <a:ext cx="590550" cy="393700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81943" name="Rectangle 23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1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9" grpId="0"/>
      <p:bldP spid="20" grpId="0"/>
      <p:bldP spid="32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463045" y="13855"/>
            <a:ext cx="33281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3366"/>
                </a:solidFill>
              </a:rPr>
              <a:t>Closed Form for R(x</a:t>
            </a:r>
            <a:r>
              <a:rPr lang="en-US" altLang="zh-TW" sz="2400" b="1" dirty="0" smtClean="0">
                <a:solidFill>
                  <a:srgbClr val="003366"/>
                </a:solidFill>
              </a:rPr>
              <a:t>)</a:t>
            </a:r>
            <a:endParaRPr lang="en-US" altLang="zh-TW" sz="2400" b="1" dirty="0">
              <a:solidFill>
                <a:srgbClr val="0033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90062" y="1840468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factor the denominator:  </a:t>
            </a:r>
            <a:endParaRPr lang="en-US" dirty="0"/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0283" y="1801090"/>
            <a:ext cx="4218717" cy="48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5"/>
          <p:cNvGrpSpPr/>
          <p:nvPr/>
        </p:nvGrpSpPr>
        <p:grpSpPr>
          <a:xfrm>
            <a:off x="7696200" y="990600"/>
            <a:ext cx="1295400" cy="990600"/>
            <a:chOff x="0" y="457200"/>
            <a:chExt cx="990600" cy="685800"/>
          </a:xfrm>
        </p:grpSpPr>
        <p:pic>
          <p:nvPicPr>
            <p:cNvPr id="81927" name="Picture 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57200"/>
              <a:ext cx="990600" cy="342900"/>
            </a:xfrm>
            <a:prstGeom prst="rect">
              <a:avLst/>
            </a:prstGeom>
            <a:noFill/>
          </p:spPr>
        </p:pic>
        <p:pic>
          <p:nvPicPr>
            <p:cNvPr id="81926" name="Picture 6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800100"/>
              <a:ext cx="962025" cy="342900"/>
            </a:xfrm>
            <a:prstGeom prst="rect">
              <a:avLst/>
            </a:prstGeom>
            <a:noFill/>
          </p:spPr>
        </p:pic>
      </p:grp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0" y="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76200" y="2526268"/>
            <a:ext cx="399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we find A</a:t>
            </a:r>
            <a:r>
              <a:rPr lang="en-US" baseline="-25000" dirty="0" smtClean="0"/>
              <a:t>1</a:t>
            </a:r>
            <a:r>
              <a:rPr lang="en-US" dirty="0" smtClean="0"/>
              <a:t> and A</a:t>
            </a:r>
            <a:r>
              <a:rPr lang="en-US" baseline="-25000" dirty="0" smtClean="0"/>
              <a:t>2</a:t>
            </a:r>
            <a:r>
              <a:rPr lang="en-US" dirty="0" smtClean="0"/>
              <a:t> such that:</a:t>
            </a:r>
            <a:endParaRPr lang="en-US" dirty="0"/>
          </a:p>
        </p:txBody>
      </p:sp>
      <p:pic>
        <p:nvPicPr>
          <p:cNvPr id="81931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63412" y="2362200"/>
            <a:ext cx="3823277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0" y="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0" y="342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rPr>
              <a:t/>
            </a:r>
            <a:br>
              <a: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rPr>
            </a:b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0" y="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0" y="342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rPr>
              <a:t/>
            </a:r>
            <a:br>
              <a: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rPr>
            </a:b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72400" y="2133600"/>
            <a:ext cx="1066800" cy="101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Group 35"/>
          <p:cNvGrpSpPr/>
          <p:nvPr/>
        </p:nvGrpSpPr>
        <p:grpSpPr>
          <a:xfrm>
            <a:off x="2819400" y="533400"/>
            <a:ext cx="2452607" cy="685800"/>
            <a:chOff x="533400" y="685800"/>
            <a:chExt cx="2452607" cy="6858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3400" y="685800"/>
              <a:ext cx="2452607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21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5800" y="838200"/>
              <a:ext cx="590550" cy="393700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47" name="Group 46"/>
          <p:cNvGrpSpPr/>
          <p:nvPr/>
        </p:nvGrpSpPr>
        <p:grpSpPr>
          <a:xfrm>
            <a:off x="76200" y="3233738"/>
            <a:ext cx="4904510" cy="695325"/>
            <a:chOff x="76200" y="3081338"/>
            <a:chExt cx="4904510" cy="695325"/>
          </a:xfrm>
        </p:grpSpPr>
        <p:grpSp>
          <p:nvGrpSpPr>
            <p:cNvPr id="29" name="Group 28"/>
            <p:cNvGrpSpPr/>
            <p:nvPr/>
          </p:nvGrpSpPr>
          <p:grpSpPr>
            <a:xfrm>
              <a:off x="76200" y="3081338"/>
              <a:ext cx="4904510" cy="695325"/>
              <a:chOff x="1267690" y="3081338"/>
              <a:chExt cx="4904510" cy="695325"/>
            </a:xfrm>
          </p:grpSpPr>
          <p:pic>
            <p:nvPicPr>
              <p:cNvPr id="84995" name="Picture 3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114550" y="3081338"/>
                <a:ext cx="4057650" cy="695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4996" name="Picture 4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1267690" y="3200400"/>
                <a:ext cx="783802" cy="410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9" name="Picture 21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6200" y="3290455"/>
              <a:ext cx="533400" cy="355600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48" name="Group 47"/>
          <p:cNvGrpSpPr/>
          <p:nvPr/>
        </p:nvGrpSpPr>
        <p:grpSpPr>
          <a:xfrm>
            <a:off x="62345" y="3952875"/>
            <a:ext cx="6276110" cy="1228725"/>
            <a:chOff x="62345" y="3800475"/>
            <a:chExt cx="6276110" cy="1228725"/>
          </a:xfrm>
        </p:grpSpPr>
        <p:pic>
          <p:nvPicPr>
            <p:cNvPr id="84998" name="Picture 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80530" y="3800475"/>
              <a:ext cx="6257925" cy="1228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Picture 21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345" y="3973945"/>
              <a:ext cx="533400" cy="355600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2474913" y="1376362"/>
            <a:ext cx="3621087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What is the closed form of </a:t>
            </a:r>
            <a:r>
              <a:rPr lang="en-US" dirty="0" err="1"/>
              <a:t>r</a:t>
            </a:r>
            <a:r>
              <a:rPr lang="en-US" baseline="-25000" dirty="0" err="1"/>
              <a:t>n</a:t>
            </a:r>
            <a:r>
              <a:rPr lang="en-US" dirty="0"/>
              <a:t>?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6553200" y="6107668"/>
            <a:ext cx="2209799" cy="3693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closed </a:t>
            </a:r>
            <a:r>
              <a:rPr lang="en-US" dirty="0"/>
              <a:t>form of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219325" y="5257800"/>
            <a:ext cx="4029075" cy="1476375"/>
            <a:chOff x="2219325" y="5105400"/>
            <a:chExt cx="4029075" cy="1476375"/>
          </a:xfrm>
        </p:grpSpPr>
        <p:pic>
          <p:nvPicPr>
            <p:cNvPr id="84999" name="Picture 7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219325" y="5105400"/>
              <a:ext cx="4029075" cy="1476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000" name="Picture 8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23655" y="5285510"/>
              <a:ext cx="228600" cy="381000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696690" y="3962400"/>
            <a:ext cx="4447310" cy="685800"/>
            <a:chOff x="4696690" y="3810000"/>
            <a:chExt cx="4447310" cy="685800"/>
          </a:xfrm>
        </p:grpSpPr>
        <p:pic>
          <p:nvPicPr>
            <p:cNvPr id="32" name="Picture 14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776716" y="3886200"/>
              <a:ext cx="4367284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Rectangle 32"/>
            <p:cNvSpPr/>
            <p:nvPr/>
          </p:nvSpPr>
          <p:spPr bwMode="auto">
            <a:xfrm>
              <a:off x="4696690" y="3810000"/>
              <a:ext cx="4419600" cy="685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2971800" y="5029200"/>
            <a:ext cx="3810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657600" y="4953000"/>
            <a:ext cx="23622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90800" y="4648200"/>
            <a:ext cx="38957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 dirty="0"/>
              <a:t>Move</a:t>
            </a:r>
            <a:r>
              <a:rPr kumimoji="0" lang="en-US" sz="2400" baseline="-25000" dirty="0"/>
              <a:t>1,2</a:t>
            </a:r>
            <a:r>
              <a:rPr kumimoji="0" lang="en-US" sz="2400" dirty="0"/>
              <a:t>(n)::= Move</a:t>
            </a:r>
            <a:r>
              <a:rPr kumimoji="0" lang="en-US" sz="2400" baseline="-25000" dirty="0"/>
              <a:t>1,3</a:t>
            </a:r>
            <a:r>
              <a:rPr kumimoji="0" lang="en-US" sz="2400" dirty="0"/>
              <a:t>(n-1);</a:t>
            </a:r>
          </a:p>
          <a:p>
            <a:pPr>
              <a:lnSpc>
                <a:spcPct val="150000"/>
              </a:lnSpc>
            </a:pPr>
            <a:r>
              <a:rPr kumimoji="0" lang="en-US" sz="2400" dirty="0"/>
              <a:t>                    big disk 1</a:t>
            </a:r>
            <a:r>
              <a:rPr kumimoji="0" lang="en-US" sz="2400" b="1" dirty="0">
                <a:sym typeface="Euclid Symbol" pitchFamily="18" charset="2"/>
              </a:rPr>
              <a:t></a:t>
            </a:r>
            <a:r>
              <a:rPr kumimoji="0" lang="en-US" sz="2400" dirty="0"/>
              <a:t>2;</a:t>
            </a:r>
          </a:p>
          <a:p>
            <a:pPr>
              <a:lnSpc>
                <a:spcPct val="150000"/>
              </a:lnSpc>
            </a:pPr>
            <a:r>
              <a:rPr kumimoji="0" lang="en-US" sz="2400" dirty="0"/>
              <a:t>                    Move</a:t>
            </a:r>
            <a:r>
              <a:rPr kumimoji="0" lang="en-US" sz="2400" baseline="-25000" dirty="0"/>
              <a:t>3,2</a:t>
            </a:r>
            <a:r>
              <a:rPr kumimoji="0" lang="en-US" sz="2400" dirty="0"/>
              <a:t>(n-1)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352800" y="457200"/>
            <a:ext cx="247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Tower of Hanoi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895600" y="1295400"/>
            <a:ext cx="342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/>
              <a:t>s</a:t>
            </a:r>
            <a:r>
              <a:rPr lang="en-US" sz="2000" baseline="-25000"/>
              <a:t>n</a:t>
            </a:r>
            <a:r>
              <a:rPr lang="en-US" sz="2000"/>
              <a:t>::=# steps by Move</a:t>
            </a:r>
            <a:r>
              <a:rPr lang="en-US" sz="2000" baseline="-25000"/>
              <a:t>1,2</a:t>
            </a:r>
            <a:r>
              <a:rPr lang="en-US" sz="2000"/>
              <a:t>(n)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/>
              <a:t>   s</a:t>
            </a:r>
            <a:r>
              <a:rPr lang="en-US" sz="2000" baseline="-25000"/>
              <a:t>n</a:t>
            </a:r>
            <a:r>
              <a:rPr lang="en-US" sz="2000"/>
              <a:t> = 2s</a:t>
            </a:r>
            <a:r>
              <a:rPr lang="en-US" sz="2000" baseline="-25000"/>
              <a:t>n-1</a:t>
            </a:r>
            <a:r>
              <a:rPr lang="en-US" sz="2000"/>
              <a:t> + 1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/>
              <a:t>   s</a:t>
            </a:r>
            <a:r>
              <a:rPr lang="en-US" sz="2000" baseline="-25000"/>
              <a:t>0</a:t>
            </a:r>
            <a:r>
              <a:rPr lang="en-US" sz="2000"/>
              <a:t> = 0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971800" y="457200"/>
            <a:ext cx="310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Generating Function</a:t>
            </a:r>
          </a:p>
        </p:txBody>
      </p:sp>
      <p:sp>
        <p:nvSpPr>
          <p:cNvPr id="1282052" name="Text Box 4"/>
          <p:cNvSpPr txBox="1">
            <a:spLocks noChangeArrowheads="1"/>
          </p:cNvSpPr>
          <p:nvPr/>
        </p:nvSpPr>
        <p:spPr bwMode="auto">
          <a:xfrm>
            <a:off x="2546350" y="3124200"/>
            <a:ext cx="400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sequence we want to analyze is:</a:t>
            </a:r>
          </a:p>
        </p:txBody>
      </p:sp>
      <p:sp>
        <p:nvSpPr>
          <p:cNvPr id="1282054" name="Text Box 6"/>
          <p:cNvSpPr txBox="1">
            <a:spLocks noChangeArrowheads="1"/>
          </p:cNvSpPr>
          <p:nvPr/>
        </p:nvSpPr>
        <p:spPr bwMode="auto">
          <a:xfrm>
            <a:off x="1981200" y="4495800"/>
            <a:ext cx="52371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Define a generating function for this sequence:</a:t>
            </a:r>
          </a:p>
        </p:txBody>
      </p:sp>
      <p:sp>
        <p:nvSpPr>
          <p:cNvPr id="1282057" name="Text Box 9"/>
          <p:cNvSpPr txBox="1">
            <a:spLocks noChangeArrowheads="1"/>
          </p:cNvSpPr>
          <p:nvPr/>
        </p:nvSpPr>
        <p:spPr bwMode="auto">
          <a:xfrm>
            <a:off x="1976438" y="5948363"/>
            <a:ext cx="5135562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First we want to obtain a closed form for S(x)</a:t>
            </a:r>
          </a:p>
        </p:txBody>
      </p:sp>
      <p:pic>
        <p:nvPicPr>
          <p:cNvPr id="1282059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733800"/>
            <a:ext cx="2897188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206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6738" y="5173663"/>
            <a:ext cx="5497512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52" grpId="0"/>
      <p:bldP spid="1282054" grpId="0" animBg="1"/>
      <p:bldP spid="12820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209800" y="457200"/>
            <a:ext cx="467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Ordinary Generating Functions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614613" y="1600200"/>
            <a:ext cx="3938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Given a sequence &lt;g0,g1,g2,g3,………&gt;</a:t>
            </a:r>
          </a:p>
        </p:txBody>
      </p:sp>
      <p:sp>
        <p:nvSpPr>
          <p:cNvPr id="1313796" name="Text Box 4"/>
          <p:cNvSpPr txBox="1">
            <a:spLocks noChangeArrowheads="1"/>
          </p:cNvSpPr>
          <p:nvPr/>
        </p:nvSpPr>
        <p:spPr bwMode="auto">
          <a:xfrm>
            <a:off x="2582863" y="2757488"/>
            <a:ext cx="3970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</a:t>
            </a:r>
            <a:r>
              <a:rPr lang="en-US">
                <a:solidFill>
                  <a:srgbClr val="CC0000"/>
                </a:solidFill>
              </a:rPr>
              <a:t>ordinary generating function</a:t>
            </a:r>
            <a:r>
              <a:rPr lang="en-US"/>
              <a:t> is:</a:t>
            </a:r>
          </a:p>
        </p:txBody>
      </p:sp>
      <p:pic>
        <p:nvPicPr>
          <p:cNvPr id="131379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3497263"/>
            <a:ext cx="55626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3798" name="Text Box 6"/>
          <p:cNvSpPr txBox="1">
            <a:spLocks noChangeArrowheads="1"/>
          </p:cNvSpPr>
          <p:nvPr/>
        </p:nvSpPr>
        <p:spPr bwMode="auto">
          <a:xfrm>
            <a:off x="1230313" y="4802188"/>
            <a:ext cx="6694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use a double sided arrow to indicate the correspondence.</a:t>
            </a:r>
          </a:p>
        </p:txBody>
      </p:sp>
      <p:pic>
        <p:nvPicPr>
          <p:cNvPr id="1313803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5175" y="5402263"/>
            <a:ext cx="7634288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796" grpId="0"/>
      <p:bldP spid="131379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52400" y="4267200"/>
            <a:ext cx="8534400" cy="2514600"/>
            <a:chOff x="152400" y="4191000"/>
            <a:chExt cx="8534400" cy="2514600"/>
          </a:xfrm>
        </p:grpSpPr>
        <p:pic>
          <p:nvPicPr>
            <p:cNvPr id="12" name="Picture 4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6875" y="4191000"/>
              <a:ext cx="8288338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9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2400" y="5105400"/>
              <a:ext cx="6629400" cy="388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5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504112" y="4939145"/>
              <a:ext cx="1182688" cy="747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1131638" y="5874603"/>
              <a:ext cx="6651180" cy="8309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Putting </a:t>
              </a:r>
              <a:r>
                <a:rPr lang="en-US" sz="2400" dirty="0">
                  <a:solidFill>
                    <a:srgbClr val="CC0000"/>
                  </a:solidFill>
                </a:rPr>
                <a:t>k</a:t>
              </a:r>
              <a:r>
                <a:rPr lang="en-US" sz="2400" dirty="0"/>
                <a:t> zeros </a:t>
              </a:r>
              <a:r>
                <a:rPr lang="en-US" sz="2400" dirty="0" smtClean="0"/>
                <a:t>in front through k right shift</a:t>
              </a:r>
            </a:p>
            <a:p>
              <a:r>
                <a:rPr lang="en-US" sz="2400" dirty="0" smtClean="0">
                  <a:sym typeface="Wingdings" pitchFamily="2" charset="2"/>
                </a:rPr>
                <a:t> multiplying </a:t>
              </a:r>
              <a:r>
                <a:rPr lang="en-US" sz="2400" dirty="0" err="1" smtClean="0">
                  <a:sym typeface="Wingdings" pitchFamily="2" charset="2"/>
                </a:rPr>
                <a:t>x</a:t>
              </a:r>
              <a:r>
                <a:rPr lang="en-US" sz="2400" baseline="30000" dirty="0" err="1" smtClean="0">
                  <a:solidFill>
                    <a:srgbClr val="CC0000"/>
                  </a:solidFill>
                  <a:sym typeface="Wingdings" pitchFamily="2" charset="2"/>
                </a:rPr>
                <a:t>k</a:t>
              </a:r>
              <a:r>
                <a:rPr lang="en-US" sz="2400" dirty="0" smtClean="0">
                  <a:sym typeface="Wingdings" pitchFamily="2" charset="2"/>
                </a:rPr>
                <a:t> on the generating function.</a:t>
              </a:r>
              <a:endParaRPr lang="en-US" sz="2400" dirty="0"/>
            </a:p>
          </p:txBody>
        </p:sp>
      </p:grpSp>
      <p:sp>
        <p:nvSpPr>
          <p:cNvPr id="604167" name="Rectangle 7"/>
          <p:cNvSpPr>
            <a:spLocks noChangeArrowheads="1"/>
          </p:cNvSpPr>
          <p:nvPr/>
        </p:nvSpPr>
        <p:spPr bwMode="auto">
          <a:xfrm>
            <a:off x="4495800" y="457200"/>
            <a:ext cx="1600200" cy="28194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008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4400"/>
          </a:p>
        </p:txBody>
      </p:sp>
      <p:sp>
        <p:nvSpPr>
          <p:cNvPr id="604165" name="Rectangle 5"/>
          <p:cNvSpPr>
            <a:spLocks noChangeArrowheads="1"/>
          </p:cNvSpPr>
          <p:nvPr/>
        </p:nvSpPr>
        <p:spPr bwMode="auto">
          <a:xfrm>
            <a:off x="2819400" y="457200"/>
            <a:ext cx="1600200" cy="28194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008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4400"/>
          </a:p>
        </p:txBody>
      </p:sp>
      <p:sp>
        <p:nvSpPr>
          <p:cNvPr id="604163" name="Text Box 3"/>
          <p:cNvSpPr txBox="1">
            <a:spLocks noChangeArrowheads="1"/>
          </p:cNvSpPr>
          <p:nvPr/>
        </p:nvSpPr>
        <p:spPr bwMode="auto">
          <a:xfrm>
            <a:off x="152400" y="552033"/>
            <a:ext cx="9057288" cy="280076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4800" dirty="0"/>
              <a:t>S(x)::= s</a:t>
            </a:r>
            <a:r>
              <a:rPr kumimoji="0" lang="en-US" sz="4800" baseline="-25000" dirty="0"/>
              <a:t>0</a:t>
            </a:r>
            <a:r>
              <a:rPr kumimoji="0" lang="en-US" sz="4800" dirty="0"/>
              <a:t>+  s</a:t>
            </a:r>
            <a:r>
              <a:rPr kumimoji="0" lang="en-US" sz="4800" baseline="-25000" dirty="0"/>
              <a:t>1</a:t>
            </a:r>
            <a:r>
              <a:rPr kumimoji="0" lang="en-US" sz="4800" dirty="0"/>
              <a:t>x+  s</a:t>
            </a:r>
            <a:r>
              <a:rPr kumimoji="0" lang="en-US" sz="4800" baseline="-25000" dirty="0"/>
              <a:t>2</a:t>
            </a:r>
            <a:r>
              <a:rPr kumimoji="0" lang="en-US" sz="4800" dirty="0"/>
              <a:t>x</a:t>
            </a:r>
            <a:r>
              <a:rPr kumimoji="0" lang="en-US" sz="4800" baseline="30000" dirty="0"/>
              <a:t>2 </a:t>
            </a:r>
            <a:r>
              <a:rPr kumimoji="0" lang="en-US" sz="4800" dirty="0"/>
              <a:t>+ s</a:t>
            </a:r>
            <a:r>
              <a:rPr kumimoji="0" lang="en-US" sz="4800" baseline="-25000" dirty="0"/>
              <a:t>3</a:t>
            </a:r>
            <a:r>
              <a:rPr kumimoji="0" lang="en-US" sz="4800" dirty="0"/>
              <a:t>x</a:t>
            </a:r>
            <a:r>
              <a:rPr kumimoji="0" lang="en-US" sz="4800" baseline="30000" dirty="0"/>
              <a:t>3</a:t>
            </a:r>
            <a:r>
              <a:rPr kumimoji="0" lang="en-US" sz="4800" dirty="0"/>
              <a:t>+…</a:t>
            </a:r>
            <a:endParaRPr kumimoji="0" lang="en-US" sz="4800" dirty="0">
              <a:latin typeface="MT Extra" pitchFamily="18" charset="2"/>
              <a:sym typeface="MT Extra" pitchFamily="18" charset="2"/>
            </a:endParaRPr>
          </a:p>
          <a:p>
            <a:r>
              <a:rPr kumimoji="0" lang="en-US" sz="4800" dirty="0"/>
              <a:t>-2xS(x)= -2s</a:t>
            </a:r>
            <a:r>
              <a:rPr kumimoji="0" lang="en-US" sz="4800" baseline="-25000" dirty="0"/>
              <a:t>0</a:t>
            </a:r>
            <a:r>
              <a:rPr kumimoji="0" lang="en-US" sz="4800" dirty="0"/>
              <a:t>x-2s</a:t>
            </a:r>
            <a:r>
              <a:rPr kumimoji="0" lang="en-US" sz="4800" baseline="-25000" dirty="0"/>
              <a:t>1</a:t>
            </a:r>
            <a:r>
              <a:rPr kumimoji="0" lang="en-US" sz="4800" dirty="0"/>
              <a:t>x</a:t>
            </a:r>
            <a:r>
              <a:rPr kumimoji="0" lang="en-US" sz="4800" baseline="30000" dirty="0"/>
              <a:t>2 </a:t>
            </a:r>
            <a:r>
              <a:rPr kumimoji="0" lang="en-US" sz="4800" dirty="0"/>
              <a:t>-2s</a:t>
            </a:r>
            <a:r>
              <a:rPr kumimoji="0" lang="en-US" sz="4800" baseline="-25000" dirty="0"/>
              <a:t>2</a:t>
            </a:r>
            <a:r>
              <a:rPr kumimoji="0" lang="en-US" sz="4800" dirty="0"/>
              <a:t>x</a:t>
            </a:r>
            <a:r>
              <a:rPr kumimoji="0" lang="en-US" sz="4800" baseline="30000" dirty="0"/>
              <a:t>3</a:t>
            </a:r>
            <a:r>
              <a:rPr kumimoji="0" lang="en-US" sz="4800" dirty="0"/>
              <a:t>-…</a:t>
            </a:r>
            <a:endParaRPr kumimoji="0" lang="en-US" sz="4800" dirty="0">
              <a:latin typeface="MT Extra" pitchFamily="18" charset="2"/>
              <a:sym typeface="MT Extra" pitchFamily="18" charset="2"/>
            </a:endParaRPr>
          </a:p>
          <a:p>
            <a:r>
              <a:rPr kumimoji="0" lang="en-US" sz="4800" dirty="0"/>
              <a:t>-x/(1-x)=   </a:t>
            </a:r>
            <a:r>
              <a:rPr kumimoji="0" lang="en-US" sz="4800" dirty="0" smtClean="0"/>
              <a:t> -1x </a:t>
            </a:r>
            <a:r>
              <a:rPr kumimoji="0" lang="en-US" sz="4800" dirty="0"/>
              <a:t>- </a:t>
            </a:r>
            <a:r>
              <a:rPr kumimoji="0" lang="en-US" sz="4800" dirty="0" smtClean="0"/>
              <a:t> 1x</a:t>
            </a:r>
            <a:r>
              <a:rPr kumimoji="0" lang="en-US" sz="4800" baseline="30000" dirty="0" smtClean="0"/>
              <a:t>2  </a:t>
            </a:r>
            <a:r>
              <a:rPr kumimoji="0" lang="en-US" sz="4800" dirty="0"/>
              <a:t>-  </a:t>
            </a:r>
            <a:r>
              <a:rPr kumimoji="0" lang="en-US" sz="4800" dirty="0" smtClean="0"/>
              <a:t> 1x</a:t>
            </a:r>
            <a:r>
              <a:rPr kumimoji="0" lang="en-US" sz="4800" baseline="30000" dirty="0" smtClean="0"/>
              <a:t>3</a:t>
            </a:r>
            <a:r>
              <a:rPr kumimoji="0" lang="en-US" sz="4800" dirty="0" smtClean="0"/>
              <a:t>-</a:t>
            </a:r>
            <a:r>
              <a:rPr kumimoji="0" lang="en-US" sz="4800" dirty="0"/>
              <a:t>…</a:t>
            </a:r>
            <a:endParaRPr kumimoji="0" lang="en-US" sz="4800" baseline="30000" dirty="0"/>
          </a:p>
          <a:p>
            <a:endParaRPr kumimoji="0" lang="en-US" sz="4800" baseline="30000" dirty="0"/>
          </a:p>
        </p:txBody>
      </p:sp>
      <p:sp>
        <p:nvSpPr>
          <p:cNvPr id="604164" name="Line 4"/>
          <p:cNvSpPr>
            <a:spLocks noChangeShapeType="1"/>
          </p:cNvSpPr>
          <p:nvPr/>
        </p:nvSpPr>
        <p:spPr bwMode="auto">
          <a:xfrm>
            <a:off x="76200" y="3158708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166" name="Text Box 6"/>
          <p:cNvSpPr txBox="1">
            <a:spLocks noChangeArrowheads="1"/>
          </p:cNvSpPr>
          <p:nvPr/>
        </p:nvSpPr>
        <p:spPr bwMode="auto">
          <a:xfrm>
            <a:off x="3436938" y="3197225"/>
            <a:ext cx="525462" cy="762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44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604168" name="Text Box 8"/>
          <p:cNvSpPr txBox="1">
            <a:spLocks noChangeArrowheads="1"/>
          </p:cNvSpPr>
          <p:nvPr/>
        </p:nvSpPr>
        <p:spPr bwMode="auto">
          <a:xfrm>
            <a:off x="5113338" y="3276600"/>
            <a:ext cx="525462" cy="762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4400" dirty="0">
                <a:solidFill>
                  <a:srgbClr val="008000"/>
                </a:solidFill>
              </a:rPr>
              <a:t>0</a:t>
            </a:r>
            <a:endParaRPr kumimoji="0" lang="en-US" sz="4400" dirty="0">
              <a:solidFill>
                <a:srgbClr val="008000"/>
              </a:solidFill>
              <a:latin typeface="MT Extra" pitchFamily="18" charset="2"/>
              <a:sym typeface="MT Extra" pitchFamily="18" charset="2"/>
            </a:endParaRPr>
          </a:p>
        </p:txBody>
      </p:sp>
      <p:sp>
        <p:nvSpPr>
          <p:cNvPr id="604169" name="Rectangle 9"/>
          <p:cNvSpPr>
            <a:spLocks noChangeArrowheads="1"/>
          </p:cNvSpPr>
          <p:nvPr/>
        </p:nvSpPr>
        <p:spPr bwMode="auto">
          <a:xfrm>
            <a:off x="6248400" y="457200"/>
            <a:ext cx="1676400" cy="28194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008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4400"/>
          </a:p>
        </p:txBody>
      </p:sp>
      <p:sp>
        <p:nvSpPr>
          <p:cNvPr id="604170" name="Text Box 10"/>
          <p:cNvSpPr txBox="1">
            <a:spLocks noChangeArrowheads="1"/>
          </p:cNvSpPr>
          <p:nvPr/>
        </p:nvSpPr>
        <p:spPr bwMode="auto">
          <a:xfrm>
            <a:off x="6789738" y="3276600"/>
            <a:ext cx="1736725" cy="762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4400">
                <a:solidFill>
                  <a:srgbClr val="008000"/>
                </a:solidFill>
              </a:rPr>
              <a:t>0     …</a:t>
            </a:r>
            <a:endParaRPr kumimoji="0" lang="en-US" sz="4400">
              <a:solidFill>
                <a:srgbClr val="008000"/>
              </a:solidFill>
              <a:latin typeface="MT Extra" pitchFamily="18" charset="2"/>
              <a:sym typeface="MT Extra" pitchFamily="18" charset="2"/>
            </a:endParaRP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1800" y="0"/>
            <a:ext cx="310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Generating Function</a:t>
            </a:r>
          </a:p>
        </p:txBody>
      </p:sp>
      <p:sp>
        <p:nvSpPr>
          <p:cNvPr id="43019" name="Rectangle 13"/>
          <p:cNvSpPr>
            <a:spLocks noChangeArrowheads="1"/>
          </p:cNvSpPr>
          <p:nvPr/>
        </p:nvSpPr>
        <p:spPr bwMode="auto">
          <a:xfrm>
            <a:off x="76200" y="3429000"/>
            <a:ext cx="2843212" cy="92551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3600"/>
              <a:t> s</a:t>
            </a:r>
            <a:r>
              <a:rPr lang="en-US" sz="3600" baseline="-25000"/>
              <a:t>n</a:t>
            </a:r>
            <a:r>
              <a:rPr lang="en-US" sz="3600"/>
              <a:t> = 2s</a:t>
            </a:r>
            <a:r>
              <a:rPr lang="en-US" sz="3600" baseline="-25000"/>
              <a:t>n-1</a:t>
            </a:r>
            <a:r>
              <a:rPr lang="en-US" sz="3600"/>
              <a:t> + 1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2667000" y="4772025"/>
            <a:ext cx="3886200" cy="40957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sz="2000" dirty="0"/>
              <a:t>S(x) - 2xS(x)</a:t>
            </a:r>
            <a:r>
              <a:rPr kumimoji="0" lang="en-US" sz="2000" dirty="0">
                <a:sym typeface="MT Extra" pitchFamily="18" charset="2"/>
              </a:rPr>
              <a:t> </a:t>
            </a:r>
            <a:r>
              <a:rPr kumimoji="0" lang="en-US" sz="2000" dirty="0"/>
              <a:t>- x/(1-x) = s</a:t>
            </a:r>
            <a:r>
              <a:rPr kumimoji="0" lang="en-US" sz="2000" baseline="-25000" dirty="0"/>
              <a:t>0</a:t>
            </a:r>
            <a:r>
              <a:rPr kumimoji="0" lang="en-US" sz="2000" dirty="0"/>
              <a:t> = 0</a:t>
            </a:r>
            <a:r>
              <a:rPr kumimoji="0" lang="en-US" sz="2000" dirty="0">
                <a:sym typeface="MT Extra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7" grpId="0" animBg="1"/>
      <p:bldP spid="604165" grpId="0" animBg="1"/>
      <p:bldP spid="604164" grpId="0" animBg="1"/>
      <p:bldP spid="604166" grpId="0"/>
      <p:bldP spid="604168" grpId="0"/>
      <p:bldP spid="604169" grpId="0" animBg="1"/>
      <p:bldP spid="604170" grpId="0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667000" y="1343025"/>
            <a:ext cx="3886200" cy="40957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sz="2000" dirty="0"/>
              <a:t>S(x) - 2xS(x)</a:t>
            </a:r>
            <a:r>
              <a:rPr kumimoji="0" lang="en-US" sz="2000" dirty="0">
                <a:sym typeface="MT Extra" pitchFamily="18" charset="2"/>
              </a:rPr>
              <a:t> </a:t>
            </a:r>
            <a:r>
              <a:rPr kumimoji="0" lang="en-US" sz="2000" dirty="0"/>
              <a:t>- x/(1-x) = s</a:t>
            </a:r>
            <a:r>
              <a:rPr kumimoji="0" lang="en-US" sz="2000" baseline="-25000" dirty="0"/>
              <a:t>0</a:t>
            </a:r>
            <a:r>
              <a:rPr kumimoji="0" lang="en-US" sz="2000" dirty="0"/>
              <a:t> = 0</a:t>
            </a:r>
            <a:r>
              <a:rPr kumimoji="0" lang="en-US" sz="2000" dirty="0">
                <a:sym typeface="MT Extra" pitchFamily="18" charset="2"/>
              </a:rPr>
              <a:t> </a:t>
            </a:r>
          </a:p>
        </p:txBody>
      </p:sp>
      <p:pic>
        <p:nvPicPr>
          <p:cNvPr id="606218" name="Picture 10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1965325"/>
            <a:ext cx="3810000" cy="701675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</p:spPr>
      </p:pic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971800" y="457200"/>
            <a:ext cx="3313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Closed Form for S(x)</a:t>
            </a:r>
          </a:p>
        </p:txBody>
      </p:sp>
      <p:sp>
        <p:nvSpPr>
          <p:cNvPr id="1280005" name="Text Box 5"/>
          <p:cNvSpPr txBox="1">
            <a:spLocks noChangeArrowheads="1"/>
          </p:cNvSpPr>
          <p:nvPr/>
        </p:nvSpPr>
        <p:spPr bwMode="auto">
          <a:xfrm>
            <a:off x="2779713" y="2971800"/>
            <a:ext cx="3621087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What is the closed form of s</a:t>
            </a:r>
            <a:r>
              <a:rPr lang="en-US" baseline="-25000"/>
              <a:t>n</a:t>
            </a:r>
            <a:r>
              <a:rPr lang="en-US"/>
              <a:t>?</a:t>
            </a:r>
          </a:p>
        </p:txBody>
      </p:sp>
      <p:pic>
        <p:nvPicPr>
          <p:cNvPr id="128001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0588" y="3671888"/>
            <a:ext cx="3630612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14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37100" y="3584575"/>
            <a:ext cx="326390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15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60513" y="4646613"/>
            <a:ext cx="60229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16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81200" y="5381625"/>
            <a:ext cx="4992687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0309" name="Text Box 5"/>
          <p:cNvSpPr txBox="1">
            <a:spLocks noChangeArrowheads="1"/>
          </p:cNvSpPr>
          <p:nvPr/>
        </p:nvSpPr>
        <p:spPr bwMode="auto">
          <a:xfrm>
            <a:off x="3200400" y="6248400"/>
            <a:ext cx="2193925" cy="4699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400"/>
              <a:t>so    </a:t>
            </a:r>
            <a:r>
              <a:rPr kumimoji="0" lang="en-US" sz="2400">
                <a:solidFill>
                  <a:srgbClr val="0000FF"/>
                </a:solidFill>
              </a:rPr>
              <a:t>s</a:t>
            </a:r>
            <a:r>
              <a:rPr kumimoji="0" lang="en-US" sz="2400" baseline="-25000">
                <a:solidFill>
                  <a:srgbClr val="0000FF"/>
                </a:solidFill>
              </a:rPr>
              <a:t>n</a:t>
            </a:r>
            <a:r>
              <a:rPr kumimoji="0" lang="en-US" sz="2400">
                <a:solidFill>
                  <a:srgbClr val="0000FF"/>
                </a:solidFill>
              </a:rPr>
              <a:t> = 2</a:t>
            </a:r>
            <a:r>
              <a:rPr kumimoji="0" lang="en-US" sz="2400" baseline="30000">
                <a:solidFill>
                  <a:srgbClr val="0000FF"/>
                </a:solidFill>
              </a:rPr>
              <a:t>n</a:t>
            </a:r>
            <a:r>
              <a:rPr kumimoji="0" lang="en-US" sz="2400">
                <a:solidFill>
                  <a:srgbClr val="0000FF"/>
                </a:solidFill>
              </a:rPr>
              <a:t> - 1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705600" y="1371600"/>
            <a:ext cx="2286000" cy="1524000"/>
            <a:chOff x="0" y="0"/>
            <a:chExt cx="1609725" cy="962025"/>
          </a:xfrm>
        </p:grpSpPr>
        <p:pic>
          <p:nvPicPr>
            <p:cNvPr id="44045" name="Picture 13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0"/>
              <a:ext cx="1609725" cy="314325"/>
            </a:xfrm>
            <a:prstGeom prst="rect">
              <a:avLst/>
            </a:prstGeom>
            <a:noFill/>
          </p:spPr>
        </p:pic>
        <p:pic>
          <p:nvPicPr>
            <p:cNvPr id="44044" name="Picture 12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304800"/>
              <a:ext cx="1447800" cy="314325"/>
            </a:xfrm>
            <a:prstGeom prst="rect">
              <a:avLst/>
            </a:prstGeom>
            <a:noFill/>
          </p:spPr>
        </p:pic>
        <p:pic>
          <p:nvPicPr>
            <p:cNvPr id="44043" name="Picture 11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628650"/>
              <a:ext cx="1571625" cy="333375"/>
            </a:xfrm>
            <a:prstGeom prst="rect">
              <a:avLst/>
            </a:prstGeom>
            <a:noFill/>
          </p:spPr>
        </p:pic>
      </p:grp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0" y="314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rPr>
              <a:t/>
            </a:r>
            <a:br>
              <a: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rPr>
            </a:b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0" y="628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rPr>
              <a:t/>
            </a:r>
            <a:br>
              <a: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rPr>
            </a:b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Calibri" pitchFamily="34" charset="0"/>
              </a:rPr>
              <a:t/>
            </a:r>
            <a:br>
              <a:rPr kumimoji="1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Calibri" pitchFamily="34" charset="0"/>
              </a:rPr>
            </a:br>
            <a:r>
              <a:rPr kumimoji="1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Calibri" pitchFamily="34" charset="0"/>
              </a:rPr>
              <a:t/>
            </a:r>
            <a:br>
              <a:rPr kumimoji="1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Calibri" pitchFamily="34" charset="0"/>
              </a:rPr>
            </a:b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4724400" y="5105400"/>
            <a:ext cx="14478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334000" y="5715000"/>
            <a:ext cx="533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05" grpId="0" animBg="1" autoUpdateAnimBg="0"/>
      <p:bldP spid="610309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47634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243" y="1143000"/>
            <a:ext cx="830255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8932" y="1981200"/>
            <a:ext cx="701826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4267200"/>
            <a:ext cx="199136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381000" y="228600"/>
            <a:ext cx="8534400" cy="76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8600" y="4114800"/>
            <a:ext cx="86868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8600" y="3124200"/>
            <a:ext cx="8686800" cy="942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" y="2438400"/>
            <a:ext cx="86868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42455" y="2805545"/>
            <a:ext cx="86868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8600" y="2057400"/>
            <a:ext cx="86868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47634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243" y="1143000"/>
            <a:ext cx="830255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828800"/>
            <a:ext cx="199136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180110" y="2486890"/>
            <a:ext cx="6525490" cy="609600"/>
            <a:chOff x="180110" y="2486890"/>
            <a:chExt cx="6525490" cy="609600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68700" y="2486890"/>
              <a:ext cx="31369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180110" y="2590800"/>
              <a:ext cx="3220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 factor the denominator: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14400" y="3181350"/>
            <a:ext cx="6855069" cy="704850"/>
            <a:chOff x="914400" y="3181350"/>
            <a:chExt cx="6855069" cy="704850"/>
          </a:xfrm>
        </p:grpSpPr>
        <p:pic>
          <p:nvPicPr>
            <p:cNvPr id="2150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371600" y="3181350"/>
              <a:ext cx="6397869" cy="70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914400" y="33528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=&gt;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93620" y="4000500"/>
            <a:ext cx="4710011" cy="723900"/>
            <a:chOff x="893620" y="4000500"/>
            <a:chExt cx="4710011" cy="723900"/>
          </a:xfrm>
        </p:grpSpPr>
        <p:pic>
          <p:nvPicPr>
            <p:cNvPr id="21508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371600" y="4000500"/>
              <a:ext cx="4232031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893620" y="417495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=&gt;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93620" y="4886325"/>
            <a:ext cx="3298333" cy="447675"/>
            <a:chOff x="893620" y="4886325"/>
            <a:chExt cx="3298333" cy="447675"/>
          </a:xfrm>
        </p:grpSpPr>
        <p:pic>
          <p:nvPicPr>
            <p:cNvPr id="21509" name="Picture 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371600" y="4886325"/>
              <a:ext cx="2820353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893620" y="490232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=&gt;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48400" y="4572000"/>
            <a:ext cx="1736373" cy="685800"/>
            <a:chOff x="6248400" y="4572000"/>
            <a:chExt cx="1736373" cy="685800"/>
          </a:xfrm>
        </p:grpSpPr>
        <p:sp>
          <p:nvSpPr>
            <p:cNvPr id="14" name="TextBox 13"/>
            <p:cNvSpPr txBox="1"/>
            <p:nvPr/>
          </p:nvSpPr>
          <p:spPr>
            <a:xfrm>
              <a:off x="6248400" y="4572000"/>
              <a:ext cx="1459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x=1 =&gt; a = -1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8400" y="4888468"/>
              <a:ext cx="1736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x=1/2 =&gt; b = 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72350" y="5486401"/>
            <a:ext cx="4452892" cy="762000"/>
            <a:chOff x="1972350" y="5486401"/>
            <a:chExt cx="4452892" cy="762000"/>
          </a:xfrm>
        </p:grpSpPr>
        <p:pic>
          <p:nvPicPr>
            <p:cNvPr id="21510" name="Picture 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514600" y="5486401"/>
              <a:ext cx="3910642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1972350" y="565046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So,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47634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243" y="1143000"/>
            <a:ext cx="830255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828800"/>
            <a:ext cx="199136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1752600"/>
            <a:ext cx="391064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32766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0" y="2743200"/>
            <a:ext cx="227927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Group 35"/>
          <p:cNvGrpSpPr/>
          <p:nvPr/>
        </p:nvGrpSpPr>
        <p:grpSpPr>
          <a:xfrm>
            <a:off x="533399" y="3581400"/>
            <a:ext cx="8382001" cy="762000"/>
            <a:chOff x="533399" y="2667000"/>
            <a:chExt cx="8382001" cy="762000"/>
          </a:xfrm>
        </p:grpSpPr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33399" y="2743200"/>
              <a:ext cx="8374743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Rectangle 26"/>
            <p:cNvSpPr/>
            <p:nvPr/>
          </p:nvSpPr>
          <p:spPr bwMode="auto">
            <a:xfrm>
              <a:off x="533400" y="2667000"/>
              <a:ext cx="8382000" cy="762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429000" y="4724400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of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dirty="0" smtClean="0"/>
              <a:t> is -1.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 bwMode="auto">
          <a:xfrm>
            <a:off x="4572000" y="4419600"/>
            <a:ext cx="228600" cy="304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04800" y="5181600"/>
            <a:ext cx="8382000" cy="762000"/>
            <a:chOff x="304800" y="4267200"/>
            <a:chExt cx="8382000" cy="762000"/>
          </a:xfrm>
        </p:grpSpPr>
        <p:pic>
          <p:nvPicPr>
            <p:cNvPr id="22531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3400" y="4294910"/>
              <a:ext cx="7667413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Rectangle 31"/>
            <p:cNvSpPr/>
            <p:nvPr/>
          </p:nvSpPr>
          <p:spPr bwMode="auto">
            <a:xfrm>
              <a:off x="304800" y="4267200"/>
              <a:ext cx="8382000" cy="762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29000" y="6336268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of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dirty="0" smtClean="0"/>
              <a:t> is 2</a:t>
            </a:r>
            <a:r>
              <a:rPr lang="en-US" baseline="30000" dirty="0" smtClean="0"/>
              <a:t>n+1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 bwMode="auto">
          <a:xfrm>
            <a:off x="4572000" y="6031468"/>
            <a:ext cx="228600" cy="304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>
            <a:off x="5562600" y="2438400"/>
            <a:ext cx="3048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4800600" y="2438400"/>
            <a:ext cx="2057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4" grpId="0"/>
      <p:bldP spid="3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200"/>
            <a:ext cx="529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the coefficient of x</a:t>
            </a:r>
            <a:r>
              <a:rPr lang="en-US" baseline="30000" dirty="0" smtClean="0"/>
              <a:t>17</a:t>
            </a:r>
            <a:r>
              <a:rPr lang="en-US" dirty="0" smtClean="0"/>
              <a:t> in the expansion of </a:t>
            </a:r>
            <a:endParaRPr lang="en-US" dirty="0"/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-533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88800" y="41565"/>
            <a:ext cx="2074545" cy="419100"/>
          </a:xfrm>
          <a:prstGeom prst="rect">
            <a:avLst/>
          </a:prstGeom>
          <a:noFill/>
        </p:spPr>
      </p:pic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114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685800"/>
            <a:ext cx="42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can you get x</a:t>
            </a:r>
            <a:r>
              <a:rPr lang="en-US" baseline="30000" dirty="0" smtClean="0"/>
              <a:t>17</a:t>
            </a:r>
            <a:r>
              <a:rPr lang="en-US" dirty="0" smtClean="0"/>
              <a:t> </a:t>
            </a:r>
            <a:r>
              <a:rPr lang="en-US" dirty="0" smtClean="0"/>
              <a:t>using x</a:t>
            </a:r>
            <a:r>
              <a:rPr lang="en-US" baseline="30000" dirty="0" smtClean="0"/>
              <a:t>5 </a:t>
            </a:r>
            <a:r>
              <a:rPr lang="en-US" dirty="0" smtClean="0"/>
              <a:t>and x</a:t>
            </a:r>
            <a:r>
              <a:rPr lang="en-US" baseline="30000" dirty="0" smtClean="0"/>
              <a:t>7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1371600"/>
            <a:ext cx="462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only way is to take two </a:t>
            </a:r>
            <a:r>
              <a:rPr lang="en-US" dirty="0" smtClean="0"/>
              <a:t>x</a:t>
            </a:r>
            <a:r>
              <a:rPr lang="en-US" baseline="30000" dirty="0" smtClean="0"/>
              <a:t>5 </a:t>
            </a:r>
            <a:r>
              <a:rPr lang="en-US" dirty="0" smtClean="0"/>
              <a:t>and </a:t>
            </a:r>
            <a:r>
              <a:rPr lang="en-US" dirty="0" smtClean="0"/>
              <a:t>one x</a:t>
            </a:r>
            <a:r>
              <a:rPr lang="en-US" baseline="30000" dirty="0" smtClean="0"/>
              <a:t>7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0" y="2175165"/>
            <a:ext cx="9038631" cy="426025"/>
            <a:chOff x="0" y="2175165"/>
            <a:chExt cx="9038631" cy="426025"/>
          </a:xfrm>
        </p:grpSpPr>
        <p:sp>
          <p:nvSpPr>
            <p:cNvPr id="8" name="TextBox 7"/>
            <p:cNvSpPr txBox="1"/>
            <p:nvPr/>
          </p:nvSpPr>
          <p:spPr>
            <a:xfrm>
              <a:off x="0" y="2209800"/>
              <a:ext cx="3156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Since we are talking about: </a:t>
              </a:r>
              <a:endParaRPr lang="en-US" dirty="0"/>
            </a:p>
          </p:txBody>
        </p:sp>
        <p:pic>
          <p:nvPicPr>
            <p:cNvPr id="9" name="Picture 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48000" y="2182090"/>
              <a:ext cx="2074545" cy="419100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029200" y="2175165"/>
              <a:ext cx="400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 we have 20 multiplicands in a term</a:t>
              </a:r>
              <a:endParaRPr lang="en-US" dirty="0"/>
            </a:p>
          </p:txBody>
        </p:sp>
      </p:grp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-53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447800" y="3034145"/>
            <a:ext cx="5458690" cy="442452"/>
            <a:chOff x="1447800" y="3034145"/>
            <a:chExt cx="5458690" cy="442452"/>
          </a:xfrm>
        </p:grpSpPr>
        <p:sp>
          <p:nvSpPr>
            <p:cNvPr id="12" name="TextBox 11"/>
            <p:cNvSpPr txBox="1"/>
            <p:nvPr/>
          </p:nvSpPr>
          <p:spPr>
            <a:xfrm>
              <a:off x="1447800" y="3048000"/>
              <a:ext cx="5230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Ways to choose two </a:t>
              </a:r>
              <a:r>
                <a:rPr lang="en-US" dirty="0" smtClean="0"/>
                <a:t>x</a:t>
              </a:r>
              <a:r>
                <a:rPr lang="en-US" baseline="30000" dirty="0" smtClean="0"/>
                <a:t>5 </a:t>
              </a:r>
              <a:r>
                <a:rPr lang="en-US" dirty="0" smtClean="0"/>
                <a:t>from 20 multiplicands:  </a:t>
              </a:r>
              <a:endParaRPr lang="en-US" dirty="0"/>
            </a:p>
          </p:txBody>
        </p:sp>
        <p:pic>
          <p:nvPicPr>
            <p:cNvPr id="61444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25490" y="3034145"/>
              <a:ext cx="381000" cy="442452"/>
            </a:xfrm>
            <a:prstGeom prst="rect">
              <a:avLst/>
            </a:prstGeom>
            <a:noFill/>
          </p:spPr>
        </p:pic>
      </p:grp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-53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447800" y="3581400"/>
            <a:ext cx="6019800" cy="442452"/>
            <a:chOff x="1447800" y="3581400"/>
            <a:chExt cx="6019800" cy="442452"/>
          </a:xfrm>
        </p:grpSpPr>
        <p:sp>
          <p:nvSpPr>
            <p:cNvPr id="13" name="TextBox 12"/>
            <p:cNvSpPr txBox="1"/>
            <p:nvPr/>
          </p:nvSpPr>
          <p:spPr>
            <a:xfrm>
              <a:off x="1447800" y="3593068"/>
              <a:ext cx="5803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Subsequently, ways to choose one </a:t>
              </a:r>
              <a:r>
                <a:rPr lang="en-US" dirty="0" smtClean="0"/>
                <a:t>x</a:t>
              </a:r>
              <a:r>
                <a:rPr lang="en-US" baseline="30000" dirty="0" smtClean="0"/>
                <a:t>7</a:t>
              </a:r>
              <a:r>
                <a:rPr lang="en-US" dirty="0" smtClean="0"/>
                <a:t> from the rest: </a:t>
              </a:r>
              <a:endParaRPr lang="en-US" dirty="0"/>
            </a:p>
          </p:txBody>
        </p:sp>
        <p:pic>
          <p:nvPicPr>
            <p:cNvPr id="61446" name="Picture 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086600" y="3581400"/>
              <a:ext cx="381000" cy="442452"/>
            </a:xfrm>
            <a:prstGeom prst="rect">
              <a:avLst/>
            </a:prstGeom>
            <a:noFill/>
          </p:spPr>
        </p:pic>
      </p:grp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-53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295400" y="4419600"/>
            <a:ext cx="5972175" cy="495300"/>
            <a:chOff x="1295400" y="4419600"/>
            <a:chExt cx="5972175" cy="495300"/>
          </a:xfrm>
        </p:grpSpPr>
        <p:sp>
          <p:nvSpPr>
            <p:cNvPr id="18" name="TextBox 17"/>
            <p:cNvSpPr txBox="1"/>
            <p:nvPr/>
          </p:nvSpPr>
          <p:spPr>
            <a:xfrm>
              <a:off x="1295400" y="4495800"/>
              <a:ext cx="3369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So, the </a:t>
              </a:r>
              <a:r>
                <a:rPr lang="en-US" dirty="0" smtClean="0"/>
                <a:t>coefficient of x</a:t>
              </a:r>
              <a:r>
                <a:rPr lang="en-US" baseline="30000" dirty="0" smtClean="0"/>
                <a:t>17</a:t>
              </a:r>
              <a:r>
                <a:rPr lang="en-US" dirty="0" smtClean="0"/>
                <a:t> </a:t>
              </a:r>
              <a:r>
                <a:rPr lang="en-US" dirty="0" smtClean="0"/>
                <a:t>is:  </a:t>
              </a:r>
              <a:endParaRPr lang="en-US" dirty="0"/>
            </a:p>
          </p:txBody>
        </p:sp>
        <p:pic>
          <p:nvPicPr>
            <p:cNvPr id="61448" name="Picture 8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19600" y="4419600"/>
              <a:ext cx="2847975" cy="495300"/>
            </a:xfrm>
            <a:prstGeom prst="rect">
              <a:avLst/>
            </a:prstGeom>
            <a:noFill/>
          </p:spPr>
        </p:pic>
      </p:grpSp>
      <p:sp>
        <p:nvSpPr>
          <p:cNvPr id="6146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57200" y="5334000"/>
            <a:ext cx="7968192" cy="952500"/>
            <a:chOff x="457200" y="5334000"/>
            <a:chExt cx="7968192" cy="952500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5334000"/>
              <a:ext cx="4408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You could have done is the other way: </a:t>
              </a:r>
              <a:r>
                <a:rPr lang="en-US" dirty="0" smtClean="0"/>
                <a:t>=</a:t>
              </a:r>
              <a:endParaRPr lang="en-US" dirty="0"/>
            </a:p>
          </p:txBody>
        </p:sp>
        <p:pic>
          <p:nvPicPr>
            <p:cNvPr id="61465" name="Picture 25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62000" y="5791200"/>
              <a:ext cx="7663392" cy="4953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</a:t>
            </a:r>
            <a:r>
              <a:rPr lang="en-US" dirty="0" smtClean="0"/>
              <a:t>60 </a:t>
            </a:r>
            <a:r>
              <a:rPr lang="en-US" dirty="0" smtClean="0"/>
              <a:t>students in </a:t>
            </a:r>
            <a:r>
              <a:rPr lang="en-US" dirty="0" smtClean="0"/>
              <a:t>this class. Now, 6 of you are to be selected to represent this class in an event. How many ways are there to select them?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0067" y="1189303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easily can say the answer is:</a:t>
            </a:r>
            <a:endParaRPr 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1129145"/>
            <a:ext cx="457200" cy="53094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4000" y="1905000"/>
            <a:ext cx="592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we compute this using Generating Function, G(x)?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316" y="2528455"/>
            <a:ext cx="600528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student can either be </a:t>
            </a:r>
          </a:p>
          <a:p>
            <a:r>
              <a:rPr lang="en-US" dirty="0" smtClean="0"/>
              <a:t>	</a:t>
            </a:r>
            <a:r>
              <a:rPr lang="en-US" dirty="0" smtClean="0"/>
              <a:t>	not selected </a:t>
            </a:r>
          </a:p>
          <a:p>
            <a:r>
              <a:rPr lang="en-US" dirty="0" smtClean="0"/>
              <a:t>	</a:t>
            </a:r>
            <a:r>
              <a:rPr lang="en-US" dirty="0" smtClean="0"/>
              <a:t>	or </a:t>
            </a:r>
          </a:p>
          <a:p>
            <a:r>
              <a:rPr lang="en-US" dirty="0" smtClean="0"/>
              <a:t>		selected.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So, the generating function for each student is 1 + x</a:t>
            </a:r>
          </a:p>
          <a:p>
            <a:endParaRPr lang="en-US" dirty="0" smtClean="0"/>
          </a:p>
          <a:p>
            <a:r>
              <a:rPr lang="en-US" dirty="0" smtClean="0"/>
              <a:t>Therefore , by </a:t>
            </a:r>
            <a:r>
              <a:rPr lang="en-US" dirty="0" err="1" smtClean="0"/>
              <a:t>convolutional</a:t>
            </a:r>
            <a:r>
              <a:rPr lang="en-US" dirty="0" smtClean="0"/>
              <a:t> rule, G(x) = (1 + x)</a:t>
            </a:r>
            <a:r>
              <a:rPr lang="en-US" baseline="30000" dirty="0" smtClean="0"/>
              <a:t>60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So, the answer is the coefficient of x</a:t>
            </a:r>
            <a:r>
              <a:rPr lang="en-US" baseline="30000" dirty="0" smtClean="0"/>
              <a:t>6</a:t>
            </a:r>
            <a:r>
              <a:rPr lang="en-US" dirty="0" smtClean="0"/>
              <a:t> = </a:t>
            </a:r>
          </a:p>
          <a:p>
            <a:endParaRPr lang="en-US" dirty="0" smtClean="0"/>
          </a:p>
          <a:p>
            <a:endParaRPr lang="en-US" baseline="30000" dirty="0" smtClean="0"/>
          </a:p>
          <a:p>
            <a:endParaRPr lang="en-US" baseline="30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00800" y="2777835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30000" dirty="0" smtClean="0"/>
              <a:t>0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 </a:t>
            </a:r>
            <a:r>
              <a:rPr lang="en-US" dirty="0" smtClean="0"/>
              <a:t>occupies </a:t>
            </a:r>
            <a:r>
              <a:rPr lang="en-US" dirty="0" smtClean="0"/>
              <a:t>0 </a:t>
            </a:r>
            <a:r>
              <a:rPr lang="en-US" dirty="0" smtClean="0"/>
              <a:t>place</a:t>
            </a:r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 </a:t>
            </a:r>
            <a:r>
              <a:rPr lang="en-US" dirty="0" smtClean="0"/>
              <a:t>occupies </a:t>
            </a:r>
            <a:r>
              <a:rPr lang="en-US" dirty="0" smtClean="0"/>
              <a:t>1 </a:t>
            </a:r>
            <a:r>
              <a:rPr lang="en-US" dirty="0" smtClean="0"/>
              <a:t>place.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733800" y="2971800"/>
            <a:ext cx="2590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429000" y="3505200"/>
            <a:ext cx="2971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4913893"/>
            <a:ext cx="457200" cy="530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6952" y="1"/>
            <a:ext cx="7114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integer solutions to the equation </a:t>
            </a:r>
            <a:r>
              <a:rPr lang="en-US" dirty="0" smtClean="0"/>
              <a:t> a + b + c = 6 satisfy 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-1 &lt;= a &lt;= 2 and </a:t>
            </a:r>
          </a:p>
          <a:p>
            <a:r>
              <a:rPr lang="en-US" dirty="0" smtClean="0"/>
              <a:t>	</a:t>
            </a:r>
            <a:r>
              <a:rPr lang="en-US" dirty="0" smtClean="0"/>
              <a:t>	1 &lt;= b, c &lt;=4?</a:t>
            </a:r>
            <a:endParaRPr lang="en-US" dirty="0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-609600" y="-228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04800" y="914400"/>
            <a:ext cx="4741545" cy="369332"/>
            <a:chOff x="304800" y="914400"/>
            <a:chExt cx="4741545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304800" y="914400"/>
              <a:ext cx="2784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 a contributes:  </a:t>
              </a:r>
              <a:endParaRPr lang="en-US" dirty="0"/>
            </a:p>
          </p:txBody>
        </p:sp>
        <p:pic>
          <p:nvPicPr>
            <p:cNvPr id="60417" name="Picture 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71800" y="928688"/>
              <a:ext cx="2074545" cy="342900"/>
            </a:xfrm>
            <a:prstGeom prst="rect">
              <a:avLst/>
            </a:prstGeom>
            <a:noFill/>
          </p:spPr>
        </p:pic>
      </p:grp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-609600" y="419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-609600" y="-228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-609600" y="419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00040" y="1307068"/>
            <a:ext cx="4729160" cy="812244"/>
            <a:chOff x="300040" y="1307068"/>
            <a:chExt cx="4729160" cy="812244"/>
          </a:xfrm>
        </p:grpSpPr>
        <p:pic>
          <p:nvPicPr>
            <p:cNvPr id="60420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71800" y="1309688"/>
              <a:ext cx="2057400" cy="360947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304800" y="1307068"/>
              <a:ext cx="2784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 b contributes:  </a:t>
              </a:r>
              <a:endParaRPr lang="en-US" dirty="0"/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67040" y="1752600"/>
              <a:ext cx="2057400" cy="360947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300040" y="1749980"/>
              <a:ext cx="2784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 c contributes:  </a:t>
              </a:r>
              <a:endParaRPr lang="en-US" dirty="0"/>
            </a:p>
          </p:txBody>
        </p:sp>
      </p:grp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-609600" y="-228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286000"/>
            <a:ext cx="6675120" cy="304800"/>
          </a:xfrm>
          <a:prstGeom prst="rect">
            <a:avLst/>
          </a:prstGeom>
          <a:noFill/>
        </p:spPr>
      </p:pic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-609600" y="419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-609600" y="-228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0426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9112" y="2743200"/>
            <a:ext cx="6019800" cy="304800"/>
          </a:xfrm>
          <a:prstGeom prst="rect">
            <a:avLst/>
          </a:prstGeom>
          <a:noFill/>
        </p:spPr>
      </p:pic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-609600" y="419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-609600" y="-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-609600" y="-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0431" name="Picture 1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259" y="3124200"/>
            <a:ext cx="2554605" cy="342900"/>
          </a:xfrm>
          <a:prstGeom prst="rect">
            <a:avLst/>
          </a:prstGeom>
          <a:noFill/>
        </p:spPr>
      </p:pic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-609600" y="-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0433" name="Picture 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9881" y="3505200"/>
            <a:ext cx="1341783" cy="685800"/>
          </a:xfrm>
          <a:prstGeom prst="rect">
            <a:avLst/>
          </a:prstGeom>
          <a:noFill/>
        </p:spPr>
      </p:pic>
      <p:pic>
        <p:nvPicPr>
          <p:cNvPr id="60436" name="Picture 20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82140" y="3657600"/>
            <a:ext cx="3909060" cy="342900"/>
          </a:xfrm>
          <a:prstGeom prst="rect">
            <a:avLst/>
          </a:prstGeom>
          <a:noFill/>
        </p:spPr>
      </p:pic>
      <p:pic>
        <p:nvPicPr>
          <p:cNvPr id="60435" name="Picture 1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4229100"/>
            <a:ext cx="3703320" cy="342900"/>
          </a:xfrm>
          <a:prstGeom prst="rect">
            <a:avLst/>
          </a:prstGeom>
          <a:noFill/>
        </p:spPr>
      </p:pic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-609600" y="-228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-609600" y="419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39" name="Rectangle 23"/>
          <p:cNvSpPr>
            <a:spLocks noChangeArrowheads="1"/>
          </p:cNvSpPr>
          <p:nvPr/>
        </p:nvSpPr>
        <p:spPr bwMode="auto">
          <a:xfrm>
            <a:off x="-609600" y="609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759" y="4876800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can we get the coefficient of x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-76200" y="5297269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1: x</a:t>
            </a:r>
            <a:r>
              <a:rPr lang="en-US" baseline="30000" dirty="0" smtClean="0">
                <a:sym typeface="Symbol"/>
              </a:rPr>
              <a:t>5</a:t>
            </a:r>
            <a:r>
              <a:rPr lang="en-US" dirty="0" smtClean="0"/>
              <a:t> @ A </a:t>
            </a:r>
            <a:r>
              <a:rPr lang="en-US" dirty="0" smtClean="0">
                <a:sym typeface="Symbol"/>
              </a:rPr>
              <a:t> x</a:t>
            </a:r>
            <a:r>
              <a:rPr lang="en-US" baseline="30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@ B =&gt; </a:t>
            </a:r>
          </a:p>
          <a:p>
            <a:r>
              <a:rPr lang="en-US" dirty="0" smtClean="0">
                <a:sym typeface="Symbol"/>
              </a:rPr>
              <a:t> </a:t>
            </a:r>
          </a:p>
          <a:p>
            <a:r>
              <a:rPr lang="en-US" dirty="0" smtClean="0">
                <a:sym typeface="Symbol"/>
              </a:rPr>
              <a:t>Case 2: </a:t>
            </a:r>
            <a:r>
              <a:rPr lang="en-US" dirty="0" smtClean="0"/>
              <a:t>x</a:t>
            </a:r>
            <a:r>
              <a:rPr lang="en-US" baseline="30000" dirty="0" smtClean="0">
                <a:sym typeface="Symbol"/>
              </a:rPr>
              <a:t>1</a:t>
            </a:r>
            <a:r>
              <a:rPr lang="en-US" dirty="0" smtClean="0"/>
              <a:t> </a:t>
            </a:r>
            <a:r>
              <a:rPr lang="en-US" dirty="0" smtClean="0"/>
              <a:t>@ A </a:t>
            </a:r>
            <a:r>
              <a:rPr lang="en-US" dirty="0" smtClean="0">
                <a:sym typeface="Symbol"/>
              </a:rPr>
              <a:t> </a:t>
            </a:r>
            <a:r>
              <a:rPr lang="en-US" dirty="0" smtClean="0">
                <a:sym typeface="Symbol"/>
              </a:rPr>
              <a:t>x</a:t>
            </a:r>
            <a:r>
              <a:rPr lang="en-US" baseline="30000" dirty="0" smtClean="0">
                <a:sym typeface="Symbol"/>
              </a:rPr>
              <a:t>5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@ </a:t>
            </a:r>
            <a:r>
              <a:rPr lang="en-US" dirty="0" smtClean="0">
                <a:sym typeface="Symbol"/>
              </a:rPr>
              <a:t>B =&gt; 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775855" y="4405745"/>
            <a:ext cx="3491345" cy="535587"/>
            <a:chOff x="775855" y="4405745"/>
            <a:chExt cx="3491345" cy="535587"/>
          </a:xfrm>
        </p:grpSpPr>
        <p:sp>
          <p:nvSpPr>
            <p:cNvPr id="34" name="Left Brace 33"/>
            <p:cNvSpPr/>
            <p:nvPr/>
          </p:nvSpPr>
          <p:spPr bwMode="auto">
            <a:xfrm rot="16200000">
              <a:off x="1842655" y="3338945"/>
              <a:ext cx="304800" cy="24384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35" name="Left Brace 34"/>
            <p:cNvSpPr/>
            <p:nvPr/>
          </p:nvSpPr>
          <p:spPr bwMode="auto">
            <a:xfrm rot="16200000">
              <a:off x="3605645" y="4062845"/>
              <a:ext cx="304800" cy="101831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33018" y="4572000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57018" y="45720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pic>
        <p:nvPicPr>
          <p:cNvPr id="60440" name="Picture 2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76800" y="3962400"/>
            <a:ext cx="41148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42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0441" name="Picture 25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599" y="5219700"/>
            <a:ext cx="2118783" cy="495300"/>
          </a:xfrm>
          <a:prstGeom prst="rect">
            <a:avLst/>
          </a:prstGeom>
          <a:noFill/>
        </p:spPr>
      </p:pic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45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0444" name="Picture 28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599" y="5791200"/>
            <a:ext cx="1816100" cy="495300"/>
          </a:xfrm>
          <a:prstGeom prst="rect">
            <a:avLst/>
          </a:prstGeom>
          <a:noFill/>
        </p:spPr>
      </p:pic>
      <p:sp>
        <p:nvSpPr>
          <p:cNvPr id="60446" name="Rectangle 30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>
            <a:off x="5105399" y="5562600"/>
            <a:ext cx="3810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0447" name="Picture 3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599" y="5486400"/>
            <a:ext cx="3315758" cy="495300"/>
          </a:xfrm>
          <a:prstGeom prst="rect">
            <a:avLst/>
          </a:prstGeom>
          <a:noFill/>
        </p:spPr>
      </p:pic>
      <p:sp>
        <p:nvSpPr>
          <p:cNvPr id="60449" name="Rectangle 3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0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4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"/>
            <a:ext cx="844061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762000"/>
            <a:ext cx="49434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0" y="1600200"/>
            <a:ext cx="7886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855" y="3429000"/>
            <a:ext cx="31432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0400" y="2971800"/>
            <a:ext cx="242422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6864324" y="3059668"/>
            <a:ext cx="2432076" cy="1055132"/>
            <a:chOff x="6864324" y="3059668"/>
            <a:chExt cx="2432076" cy="1055132"/>
          </a:xfrm>
        </p:grpSpPr>
        <p:pic>
          <p:nvPicPr>
            <p:cNvPr id="63496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420504" y="3552825"/>
              <a:ext cx="141922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6864324" y="3059668"/>
              <a:ext cx="2432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 the numerator of 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34000" y="2743200"/>
            <a:ext cx="1717137" cy="1620980"/>
            <a:chOff x="5334000" y="2743200"/>
            <a:chExt cx="1717137" cy="1620980"/>
          </a:xfrm>
        </p:grpSpPr>
        <p:sp>
          <p:nvSpPr>
            <p:cNvPr id="8" name="TextBox 7"/>
            <p:cNvSpPr txBox="1"/>
            <p:nvPr/>
          </p:nvSpPr>
          <p:spPr>
            <a:xfrm>
              <a:off x="5765919" y="2971800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30000" dirty="0" smtClean="0"/>
                <a:t>3</a:t>
              </a:r>
              <a:r>
                <a:rPr lang="en-US" dirty="0" smtClean="0"/>
                <a:t> is 0 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65919" y="3343688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30000" dirty="0" smtClean="0"/>
                <a:t>2</a:t>
              </a:r>
              <a:r>
                <a:rPr lang="en-US" dirty="0" smtClean="0"/>
                <a:t> is 0 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45107" y="3657600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30000" dirty="0" smtClean="0"/>
                <a:t>1</a:t>
              </a:r>
              <a:r>
                <a:rPr lang="en-US" dirty="0" smtClean="0"/>
                <a:t> is 0 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65919" y="3994848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30000" dirty="0" smtClean="0"/>
                <a:t>0</a:t>
              </a:r>
              <a:r>
                <a:rPr lang="en-US" dirty="0" smtClean="0"/>
                <a:t> is 1 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34000" y="2743200"/>
              <a:ext cx="171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Coefficient of</a:t>
              </a:r>
              <a:endParaRPr lang="en-US" dirty="0"/>
            </a:p>
          </p:txBody>
        </p:sp>
      </p:grpSp>
      <p:pic>
        <p:nvPicPr>
          <p:cNvPr id="6349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2038" y="4419600"/>
            <a:ext cx="70199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33513" y="5810250"/>
            <a:ext cx="62769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04800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will be the closed form of: </a:t>
            </a:r>
            <a:endParaRPr lang="en-US" dirty="0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61345" y="193965"/>
            <a:ext cx="2235200" cy="609600"/>
          </a:xfrm>
          <a:prstGeom prst="rect">
            <a:avLst/>
          </a:prstGeom>
          <a:noFill/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1325" y="838200"/>
            <a:ext cx="3181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215" y="1711035"/>
            <a:ext cx="25812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58885" y="2362200"/>
            <a:ext cx="9715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32910" y="3061855"/>
            <a:ext cx="14001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5814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625" y="4095750"/>
            <a:ext cx="254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087090" y="41148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Putting x = 0 in 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6450" y="3913910"/>
            <a:ext cx="3181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442571" y="3657600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Putting x = 0 in G(x) </a:t>
            </a:r>
            <a:endParaRPr lang="en-US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7625" y="3699165"/>
            <a:ext cx="14001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3866" y="5362575"/>
            <a:ext cx="2481134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611580" y="413339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</a:t>
            </a:r>
            <a:endParaRPr lang="en-US" dirty="0"/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56400" y="5029200"/>
            <a:ext cx="2235200" cy="609600"/>
          </a:xfrm>
          <a:prstGeom prst="rect">
            <a:avLst/>
          </a:prstGeom>
          <a:noFill/>
        </p:spPr>
      </p:pic>
      <p:cxnSp>
        <p:nvCxnSpPr>
          <p:cNvPr id="19" name="Straight Arrow Connector 18"/>
          <p:cNvCxnSpPr/>
          <p:nvPr/>
        </p:nvCxnSpPr>
        <p:spPr bwMode="auto">
          <a:xfrm>
            <a:off x="7696200" y="4648200"/>
            <a:ext cx="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76600" y="457200"/>
            <a:ext cx="2608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Simple Examples</a:t>
            </a:r>
          </a:p>
        </p:txBody>
      </p:sp>
      <p:pic>
        <p:nvPicPr>
          <p:cNvPr id="131277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6150" y="1384300"/>
            <a:ext cx="725963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2774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3138" y="2292350"/>
            <a:ext cx="7259637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2776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7650" y="3206750"/>
            <a:ext cx="85994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2777" name="Rectangle 9"/>
          <p:cNvSpPr>
            <a:spLocks noChangeArrowheads="1"/>
          </p:cNvSpPr>
          <p:nvPr/>
        </p:nvSpPr>
        <p:spPr bwMode="auto">
          <a:xfrm>
            <a:off x="1752600" y="4208463"/>
            <a:ext cx="5638800" cy="120173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pattern here is simple: </a:t>
            </a:r>
          </a:p>
          <a:p>
            <a:pPr>
              <a:lnSpc>
                <a:spcPct val="150000"/>
              </a:lnSpc>
            </a:pPr>
            <a:r>
              <a:rPr lang="en-US"/>
              <a:t>the i-th term in the sequence (indexing from 0) is the coefficient of x</a:t>
            </a:r>
            <a:r>
              <a:rPr lang="en-US" sz="2000" baseline="30000"/>
              <a:t>i</a:t>
            </a:r>
            <a:r>
              <a:rPr lang="en-US"/>
              <a:t> in the generating function.</a:t>
            </a:r>
          </a:p>
        </p:txBody>
      </p:sp>
      <p:sp>
        <p:nvSpPr>
          <p:cNvPr id="1312778" name="Text Box 10"/>
          <p:cNvSpPr txBox="1">
            <a:spLocks noChangeArrowheads="1"/>
          </p:cNvSpPr>
          <p:nvPr/>
        </p:nvSpPr>
        <p:spPr bwMode="auto">
          <a:xfrm>
            <a:off x="1144588" y="5908675"/>
            <a:ext cx="6942137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 is the generating function for &lt;1,1,1,1,1,1,1,………………………&gt;?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777" grpId="0" animBg="1"/>
      <p:bldP spid="131277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61376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There are 30 identical souvenirs, to be distributed among the 50 </a:t>
            </a:r>
            <a:r>
              <a:rPr lang="en-US" dirty="0" smtClean="0"/>
              <a:t>trainees</a:t>
            </a:r>
            <a:r>
              <a:rPr lang="en-US" dirty="0" smtClean="0"/>
              <a:t>, and each trainee </a:t>
            </a:r>
            <a:r>
              <a:rPr lang="en-US" dirty="0" smtClean="0"/>
              <a:t>may get </a:t>
            </a:r>
            <a:r>
              <a:rPr lang="en-US" dirty="0" smtClean="0"/>
              <a:t>more than one souvenir. How many ways are there </a:t>
            </a:r>
            <a:r>
              <a:rPr lang="en-US" dirty="0" smtClean="0"/>
              <a:t>to distribute </a:t>
            </a:r>
            <a:r>
              <a:rPr lang="en-US" dirty="0" smtClean="0"/>
              <a:t>the 30 souvenirs among the </a:t>
            </a:r>
            <a:r>
              <a:rPr lang="en-US" dirty="0" smtClean="0"/>
              <a:t>50 trainees?</a:t>
            </a:r>
            <a:endParaRPr lang="en-US" dirty="0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1577" y="1639669"/>
            <a:ext cx="8916223" cy="874931"/>
            <a:chOff x="151577" y="1639669"/>
            <a:chExt cx="8916223" cy="874931"/>
          </a:xfrm>
        </p:grpSpPr>
        <p:sp>
          <p:nvSpPr>
            <p:cNvPr id="3" name="TextBox 2"/>
            <p:cNvSpPr txBox="1"/>
            <p:nvPr/>
          </p:nvSpPr>
          <p:spPr>
            <a:xfrm>
              <a:off x="151577" y="1639669"/>
              <a:ext cx="89162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Each student may get 0 OR 1 OR 2 OR … souvenirs, thus contributing a factor </a:t>
              </a:r>
              <a:r>
                <a:rPr lang="en-US" dirty="0" smtClean="0"/>
                <a:t>of: </a:t>
              </a:r>
              <a:r>
                <a:rPr lang="en-US" dirty="0" smtClean="0"/>
                <a:t/>
              </a:r>
              <a:br>
                <a:rPr lang="en-US" dirty="0" smtClean="0"/>
              </a:br>
              <a:endParaRPr lang="en-US" dirty="0"/>
            </a:p>
          </p:txBody>
        </p:sp>
        <p:pic>
          <p:nvPicPr>
            <p:cNvPr id="66561" name="Picture 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71800" y="2095500"/>
              <a:ext cx="2891790" cy="419100"/>
            </a:xfrm>
            <a:prstGeom prst="rect">
              <a:avLst/>
            </a:prstGeom>
            <a:noFill/>
          </p:spPr>
        </p:pic>
      </p:grp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2590800"/>
            <a:ext cx="6412230" cy="685800"/>
          </a:xfrm>
          <a:prstGeom prst="rect">
            <a:avLst/>
          </a:prstGeom>
          <a:noFill/>
        </p:spPr>
      </p:pic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3505200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need to compute the coefficient of x</a:t>
            </a:r>
            <a:r>
              <a:rPr lang="en-US" baseline="30000" dirty="0" smtClean="0"/>
              <a:t>30</a:t>
            </a:r>
            <a:endParaRPr 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4267200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coefficient of </a:t>
            </a:r>
            <a:r>
              <a:rPr lang="en-US" dirty="0" smtClean="0"/>
              <a:t>x</a:t>
            </a:r>
            <a:r>
              <a:rPr lang="en-US" baseline="30000" dirty="0" smtClean="0"/>
              <a:t>30</a:t>
            </a:r>
            <a:r>
              <a:rPr lang="en-US" dirty="0" smtClean="0"/>
              <a:t> is: </a:t>
            </a:r>
            <a:endParaRPr lang="en-US" baseline="30000" dirty="0" smtClean="0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6567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4191000"/>
            <a:ext cx="4182533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8392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There </a:t>
            </a:r>
            <a:r>
              <a:rPr lang="en-US" dirty="0" smtClean="0"/>
              <a:t>are 20 bags, each containing a $5 </a:t>
            </a:r>
            <a:r>
              <a:rPr lang="en-US" dirty="0" smtClean="0"/>
              <a:t>coin and </a:t>
            </a:r>
            <a:r>
              <a:rPr lang="en-US" dirty="0" smtClean="0"/>
              <a:t>a $7 coin. </a:t>
            </a:r>
            <a:r>
              <a:rPr lang="en-US" dirty="0" smtClean="0"/>
              <a:t>You </a:t>
            </a:r>
            <a:r>
              <a:rPr lang="en-US" dirty="0" smtClean="0"/>
              <a:t>can use at most </a:t>
            </a:r>
            <a:r>
              <a:rPr lang="en-US" dirty="0" smtClean="0"/>
              <a:t>one </a:t>
            </a:r>
            <a:r>
              <a:rPr lang="en-US" dirty="0" smtClean="0"/>
              <a:t>coin from each bag, in how many different ways can </a:t>
            </a:r>
            <a:r>
              <a:rPr lang="en-US" dirty="0" smtClean="0"/>
              <a:t>we pay </a:t>
            </a:r>
            <a:r>
              <a:rPr lang="en-US" dirty="0" smtClean="0"/>
              <a:t>$17, assuming that all coins are distinguishable (i.e. the $5 coin from the first bag </a:t>
            </a:r>
            <a:r>
              <a:rPr lang="en-US" dirty="0" smtClean="0"/>
              <a:t>is considered to </a:t>
            </a:r>
            <a:r>
              <a:rPr lang="en-US" dirty="0" smtClean="0"/>
              <a:t>be different from that in the second bag, and so on)? 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How to </a:t>
            </a:r>
            <a:r>
              <a:rPr lang="en-US" dirty="0" smtClean="0"/>
              <a:t>pay $</a:t>
            </a:r>
            <a:r>
              <a:rPr lang="en-US" dirty="0" smtClean="0"/>
              <a:t>17?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You have to use two </a:t>
            </a:r>
            <a:r>
              <a:rPr lang="en-US" dirty="0" smtClean="0"/>
              <a:t>$5 coins and one $7 coin. 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How many ways to choose </a:t>
            </a:r>
            <a:r>
              <a:rPr lang="en-US" dirty="0" smtClean="0"/>
              <a:t>two $5 coins from the 20 </a:t>
            </a:r>
            <a:r>
              <a:rPr lang="en-US" dirty="0" smtClean="0"/>
              <a:t>bags?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How many ways to </a:t>
            </a:r>
            <a:r>
              <a:rPr lang="en-US" dirty="0" smtClean="0"/>
              <a:t>choose a $7 coin from the remaining 18 </a:t>
            </a:r>
            <a:r>
              <a:rPr lang="en-US" dirty="0" smtClean="0"/>
              <a:t>bags?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So, the result is 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5600" y="3505200"/>
            <a:ext cx="381000" cy="442452"/>
          </a:xfrm>
          <a:prstGeom prst="rect">
            <a:avLst/>
          </a:prstGeom>
          <a:noFill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15200" y="4267200"/>
            <a:ext cx="381000" cy="442452"/>
          </a:xfrm>
          <a:prstGeom prst="rect">
            <a:avLst/>
          </a:prstGeom>
          <a:noFill/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57425" y="5105400"/>
            <a:ext cx="2847975" cy="495300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1385455" y="6057900"/>
            <a:ext cx="6327890" cy="419100"/>
            <a:chOff x="1385455" y="6057900"/>
            <a:chExt cx="6327890" cy="419100"/>
          </a:xfrm>
        </p:grpSpPr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38800" y="6057900"/>
              <a:ext cx="2074545" cy="4191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385455" y="6057900"/>
              <a:ext cx="452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This is in fact the </a:t>
              </a:r>
              <a:r>
                <a:rPr lang="en-US" dirty="0" smtClean="0"/>
                <a:t>coefficient of x</a:t>
              </a:r>
              <a:r>
                <a:rPr lang="en-US" baseline="30000" dirty="0" smtClean="0"/>
                <a:t>17</a:t>
              </a:r>
              <a:r>
                <a:rPr lang="en-US" dirty="0" smtClean="0"/>
                <a:t> </a:t>
              </a:r>
              <a:r>
                <a:rPr lang="en-US" dirty="0" smtClean="0"/>
                <a:t>in   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Box 2"/>
          <p:cNvSpPr txBox="1">
            <a:spLocks noChangeArrowheads="1"/>
          </p:cNvSpPr>
          <p:nvPr/>
        </p:nvSpPr>
        <p:spPr bwMode="auto">
          <a:xfrm>
            <a:off x="3144838" y="152400"/>
            <a:ext cx="2722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Geometric Series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209800" y="1219200"/>
          <a:ext cx="4724400" cy="577850"/>
        </p:xfrm>
        <a:graphic>
          <a:graphicData uri="http://schemas.openxmlformats.org/presentationml/2006/ole">
            <p:oleObj spid="_x0000_s1026" name="Equation" r:id="rId3" imgW="1968480" imgH="241200" progId="">
              <p:embed/>
            </p:oleObj>
          </a:graphicData>
        </a:graphic>
      </p:graphicFrame>
      <p:sp>
        <p:nvSpPr>
          <p:cNvPr id="1314820" name="Text Box 4"/>
          <p:cNvSpPr txBox="1">
            <a:spLocks noChangeArrowheads="1"/>
          </p:cNvSpPr>
          <p:nvPr/>
        </p:nvSpPr>
        <p:spPr bwMode="auto">
          <a:xfrm>
            <a:off x="2209800" y="1981200"/>
            <a:ext cx="473551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 is the closed form expression of G</a:t>
            </a:r>
            <a:r>
              <a:rPr lang="en-US" baseline="-25000"/>
              <a:t>n</a:t>
            </a:r>
            <a:r>
              <a:rPr lang="en-US"/>
              <a:t>?</a:t>
            </a:r>
          </a:p>
        </p:txBody>
      </p:sp>
      <p:graphicFrame>
        <p:nvGraphicFramePr>
          <p:cNvPr id="1314821" name="Object 5"/>
          <p:cNvGraphicFramePr>
            <a:graphicFrameLocks noChangeAspect="1"/>
          </p:cNvGraphicFramePr>
          <p:nvPr/>
        </p:nvGraphicFramePr>
        <p:xfrm>
          <a:off x="1871663" y="2743200"/>
          <a:ext cx="5330825" cy="652463"/>
        </p:xfrm>
        <a:graphic>
          <a:graphicData uri="http://schemas.openxmlformats.org/presentationml/2006/ole">
            <p:oleObj spid="_x0000_s1027" name="Equation" r:id="rId4" imgW="1968480" imgH="241200" progId="">
              <p:embed/>
            </p:oleObj>
          </a:graphicData>
        </a:graphic>
      </p:graphicFrame>
      <p:graphicFrame>
        <p:nvGraphicFramePr>
          <p:cNvPr id="1314822" name="Object 6"/>
          <p:cNvGraphicFramePr>
            <a:graphicFrameLocks noChangeAspect="1"/>
          </p:cNvGraphicFramePr>
          <p:nvPr/>
        </p:nvGraphicFramePr>
        <p:xfrm>
          <a:off x="1676400" y="3462338"/>
          <a:ext cx="6477000" cy="660400"/>
        </p:xfrm>
        <a:graphic>
          <a:graphicData uri="http://schemas.openxmlformats.org/presentationml/2006/ole">
            <p:oleObj spid="_x0000_s1028" name="Equation" r:id="rId5" imgW="2361960" imgH="241200" progId="">
              <p:embed/>
            </p:oleObj>
          </a:graphicData>
        </a:graphic>
      </p:graphicFrame>
      <p:sp>
        <p:nvSpPr>
          <p:cNvPr id="1314823" name="Line 7"/>
          <p:cNvSpPr>
            <a:spLocks noChangeShapeType="1"/>
          </p:cNvSpPr>
          <p:nvPr/>
        </p:nvSpPr>
        <p:spPr bwMode="auto">
          <a:xfrm>
            <a:off x="1447800" y="41910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4824" name="Line 8"/>
          <p:cNvSpPr>
            <a:spLocks noChangeShapeType="1"/>
          </p:cNvSpPr>
          <p:nvPr/>
        </p:nvSpPr>
        <p:spPr bwMode="auto">
          <a:xfrm flipH="1">
            <a:off x="3505200" y="2667000"/>
            <a:ext cx="304800" cy="14478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4825" name="Line 9"/>
          <p:cNvSpPr>
            <a:spLocks noChangeShapeType="1"/>
          </p:cNvSpPr>
          <p:nvPr/>
        </p:nvSpPr>
        <p:spPr bwMode="auto">
          <a:xfrm flipH="1">
            <a:off x="4038600" y="2667000"/>
            <a:ext cx="304800" cy="14478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4826" name="Line 10"/>
          <p:cNvSpPr>
            <a:spLocks noChangeShapeType="1"/>
          </p:cNvSpPr>
          <p:nvPr/>
        </p:nvSpPr>
        <p:spPr bwMode="auto">
          <a:xfrm flipH="1">
            <a:off x="6705600" y="2667000"/>
            <a:ext cx="304800" cy="14478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4829" name="Text Box 13"/>
          <p:cNvSpPr txBox="1">
            <a:spLocks noChangeArrowheads="1"/>
          </p:cNvSpPr>
          <p:nvPr/>
        </p:nvSpPr>
        <p:spPr bwMode="auto">
          <a:xfrm>
            <a:off x="1131888" y="4419600"/>
            <a:ext cx="16875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sz="3200">
                <a:solidFill>
                  <a:srgbClr val="3333FF"/>
                </a:solidFill>
              </a:rPr>
              <a:t>G</a:t>
            </a:r>
            <a:r>
              <a:rPr kumimoji="0" lang="en-US" sz="3200" baseline="-25000">
                <a:solidFill>
                  <a:srgbClr val="3333FF"/>
                </a:solidFill>
              </a:rPr>
              <a:t>n</a:t>
            </a:r>
            <a:r>
              <a:rPr kumimoji="0" lang="en-US" sz="3200">
                <a:solidFill>
                  <a:srgbClr val="3333FF"/>
                </a:solidFill>
                <a:sym typeface="Symbol" pitchFamily="18" charset="2"/>
              </a:rPr>
              <a:t></a:t>
            </a:r>
            <a:r>
              <a:rPr kumimoji="0" lang="en-US" sz="3200">
                <a:solidFill>
                  <a:srgbClr val="3333FF"/>
                </a:solidFill>
              </a:rPr>
              <a:t>xG</a:t>
            </a:r>
            <a:r>
              <a:rPr kumimoji="0" lang="en-US" sz="3200" baseline="-25000">
                <a:solidFill>
                  <a:srgbClr val="3333FF"/>
                </a:solidFill>
              </a:rPr>
              <a:t>n</a:t>
            </a:r>
            <a:r>
              <a:rPr kumimoji="0" lang="en-US" sz="3200">
                <a:solidFill>
                  <a:srgbClr val="3333FF"/>
                </a:solidFill>
              </a:rPr>
              <a:t>=</a:t>
            </a:r>
          </a:p>
        </p:txBody>
      </p:sp>
      <p:sp>
        <p:nvSpPr>
          <p:cNvPr id="1314830" name="Text Box 14"/>
          <p:cNvSpPr txBox="1">
            <a:spLocks noChangeArrowheads="1"/>
          </p:cNvSpPr>
          <p:nvPr/>
        </p:nvSpPr>
        <p:spPr bwMode="auto">
          <a:xfrm>
            <a:off x="2986088" y="44196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sz="3200">
                <a:solidFill>
                  <a:srgbClr val="3333FF"/>
                </a:solidFill>
              </a:rPr>
              <a:t>1</a:t>
            </a:r>
          </a:p>
        </p:txBody>
      </p:sp>
      <p:graphicFrame>
        <p:nvGraphicFramePr>
          <p:cNvPr id="1314832" name="Object 16"/>
          <p:cNvGraphicFramePr>
            <a:graphicFrameLocks noChangeAspect="1"/>
          </p:cNvGraphicFramePr>
          <p:nvPr/>
        </p:nvGraphicFramePr>
        <p:xfrm>
          <a:off x="3248025" y="5386388"/>
          <a:ext cx="2732088" cy="1327150"/>
        </p:xfrm>
        <a:graphic>
          <a:graphicData uri="http://schemas.openxmlformats.org/presentationml/2006/ole">
            <p:oleObj spid="_x0000_s1029" name="Equation" r:id="rId6" imgW="939600" imgH="457200" progId="">
              <p:embed/>
            </p:oleObj>
          </a:graphicData>
        </a:graphic>
      </p:graphicFrame>
      <p:sp>
        <p:nvSpPr>
          <p:cNvPr id="1314833" name="Rectangle 17"/>
          <p:cNvSpPr>
            <a:spLocks noChangeArrowheads="1"/>
          </p:cNvSpPr>
          <p:nvPr/>
        </p:nvSpPr>
        <p:spPr bwMode="auto">
          <a:xfrm>
            <a:off x="3124200" y="5257800"/>
            <a:ext cx="2971800" cy="1509713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Text Box 18"/>
          <p:cNvSpPr txBox="1">
            <a:spLocks noChangeArrowheads="1"/>
          </p:cNvSpPr>
          <p:nvPr/>
        </p:nvSpPr>
        <p:spPr bwMode="auto">
          <a:xfrm>
            <a:off x="4876800" y="1295400"/>
            <a:ext cx="492125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……</a:t>
            </a:r>
          </a:p>
        </p:txBody>
      </p:sp>
      <p:sp>
        <p:nvSpPr>
          <p:cNvPr id="1314835" name="Text Box 19"/>
          <p:cNvSpPr txBox="1">
            <a:spLocks noChangeArrowheads="1"/>
          </p:cNvSpPr>
          <p:nvPr/>
        </p:nvSpPr>
        <p:spPr bwMode="auto">
          <a:xfrm>
            <a:off x="4918075" y="2833688"/>
            <a:ext cx="492125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……</a:t>
            </a:r>
          </a:p>
        </p:txBody>
      </p:sp>
      <p:sp>
        <p:nvSpPr>
          <p:cNvPr id="1314836" name="Text Box 20"/>
          <p:cNvSpPr txBox="1">
            <a:spLocks noChangeArrowheads="1"/>
          </p:cNvSpPr>
          <p:nvPr/>
        </p:nvSpPr>
        <p:spPr bwMode="auto">
          <a:xfrm>
            <a:off x="5638800" y="3581400"/>
            <a:ext cx="492125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……</a:t>
            </a:r>
          </a:p>
        </p:txBody>
      </p:sp>
      <p:sp>
        <p:nvSpPr>
          <p:cNvPr id="1314828" name="Line 12"/>
          <p:cNvSpPr>
            <a:spLocks noChangeShapeType="1"/>
          </p:cNvSpPr>
          <p:nvPr/>
        </p:nvSpPr>
        <p:spPr bwMode="auto">
          <a:xfrm flipH="1">
            <a:off x="4800600" y="2667000"/>
            <a:ext cx="304800" cy="14478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4827" name="Line 11"/>
          <p:cNvSpPr>
            <a:spLocks noChangeShapeType="1"/>
          </p:cNvSpPr>
          <p:nvPr/>
        </p:nvSpPr>
        <p:spPr bwMode="auto">
          <a:xfrm flipH="1">
            <a:off x="5867400" y="2667000"/>
            <a:ext cx="304800" cy="14478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4838" name="Text Box 22"/>
          <p:cNvSpPr txBox="1">
            <a:spLocks noChangeArrowheads="1"/>
          </p:cNvSpPr>
          <p:nvPr/>
        </p:nvSpPr>
        <p:spPr bwMode="auto">
          <a:xfrm>
            <a:off x="7508875" y="2824163"/>
            <a:ext cx="83343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FF"/>
                </a:solidFill>
              </a:rPr>
              <a:t>+ ……</a:t>
            </a:r>
          </a:p>
        </p:txBody>
      </p:sp>
      <p:sp>
        <p:nvSpPr>
          <p:cNvPr id="1314839" name="Text Box 23"/>
          <p:cNvSpPr txBox="1">
            <a:spLocks noChangeArrowheads="1"/>
          </p:cNvSpPr>
          <p:nvPr/>
        </p:nvSpPr>
        <p:spPr bwMode="auto">
          <a:xfrm>
            <a:off x="8153400" y="3581400"/>
            <a:ext cx="83343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FF"/>
                </a:solidFill>
              </a:rPr>
              <a:t>+ ……</a:t>
            </a:r>
          </a:p>
        </p:txBody>
      </p:sp>
      <p:sp>
        <p:nvSpPr>
          <p:cNvPr id="1314837" name="Line 21"/>
          <p:cNvSpPr>
            <a:spLocks noChangeShapeType="1"/>
          </p:cNvSpPr>
          <p:nvPr/>
        </p:nvSpPr>
        <p:spPr bwMode="auto">
          <a:xfrm flipH="1">
            <a:off x="7543800" y="2667000"/>
            <a:ext cx="304800" cy="14478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7" name="Rectangle 24"/>
          <p:cNvSpPr>
            <a:spLocks noChangeArrowheads="1"/>
          </p:cNvSpPr>
          <p:nvPr/>
        </p:nvSpPr>
        <p:spPr bwMode="auto">
          <a:xfrm>
            <a:off x="4800600" y="5334000"/>
            <a:ext cx="9906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Text Box 25"/>
          <p:cNvSpPr txBox="1">
            <a:spLocks noChangeArrowheads="1"/>
          </p:cNvSpPr>
          <p:nvPr/>
        </p:nvSpPr>
        <p:spPr bwMode="auto">
          <a:xfrm>
            <a:off x="6934200" y="1295400"/>
            <a:ext cx="83343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FF"/>
                </a:solidFill>
              </a:rPr>
              <a:t>+ ……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1144588" y="685800"/>
            <a:ext cx="6942137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 is the generating function for &lt;1,1,1,1,1,1,1,………………………&gt;?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1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1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1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1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1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1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1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1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14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14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14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14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820" grpId="0" animBg="1"/>
      <p:bldP spid="1314823" grpId="0" animBg="1"/>
      <p:bldP spid="1314824" grpId="0" animBg="1"/>
      <p:bldP spid="1314825" grpId="0" animBg="1"/>
      <p:bldP spid="1314826" grpId="0" animBg="1"/>
      <p:bldP spid="1314829" grpId="0"/>
      <p:bldP spid="1314830" grpId="0"/>
      <p:bldP spid="1314833" grpId="0" animBg="1"/>
      <p:bldP spid="1314835" grpId="0" animBg="1"/>
      <p:bldP spid="1314836" grpId="0" animBg="1"/>
      <p:bldP spid="1314828" grpId="0" animBg="1"/>
      <p:bldP spid="1314827" grpId="0" animBg="1"/>
      <p:bldP spid="1314838" grpId="0" animBg="1"/>
      <p:bldP spid="1314839" grpId="0" animBg="1"/>
      <p:bldP spid="131483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0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More Examples</a:t>
            </a:r>
          </a:p>
        </p:txBody>
      </p:sp>
      <p:pic>
        <p:nvPicPr>
          <p:cNvPr id="9219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875" y="914400"/>
            <a:ext cx="82883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1750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1925" y="2043113"/>
            <a:ext cx="8755063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1754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0200" y="441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1755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463" y="3182938"/>
            <a:ext cx="90185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1756" name="Text Box 12"/>
          <p:cNvSpPr txBox="1">
            <a:spLocks noChangeArrowheads="1"/>
          </p:cNvSpPr>
          <p:nvPr/>
        </p:nvSpPr>
        <p:spPr bwMode="auto">
          <a:xfrm>
            <a:off x="1100138" y="6238875"/>
            <a:ext cx="6900862" cy="466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These are all </a:t>
            </a:r>
            <a:r>
              <a:rPr lang="en-US" sz="2400">
                <a:solidFill>
                  <a:srgbClr val="0066FF"/>
                </a:solidFill>
              </a:rPr>
              <a:t>closed form</a:t>
            </a:r>
            <a:r>
              <a:rPr lang="en-US" sz="2400"/>
              <a:t> generating functions.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590800" y="3048000"/>
            <a:ext cx="3581400" cy="2362200"/>
            <a:chOff x="228600" y="0"/>
            <a:chExt cx="2514600" cy="990600"/>
          </a:xfrm>
          <a:solidFill>
            <a:schemeClr val="bg1"/>
          </a:solidFill>
        </p:grpSpPr>
        <p:pic>
          <p:nvPicPr>
            <p:cNvPr id="9227" name="Picture 11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5775" y="0"/>
              <a:ext cx="2257425" cy="190500"/>
            </a:xfrm>
            <a:prstGeom prst="rect">
              <a:avLst/>
            </a:prstGeom>
            <a:grpFill/>
          </p:spPr>
        </p:pic>
        <p:pic>
          <p:nvPicPr>
            <p:cNvPr id="9226" name="Picture 10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72760" y="190500"/>
              <a:ext cx="2428875" cy="190500"/>
            </a:xfrm>
            <a:prstGeom prst="rect">
              <a:avLst/>
            </a:prstGeom>
            <a:grpFill/>
          </p:spPr>
        </p:pic>
        <p:pic>
          <p:nvPicPr>
            <p:cNvPr id="9225" name="Picture 9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8600" y="419100"/>
              <a:ext cx="1000125" cy="190500"/>
            </a:xfrm>
            <a:prstGeom prst="rect">
              <a:avLst/>
            </a:prstGeom>
            <a:grpFill/>
          </p:spPr>
        </p:pic>
        <p:pic>
          <p:nvPicPr>
            <p:cNvPr id="9224" name="Picture 8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7650" y="647700"/>
              <a:ext cx="742950" cy="342900"/>
            </a:xfrm>
            <a:prstGeom prst="rect">
              <a:avLst/>
            </a:prstGeom>
            <a:grpFill/>
          </p:spPr>
        </p:pic>
      </p:grp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rPr>
              <a:t/>
            </a:r>
            <a:br>
              <a: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rPr>
            </a:b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rPr>
              <a:t/>
            </a:r>
            <a:br>
              <a: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rPr>
            </a:b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0" y="571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rPr>
              <a:t/>
            </a:r>
            <a:br>
              <a: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rPr>
            </a:b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0" y="5334000"/>
            <a:ext cx="33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show an easy  proof soon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91200" y="3962400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Follows easily from first one.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756" grpId="0" animBg="1" autoUpdateAnimBg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563938" y="457200"/>
            <a:ext cx="1998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Today’s Plan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133600" y="1774825"/>
            <a:ext cx="4968027" cy="1708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Generating functions for basic sequences</a:t>
            </a:r>
          </a:p>
          <a:p>
            <a:pPr marL="342900" indent="-342900"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dirty="0"/>
              <a:t>Operations on generating functions</a:t>
            </a:r>
          </a:p>
          <a:p>
            <a:pPr marL="342900" indent="-342900"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Counting</a:t>
            </a:r>
          </a:p>
          <a:p>
            <a:pPr marL="342900" indent="-342900"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Solve </a:t>
            </a:r>
            <a:r>
              <a:rPr lang="en-US" dirty="0" smtClean="0">
                <a:solidFill>
                  <a:schemeClr val="bg2"/>
                </a:solidFill>
              </a:rPr>
              <a:t>recurrences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828800" y="457200"/>
            <a:ext cx="542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Operations on Generating Functions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203325" y="1752600"/>
            <a:ext cx="3063875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manipulations on sequences</a:t>
            </a:r>
          </a:p>
        </p:txBody>
      </p:sp>
      <p:sp>
        <p:nvSpPr>
          <p:cNvPr id="1310724" name="Rectangle 4"/>
          <p:cNvSpPr>
            <a:spLocks noChangeArrowheads="1"/>
          </p:cNvSpPr>
          <p:nvPr/>
        </p:nvSpPr>
        <p:spPr bwMode="auto">
          <a:xfrm>
            <a:off x="4953000" y="1752600"/>
            <a:ext cx="29845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manipulations on functions</a:t>
            </a:r>
          </a:p>
        </p:txBody>
      </p:sp>
      <p:sp>
        <p:nvSpPr>
          <p:cNvPr id="1310725" name="Line 5"/>
          <p:cNvSpPr>
            <a:spLocks noChangeShapeType="1"/>
          </p:cNvSpPr>
          <p:nvPr/>
        </p:nvSpPr>
        <p:spPr bwMode="auto">
          <a:xfrm>
            <a:off x="4495800" y="190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726" name="Text Box 6"/>
          <p:cNvSpPr txBox="1">
            <a:spLocks noChangeArrowheads="1"/>
          </p:cNvSpPr>
          <p:nvPr/>
        </p:nvSpPr>
        <p:spPr bwMode="auto">
          <a:xfrm>
            <a:off x="2132013" y="2590800"/>
            <a:ext cx="4878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There are a few basic operations we’ll learn.</a:t>
            </a:r>
          </a:p>
        </p:txBody>
      </p:sp>
      <p:sp>
        <p:nvSpPr>
          <p:cNvPr id="1310727" name="Text Box 7"/>
          <p:cNvSpPr txBox="1">
            <a:spLocks noChangeArrowheads="1"/>
          </p:cNvSpPr>
          <p:nvPr/>
        </p:nvSpPr>
        <p:spPr bwMode="auto">
          <a:xfrm>
            <a:off x="2209800" y="3276600"/>
            <a:ext cx="2166938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CC0000"/>
              </a:buClr>
              <a:buFontTx/>
              <a:buAutoNum type="arabicPeriod"/>
            </a:pPr>
            <a:r>
              <a:rPr lang="en-US"/>
              <a:t>Scaling </a:t>
            </a:r>
          </a:p>
          <a:p>
            <a:pPr marL="342900" indent="-342900"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/>
              <a:t>Addition</a:t>
            </a:r>
          </a:p>
          <a:p>
            <a:pPr marL="342900" indent="-342900"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/>
              <a:t>Right shift</a:t>
            </a:r>
          </a:p>
          <a:p>
            <a:pPr marL="342900" indent="-342900"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/>
              <a:t>Differentiation</a:t>
            </a:r>
          </a:p>
          <a:p>
            <a:pPr marL="342900" indent="-342900">
              <a:lnSpc>
                <a:spcPct val="150000"/>
              </a:lnSpc>
              <a:buClr>
                <a:srgbClr val="CC0000"/>
              </a:buClr>
              <a:buFontTx/>
              <a:buAutoNum type="arabicPeriod"/>
            </a:pPr>
            <a:r>
              <a:rPr lang="en-US"/>
              <a:t>Product</a:t>
            </a:r>
          </a:p>
        </p:txBody>
      </p:sp>
      <p:sp>
        <p:nvSpPr>
          <p:cNvPr id="1310728" name="Text Box 8"/>
          <p:cNvSpPr txBox="1">
            <a:spLocks noChangeArrowheads="1"/>
          </p:cNvSpPr>
          <p:nvPr/>
        </p:nvSpPr>
        <p:spPr bwMode="auto">
          <a:xfrm>
            <a:off x="533400" y="5729288"/>
            <a:ext cx="80851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We can use these operations to get new sequences from known sequences,</a:t>
            </a:r>
          </a:p>
          <a:p>
            <a:pPr algn="ctr"/>
            <a:endParaRPr lang="en-US"/>
          </a:p>
          <a:p>
            <a:pPr algn="ctr"/>
            <a:r>
              <a:rPr lang="en-US"/>
              <a:t>and new generating functions from known generating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24" grpId="0" animBg="1"/>
      <p:bldP spid="1310725" grpId="0" animBg="1"/>
      <p:bldP spid="1310726" grpId="0"/>
      <p:bldP spid="13107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a,a^2,a^3,\ldots&gt;~~\leftrightarrow~~1 + ax + a^2x^2 + a^3x^3 + \ldots~~=~~\frac{1}{1-a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79"/>
  <p:tag name="PICTUREFILESIZE" val="2225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1}{(1-2x)} - \frac{1}{(1 - x)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5"/>
  <p:tag name="PICTUREFILESIZE" val="800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1}{1-2 x} = 1 + 2 x + 2^2 x^2 + \ldots + 2^n x^n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15"/>
  <p:tag name="PICTUREFILESIZE" val="1502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1}{1- x} = 1 + x + x^2 + \ldots + x^n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44"/>
  <p:tag name="PICTUREFILESIZE" val="1016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0,1,0,\ldots&gt;~~\leftrightarrow~~1 + 0x + 1x^2 + 0x^3 + \ldots~~=~~\frac{1}{1-x^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3"/>
  <p:tag name="PICTUREFILESIZE" val="1855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2}{1-x^2}~~=~~2 + 2x^2 + 2x^4 + 2x^6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82"/>
  <p:tag name="PICTUREFILESIZE" val="1525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2,0,2,0,\ldots&gt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4"/>
  <p:tag name="PICTUREFILESIZE" val="608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2,0,2,0,2,0,\ldots&gt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98"/>
  <p:tag name="PICTUREFILESIZE" val="786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1,1,1,1,1,\ldots&gt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98"/>
  <p:tag name="PICTUREFILESIZE" val="458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-1,1,-1,1,-1,\ldots&gt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6"/>
  <p:tag name="PICTUREFILESIZE" val="558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~~\frac{1}{1-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4"/>
  <p:tag name="PICTUREFILESIZE" val="307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~~\frac{1}{1+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8"/>
  <p:tag name="PICTUREFILESIZE" val="327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~~\frac{1}{1-x} + \frac{1}{1+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8"/>
  <p:tag name="PICTUREFILESIZE" val="56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G(x) = g_0 + g_1 x + g_2 x^2 + g_3 x^3 + \ldots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7"/>
  <p:tag name="PICTUREFILESIZE" val="1594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2}{1-x^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7"/>
  <p:tag name="PICTUREFILESIZE" val="396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1,1,1,\ldots&gt;~~\leftrightarrow~~\frac{1}{1-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78"/>
  <p:tag name="PICTUREFILESIZE" val="787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0,0,\ldots,0,1,1,1,1,\ldots&gt;~~\leftrightarrow~~x^k + x^{k+1} + x^{k+2}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18"/>
  <p:tag name="PICTUREFILESIZE" val="156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x^k(1+x+x^2+\ldots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1"/>
  <p:tag name="PICTUREFILESIZE" val="784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x^k}{1-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6"/>
  <p:tag name="PICTUREFILESIZE" val="393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+2x+3x^2+4x^3+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3"/>
  <p:tag name="PICTUREFILESIZE" val="857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+2x+3x^2+4x^3+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3"/>
  <p:tag name="PICTUREFILESIZE" val="857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d}{dx}(1+x+x^2+x^3+\ldots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51"/>
  <p:tag name="PICTUREFILESIZE" val="1151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~~~\frac{d}{dx}(\frac{1}{1-x}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7"/>
  <p:tag name="PICTUREFILESIZE" val="756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~~~\frac{1}{(1-x)^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2"/>
  <p:tag name="PICTUREFILESIZE" val="57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g_0,g_1,g_2,g_3,\ldots&gt;~~\leftrightarrow~~g_0 + g_1 x + g_2 x^2 + g_3 x^3 + \ldots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90"/>
  <p:tag name="PICTUREFILESIZE" val="2033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2,3,4,\ldots&gt;~~\leftrightarrow~~\frac{1}{(1-x)^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09"/>
  <p:tag name="PICTUREFILESIZE" val="1235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d}{dx}(1+2x+3x^2+4x^3+\ldots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89"/>
  <p:tag name="PICTUREFILESIZE" val="1448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2+6x+12x^2+20x^3+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94"/>
  <p:tag name="PICTUREFILESIZE" val="1134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~&lt;2,6,12,20,\ldots&gt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0"/>
  <p:tag name="PICTUREFILESIZE" val="825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d}{dx}(0+x+2x^2+3x^3+4x^4+\ldots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39"/>
  <p:tag name="PICTUREFILESIZE" val="1697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1+4x+9x^2+16x^3+25x^4+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8"/>
  <p:tag name="PICTUREFILESIZE" val="1300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+2x+3x^2+4x^3+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3"/>
  <p:tag name="PICTUREFILESIZE" val="857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~~~\frac{1}{(1-x)^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2"/>
  <p:tag name="PICTUREFILESIZE" val="573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0+x+2x^2+3x^3+4x^4+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95"/>
  <p:tag name="PICTUREFILESIZE" val="1116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~~~\frac{x}{(1-x)^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2"/>
  <p:tag name="PICTUREFILESIZE" val="62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0,0,0,0,\ldots&gt;~~\leftrightarrow~~0 + 0x + 0x^2 + 0x^3 + \ldots = 0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6"/>
  <p:tag name="PICTUREFILESIZE" val="1494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~~\frac{d}{dx}\frac{x}{(1-x)^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0"/>
  <p:tag name="PICTUREFILESIZE" val="919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~~\frac{1+x}{(1-x)^3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4"/>
  <p:tag name="PICTUREFILESIZE" val="666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4,9,16,25,\ldots&gt;~~\leftrightarrow \frac{1+x}{(1-x)^3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39"/>
  <p:tag name="PICTUREFILESIZE" val="1619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a_0,a_1,a_2,a_3,\ldots&gt;~~\leftrightarrow~~A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10"/>
  <p:tag name="PICTUREFILESIZE" val="1272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b_0,b_1,b_2,b_3,\ldots&gt;~~\leftrightarrow~~B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03"/>
  <p:tag name="PICTUREFILESIZE" val="1287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(x) = a_0 + a_1 x + a_2 x^2 + a_3 x^3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61"/>
  <p:tag name="PICTUREFILESIZE" val="1494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B(x) = b_0 + b_1 x + b_2 x^2 + b_3 x^3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3"/>
  <p:tag name="PICTUREFILESIZE" val="1515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C(x) = A(x) \cdot B(x) = (a_0 + a_1x + \ldots)(b_0 + b_1x + \ldots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80"/>
  <p:tag name="PICTUREFILESIZE" val="2137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c_k = a_0 b_k + a_1 b_{k-1} + a_2 b_{k-2} + \ldots + a_{k-1} b_1 + a_k b_0 = \sum_{i=0}^k a_i b_{k-i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71"/>
  <p:tag name="PICTUREFILESIZE" val="2979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&lt;\binom{k}{0}, \binom{k}{1}, \ldots, \binom{k}{k}, 0, 0, \ldots&gt;~~\leftrightarrow~~\binom{k}{0} + \binom{k}{1}x + \ldots + \binom{k}{k}x^k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9"/>
  <p:tag name="PICTUREFILESIZE" val="318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0,0,0,\ldots&gt;~~\leftrightarrow~~1 + 0x + 0x^2 + 0x^3 + \ldots =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6"/>
  <p:tag name="PICTUREFILESIZE" val="1448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(1+x)^k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6"/>
  <p:tag name="PICTUREFILESIZE" val="427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(x) = a_0 + a_1 x + a_2 x^2 + a_3 x^3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61"/>
  <p:tag name="PICTUREFILESIZE" val="1494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B(x) = b_0 + b_1 x + b_2 x^2 + b_3 x^3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3"/>
  <p:tag name="PICTUREFILESIZE" val="1515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C(x) = A(x) \cdot B(x) = (a_0 + a_1x + \ldots)(b_0 + b_1x + \ldots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80"/>
  <p:tag name="PICTUREFILESIZE" val="2137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c_k = a_0 b_k + a_1 b_{k-1} + a_2 b_{k-2} + \ldots + a_{k-1} b_1 + a_k b_0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6"/>
  <p:tag name="PICTUREFILESIZE" val="1873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1,1,1,\ldots&gt;~~\leftrightarrow~~1 + 1x + 1x^2 + 1x^3 + \ldots~~=~~\frac{1}{1-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32"/>
  <p:tag name="PICTUREFILESIZE" val="1559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1}{(1-x)^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456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1}{(1-x)^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456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(x) = f(0) + f'(0)x + \frac{f''(0)}{2!} x^2 + \ldots + \frac{f^{(n)}(0)}{n!} x^n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99"/>
  <p:tag name="PICTUREFILESIZE" val="293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(x) = c_0 + c_1x + c_2 x^2 + \ldots + c_n x^n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03"/>
  <p:tag name="PICTUREFILESIZE" val="1399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3,2,1,0,\ldots&gt;~~\leftrightarrow~~3 + 2x + 1x^2 + 0x^3 + \ldots = 3 + 2x + x^2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52"/>
  <p:tag name="PICTUREFILESIZE" val="1889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(0) = c_0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445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'(x) = c_1 + 2c_2 x + \ldots + (n-1)c_n x^{n-1}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43"/>
  <p:tag name="PICTUREFILESIZE" val="1550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'(0) = c_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8"/>
  <p:tag name="PICTUREFILESIZE" val="440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''(x) = 2c_2 + \ldots + (n-1)(n-2)c_n x^{n-2}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8"/>
  <p:tag name="PICTUREFILESIZE" val="1772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''(0) = 2c_2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6"/>
  <p:tag name="PICTUREFILESIZE" val="589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(x) = f(0) + f'(0)x + \frac{f''(0)}{2!} x^2 + \ldots + \frac{f^{(n)}(0)}{n!} x^n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99"/>
  <p:tag name="PICTUREFILESIZE" val="293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1}{(1-x)^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456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(x) = f(0) + f'(0)x + \frac{f''(0)}{2!} x^2 + \ldots + \frac{f^{(n)}(0)}{n!} x^n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99"/>
  <p:tag name="PICTUREFILESIZE" val="293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(x) = (1-x)^{-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6"/>
  <p:tag name="PICTUREFILESIZE" val="668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'(x) = k(1-x)^{-(k+1)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5"/>
  <p:tag name="PICTUREFILESIZE" val="103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1,1,1,\ldots&gt;~~\leftrightarrow~~1 + 1x + 1x^2 + 1x^3 + \ldots~~=~~\frac{1}{1-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32"/>
  <p:tag name="PICTUREFILESIZE" val="1559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^{(n)}(x) = k(k+1)\ldots(k+n-1)(1-x)^{-(k+n)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1"/>
  <p:tag name="PICTUREFILESIZE" val="2001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''(x) = k(k+1)(1-x)^{-(k+2)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01"/>
  <p:tag name="PICTUREFILESIZE" val="1427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^{(n)}(x) = k(k+1)\ldots(k+n-1)(1-x)^{-(k+n)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1"/>
  <p:tag name="PICTUREFILESIZE" val="2001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1}{(1-x)^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456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(x) = f(0) + f'(0)x + \frac{f''(0)}{2!} x^2 + \ldots + \frac{f^{(n)}(0)}{n!} x^n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99"/>
  <p:tag name="PICTUREFILESIZE" val="293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f^{(n)}(0)}{n!} = \frac{k(k+1)\ldots(k+n-1)}{n!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30"/>
  <p:tag name="PICTUREFILESIZE" val="1806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 \binom{n+k-1}{n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678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(x) = 1 + x^2 + x^4 + \ldots = \frac{1}{1-x^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40"/>
  <p:tag name="PICTUREFILESIZE" val="1285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B(x) = 1 + x^5 + x^{10} + \ldots = \frac{1}{1-x^5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0"/>
  <p:tag name="PICTUREFILESIZE" val="1325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O(x) = 1 + x + x^2 + x^3 + x^4 = \frac{1-x^5}{1-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78"/>
  <p:tag name="PICTUREFILESIZE" val="1670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-1,1,-1,\ldots&gt;~~\leftrightarrow~~1 - 1x + 1x^2 - 1x^3 + \ldots~~=~~\frac{1}{1+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62"/>
  <p:tag name="PICTUREFILESIZE" val="1670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(x) = 1 + x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0"/>
  <p:tag name="PICTUREFILESIZE" val="498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1}{1-x^2} \frac{1}{1-x^5} \frac{1-x^5}{1-x} (1+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85"/>
  <p:tag name="PICTUREFILESIZE" val="1247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1}{(1-x)^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6"/>
  <p:tag name="PICTUREFILESIZE" val="503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1}{(1-x)^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6"/>
  <p:tag name="PICTUREFILESIZE" val="503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2,3,4,\ldots&gt;~~\leftrightarrow~~\frac{1}{(1-x)^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09"/>
  <p:tag name="PICTUREFILESIZE" val="1235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+2x+3x^2+4x^3+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3"/>
  <p:tag name="PICTUREFILESIZE" val="857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r_0,r_1,r_2,r_3,\ldots&gt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750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_{i+2} = r_{i+1} + r_i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9"/>
  <p:tag name="PICTUREFILESIZE" val="525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(x) = r_0 + r_1 x + r_2 x^2 + r_3 x^3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4"/>
  <p:tag name="PICTUREFILESIZE" val="1395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0,1,1,2,3,5,8,13,21,34,\ldots&gt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22"/>
  <p:tag name="PICTUREFILESIZE" val="1259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0,1,0,\ldots&gt;~~\leftrightarrow~~1 + 0x + 1x^2 + 0x^3 + \ldots~~=~~\frac{1}{1-x^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3"/>
  <p:tag name="PICTUREFILESIZE" val="1855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_{i+2} = r_{i+1} + r_i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9"/>
  <p:tag name="PICTUREFILESIZE" val="525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1}{1-\alpha x} = 1 + \alpha x + \alpha^2 x^2 + \ldots + \alpha^n x^n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20"/>
  <p:tag name="PICTUREFILESIZE" val="1477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s_0,s_1,s_2,s_3,\ldots&gt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793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S(x) = s_0 + s_1 x + s_2 x^2 + s_3 x^3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3"/>
  <p:tag name="PICTUREFILESIZE" val="1501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1,1,1,1,\ldots&gt;~~\leftrightarrow~~1 + 1x + 1x^2 + 1x^3 + \ldots~~=~~\frac{1}{1-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32"/>
  <p:tag name="PICTUREFILESIZE" val="1559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0,0,\ldots,0,1,1,1,1,\ldots&gt;~~\leftrightarrow~~x^k + x^{k+1} + x^{k+2}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18"/>
  <p:tag name="PICTUREFILESIZE" val="1567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x^k}{1-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6"/>
  <p:tag name="PICTUREFILESIZE" val="393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\[&#10;\color{blue}S(x) = \frac{x}{(1-x)(1-2x)}&#10;\]&#10;\end{document}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228"/>
  <p:tag name="PICTUREFILESIZE" val="774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S(x) = \frac{x}{(1- x)(1 - 2x)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8"/>
  <p:tag name="PICTUREFILESIZE" val="1227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20908</TotalTime>
  <Words>2051</Words>
  <Application>Microsoft Office PowerPoint</Application>
  <PresentationFormat>On-screen Show (4:3)</PresentationFormat>
  <Paragraphs>332</Paragraphs>
  <Slides>51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Default Design</vt:lpstr>
      <vt:lpstr>Equation</vt:lpstr>
      <vt:lpstr>Generating Functions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Company>CUHK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User</cp:lastModifiedBy>
  <cp:revision>578</cp:revision>
  <dcterms:created xsi:type="dcterms:W3CDTF">2007-08-29T04:27:34Z</dcterms:created>
  <dcterms:modified xsi:type="dcterms:W3CDTF">2019-01-21T16:52:43Z</dcterms:modified>
</cp:coreProperties>
</file>