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3"/>
  </p:notesMasterIdLst>
  <p:sldIdLst>
    <p:sldId id="256" r:id="rId2"/>
    <p:sldId id="349" r:id="rId3"/>
    <p:sldId id="378" r:id="rId4"/>
    <p:sldId id="379" r:id="rId5"/>
    <p:sldId id="377" r:id="rId6"/>
    <p:sldId id="380" r:id="rId7"/>
    <p:sldId id="357" r:id="rId8"/>
    <p:sldId id="381" r:id="rId9"/>
    <p:sldId id="382" r:id="rId10"/>
    <p:sldId id="383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4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Base * generator()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switch(rand()%2){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case 0: return new Derived1;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case 1: return new Derived2;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Base *p1;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Derived1 *p2;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Derived2 *p3;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for(int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=0;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&lt;10;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++)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{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p1=generator();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p2 = </a:t>
            </a:r>
            <a:r>
              <a:rPr lang="en-US" sz="1800" dirty="0" err="1">
                <a:solidFill>
                  <a:srgbClr val="0070C0"/>
                </a:solidFill>
              </a:rPr>
              <a:t>dynamic_cast</a:t>
            </a:r>
            <a:r>
              <a:rPr lang="en-US" sz="1800" dirty="0">
                <a:solidFill>
                  <a:srgbClr val="0070C0"/>
                </a:solidFill>
              </a:rPr>
              <a:t>&lt;Derived1*&gt; (p1);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if(p2) </a:t>
            </a:r>
            <a:r>
              <a:rPr lang="en-US" sz="1800" dirty="0" err="1">
                <a:solidFill>
                  <a:srgbClr val="0070C0"/>
                </a:solidFill>
              </a:rPr>
              <a:t>cout</a:t>
            </a:r>
            <a:r>
              <a:rPr lang="en-US" sz="1800" dirty="0">
                <a:solidFill>
                  <a:srgbClr val="0070C0"/>
                </a:solidFill>
              </a:rPr>
              <a:t> &lt;&lt; “</a:t>
            </a:r>
            <a:r>
              <a:rPr lang="en-US" sz="1800">
                <a:solidFill>
                  <a:srgbClr val="0070C0"/>
                </a:solidFill>
              </a:rPr>
              <a:t>Derived1 object\n”; </a:t>
            </a:r>
            <a:r>
              <a:rPr lang="en-US" sz="1800" dirty="0">
                <a:solidFill>
                  <a:srgbClr val="0070C0"/>
                </a:solidFill>
              </a:rPr>
              <a:t>	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p3 = </a:t>
            </a:r>
            <a:r>
              <a:rPr lang="en-US" sz="1800" dirty="0" err="1">
                <a:solidFill>
                  <a:srgbClr val="0070C0"/>
                </a:solidFill>
              </a:rPr>
              <a:t>dynamic_cast</a:t>
            </a:r>
            <a:r>
              <a:rPr lang="en-US" sz="1800" dirty="0">
                <a:solidFill>
                  <a:srgbClr val="0070C0"/>
                </a:solidFill>
              </a:rPr>
              <a:t>&lt;Derived2 *&gt; (p1);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if(p3) </a:t>
            </a:r>
            <a:r>
              <a:rPr lang="en-US" sz="1800" dirty="0" err="1">
                <a:solidFill>
                  <a:srgbClr val="0070C0"/>
                </a:solidFill>
              </a:rPr>
              <a:t>cout</a:t>
            </a:r>
            <a:r>
              <a:rPr lang="en-US" sz="1800" dirty="0">
                <a:solidFill>
                  <a:srgbClr val="0070C0"/>
                </a:solidFill>
              </a:rPr>
              <a:t> &lt;&lt; “Derived2 object\n”; 	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60325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65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Sections 12.2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runtime cast that verifies the validity of the cast</a:t>
            </a:r>
          </a:p>
          <a:p>
            <a:endParaRPr lang="en-US" dirty="0"/>
          </a:p>
          <a:p>
            <a:r>
              <a:rPr lang="en-US" dirty="0"/>
              <a:t>General form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dynamic_cast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i="1" dirty="0">
                <a:solidFill>
                  <a:srgbClr val="0070C0"/>
                </a:solidFill>
              </a:rPr>
              <a:t>target-type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i="1" dirty="0">
                <a:solidFill>
                  <a:srgbClr val="0070C0"/>
                </a:solidFill>
              </a:rPr>
              <a:t>expr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target-type: </a:t>
            </a:r>
            <a:r>
              <a:rPr lang="en-US" dirty="0"/>
              <a:t>the target type of </a:t>
            </a:r>
            <a:r>
              <a:rPr lang="en-US"/>
              <a:t>the cast</a:t>
            </a:r>
            <a:endParaRPr lang="en-US" dirty="0"/>
          </a:p>
          <a:p>
            <a:pPr lvl="1"/>
            <a:r>
              <a:rPr lang="en-US" i="1" dirty="0"/>
              <a:t>expr: </a:t>
            </a:r>
            <a:r>
              <a:rPr lang="en-US" dirty="0"/>
              <a:t>the expression being cast into the new type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the target type must be a pointer or reference type</a:t>
            </a:r>
          </a:p>
          <a:p>
            <a:pPr lvl="1"/>
            <a:r>
              <a:rPr lang="en-US" dirty="0"/>
              <a:t>the expression being cast must evaluate to a pointer or reference</a:t>
            </a:r>
          </a:p>
          <a:p>
            <a:pPr lvl="1"/>
            <a:r>
              <a:rPr lang="en-US" dirty="0"/>
              <a:t>cast one type of pointer to another or one type of reference to another </a:t>
            </a:r>
          </a:p>
          <a:p>
            <a:pPr lvl="1"/>
            <a:endParaRPr lang="en-US" i="1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6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 on polymorphic types</a:t>
            </a:r>
          </a:p>
          <a:p>
            <a:endParaRPr lang="en-US" dirty="0"/>
          </a:p>
          <a:p>
            <a:r>
              <a:rPr lang="en-US" dirty="0"/>
              <a:t>It succeeds only when it is properly casted</a:t>
            </a:r>
          </a:p>
          <a:p>
            <a:endParaRPr lang="en-US" dirty="0"/>
          </a:p>
          <a:p>
            <a:r>
              <a:rPr lang="en-US" dirty="0"/>
              <a:t>If the cast cannot be made, the cast fails </a:t>
            </a:r>
          </a:p>
          <a:p>
            <a:pPr lvl="1"/>
            <a:r>
              <a:rPr lang="en-US" dirty="0"/>
              <a:t>the expression evaluates to null if the cast involves pointers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bad_cast</a:t>
            </a:r>
            <a:r>
              <a:rPr lang="en-US" dirty="0"/>
              <a:t> exception is thrown if the cast involves reference type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20AE3A4D-6D87-4B68-84F5-390E618F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838200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// Base is a polymorphic class and Derived is derived from Base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Base * bp, </a:t>
            </a:r>
            <a:r>
              <a:rPr lang="en-US" sz="2000" dirty="0" err="1">
                <a:solidFill>
                  <a:srgbClr val="0070C0"/>
                </a:solidFill>
              </a:rPr>
              <a:t>b_ob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Derived *</a:t>
            </a:r>
            <a:r>
              <a:rPr lang="en-US" sz="2000" dirty="0" err="1">
                <a:solidFill>
                  <a:srgbClr val="0070C0"/>
                </a:solidFill>
              </a:rPr>
              <a:t>dp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d_ob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bp = &amp;</a:t>
            </a:r>
            <a:r>
              <a:rPr lang="en-US" sz="2000" dirty="0" err="1">
                <a:solidFill>
                  <a:srgbClr val="0070C0"/>
                </a:solidFill>
              </a:rPr>
              <a:t>d_ob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dp</a:t>
            </a:r>
            <a:r>
              <a:rPr lang="en-US" sz="2000" dirty="0">
                <a:solidFill>
                  <a:srgbClr val="0070C0"/>
                </a:solidFill>
              </a:rPr>
              <a:t> =  </a:t>
            </a:r>
            <a:r>
              <a:rPr lang="en-US" sz="2000" dirty="0" err="1">
                <a:solidFill>
                  <a:srgbClr val="0070C0"/>
                </a:solidFill>
              </a:rPr>
              <a:t>dynamic_cast</a:t>
            </a:r>
            <a:r>
              <a:rPr lang="en-US" sz="2000" dirty="0">
                <a:solidFill>
                  <a:srgbClr val="0070C0"/>
                </a:solidFill>
              </a:rPr>
              <a:t>&lt;Derived *&gt; (bp);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 (</a:t>
            </a:r>
            <a:r>
              <a:rPr lang="en-US" sz="2000" dirty="0" err="1">
                <a:solidFill>
                  <a:srgbClr val="0070C0"/>
                </a:solidFill>
              </a:rPr>
              <a:t>dp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“Cast OK”;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else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“Cast Fails”;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Output: Cast OK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// Base is a polymorphic class and Derived is derived from Base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Base * bp, </a:t>
            </a:r>
            <a:r>
              <a:rPr lang="en-US" sz="2000" dirty="0" err="1">
                <a:solidFill>
                  <a:srgbClr val="0070C0"/>
                </a:solidFill>
              </a:rPr>
              <a:t>b_ob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Derived *</a:t>
            </a:r>
            <a:r>
              <a:rPr lang="en-US" sz="2000" dirty="0" err="1">
                <a:solidFill>
                  <a:srgbClr val="0070C0"/>
                </a:solidFill>
              </a:rPr>
              <a:t>dp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d_ob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bp = &amp;</a:t>
            </a:r>
            <a:r>
              <a:rPr lang="en-US" sz="2000" dirty="0" err="1">
                <a:solidFill>
                  <a:srgbClr val="0070C0"/>
                </a:solidFill>
              </a:rPr>
              <a:t>b_ob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dp</a:t>
            </a:r>
            <a:r>
              <a:rPr lang="en-US" sz="2000" dirty="0">
                <a:solidFill>
                  <a:srgbClr val="0070C0"/>
                </a:solidFill>
              </a:rPr>
              <a:t> =  </a:t>
            </a:r>
            <a:r>
              <a:rPr lang="en-US" sz="2000" dirty="0" err="1">
                <a:solidFill>
                  <a:srgbClr val="0070C0"/>
                </a:solidFill>
              </a:rPr>
              <a:t>dynamic_cast</a:t>
            </a:r>
            <a:r>
              <a:rPr lang="en-US" sz="2000" dirty="0">
                <a:solidFill>
                  <a:srgbClr val="0070C0"/>
                </a:solidFill>
              </a:rPr>
              <a:t>&lt;Derived *&gt; (bp);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 (</a:t>
            </a:r>
            <a:r>
              <a:rPr lang="en-US" sz="2000" dirty="0" err="1">
                <a:solidFill>
                  <a:srgbClr val="0070C0"/>
                </a:solidFill>
              </a:rPr>
              <a:t>dp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“Cast OK”;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else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“Cast Fails”;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Output: Cast Fails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#include&lt;</a:t>
            </a:r>
            <a:r>
              <a:rPr lang="en-US" sz="2000" dirty="0" err="1">
                <a:solidFill>
                  <a:srgbClr val="0070C0"/>
                </a:solidFill>
              </a:rPr>
              <a:t>typeinfo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Base{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virtual void f()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Derived: public Base{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</a:t>
            </a:r>
            <a:r>
              <a:rPr lang="en-US" sz="2000" dirty="0" err="1">
                <a:solidFill>
                  <a:srgbClr val="0070C0"/>
                </a:solidFill>
              </a:rPr>
              <a:t>derivedOnly</a:t>
            </a:r>
            <a:r>
              <a:rPr lang="en-US" sz="2000" dirty="0">
                <a:solidFill>
                  <a:srgbClr val="0070C0"/>
                </a:solidFill>
              </a:rPr>
              <a:t>(){    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"Is a Derived Object\n";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main(){    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Base *bp, </a:t>
            </a:r>
            <a:r>
              <a:rPr lang="en-US" sz="1800" dirty="0" err="1">
                <a:solidFill>
                  <a:srgbClr val="0070C0"/>
                </a:solidFill>
              </a:rPr>
              <a:t>b_ob</a:t>
            </a:r>
            <a:r>
              <a:rPr lang="en-US" sz="1800" dirty="0">
                <a:solidFill>
                  <a:srgbClr val="0070C0"/>
                </a:solidFill>
              </a:rPr>
              <a:t>;    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Derived *</a:t>
            </a: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d_ob</a:t>
            </a:r>
            <a:r>
              <a:rPr lang="en-US" sz="1800" dirty="0">
                <a:solidFill>
                  <a:srgbClr val="0070C0"/>
                </a:solidFill>
              </a:rPr>
              <a:t>;      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bp=&amp;b_ob;    if(typeid(*bp)==typeid(Derived)){        	dp=(Derived *) bp;        </a:t>
            </a:r>
          </a:p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	dp-&gt; derivedOnly();    </a:t>
            </a:r>
          </a:p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}    </a:t>
            </a:r>
          </a:p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else        cout &lt;&lt; "Failed\n";        </a:t>
            </a:r>
          </a:p>
          <a:p>
            <a:pPr marL="365760" lvl="1" indent="0">
              <a:buNone/>
            </a:pPr>
            <a:endParaRPr lang="en-US" sz="180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bp=&amp;d_ob;    if(typeid(*bp)==typeid(Derived)){        	dp=(Derived *) bp;        </a:t>
            </a:r>
          </a:p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	dp-&gt; derivedOnly();    </a:t>
            </a:r>
          </a:p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}    </a:t>
            </a:r>
          </a:p>
          <a:p>
            <a:pPr marL="36576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else        cout &lt;&lt; "Cast should work\n";    return 0;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8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#include&lt;</a:t>
            </a:r>
            <a:r>
              <a:rPr lang="en-US" sz="2000" dirty="0" err="1">
                <a:solidFill>
                  <a:srgbClr val="0070C0"/>
                </a:solidFill>
              </a:rPr>
              <a:t>typeinfo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Base{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virtual void f()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Derived: public Base{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</a:t>
            </a:r>
            <a:r>
              <a:rPr lang="en-US" sz="2000" dirty="0" err="1">
                <a:solidFill>
                  <a:srgbClr val="0070C0"/>
                </a:solidFill>
              </a:rPr>
              <a:t>derivedOnly</a:t>
            </a:r>
            <a:r>
              <a:rPr lang="en-US" sz="2000" dirty="0">
                <a:solidFill>
                  <a:srgbClr val="0070C0"/>
                </a:solidFill>
              </a:rPr>
              <a:t>(){    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"Is a Derived Object\n";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main(){    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Base *bp, </a:t>
            </a:r>
            <a:r>
              <a:rPr lang="en-US" sz="1800" dirty="0" err="1">
                <a:solidFill>
                  <a:srgbClr val="0070C0"/>
                </a:solidFill>
              </a:rPr>
              <a:t>b_ob</a:t>
            </a:r>
            <a:r>
              <a:rPr lang="en-US" sz="1800" dirty="0">
                <a:solidFill>
                  <a:srgbClr val="0070C0"/>
                </a:solidFill>
              </a:rPr>
              <a:t>;    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Derived *</a:t>
            </a: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d_ob</a:t>
            </a:r>
            <a:r>
              <a:rPr lang="en-US" sz="1800" dirty="0">
                <a:solidFill>
                  <a:srgbClr val="0070C0"/>
                </a:solidFill>
              </a:rPr>
              <a:t>;      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bp=&amp;</a:t>
            </a:r>
            <a:r>
              <a:rPr lang="en-US" sz="1800" dirty="0" err="1">
                <a:solidFill>
                  <a:srgbClr val="0070C0"/>
                </a:solidFill>
              </a:rPr>
              <a:t>b_ob</a:t>
            </a:r>
            <a:r>
              <a:rPr lang="en-US" sz="1800" dirty="0">
                <a:solidFill>
                  <a:srgbClr val="0070C0"/>
                </a:solidFill>
              </a:rPr>
              <a:t>;    </a:t>
            </a:r>
          </a:p>
          <a:p>
            <a:pPr marL="36576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= </a:t>
            </a:r>
            <a:r>
              <a:rPr lang="en-US" sz="1800" dirty="0" err="1">
                <a:solidFill>
                  <a:srgbClr val="0070C0"/>
                </a:solidFill>
              </a:rPr>
              <a:t>dynamic_cast</a:t>
            </a:r>
            <a:r>
              <a:rPr lang="en-US" sz="1800" dirty="0">
                <a:solidFill>
                  <a:srgbClr val="0070C0"/>
                </a:solidFill>
              </a:rPr>
              <a:t>&lt;Derived *&gt; (bp);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if(</a:t>
            </a: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)     </a:t>
            </a: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-&gt; </a:t>
            </a:r>
            <a:r>
              <a:rPr lang="en-US" sz="1800" dirty="0" err="1">
                <a:solidFill>
                  <a:srgbClr val="0070C0"/>
                </a:solidFill>
              </a:rPr>
              <a:t>derivedOnly</a:t>
            </a:r>
            <a:r>
              <a:rPr lang="en-US" sz="1800" dirty="0">
                <a:solidFill>
                  <a:srgbClr val="0070C0"/>
                </a:solidFill>
              </a:rPr>
              <a:t>();    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else        </a:t>
            </a:r>
            <a:r>
              <a:rPr lang="en-US" sz="1800" dirty="0" err="1">
                <a:solidFill>
                  <a:srgbClr val="0070C0"/>
                </a:solidFill>
              </a:rPr>
              <a:t>cout</a:t>
            </a:r>
            <a:r>
              <a:rPr lang="en-US" sz="1800" dirty="0">
                <a:solidFill>
                  <a:srgbClr val="0070C0"/>
                </a:solidFill>
              </a:rPr>
              <a:t> &lt;&lt; "Failed\n";        </a:t>
            </a:r>
          </a:p>
          <a:p>
            <a:pPr marL="365760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bp=&amp;</a:t>
            </a:r>
            <a:r>
              <a:rPr lang="en-US" sz="1800" dirty="0" err="1">
                <a:solidFill>
                  <a:srgbClr val="0070C0"/>
                </a:solidFill>
              </a:rPr>
              <a:t>d_ob</a:t>
            </a:r>
            <a:r>
              <a:rPr lang="en-US" sz="1800" dirty="0">
                <a:solidFill>
                  <a:srgbClr val="0070C0"/>
                </a:solidFill>
              </a:rPr>
              <a:t>;  </a:t>
            </a:r>
          </a:p>
          <a:p>
            <a:pPr marL="36576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= </a:t>
            </a:r>
            <a:r>
              <a:rPr lang="en-US" sz="1800" dirty="0" err="1">
                <a:solidFill>
                  <a:srgbClr val="0070C0"/>
                </a:solidFill>
              </a:rPr>
              <a:t>dynamic_cast</a:t>
            </a:r>
            <a:r>
              <a:rPr lang="en-US" sz="1800" dirty="0">
                <a:solidFill>
                  <a:srgbClr val="0070C0"/>
                </a:solidFill>
              </a:rPr>
              <a:t>&lt;Derived *&gt; (bp);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if(</a:t>
            </a: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)     </a:t>
            </a:r>
            <a:r>
              <a:rPr lang="en-US" sz="1800" dirty="0" err="1">
                <a:solidFill>
                  <a:srgbClr val="0070C0"/>
                </a:solidFill>
              </a:rPr>
              <a:t>dp</a:t>
            </a:r>
            <a:r>
              <a:rPr lang="en-US" sz="1800" dirty="0">
                <a:solidFill>
                  <a:srgbClr val="0070C0"/>
                </a:solidFill>
              </a:rPr>
              <a:t>-&gt; </a:t>
            </a:r>
            <a:r>
              <a:rPr lang="en-US" sz="1800" dirty="0" err="1">
                <a:solidFill>
                  <a:srgbClr val="0070C0"/>
                </a:solidFill>
              </a:rPr>
              <a:t>derivedOnly</a:t>
            </a:r>
            <a:r>
              <a:rPr lang="en-US" sz="1800" dirty="0">
                <a:solidFill>
                  <a:srgbClr val="0070C0"/>
                </a:solidFill>
              </a:rPr>
              <a:t>();    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else        </a:t>
            </a:r>
            <a:r>
              <a:rPr lang="en-US" sz="1800" dirty="0" err="1">
                <a:solidFill>
                  <a:srgbClr val="0070C0"/>
                </a:solidFill>
              </a:rPr>
              <a:t>cout</a:t>
            </a:r>
            <a:r>
              <a:rPr lang="en-US" sz="1800" dirty="0">
                <a:solidFill>
                  <a:srgbClr val="0070C0"/>
                </a:solidFill>
              </a:rPr>
              <a:t> &lt;&lt; " Cast should work\n ";        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483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Dynamic 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Base{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virtual void f()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Derived1: public Base{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derived1Only(){    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"Is a Derived1 Object\n";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Derived2: public Base{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derived2Only(){    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"Is a Derived2 Object\n";    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311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17835</TotalTime>
  <Words>561</Words>
  <Application>Microsoft Office PowerPoint</Application>
  <PresentationFormat>Widescreen</PresentationFormat>
  <Paragraphs>166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Dynamic Cast</vt:lpstr>
      <vt:lpstr>Dynamic Cast</vt:lpstr>
      <vt:lpstr>Dynamic Cast</vt:lpstr>
      <vt:lpstr>Dynamic Cast</vt:lpstr>
      <vt:lpstr>Dynamic Cast</vt:lpstr>
      <vt:lpstr>Dynamic Cast</vt:lpstr>
      <vt:lpstr>Dynamic Cast</vt:lpstr>
      <vt:lpstr>Dynamic Cast</vt:lpstr>
      <vt:lpstr>Dynamic Cast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772</cp:revision>
  <dcterms:created xsi:type="dcterms:W3CDTF">2012-03-31T05:29:50Z</dcterms:created>
  <dcterms:modified xsi:type="dcterms:W3CDTF">2019-01-15T14:53:48Z</dcterms:modified>
</cp:coreProperties>
</file>