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77"/>
  </p:notesMasterIdLst>
  <p:sldIdLst>
    <p:sldId id="256" r:id="rId2"/>
    <p:sldId id="299" r:id="rId3"/>
    <p:sldId id="298" r:id="rId4"/>
    <p:sldId id="302" r:id="rId5"/>
    <p:sldId id="300" r:id="rId6"/>
    <p:sldId id="301" r:id="rId7"/>
    <p:sldId id="303" r:id="rId8"/>
    <p:sldId id="304" r:id="rId9"/>
    <p:sldId id="305" r:id="rId10"/>
    <p:sldId id="306" r:id="rId11"/>
    <p:sldId id="309" r:id="rId12"/>
    <p:sldId id="310" r:id="rId13"/>
    <p:sldId id="336" r:id="rId14"/>
    <p:sldId id="337" r:id="rId15"/>
    <p:sldId id="338" r:id="rId16"/>
    <p:sldId id="312" r:id="rId17"/>
    <p:sldId id="319" r:id="rId18"/>
    <p:sldId id="318" r:id="rId19"/>
    <p:sldId id="313" r:id="rId20"/>
    <p:sldId id="314" r:id="rId21"/>
    <p:sldId id="316" r:id="rId22"/>
    <p:sldId id="315" r:id="rId23"/>
    <p:sldId id="320" r:id="rId24"/>
    <p:sldId id="321" r:id="rId25"/>
    <p:sldId id="317" r:id="rId26"/>
    <p:sldId id="322" r:id="rId27"/>
    <p:sldId id="323" r:id="rId28"/>
    <p:sldId id="324" r:id="rId29"/>
    <p:sldId id="325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9" r:id="rId40"/>
    <p:sldId id="341" r:id="rId41"/>
    <p:sldId id="340" r:id="rId42"/>
    <p:sldId id="342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6" r:id="rId54"/>
    <p:sldId id="357" r:id="rId55"/>
    <p:sldId id="359" r:id="rId56"/>
    <p:sldId id="358" r:id="rId57"/>
    <p:sldId id="361" r:id="rId58"/>
    <p:sldId id="360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76" r:id="rId67"/>
    <p:sldId id="377" r:id="rId68"/>
    <p:sldId id="370" r:id="rId69"/>
    <p:sldId id="372" r:id="rId70"/>
    <p:sldId id="371" r:id="rId71"/>
    <p:sldId id="373" r:id="rId72"/>
    <p:sldId id="369" r:id="rId73"/>
    <p:sldId id="374" r:id="rId74"/>
    <p:sldId id="375" r:id="rId75"/>
    <p:sldId id="31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 varScale="1">
        <p:scale>
          <a:sx n="52" d="100"/>
          <a:sy n="52" d="100"/>
        </p:scale>
        <p:origin x="113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11/6/2018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11/6/2018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11/6/2018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11/6/2018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11/6/2018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void </a:t>
            </a:r>
            <a:r>
              <a:rPr lang="en-US" sz="2900" b="1" dirty="0" err="1">
                <a:solidFill>
                  <a:srgbClr val="0070C0"/>
                </a:solidFill>
              </a:rPr>
              <a:t>setRadius</a:t>
            </a:r>
            <a:r>
              <a:rPr lang="en-US" sz="2900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getDiameter</a:t>
            </a:r>
            <a:r>
              <a:rPr lang="en-US" sz="2900" b="1" dirty="0">
                <a:solidFill>
                  <a:srgbClr val="0070C0"/>
                </a:solidFill>
              </a:rPr>
              <a:t>() { 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used as the type specifier to create C++ Objects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r>
              <a:rPr lang="en-US" dirty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An object declaration creates a physical entity of its class type, i.e., occupies memory space class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object has its own copy of data 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C++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Rectangle recta,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recta.set_values</a:t>
            </a:r>
            <a:r>
              <a:rPr lang="en-US" b="1" dirty="0">
                <a:solidFill>
                  <a:srgbClr val="0070C0"/>
                </a:solidFill>
              </a:rPr>
              <a:t>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rectb.set_values</a:t>
            </a:r>
            <a:r>
              <a:rPr lang="en-US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"recta area: " &lt;&lt; </a:t>
            </a:r>
            <a:r>
              <a:rPr lang="en-US" b="1" dirty="0" err="1">
                <a:solidFill>
                  <a:srgbClr val="0070C0"/>
                </a:solidFill>
              </a:rPr>
              <a:t>recta.area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"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 area: " &lt;&lt; </a:t>
            </a:r>
            <a:r>
              <a:rPr lang="en-US" b="1" dirty="0" err="1">
                <a:solidFill>
                  <a:srgbClr val="0070C0"/>
                </a:solidFill>
              </a:rPr>
              <a:t>rectb.area</a:t>
            </a:r>
            <a:r>
              <a:rPr lang="en-US" b="1" dirty="0">
                <a:solidFill>
                  <a:srgbClr val="0070C0"/>
                </a:solidFill>
              </a:rPr>
              <a:t>()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</a:t>
            </a:r>
            <a:r>
              <a:rPr lang="en-US" b="1" dirty="0" err="1">
                <a:solidFill>
                  <a:schemeClr val="accent3"/>
                </a:solidFill>
              </a:rPr>
              <a:t>recta.height</a:t>
            </a:r>
            <a:r>
              <a:rPr lang="en-US" b="1" dirty="0">
                <a:solidFill>
                  <a:schemeClr val="accent3"/>
                </a:solidFill>
              </a:rPr>
              <a:t>=5;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chemeClr val="accent3"/>
                </a:solidFill>
              </a:rPr>
              <a:t>	// Not possible, height is a private member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C++ introduces two operators for dynamically allocating and deallocating memory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b="1" dirty="0" err="1">
                <a:solidFill>
                  <a:srgbClr val="0070C0"/>
                </a:solidFill>
              </a:rPr>
              <a:t>p_var</a:t>
            </a:r>
            <a:r>
              <a:rPr lang="en-US" altLang="en-US" b="1" dirty="0">
                <a:solidFill>
                  <a:srgbClr val="0070C0"/>
                </a:solidFill>
              </a:rPr>
              <a:t> = new type	//type *</a:t>
            </a:r>
            <a:r>
              <a:rPr lang="en-US" altLang="en-US" b="1" dirty="0" err="1">
                <a:solidFill>
                  <a:srgbClr val="0070C0"/>
                </a:solidFill>
              </a:rPr>
              <a:t>p_var</a:t>
            </a:r>
            <a:r>
              <a:rPr lang="en-US" altLang="en-US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new returns a pointer to dynamically allocated memory that is sufficient to hold a data of type 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delete </a:t>
            </a:r>
            <a:r>
              <a:rPr lang="en-US" altLang="en-US" b="1" dirty="0" err="1">
                <a:solidFill>
                  <a:srgbClr val="0070C0"/>
                </a:solidFill>
              </a:rPr>
              <a:t>p_var</a:t>
            </a:r>
            <a:endParaRPr lang="en-US" alt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/>
              <a:t>releases the memory previously allocated by new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Memory allocated by new must be released using delete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case of insufficient memory, </a:t>
            </a:r>
            <a:r>
              <a:rPr lang="en-US" b="1" i="1" dirty="0"/>
              <a:t>new</a:t>
            </a:r>
            <a:r>
              <a:rPr lang="en-US" dirty="0"/>
              <a:t> can report failure in two ways</a:t>
            </a:r>
          </a:p>
          <a:p>
            <a:pPr lvl="1" algn="just"/>
            <a:r>
              <a:rPr lang="en-US" dirty="0"/>
              <a:t>By returning a null pointer</a:t>
            </a:r>
          </a:p>
          <a:p>
            <a:pPr lvl="1" algn="just"/>
            <a:r>
              <a:rPr lang="en-US" dirty="0"/>
              <a:t>By generating an exception</a:t>
            </a:r>
          </a:p>
          <a:p>
            <a:pPr algn="just"/>
            <a:r>
              <a:rPr lang="en-US" dirty="0"/>
              <a:t>The reaction of </a:t>
            </a:r>
            <a:r>
              <a:rPr lang="en-US" b="1" i="1" dirty="0"/>
              <a:t>new</a:t>
            </a:r>
            <a:r>
              <a:rPr lang="en-US" dirty="0"/>
              <a:t> in this case varies from compiler to compiler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Advantages</a:t>
            </a:r>
          </a:p>
          <a:p>
            <a:pPr lvl="1" algn="just"/>
            <a:r>
              <a:rPr lang="en-US" dirty="0"/>
              <a:t>Automatically allocates enough memory to hold an object of the specified type, do not need to use </a:t>
            </a:r>
            <a:r>
              <a:rPr lang="en-US" dirty="0" err="1"/>
              <a:t>sizeof</a:t>
            </a:r>
            <a:r>
              <a:rPr lang="en-US" dirty="0"/>
              <a:t> operator</a:t>
            </a:r>
          </a:p>
          <a:p>
            <a:pPr lvl="1" algn="just"/>
            <a:r>
              <a:rPr lang="en-US" dirty="0"/>
              <a:t>Automatically returns a pointer of the specified type, do not to use an explicit type cast</a:t>
            </a:r>
          </a:p>
          <a:p>
            <a:pPr lvl="1" algn="just"/>
            <a:r>
              <a:rPr lang="en-US" dirty="0"/>
              <a:t>Both new and delete can be overloaded</a:t>
            </a:r>
          </a:p>
          <a:p>
            <a:pPr lvl="1" algn="just"/>
            <a:r>
              <a:rPr lang="en-US" dirty="0"/>
              <a:t>In case of objects, new dynamically allocates the object and calls its constructor </a:t>
            </a:r>
          </a:p>
          <a:p>
            <a:pPr lvl="1" algn="just"/>
            <a:r>
              <a:rPr lang="en-US" dirty="0"/>
              <a:t>In case of objects, delete calls the destructor of the object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Special member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Public function member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Same name as class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return type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Indicate parameters in prototype: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70C0"/>
                </a:solidFill>
              </a:rPr>
              <a:t>Rectangle(double, double);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Use parameters in the definition:</a:t>
            </a:r>
            <a:br>
              <a:rPr lang="en-US" altLang="en-US" dirty="0"/>
            </a:b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	Rectangle::Rectangle(int a, int b){</a:t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   		</a:t>
            </a:r>
            <a:r>
              <a:rPr lang="en-US" b="1" dirty="0">
                <a:solidFill>
                  <a:srgbClr val="0070C0"/>
                </a:solidFill>
              </a:rPr>
              <a:t>height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width = b;</a:t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Declare objects with parameters</a:t>
            </a:r>
            <a:endParaRPr lang="en-US" alt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70C0"/>
                </a:solidFill>
              </a:rPr>
              <a:t>Rectangle r(10, 5);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0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Automatically called when a new object is created (instantiated)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explicit way to call the constructor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Initialize data members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constructors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Function overloading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Rectangle();</a:t>
            </a:r>
            <a:br>
              <a:rPr lang="fr-FR" altLang="en-US" b="1" dirty="0">
                <a:solidFill>
                  <a:srgbClr val="0070C0"/>
                </a:solidFill>
              </a:rPr>
            </a:br>
            <a:endParaRPr lang="fr-FR" altLang="en-US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</a:t>
            </a:r>
            <a:r>
              <a:rPr lang="fr-FR" altLang="en-US" b="1" dirty="0" err="1">
                <a:solidFill>
                  <a:srgbClr val="0070C0"/>
                </a:solidFill>
              </a:rPr>
              <a:t>int</a:t>
            </a:r>
            <a:r>
              <a:rPr lang="fr-FR" altLang="en-US" b="1" dirty="0">
                <a:solidFill>
                  <a:srgbClr val="0070C0"/>
                </a:solidFill>
              </a:rPr>
              <a:t>);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fr-FR" altLang="en-US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</a:t>
            </a:r>
            <a:r>
              <a:rPr lang="fr-FR" altLang="en-US" b="1" dirty="0" err="1">
                <a:solidFill>
                  <a:srgbClr val="0070C0"/>
                </a:solidFill>
              </a:rPr>
              <a:t>int</a:t>
            </a:r>
            <a:r>
              <a:rPr lang="fr-FR" altLang="en-US" b="1" dirty="0">
                <a:solidFill>
                  <a:srgbClr val="0070C0"/>
                </a:solidFill>
              </a:rPr>
              <a:t>, </a:t>
            </a:r>
            <a:r>
              <a:rPr lang="fr-FR" altLang="en-US" b="1" dirty="0" err="1">
                <a:solidFill>
                  <a:srgbClr val="0070C0"/>
                </a:solidFill>
              </a:rPr>
              <a:t>int</a:t>
            </a:r>
            <a:r>
              <a:rPr lang="fr-FR" altLang="en-US" b="1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Default 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constructor function with no parameter</a:t>
            </a:r>
          </a:p>
          <a:p>
            <a:pPr marL="365760" lvl="1" indent="0">
              <a:lnSpc>
                <a:spcPct val="90000"/>
              </a:lnSpc>
              <a:buNone/>
            </a:pPr>
            <a:r>
              <a:rPr lang="fr-FR" altLang="en-US" b="1" dirty="0">
                <a:solidFill>
                  <a:srgbClr val="0070C0"/>
                </a:solidFill>
              </a:rPr>
              <a:t>	Rectangle();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Supplied by the compiler automatically if no constructor is defined by the programmer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Does not initialize the member variables to any default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 garbage value after creation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fr-FR" b="1" dirty="0">
                <a:solidFill>
                  <a:srgbClr val="C00000"/>
                </a:solidFill>
              </a:rPr>
              <a:t>Circle() { radius = 0.0;}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b="1" dirty="0">
                <a:solidFill>
                  <a:srgbClr val="C00000"/>
                </a:solidFill>
              </a:rPr>
              <a:t>	Circle(</a:t>
            </a:r>
            <a:r>
              <a:rPr lang="fr-FR" b="1" dirty="0" err="1">
                <a:solidFill>
                  <a:srgbClr val="C00000"/>
                </a:solidFill>
              </a:rPr>
              <a:t>int</a:t>
            </a:r>
            <a:r>
              <a:rPr lang="fr-FR" b="1" dirty="0">
                <a:solidFill>
                  <a:srgbClr val="C00000"/>
                </a:solidFill>
              </a:rPr>
              <a:t> 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setRadius</a:t>
            </a:r>
            <a:r>
              <a:rPr lang="en-US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</a:t>
            </a:r>
            <a:r>
              <a:rPr lang="en-US" b="1" dirty="0" err="1">
                <a:solidFill>
                  <a:srgbClr val="0070C0"/>
                </a:solidFill>
              </a:rPr>
              <a:t>getDiameter</a:t>
            </a:r>
            <a:r>
              <a:rPr lang="en-US" b="1" dirty="0">
                <a:solidFill>
                  <a:srgbClr val="0070C0"/>
                </a:solidFill>
              </a:rPr>
              <a:t>() {return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</a:t>
            </a:r>
            <a:r>
              <a:rPr lang="en-US" b="1" dirty="0" err="1">
                <a:solidFill>
                  <a:srgbClr val="0070C0"/>
                </a:solidFill>
              </a:rPr>
              <a:t>getArea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double </a:t>
            </a:r>
            <a:r>
              <a:rPr lang="en-US" b="1" dirty="0" err="1">
                <a:solidFill>
                  <a:srgbClr val="0070C0"/>
                </a:solidFill>
              </a:rPr>
              <a:t>getCircumference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C++ Classes are the logical abstraction or model of C++ Objects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Class declaration defines a new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what an object of that type will look like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determines the nature of the data and functions of that type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Classes must be defined before creating the objects, i.e., objects cannot be created without the classes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Definition of a class does not create any physical objects rather a logical abstraction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Circle::Circle(int r)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     radius = r;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7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Circle c1, c2(7);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c1.setRadius(5); 	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</a:t>
            </a:r>
            <a:r>
              <a:rPr lang="en-US" altLang="en-US" sz="2900" b="1" dirty="0" err="1">
                <a:solidFill>
                  <a:srgbClr val="0070C0"/>
                </a:solidFill>
              </a:rPr>
              <a:t>cout</a:t>
            </a:r>
            <a:r>
              <a:rPr lang="en-US" altLang="en-US" sz="2900" b="1" dirty="0">
                <a:solidFill>
                  <a:srgbClr val="0070C0"/>
                </a:solidFill>
              </a:rPr>
              <a:t>&lt;&lt;“The area of c1:”&lt;&lt;c1.getArea()&lt;&lt;“\n”;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</a:t>
            </a:r>
            <a:r>
              <a:rPr lang="en-US" altLang="en-US" sz="2900" b="1" dirty="0" err="1">
                <a:solidFill>
                  <a:srgbClr val="0070C0"/>
                </a:solidFill>
              </a:rPr>
              <a:t>cout</a:t>
            </a:r>
            <a:r>
              <a:rPr lang="en-US" altLang="en-US" sz="2900" b="1" dirty="0">
                <a:solidFill>
                  <a:srgbClr val="0070C0"/>
                </a:solidFill>
              </a:rPr>
              <a:t>&lt;&lt;“The circumference of c1:”&lt;&lt; c1.getCircumference()&lt;&lt;“\n”;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</a:t>
            </a:r>
            <a:r>
              <a:rPr lang="en-US" altLang="en-US" sz="2900" b="1" dirty="0" err="1">
                <a:solidFill>
                  <a:srgbClr val="0070C0"/>
                </a:solidFill>
              </a:rPr>
              <a:t>cout</a:t>
            </a:r>
            <a:r>
              <a:rPr lang="en-US" altLang="en-US" sz="2900" b="1" dirty="0">
                <a:solidFill>
                  <a:srgbClr val="0070C0"/>
                </a:solidFill>
              </a:rPr>
              <a:t>&lt;&lt;“The Diameter of c2:”&lt;&lt;c2.getDiameter()&lt;&lt;“\n”;</a:t>
            </a:r>
          </a:p>
          <a:p>
            <a:pPr marL="0" indent="0">
              <a:buNone/>
            </a:pPr>
            <a:endParaRPr lang="en-US" altLang="en-US" sz="2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return 0;	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Special member function</a:t>
            </a:r>
          </a:p>
          <a:p>
            <a:pPr lvl="1"/>
            <a:r>
              <a:rPr lang="en-US" altLang="en-US" dirty="0"/>
              <a:t>Public function member</a:t>
            </a:r>
          </a:p>
          <a:p>
            <a:pPr lvl="1"/>
            <a:r>
              <a:rPr lang="en-US" altLang="en-US" dirty="0"/>
              <a:t>Same name as class </a:t>
            </a:r>
          </a:p>
          <a:p>
            <a:pPr lvl="1"/>
            <a:r>
              <a:rPr lang="en-US" altLang="en-US" dirty="0"/>
              <a:t>Preceded with tilde (</a:t>
            </a:r>
            <a:r>
              <a:rPr lang="en-US" altLang="en-US" b="1" dirty="0"/>
              <a:t>~</a:t>
            </a:r>
            <a:r>
              <a:rPr lang="en-US" altLang="en-US" dirty="0"/>
              <a:t>), </a:t>
            </a:r>
          </a:p>
          <a:p>
            <a:pPr lvl="2"/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70C0"/>
                </a:solidFill>
              </a:rPr>
              <a:t>~Rectangle() { </a:t>
            </a:r>
            <a:r>
              <a:rPr lang="en-US" altLang="en-US" b="1" dirty="0" err="1">
                <a:solidFill>
                  <a:srgbClr val="0070C0"/>
                </a:solidFill>
              </a:rPr>
              <a:t>cout</a:t>
            </a:r>
            <a:r>
              <a:rPr lang="en-US" altLang="en-US" b="1" dirty="0">
                <a:solidFill>
                  <a:srgbClr val="0070C0"/>
                </a:solidFill>
              </a:rPr>
              <a:t> &lt;&lt; “Destructor”; }</a:t>
            </a:r>
          </a:p>
          <a:p>
            <a:pPr lvl="1"/>
            <a:r>
              <a:rPr lang="en-US" altLang="en-US" dirty="0"/>
              <a:t>No arguments </a:t>
            </a:r>
          </a:p>
          <a:p>
            <a:pPr lvl="1"/>
            <a:r>
              <a:rPr lang="en-US" altLang="en-US" dirty="0"/>
              <a:t>No return value</a:t>
            </a:r>
            <a:endParaRPr lang="en-US" dirty="0"/>
          </a:p>
          <a:p>
            <a:r>
              <a:rPr lang="en-US" dirty="0"/>
              <a:t>Automatically called by the compiler when an object is destroyed</a:t>
            </a:r>
          </a:p>
          <a:p>
            <a:pPr lvl="1"/>
            <a:r>
              <a:rPr lang="en-US" dirty="0"/>
              <a:t>There is explicit way to call the destructor but highly discouraged</a:t>
            </a:r>
            <a:endParaRPr lang="en-US" altLang="en-US" dirty="0"/>
          </a:p>
          <a:p>
            <a:r>
              <a:rPr lang="en-US" altLang="en-US" dirty="0"/>
              <a:t>Mainly used to de-allocate dynamic memory locations</a:t>
            </a:r>
          </a:p>
          <a:p>
            <a:r>
              <a:rPr lang="en-US" altLang="en-US" dirty="0"/>
              <a:t>Cannot be overloaded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and 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1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and 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Constructor and Destructor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For global objects, an object’s constructor is called once, when the program first begins execution</a:t>
            </a:r>
          </a:p>
          <a:p>
            <a:endParaRPr lang="en-US" altLang="en-US" dirty="0"/>
          </a:p>
          <a:p>
            <a:r>
              <a:rPr lang="en-US" altLang="en-US" dirty="0"/>
              <a:t>For local objects, the constructor is called each time the declaration statement is executed</a:t>
            </a:r>
          </a:p>
          <a:p>
            <a:endParaRPr lang="en-US" altLang="en-US" dirty="0"/>
          </a:p>
          <a:p>
            <a:r>
              <a:rPr lang="en-US" altLang="en-US" dirty="0"/>
              <a:t>Local objects are destroyed when they go out of scope</a:t>
            </a:r>
          </a:p>
          <a:p>
            <a:endParaRPr lang="en-US" altLang="en-US" dirty="0"/>
          </a:p>
          <a:p>
            <a:r>
              <a:rPr lang="en-US" altLang="en-US" dirty="0"/>
              <a:t>Global objects are destroyed when the program ends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2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Object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It is possible to access a member of an object via a pointer to that object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Creation of an object pointer does not create an object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We can take the address of objects using the address operator (&amp;) and store it in object pointers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  A *p =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/>
              <a:t>We have to use the arrow (-&gt;) operator instead of the dot (.) operator while accessing a member through an object pointer </a:t>
            </a:r>
          </a:p>
          <a:p>
            <a:pPr lvl="1" algn="just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p-&gt;f1();  </a:t>
            </a:r>
            <a:r>
              <a:rPr lang="en-US" b="1" i="1" dirty="0">
                <a:solidFill>
                  <a:srgbClr val="0070C0"/>
                </a:solidFill>
              </a:rPr>
              <a:t>// let f1 is public in A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dirty="0"/>
              <a:t>Pointer arithmetic using an object pointer is the same as it is for any other data type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When incremented, it points to the next object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When decremented, it points to the previous object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4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int main () {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 a, *b, *c;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b= new Rectangle;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c= &amp;a;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a.set_values</a:t>
            </a:r>
            <a:r>
              <a:rPr lang="en-US" sz="2900" b="1" dirty="0">
                <a:solidFill>
                  <a:srgbClr val="0070C0"/>
                </a:solidFill>
              </a:rPr>
              <a:t> (1,2);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b-&gt;</a:t>
            </a:r>
            <a:r>
              <a:rPr lang="en-US" sz="2900" b="1" dirty="0" err="1">
                <a:solidFill>
                  <a:srgbClr val="0070C0"/>
                </a:solidFill>
              </a:rPr>
              <a:t>set_values</a:t>
            </a:r>
            <a:r>
              <a:rPr lang="en-US" sz="2900" b="1" dirty="0">
                <a:solidFill>
                  <a:srgbClr val="0070C0"/>
                </a:solidFill>
              </a:rPr>
              <a:t> (3,4);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cout</a:t>
            </a:r>
            <a:r>
              <a:rPr lang="en-US" sz="2900" b="1" dirty="0">
                <a:solidFill>
                  <a:srgbClr val="0070C0"/>
                </a:solidFill>
              </a:rPr>
              <a:t> &lt;&lt; "a area: " &lt;&lt; </a:t>
            </a:r>
            <a:r>
              <a:rPr lang="en-US" sz="2900" b="1" dirty="0" err="1">
                <a:solidFill>
                  <a:srgbClr val="0070C0"/>
                </a:solidFill>
              </a:rPr>
              <a:t>a.area</a:t>
            </a:r>
            <a:r>
              <a:rPr lang="en-US" sz="2900" b="1" dirty="0">
                <a:solidFill>
                  <a:srgbClr val="0070C0"/>
                </a:solidFill>
              </a:rPr>
              <a:t>() &lt;&lt; </a:t>
            </a:r>
            <a:r>
              <a:rPr lang="en-US" sz="2900" b="1" dirty="0" err="1">
                <a:solidFill>
                  <a:srgbClr val="0070C0"/>
                </a:solidFill>
              </a:rPr>
              <a:t>endl</a:t>
            </a:r>
            <a:r>
              <a:rPr lang="en-US" sz="29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cout</a:t>
            </a:r>
            <a:r>
              <a:rPr lang="en-US" sz="2900" b="1" dirty="0">
                <a:solidFill>
                  <a:srgbClr val="0070C0"/>
                </a:solidFill>
              </a:rPr>
              <a:t> &lt;&lt; "*b area: " &lt;&lt; b-&gt;area() &lt;&lt; </a:t>
            </a:r>
            <a:r>
              <a:rPr lang="en-US" sz="2900" b="1" dirty="0" err="1">
                <a:solidFill>
                  <a:srgbClr val="0070C0"/>
                </a:solidFill>
              </a:rPr>
              <a:t>endl</a:t>
            </a:r>
            <a:r>
              <a:rPr lang="en-US" sz="29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 err="1">
                <a:solidFill>
                  <a:srgbClr val="0070C0"/>
                </a:solidFill>
              </a:rPr>
              <a:t>cout</a:t>
            </a:r>
            <a:r>
              <a:rPr lang="en-US" sz="2900" b="1" dirty="0">
                <a:solidFill>
                  <a:srgbClr val="0070C0"/>
                </a:solidFill>
              </a:rPr>
              <a:t> &lt;&lt; "*c area: " &lt;&lt; c-&gt;area() &lt;&lt; </a:t>
            </a:r>
            <a:r>
              <a:rPr lang="en-US" sz="2900" b="1" dirty="0" err="1">
                <a:solidFill>
                  <a:srgbClr val="0070C0"/>
                </a:solidFill>
              </a:rPr>
              <a:t>endl</a:t>
            </a:r>
            <a:r>
              <a:rPr lang="en-US" sz="29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delete b;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8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One object can be assigned to another provided that both objects are of the same type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It is not sufficient that the types just be physically similar – their type names must be the same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By default, when one object is assigned to another, a bitwise copy of all the data members is made, including compound data structures like arrays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Creates problem when member variables point to dynamically allocated memory and destructors are used to free that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Rectangle {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width,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(</a:t>
            </a:r>
            <a:r>
              <a:rPr lang="en-US" sz="2200" b="1" dirty="0" err="1">
                <a:solidFill>
                  <a:srgbClr val="0070C0"/>
                </a:solidFill>
              </a:rPr>
              <a:t>int,int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365760" lvl="1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area (){return(width*height);}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width = a; 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 () {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Rectangle recta (3,4);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Rectangle </a:t>
            </a:r>
            <a:r>
              <a:rPr lang="en-US" sz="2000" b="1" dirty="0" err="1">
                <a:solidFill>
                  <a:srgbClr val="0070C0"/>
                </a:solidFill>
              </a:rPr>
              <a:t>rectb</a:t>
            </a:r>
            <a:r>
              <a:rPr lang="en-US" sz="2000" b="1" dirty="0">
                <a:solidFill>
                  <a:srgbClr val="0070C0"/>
                </a:solidFill>
              </a:rPr>
              <a:t> (5,6);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rectb</a:t>
            </a:r>
            <a:r>
              <a:rPr lang="en-US" sz="2000" b="1" dirty="0">
                <a:solidFill>
                  <a:srgbClr val="0070C0"/>
                </a:solidFill>
              </a:rPr>
              <a:t>=recta;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000" b="1" dirty="0" err="1">
                <a:solidFill>
                  <a:srgbClr val="0070C0"/>
                </a:solidFill>
              </a:rPr>
              <a:t>recta.area</a:t>
            </a:r>
            <a:r>
              <a:rPr lang="en-US" sz="2000" b="1" dirty="0">
                <a:solidFill>
                  <a:srgbClr val="0070C0"/>
                </a:solidFill>
              </a:rPr>
              <a:t>() &lt;&lt; 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"</a:t>
            </a:r>
            <a:r>
              <a:rPr lang="en-US" sz="2000" b="1" dirty="0" err="1">
                <a:solidFill>
                  <a:srgbClr val="0070C0"/>
                </a:solidFill>
              </a:rPr>
              <a:t>rectb</a:t>
            </a:r>
            <a:r>
              <a:rPr lang="en-US" sz="2000" b="1" dirty="0">
                <a:solidFill>
                  <a:srgbClr val="0070C0"/>
                </a:solidFill>
              </a:rPr>
              <a:t> area: " &lt;&lt; </a:t>
            </a:r>
            <a:r>
              <a:rPr lang="en-US" sz="2000" b="1" dirty="0" err="1">
                <a:solidFill>
                  <a:srgbClr val="0070C0"/>
                </a:solidFill>
              </a:rPr>
              <a:t>rectb.area</a:t>
            </a:r>
            <a:r>
              <a:rPr lang="en-US" sz="2000" b="1" dirty="0">
                <a:solidFill>
                  <a:srgbClr val="0070C0"/>
                </a:solidFill>
              </a:rPr>
              <a:t>() &lt;&lt; 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65760" lvl="1" indent="0">
              <a:lnSpc>
                <a:spcPct val="80000"/>
              </a:lnSpc>
              <a:buFont typeface="Wingdings 2"/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lnSpc>
                <a:spcPct val="80000"/>
              </a:lnSpc>
              <a:buFont typeface="Wingdings"/>
              <a:buNone/>
            </a:pPr>
            <a:r>
              <a:rPr lang="en-US" sz="2000" b="1" dirty="0">
                <a:solidFill>
                  <a:srgbClr val="0070C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7160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syntax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F7D07E-C444-4D28-9A7A-2F624E0D44F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br>
              <a:rPr lang="en-US" sz="2800" dirty="0"/>
            </a:br>
            <a:r>
              <a:rPr lang="en-US" sz="2800" dirty="0"/>
              <a:t>}</a:t>
            </a:r>
            <a:r>
              <a:rPr lang="en-US" sz="2800" i="1" dirty="0"/>
              <a:t>object-list (optional)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9723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4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Assigning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recta=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47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Objects can be passed to functions as arguments in just the same way that other types of data are passed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default all objects are passed by value to a function</a:t>
            </a:r>
          </a:p>
          <a:p>
            <a:r>
              <a:rPr lang="en-US" dirty="0"/>
              <a:t>Address of an object can be sent to a function to implement call by reference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call by reference, as no new objects are formed, constructors and destructors are not called</a:t>
            </a:r>
          </a:p>
          <a:p>
            <a:r>
              <a:rPr lang="en-US" dirty="0"/>
              <a:t>But in call by value, while making a copy, constructors are not called for the copy but destructors are called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function must be declared as returning a class type</a:t>
            </a:r>
          </a:p>
          <a:p>
            <a:r>
              <a:rPr lang="en-US" dirty="0"/>
              <a:t>When an object is returned by a function, a temporary object (invisible to us) is automatically created which holds the return value</a:t>
            </a:r>
          </a:p>
          <a:p>
            <a:r>
              <a:rPr lang="en-US" dirty="0"/>
              <a:t>While making a copy, constructors are not called for the copy but destructors are called</a:t>
            </a:r>
          </a:p>
          <a:p>
            <a:r>
              <a:rPr lang="en-US" dirty="0"/>
              <a:t>After the value has been returned, this object is destroyed</a:t>
            </a:r>
          </a:p>
          <a:p>
            <a:r>
              <a:rPr lang="en-US" dirty="0"/>
              <a:t>The destruction of this temporary object might cause unexpected side effects in some situations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0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width,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(</a:t>
            </a:r>
            <a:r>
              <a:rPr lang="en-US" sz="2200" b="1" dirty="0" err="1">
                <a:solidFill>
                  <a:srgbClr val="0070C0"/>
                </a:solidFill>
              </a:rPr>
              <a:t>int,int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area () {return (width*height);}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width = a; 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7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if(</a:t>
            </a:r>
            <a:r>
              <a:rPr lang="en-US" b="1" dirty="0" err="1">
                <a:solidFill>
                  <a:srgbClr val="0070C0"/>
                </a:solidFill>
              </a:rPr>
              <a:t>recta.area</a:t>
            </a:r>
            <a:r>
              <a:rPr lang="en-US" b="1" dirty="0">
                <a:solidFill>
                  <a:srgbClr val="0070C0"/>
                </a:solidFill>
              </a:rPr>
              <a:t>()&gt;</a:t>
            </a:r>
            <a:r>
              <a:rPr lang="en-US" b="1" dirty="0" err="1">
                <a:solidFill>
                  <a:srgbClr val="0070C0"/>
                </a:solidFill>
              </a:rPr>
              <a:t>rectb.area</a:t>
            </a:r>
            <a:r>
              <a:rPr lang="en-US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return </a:t>
            </a:r>
            <a:r>
              <a:rPr lang="en-US" b="1" dirty="0" err="1">
                <a:solidFill>
                  <a:srgbClr val="0070C0"/>
                </a:solidFill>
              </a:rPr>
              <a:t>rectb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height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*height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 larger(Rectangle recta, 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()&gt;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recta;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	return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0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to Functions/Returning Objects from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recta (3,4);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(5,6);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Rectangle 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(0,0);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=larger(recta, 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); </a:t>
            </a:r>
            <a:r>
              <a:rPr lang="en-US" sz="2000" dirty="0">
                <a:solidFill>
                  <a:srgbClr val="FF0000"/>
                </a:solidFill>
              </a:rPr>
              <a:t>//this will cause the program to crash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"recta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recta.area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rectb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rectb.area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"</a:t>
            </a:r>
            <a:r>
              <a:rPr lang="en-US" sz="2200" b="1" dirty="0" err="1">
                <a:solidFill>
                  <a:srgbClr val="0070C0"/>
                </a:solidFill>
              </a:rPr>
              <a:t>rect_larger</a:t>
            </a:r>
            <a:r>
              <a:rPr lang="en-US" sz="2200" b="1" dirty="0">
                <a:solidFill>
                  <a:srgbClr val="0070C0"/>
                </a:solidFill>
              </a:rPr>
              <a:t> area: " &lt;&lt; </a:t>
            </a:r>
            <a:r>
              <a:rPr lang="en-US" sz="2200" b="1" dirty="0" err="1">
                <a:solidFill>
                  <a:srgbClr val="0070C0"/>
                </a:solidFill>
              </a:rPr>
              <a:t>rect_larger.area</a:t>
            </a:r>
            <a:r>
              <a:rPr lang="en-US" sz="2200" b="1" dirty="0">
                <a:solidFill>
                  <a:srgbClr val="0070C0"/>
                </a:solidFill>
              </a:rPr>
              <a:t>() &lt;&lt; </a:t>
            </a:r>
            <a:r>
              <a:rPr lang="en-US" sz="2200" b="1" dirty="0" err="1">
                <a:solidFill>
                  <a:srgbClr val="0070C0"/>
                </a:solidFill>
              </a:rPr>
              <a:t>endl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94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Functions that are not actually called but, rather, are expanded in line, at the point of each call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Advantage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Have no overhead associated with the function call and return mechanism</a:t>
            </a:r>
          </a:p>
          <a:p>
            <a:pPr lvl="2" algn="just">
              <a:lnSpc>
                <a:spcPct val="80000"/>
              </a:lnSpc>
            </a:pPr>
            <a:r>
              <a:rPr lang="en-US" dirty="0"/>
              <a:t>Can be executed much faster than normal functions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Safer than parameterized macros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Disadvantage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If they are too large and called too often, the program grows larger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Member access specifiers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public: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can be accessed outside the class directly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The public stuff is </a:t>
            </a:r>
            <a:r>
              <a:rPr lang="en-US" altLang="en-US" i="1" dirty="0"/>
              <a:t>the interface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private: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Accessible only to member functions of class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Private members and methods are for internal use only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int even(int x)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!(x%2);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if(even(10))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“10 is even\n”;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// becomes if(!(10%2))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if(even(11)) </a:t>
            </a:r>
            <a:r>
              <a:rPr lang="en-US" sz="2200" b="1" dirty="0" err="1">
                <a:solidFill>
                  <a:srgbClr val="0070C0"/>
                </a:solidFill>
              </a:rPr>
              <a:t>cout</a:t>
            </a:r>
            <a:r>
              <a:rPr lang="en-US" sz="2200" b="1" dirty="0">
                <a:solidFill>
                  <a:srgbClr val="0070C0"/>
                </a:solidFill>
              </a:rPr>
              <a:t> &lt;&lt; “11 is even\n”;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// becomes if(!(11%2))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In-line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The </a:t>
            </a:r>
            <a:r>
              <a:rPr lang="en-US" b="1" dirty="0"/>
              <a:t>inline</a:t>
            </a:r>
            <a:r>
              <a:rPr lang="en-US" dirty="0"/>
              <a:t> specifier is a </a:t>
            </a:r>
            <a:r>
              <a:rPr lang="en-US" i="1" dirty="0"/>
              <a:t>request</a:t>
            </a:r>
            <a:r>
              <a:rPr lang="en-US" dirty="0"/>
              <a:t>, not a command, to the compiler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Some compilers will not in-line a function if it contains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b="1" dirty="0"/>
              <a:t>static</a:t>
            </a:r>
            <a:r>
              <a:rPr lang="en-US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, </a:t>
            </a:r>
            <a:r>
              <a:rPr lang="en-US" b="1" dirty="0"/>
              <a:t>switch</a:t>
            </a:r>
            <a:r>
              <a:rPr lang="en-US" dirty="0"/>
              <a:t> or </a:t>
            </a:r>
            <a:r>
              <a:rPr lang="en-US" b="1" dirty="0" err="1"/>
              <a:t>goto</a:t>
            </a: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b="1" dirty="0"/>
              <a:t>return</a:t>
            </a:r>
            <a:r>
              <a:rPr lang="en-US" dirty="0"/>
              <a:t> statement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the function is </a:t>
            </a:r>
            <a:r>
              <a:rPr lang="en-US" b="1" dirty="0"/>
              <a:t>recursive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 In-lining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Defining a member function inside the class declaration causes the function to automatically become an in-line function</a:t>
            </a:r>
          </a:p>
          <a:p>
            <a:pPr algn="just"/>
            <a:r>
              <a:rPr lang="en-US" dirty="0"/>
              <a:t>In this case, the </a:t>
            </a:r>
            <a:r>
              <a:rPr lang="en-US" b="1" dirty="0"/>
              <a:t>inline</a:t>
            </a:r>
            <a:r>
              <a:rPr lang="en-US" dirty="0"/>
              <a:t> keyword is no longer necessary</a:t>
            </a:r>
          </a:p>
          <a:p>
            <a:pPr lvl="1" algn="just"/>
            <a:r>
              <a:rPr lang="en-US" dirty="0"/>
              <a:t>However, it is not an error to use it in this situation</a:t>
            </a:r>
          </a:p>
          <a:p>
            <a:pPr algn="just"/>
            <a:r>
              <a:rPr lang="en-US" dirty="0"/>
              <a:t>Same restrictions that apply to “normal” in-line function apply to automatic in-line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4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Automatic In-lining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// Automatic in-lining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(int n) { a = n; }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void </a:t>
            </a:r>
            <a:r>
              <a:rPr lang="en-US" sz="2200" b="1" dirty="0" err="1">
                <a:solidFill>
                  <a:srgbClr val="0070C0"/>
                </a:solidFill>
              </a:rPr>
              <a:t>set_a</a:t>
            </a:r>
            <a:r>
              <a:rPr lang="en-US" sz="2200" b="1" dirty="0">
                <a:solidFill>
                  <a:srgbClr val="0070C0"/>
                </a:solidFill>
              </a:rPr>
              <a:t>(int n) { a = n; 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</a:t>
            </a:r>
            <a:r>
              <a:rPr lang="en-US" sz="2200" b="1" dirty="0" err="1">
                <a:solidFill>
                  <a:srgbClr val="0070C0"/>
                </a:solidFill>
              </a:rPr>
              <a:t>get_a</a:t>
            </a:r>
            <a:r>
              <a:rPr lang="en-US" sz="2200" b="1" dirty="0">
                <a:solidFill>
                  <a:srgbClr val="0070C0"/>
                </a:solidFill>
              </a:rPr>
              <a:t>() { return a;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// Manual in-lining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(int n);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void </a:t>
            </a:r>
            <a:r>
              <a:rPr lang="en-US" sz="2200" b="1" dirty="0" err="1">
                <a:solidFill>
                  <a:srgbClr val="0070C0"/>
                </a:solidFill>
              </a:rPr>
              <a:t>set_a</a:t>
            </a:r>
            <a:r>
              <a:rPr lang="en-US" sz="2200" b="1" dirty="0">
                <a:solidFill>
                  <a:srgbClr val="0070C0"/>
                </a:solidFill>
              </a:rPr>
              <a:t>(int n);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int </a:t>
            </a:r>
            <a:r>
              <a:rPr lang="en-US" sz="2200" b="1" dirty="0" err="1">
                <a:solidFill>
                  <a:srgbClr val="0070C0"/>
                </a:solidFill>
              </a:rPr>
              <a:t>get_a</a:t>
            </a:r>
            <a:r>
              <a:rPr lang="en-US" sz="22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inline void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::</a:t>
            </a:r>
            <a:r>
              <a:rPr lang="en-US" sz="2200" b="1" dirty="0" err="1">
                <a:solidFill>
                  <a:srgbClr val="0070C0"/>
                </a:solidFill>
              </a:rPr>
              <a:t>set_a</a:t>
            </a:r>
            <a:r>
              <a:rPr lang="en-US" sz="2200" b="1" dirty="0">
                <a:solidFill>
                  <a:srgbClr val="0070C0"/>
                </a:solidFill>
              </a:rPr>
              <a:t>(int n)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a = n;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17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friend function is not a member of a class but still has access to its private elements</a:t>
            </a:r>
          </a:p>
          <a:p>
            <a:pPr algn="just"/>
            <a:r>
              <a:rPr lang="en-US" dirty="0"/>
              <a:t>A friend function can be</a:t>
            </a:r>
          </a:p>
          <a:p>
            <a:pPr lvl="1" algn="just"/>
            <a:r>
              <a:rPr lang="en-US" dirty="0"/>
              <a:t>A global function not related to any particular class</a:t>
            </a:r>
          </a:p>
          <a:p>
            <a:pPr lvl="1" algn="just"/>
            <a:r>
              <a:rPr lang="en-US" dirty="0"/>
              <a:t>A member function of another class</a:t>
            </a:r>
          </a:p>
          <a:p>
            <a:pPr algn="just"/>
            <a:r>
              <a:rPr lang="en-US" dirty="0"/>
              <a:t>Inside the class declaration for which it will be a friend, its prototype is included, prefaced with the keyword </a:t>
            </a:r>
            <a:r>
              <a:rPr lang="en-US" b="1" dirty="0"/>
              <a:t>friend</a:t>
            </a:r>
            <a:endParaRPr lang="en-US" dirty="0"/>
          </a:p>
          <a:p>
            <a:pPr algn="just"/>
            <a:r>
              <a:rPr lang="en-US" dirty="0"/>
              <a:t>Why friend functions ?</a:t>
            </a:r>
          </a:p>
          <a:p>
            <a:pPr lvl="1" algn="just"/>
            <a:r>
              <a:rPr lang="en-US" dirty="0"/>
              <a:t>Operator overloading</a:t>
            </a:r>
          </a:p>
          <a:p>
            <a:pPr lvl="1" algn="just"/>
            <a:r>
              <a:rPr lang="en-US" dirty="0"/>
              <a:t>Certain types of I/O operations</a:t>
            </a:r>
          </a:p>
          <a:p>
            <a:pPr lvl="1" algn="just"/>
            <a:r>
              <a:rPr lang="en-US" dirty="0"/>
              <a:t>Permitting one function to have access to the private members of two or more different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2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(int a1)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   a = a1;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</a:t>
            </a:r>
            <a:r>
              <a:rPr lang="en-US" sz="2200" b="1" dirty="0">
                <a:solidFill>
                  <a:srgbClr val="C00000"/>
                </a:solidFill>
              </a:rPr>
              <a:t> friend void ff1(</a:t>
            </a:r>
            <a:r>
              <a:rPr lang="en-US" sz="2200" b="1" dirty="0" err="1">
                <a:solidFill>
                  <a:srgbClr val="C00000"/>
                </a:solidFill>
              </a:rPr>
              <a:t>MyClass</a:t>
            </a:r>
            <a:r>
              <a:rPr lang="en-US" sz="2200" b="1" dirty="0">
                <a:solidFill>
                  <a:srgbClr val="C00000"/>
                </a:solidFill>
              </a:rPr>
              <a:t> obj);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// friend keyword not used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void ff1(</a:t>
            </a:r>
            <a:r>
              <a:rPr lang="en-US" sz="2200" b="1" dirty="0" err="1">
                <a:solidFill>
                  <a:srgbClr val="C00000"/>
                </a:solidFill>
              </a:rPr>
              <a:t>MyClass</a:t>
            </a:r>
            <a:r>
              <a:rPr lang="en-US" sz="2200" b="1" dirty="0">
                <a:solidFill>
                  <a:srgbClr val="C00000"/>
                </a:solidFill>
              </a:rPr>
              <a:t> obj)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cout</a:t>
            </a:r>
            <a:r>
              <a:rPr lang="en-US" sz="2200" b="1" dirty="0">
                <a:solidFill>
                  <a:srgbClr val="C00000"/>
                </a:solidFill>
              </a:rPr>
              <a:t> &lt;&lt; </a:t>
            </a:r>
            <a:r>
              <a:rPr lang="en-US" sz="2200" b="1" dirty="0" err="1">
                <a:solidFill>
                  <a:srgbClr val="C00000"/>
                </a:solidFill>
              </a:rPr>
              <a:t>obj.a</a:t>
            </a:r>
            <a:r>
              <a:rPr lang="en-US" sz="2200" b="1" dirty="0">
                <a:solidFill>
                  <a:srgbClr val="C00000"/>
                </a:solidFill>
              </a:rPr>
              <a:t> &lt;&lt; </a:t>
            </a:r>
            <a:r>
              <a:rPr lang="en-US" sz="2200" b="1" dirty="0" err="1">
                <a:solidFill>
                  <a:srgbClr val="C00000"/>
                </a:solidFill>
              </a:rPr>
              <a:t>endl</a:t>
            </a:r>
            <a:r>
              <a:rPr lang="en-US" sz="22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MyClass</a:t>
            </a:r>
            <a:r>
              <a:rPr lang="en-US" sz="2200" b="1" dirty="0">
                <a:solidFill>
                  <a:srgbClr val="C00000"/>
                </a:solidFill>
              </a:rPr>
              <a:t> obj2(100);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cout</a:t>
            </a:r>
            <a:r>
              <a:rPr lang="en-US" sz="2200" b="1" dirty="0">
                <a:solidFill>
                  <a:srgbClr val="C00000"/>
                </a:solidFill>
              </a:rPr>
              <a:t> &lt;&lt; obj2.a &lt;&lt; </a:t>
            </a:r>
            <a:r>
              <a:rPr lang="en-US" sz="2200" b="1" dirty="0" err="1">
                <a:solidFill>
                  <a:srgbClr val="C00000"/>
                </a:solidFill>
              </a:rPr>
              <a:t>endl</a:t>
            </a:r>
            <a:r>
              <a:rPr lang="en-US" sz="22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int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MyClass</a:t>
            </a:r>
            <a:r>
              <a:rPr lang="en-US" sz="2200" b="1" dirty="0">
                <a:solidFill>
                  <a:srgbClr val="0070C0"/>
                </a:solidFill>
              </a:rPr>
              <a:t> o1(10);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>
                <a:solidFill>
                  <a:srgbClr val="C00000"/>
                </a:solidFill>
              </a:rPr>
              <a:t>ff1(o1);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>
                <a:solidFill>
                  <a:srgbClr val="0070C0"/>
                </a:solidFill>
              </a:rPr>
              <a:t>return 0;</a:t>
            </a:r>
            <a:r>
              <a:rPr lang="en-US" sz="2200" b="1" dirty="0">
                <a:solidFill>
                  <a:srgbClr val="C0000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111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friend function is not a member of the class for which it is a friend </a:t>
            </a:r>
          </a:p>
          <a:p>
            <a:pPr lvl="1" algn="just"/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obj(10), obj2(20); 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obj.ff1(obj2); // wrong, compiler error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Friend functions need to access the members (private, public or protected) of a class through an object of that class </a:t>
            </a:r>
          </a:p>
          <a:p>
            <a:pPr lvl="1" algn="just"/>
            <a:r>
              <a:rPr lang="en-US" dirty="0"/>
              <a:t>The object can be declared within or passed to the friend function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member function can directly access class members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function can be a member of one class and a friend of another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; // a forward declaration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234950" indent="-23495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friend int compare (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obj1,  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9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friend int compare (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obj1,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o1(10);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o2(5);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n = compare(o1, o2); // n =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return 0;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compare (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obj1,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obj2)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return (obj1.a – obj2.a);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7501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; // a forward declaration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compare (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   return (a – </a:t>
            </a:r>
            <a:r>
              <a:rPr lang="en-US" sz="1800" b="1" dirty="0" err="1">
                <a:solidFill>
                  <a:srgbClr val="0070C0"/>
                </a:solidFill>
              </a:rPr>
              <a:t>obj.a</a:t>
            </a:r>
            <a:r>
              <a:rPr lang="en-US" sz="18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a; // private member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(int a1) { a = a1; }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friend int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::compare (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obj);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};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main()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</a:t>
            </a:r>
            <a:r>
              <a:rPr lang="en-US" sz="1800" b="1" dirty="0" err="1">
                <a:solidFill>
                  <a:srgbClr val="0070C0"/>
                </a:solidFill>
              </a:rPr>
              <a:t>MyClass</a:t>
            </a:r>
            <a:r>
              <a:rPr lang="en-US" sz="1800" b="1" dirty="0">
                <a:solidFill>
                  <a:srgbClr val="0070C0"/>
                </a:solidFill>
              </a:rPr>
              <a:t> o1(10); </a:t>
            </a:r>
            <a:r>
              <a:rPr lang="en-US" sz="1800" b="1" dirty="0" err="1">
                <a:solidFill>
                  <a:srgbClr val="0070C0"/>
                </a:solidFill>
              </a:rPr>
              <a:t>Yourclass</a:t>
            </a:r>
            <a:r>
              <a:rPr lang="en-US" sz="1800" b="1" dirty="0">
                <a:solidFill>
                  <a:srgbClr val="0070C0"/>
                </a:solidFill>
              </a:rPr>
              <a:t> o2(5);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   int n = o1.compare(o2); // n = 5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return 0;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634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Arrays of objects of class can be declared just like other variables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class A{ … };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[4];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[0].f1();   </a:t>
            </a:r>
            <a:r>
              <a:rPr lang="en-US" b="1" i="1" dirty="0">
                <a:solidFill>
                  <a:srgbClr val="0070C0"/>
                </a:solidFill>
              </a:rPr>
              <a:t>// let  f1 is public in A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[3].x = 3; </a:t>
            </a:r>
            <a:r>
              <a:rPr lang="en-US" b="1" i="1" dirty="0">
                <a:solidFill>
                  <a:srgbClr val="0070C0"/>
                </a:solidFill>
              </a:rPr>
              <a:t>// let  x is public in A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In this example, all the objects of the array are initialized using the default constructor of </a:t>
            </a:r>
            <a:r>
              <a:rPr lang="en-US" b="1" dirty="0"/>
              <a:t>A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dirty="0"/>
              <a:t> does not have a default constructor, then the above array declaration statement will produce compiler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x,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int,int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area() {return (x*y);}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void Rectangle::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x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y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If a class type includes a constructor, an array of objects can be initialized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Initializing array elements with the constructor taking an integer argument</a:t>
            </a:r>
          </a:p>
          <a:p>
            <a:pPr lvl="1" algn="just">
              <a:lnSpc>
                <a:spcPct val="9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int a; A(int n) { a = n; }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[2] = { A(-1), A(-2)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ob2[2][2] = { A(-1), A(-2), A(-3), A(-4) };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In this case, the following shorthand form can also be used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[2] = { -1, -2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7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If a constructor takes two or more arguments, then only the longer form can be used</a:t>
            </a:r>
          </a:p>
          <a:p>
            <a:pPr lvl="1" algn="just">
              <a:lnSpc>
                <a:spcPct val="90000"/>
              </a:lnSpc>
            </a:pPr>
            <a:endParaRPr lang="en-US" b="1" i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int a, b; A(int n, int m) { a = n; b = m; }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[2] = { A(1, 2), A(3, 4) };</a:t>
            </a:r>
          </a:p>
          <a:p>
            <a:pPr lvl="1" algn="just">
              <a:lnSpc>
                <a:spcPct val="9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Aob2[2][2] = { A(1, 1), A(2, 2), A(3, 3), A(4, 4)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4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We can also mix no argument, one argument and multi-argument constructor calls in a single array declaration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A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{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public: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A() { … } // must be present for this example to be compiled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A(int n) { … 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A(int n, int m) { … }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[3] = { A(), A(1),A(2, 3) 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0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of Objects (Practice)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class Circle{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double rad;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double x;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	double y;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public: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Circle(double r){radius=r; x=0; y=o;}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Circle(double r, double c1, double c2)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{radius=r; x=c1; y=c2;}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double area(){return 3.14*radius*radius;}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int main(){</a:t>
            </a:r>
          </a:p>
          <a:p>
            <a:pPr marL="173038" indent="-173038">
              <a:lnSpc>
                <a:spcPct val="80000"/>
              </a:lnSpc>
              <a:buNone/>
            </a:pPr>
            <a:endParaRPr lang="fr-FR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fr-FR" sz="1800" b="1" dirty="0">
                <a:solidFill>
                  <a:srgbClr val="0070C0"/>
                </a:solidFill>
              </a:rPr>
              <a:t>Circle crls1[2]={7.44, 3.65};</a:t>
            </a: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Circle crls2[2]={Circle(7.44, 0.0, 0.0), Circle(3.65, 0.5, 2.5)};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return 0;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6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A special pointer in C++ that points to the object that generates the call to the method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The compiler automatically adds a parameter whose type is “pointer to an object of the class” in every non-static member function of the class</a:t>
            </a:r>
          </a:p>
          <a:p>
            <a:pPr lvl="1" algn="just">
              <a:lnSpc>
                <a:spcPct val="8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void f1() { … } };</a:t>
            </a:r>
          </a:p>
          <a:p>
            <a:pPr lvl="1" algn="just">
              <a:lnSpc>
                <a:spcPct val="80000"/>
              </a:lnSpc>
            </a:pPr>
            <a:r>
              <a:rPr lang="en-US" b="1" i="1" dirty="0">
                <a:solidFill>
                  <a:srgbClr val="0070C0"/>
                </a:solidFill>
              </a:rPr>
              <a:t>class A{ public: void f1( </a:t>
            </a:r>
            <a:r>
              <a:rPr lang="en-US" b="1" i="1" dirty="0">
                <a:solidFill>
                  <a:srgbClr val="C00000"/>
                </a:solidFill>
              </a:rPr>
              <a:t>A *this</a:t>
            </a:r>
            <a:r>
              <a:rPr lang="en-US" b="1" i="1" dirty="0">
                <a:solidFill>
                  <a:srgbClr val="0070C0"/>
                </a:solidFill>
              </a:rPr>
              <a:t> ) { … } };</a:t>
            </a:r>
          </a:p>
          <a:p>
            <a:pPr lvl="1"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It also automatically calls the member function with the address of the object through which the function is invoked</a:t>
            </a:r>
          </a:p>
          <a:p>
            <a:pPr lvl="1" algn="just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 ob.f1();</a:t>
            </a:r>
            <a:endParaRPr lang="en-US" dirty="0">
              <a:solidFill>
                <a:srgbClr val="0070C0"/>
              </a:solidFill>
            </a:endParaRPr>
          </a:p>
          <a:p>
            <a:pPr lvl="1" algn="just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A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 ob.f1( </a:t>
            </a:r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b="1" dirty="0" err="1">
                <a:solidFill>
                  <a:srgbClr val="C0000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 );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4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It is through this pointer that every non-static member function knows which object’s members should be used	</a:t>
            </a:r>
          </a:p>
          <a:p>
            <a:pPr algn="just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A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int x;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public: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void  f1()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	x = 0; // this-&gt;x = 0;	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	}</a:t>
            </a:r>
          </a:p>
          <a:p>
            <a:pPr algn="just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1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Pointer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this pointer is generally used to access member variables that have been hidden by local variables having the same name inside a member function 	</a:t>
            </a:r>
          </a:p>
          <a:p>
            <a:pPr algn="just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class A{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	int x;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public: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  A(int x) {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x = x; // only copies local ‘x’ to itself; the member ‘x’ 	remains uninitialized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this-&gt;x = x; // now its ok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  }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};</a:t>
            </a:r>
          </a:p>
          <a:p>
            <a:pPr algn="just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6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Dynamically allocated objects can be given initial values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int *p = new int;</a:t>
            </a:r>
          </a:p>
          <a:p>
            <a:pPr lvl="2" algn="just"/>
            <a:r>
              <a:rPr lang="en-US" dirty="0"/>
              <a:t>Dynamically allocates memory to store an integer value which contains garbage value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int *p = new int(10);</a:t>
            </a:r>
          </a:p>
          <a:p>
            <a:pPr lvl="2" algn="just"/>
            <a:r>
              <a:rPr lang="en-US" dirty="0"/>
              <a:t>Dynamically allocates memory to store an integer value and initializes that memory to 10</a:t>
            </a:r>
          </a:p>
          <a:p>
            <a:pPr lvl="2" algn="just"/>
            <a:r>
              <a:rPr lang="en-US" i="1" dirty="0"/>
              <a:t>Note the use of parenthesis </a:t>
            </a:r>
            <a:r>
              <a:rPr lang="en-US" b="1" i="1" dirty="0"/>
              <a:t>( ) </a:t>
            </a:r>
            <a:r>
              <a:rPr lang="en-US" i="1" dirty="0"/>
              <a:t>while supplying initial values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24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class A{ int x; public: A(int n) { x = n; } };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A *p = new A(10);</a:t>
            </a:r>
          </a:p>
          <a:p>
            <a:pPr lvl="2" algn="just"/>
            <a:r>
              <a:rPr lang="en-US" dirty="0"/>
              <a:t>Dynamically allocates memory to store a </a:t>
            </a:r>
            <a:r>
              <a:rPr lang="en-US" dirty="0" err="1"/>
              <a:t>A</a:t>
            </a:r>
            <a:r>
              <a:rPr lang="en-US" dirty="0"/>
              <a:t> object and calls the constructor A(int n) for this object which initializes x to 10</a:t>
            </a:r>
          </a:p>
          <a:p>
            <a:pPr lvl="1" algn="just"/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>
                <a:solidFill>
                  <a:srgbClr val="0070C0"/>
                </a:solidFill>
              </a:rPr>
              <a:t>A *p = new A;</a:t>
            </a:r>
          </a:p>
          <a:p>
            <a:pPr lvl="2" algn="just"/>
            <a:r>
              <a:rPr lang="en-US" dirty="0"/>
              <a:t>It will produce </a:t>
            </a:r>
            <a:r>
              <a:rPr lang="en-US" b="1" dirty="0"/>
              <a:t>compiler error</a:t>
            </a:r>
            <a:r>
              <a:rPr lang="en-US" dirty="0"/>
              <a:t> because in this example class A does not have a default constructor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We can also create dynamically allocated arrays using  new</a:t>
            </a:r>
          </a:p>
          <a:p>
            <a:pPr>
              <a:lnSpc>
                <a:spcPct val="80000"/>
              </a:lnSpc>
            </a:pPr>
            <a:r>
              <a:rPr lang="en-US" dirty="0"/>
              <a:t>But deleting a dynamically allocated array needs a slight change in the use of delete</a:t>
            </a:r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dirty="0"/>
              <a:t>It is not possible to initialize an array that is dynamically allocated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int *a= new int[10];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Creates an array of 10 integers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All integers contain garbage values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delete [ ] a;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Delete the entire array pointed by a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radius;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void </a:t>
            </a:r>
            <a:r>
              <a:rPr lang="en-US" sz="2900" b="1" dirty="0" err="1">
                <a:solidFill>
                  <a:srgbClr val="0070C0"/>
                </a:solidFill>
              </a:rPr>
              <a:t>setRadius</a:t>
            </a:r>
            <a:r>
              <a:rPr lang="en-US" sz="2900" b="1" dirty="0">
                <a:solidFill>
                  <a:srgbClr val="0070C0"/>
                </a:solidFill>
              </a:rPr>
              <a:t>(double r) {radius = r;}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getDiameter</a:t>
            </a:r>
            <a:r>
              <a:rPr lang="en-US" sz="2900" b="1" dirty="0">
                <a:solidFill>
                  <a:srgbClr val="0070C0"/>
                </a:solidFill>
              </a:rPr>
              <a:t>() { return radius *2;}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double </a:t>
            </a:r>
            <a:r>
              <a:rPr 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sz="2900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</a:t>
            </a:r>
            <a:r>
              <a:rPr lang="en-US" altLang="en-US" sz="2900" b="1" dirty="0" err="1">
                <a:solidFill>
                  <a:srgbClr val="0070C0"/>
                </a:solidFill>
              </a:rPr>
              <a:t>getArea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radius * radius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double Circle:: </a:t>
            </a:r>
            <a:r>
              <a:rPr lang="en-US" altLang="en-US" sz="2900" b="1" dirty="0" err="1">
                <a:solidFill>
                  <a:srgbClr val="0070C0"/>
                </a:solidFill>
              </a:rPr>
              <a:t>getCircumference</a:t>
            </a:r>
            <a:r>
              <a:rPr lang="en-US" altLang="en-US" sz="2900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     return 2 * radius  * (22.0/7);</a:t>
            </a:r>
          </a:p>
          <a:p>
            <a:pPr marL="0" indent="0">
              <a:buNone/>
            </a:pPr>
            <a:r>
              <a:rPr lang="en-US" alt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4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We can also create dynamically allocated arrays using  new</a:t>
            </a:r>
          </a:p>
          <a:p>
            <a:pPr>
              <a:lnSpc>
                <a:spcPct val="80000"/>
              </a:lnSpc>
            </a:pPr>
            <a:r>
              <a:rPr lang="en-US" dirty="0"/>
              <a:t>But deleting a dynamically allocated array needs a slight change in the use of delete</a:t>
            </a:r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dirty="0"/>
              <a:t>It is not possible to initialize an array that is dynamically allocated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int *a= new int[10];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Creates an array of 10 integers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All integers contain garbage values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 lvl="1">
              <a:lnSpc>
                <a:spcPct val="8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0070C0"/>
                </a:solidFill>
              </a:rPr>
              <a:t>delete [ ] a;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Delete the entire array pointed by a</a:t>
            </a:r>
          </a:p>
          <a:p>
            <a:pPr lvl="2">
              <a:lnSpc>
                <a:spcPct val="80000"/>
              </a:lnSpc>
            </a:pPr>
            <a:r>
              <a:rPr lang="en-US" i="1" dirty="0"/>
              <a:t>Note the use of square brackets [ ]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2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 is not possible to initialize an array that is dynamically allocated</a:t>
            </a:r>
          </a:p>
          <a:p>
            <a:pPr>
              <a:lnSpc>
                <a:spcPct val="80000"/>
              </a:lnSpc>
            </a:pPr>
            <a:r>
              <a:rPr lang="en-US" dirty="0"/>
              <a:t>In order to create an array of objects of a class, the class must have a default constructor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1BEABD-5917-4C23-9F4C-AFD9D39E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5105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class A {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int x;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public: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A(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n) { x = n; } };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2400" b="1" dirty="0">
              <a:solidFill>
                <a:srgbClr val="0070C0"/>
              </a:solidFill>
              <a:latin typeface="+mn-lt"/>
            </a:endParaRP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A *array = new A[10];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// compiler error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8A8B-C2FD-4BEF-9BF8-F51D86F3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95600"/>
            <a:ext cx="5334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class A {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int x;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public: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A() { x = 0; }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   A(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n) { x = n; } };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A *array = new A[10]; // no error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// use array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delete [ ] array;</a:t>
            </a:r>
          </a:p>
        </p:txBody>
      </p:sp>
    </p:spTree>
    <p:extLst>
      <p:ext uri="{BB962C8B-B14F-4D97-AF65-F5344CB8AC3E}">
        <p14:creationId xmlns:p14="http://schemas.microsoft.com/office/powerpoint/2010/main" val="20961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new and delete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*array = new A[10];</a:t>
            </a:r>
          </a:p>
          <a:p>
            <a:pPr lvl="1"/>
            <a:r>
              <a:rPr lang="en-US" dirty="0"/>
              <a:t>The default constructor is called for all the objects</a:t>
            </a:r>
          </a:p>
          <a:p>
            <a:r>
              <a:rPr lang="en-US" b="1" dirty="0">
                <a:solidFill>
                  <a:srgbClr val="0070C0"/>
                </a:solidFill>
              </a:rPr>
              <a:t>delete [ ] array;</a:t>
            </a:r>
          </a:p>
          <a:p>
            <a:pPr lvl="1"/>
            <a:r>
              <a:rPr lang="en-US" dirty="0"/>
              <a:t>Destructor is called for all the objects present in the array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39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reference is an implicit pointer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Acts like another name for a variable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Can be used in three ways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reference can be passed to a function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reference can be returned by a function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 independent reference can be created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Reference variables are declared using the &amp; symbol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void f(int &amp;n);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Unlike pointers, once a reference becomes associated with a variable, it cannot refer to other variables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9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DAE046-BBF9-4EE0-B798-3AD202025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Using pointer </a:t>
            </a:r>
            <a:r>
              <a:rPr lang="en-US" dirty="0"/>
              <a:t>-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void f(int *n)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*n = 100;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int main()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=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f(&amp;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 // 100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62CB1-3047-4439-92FA-A7E44688FA2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Using reference </a:t>
            </a:r>
            <a:r>
              <a:rPr lang="en-US" dirty="0"/>
              <a:t>-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void f(int &amp;n)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 n = 100;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int main() 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int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=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f(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</a:t>
            </a:r>
            <a:r>
              <a:rPr lang="en-US" sz="2400" b="1" dirty="0" err="1">
                <a:solidFill>
                  <a:srgbClr val="0070C0"/>
                </a:solidFill>
              </a:rPr>
              <a:t>cout</a:t>
            </a:r>
            <a:r>
              <a:rPr lang="en-US" sz="2400" b="1" dirty="0">
                <a:solidFill>
                  <a:srgbClr val="0070C0"/>
                </a:solidFill>
              </a:rPr>
              <a:t> &lt;&lt; 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; // 100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80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reference parameter fully automates the call-by-reference parameter passing mechanism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No need to use the address operator (&amp;) while calling a function taking reference parameter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Inside a function that takes a reference parameter, the passed variable can be accessed without using the indirection operator (*)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52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(Practice)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DAE046-BBF9-4EE0-B798-3AD202025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#include &lt;iostream&gt;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x, int y){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t=</a:t>
            </a:r>
            <a:r>
              <a:rPr lang="en-US" sz="1900" b="1" dirty="0" err="1">
                <a:solidFill>
                  <a:srgbClr val="0070C0"/>
                </a:solidFill>
              </a:rPr>
              <a:t>x;x</a:t>
            </a:r>
            <a:r>
              <a:rPr lang="en-US" sz="1900" b="1" dirty="0">
                <a:solidFill>
                  <a:srgbClr val="0070C0"/>
                </a:solidFill>
              </a:rPr>
              <a:t>=</a:t>
            </a:r>
            <a:r>
              <a:rPr lang="en-US" sz="1900" b="1" dirty="0" err="1">
                <a:solidFill>
                  <a:srgbClr val="0070C0"/>
                </a:solidFill>
              </a:rPr>
              <a:t>y;y</a:t>
            </a:r>
            <a:r>
              <a:rPr lang="en-US" sz="1900" b="1" dirty="0">
                <a:solidFill>
                  <a:srgbClr val="0070C0"/>
                </a:solidFill>
              </a:rPr>
              <a:t>=t;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b="1" dirty="0" err="1">
                <a:solidFill>
                  <a:srgbClr val="0070C0"/>
                </a:solidFill>
              </a:rPr>
              <a:t>i,j</a:t>
            </a:r>
            <a:r>
              <a:rPr lang="en-US" sz="1900" b="1" dirty="0">
                <a:solidFill>
                  <a:srgbClr val="0070C0"/>
                </a:solidFill>
              </a:rPr>
              <a:t>); 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62CB1-3047-4439-92FA-A7E44688FA2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#include &lt;iostream&gt;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*x, int *y){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t=*x;*x=*y;*y=t;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(&amp;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,&amp;j);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08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(Practice)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DAE046-BBF9-4EE0-B798-3AD202025D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#include &lt;iostream&gt;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*x, int *y){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t=*x;*x=*y;*y=t;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(&amp;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,&amp;j);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lvl="1">
              <a:lnSpc>
                <a:spcPct val="90000"/>
              </a:lnSpc>
              <a:buFont typeface="Arial" pitchFamily="34" charset="0"/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162CB1-3047-4439-92FA-A7E44688FA2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 (int &amp;x, int &amp;y){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t=</a:t>
            </a:r>
            <a:r>
              <a:rPr lang="en-US" sz="1900" b="1" dirty="0" err="1">
                <a:solidFill>
                  <a:srgbClr val="0070C0"/>
                </a:solidFill>
              </a:rPr>
              <a:t>x;x</a:t>
            </a:r>
            <a:r>
              <a:rPr lang="en-US" sz="1900" b="1" dirty="0">
                <a:solidFill>
                  <a:srgbClr val="0070C0"/>
                </a:solidFill>
              </a:rPr>
              <a:t>=</a:t>
            </a:r>
            <a:r>
              <a:rPr lang="en-US" sz="1900" b="1" dirty="0" err="1">
                <a:solidFill>
                  <a:srgbClr val="0070C0"/>
                </a:solidFill>
              </a:rPr>
              <a:t>y;y</a:t>
            </a:r>
            <a:r>
              <a:rPr lang="en-US" sz="1900" b="1" dirty="0">
                <a:solidFill>
                  <a:srgbClr val="0070C0"/>
                </a:solidFill>
              </a:rPr>
              <a:t>=t;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int 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, j;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=20; j=40;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swapargs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b="1" dirty="0" err="1">
                <a:solidFill>
                  <a:srgbClr val="0070C0"/>
                </a:solidFill>
              </a:rPr>
              <a:t>i,j</a:t>
            </a:r>
            <a:r>
              <a:rPr lang="en-US" sz="19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&lt;&lt;“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=”&lt;&lt;</a:t>
            </a:r>
            <a:r>
              <a:rPr lang="en-US" sz="1900" b="1" dirty="0" err="1">
                <a:solidFill>
                  <a:srgbClr val="0070C0"/>
                </a:solidFill>
              </a:rPr>
              <a:t>i</a:t>
            </a:r>
            <a:r>
              <a:rPr lang="en-US" sz="1900" b="1" dirty="0">
                <a:solidFill>
                  <a:srgbClr val="0070C0"/>
                </a:solidFill>
              </a:rPr>
              <a:t>&lt;&lt;“, “&lt;&lt;j&lt;&lt;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References to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can pass objects to functions using references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copy is made, destructor is not called when the function ends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reference is not a pointer, we use the dot operator (.) to access members through an object reference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50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References to Objects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class 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	 int x;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public: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	x = 0;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“Constructing\n”;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~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   	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“Destructing\n”;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void </a:t>
            </a:r>
            <a:r>
              <a:rPr lang="en-US" sz="1900" b="1" dirty="0" err="1">
                <a:solidFill>
                  <a:srgbClr val="0070C0"/>
                </a:solidFill>
              </a:rPr>
              <a:t>setx</a:t>
            </a:r>
            <a:r>
              <a:rPr lang="en-US" sz="1900" b="1" dirty="0">
                <a:solidFill>
                  <a:srgbClr val="0070C0"/>
                </a:solidFill>
              </a:rPr>
              <a:t>(int n) { x = n; 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	int </a:t>
            </a:r>
            <a:r>
              <a:rPr lang="en-US" sz="1900" b="1" dirty="0" err="1">
                <a:solidFill>
                  <a:srgbClr val="0070C0"/>
                </a:solidFill>
              </a:rPr>
              <a:t>getx</a:t>
            </a:r>
            <a:r>
              <a:rPr lang="en-US" sz="1900" b="1" dirty="0">
                <a:solidFill>
                  <a:srgbClr val="0070C0"/>
                </a:solidFill>
              </a:rPr>
              <a:t>() { return x; 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void f(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 &amp;o)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o.setx</a:t>
            </a:r>
            <a:r>
              <a:rPr lang="en-US" sz="1900" b="1" dirty="0">
                <a:solidFill>
                  <a:srgbClr val="0070C0"/>
                </a:solidFill>
              </a:rPr>
              <a:t>(500);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 {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myclass</a:t>
            </a:r>
            <a:r>
              <a:rPr lang="en-US" sz="1900" b="1" dirty="0">
                <a:solidFill>
                  <a:srgbClr val="0070C0"/>
                </a:solidFill>
              </a:rPr>
              <a:t> obj;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</a:t>
            </a:r>
            <a:r>
              <a:rPr lang="en-US" sz="1900" b="1" dirty="0" err="1">
                <a:solidFill>
                  <a:srgbClr val="0070C0"/>
                </a:solidFill>
              </a:rPr>
              <a:t>obj.getx</a:t>
            </a:r>
            <a:r>
              <a:rPr lang="en-US" sz="1900" b="1" dirty="0">
                <a:solidFill>
                  <a:srgbClr val="0070C0"/>
                </a:solidFill>
              </a:rPr>
              <a:t>()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f(obj);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</a:t>
            </a:r>
            <a:r>
              <a:rPr lang="en-US" sz="1900" b="1" dirty="0" err="1">
                <a:solidFill>
                  <a:srgbClr val="0070C0"/>
                </a:solidFill>
              </a:rPr>
              <a:t>obj.getx</a:t>
            </a:r>
            <a:r>
              <a:rPr lang="en-US" sz="1900" b="1" dirty="0">
                <a:solidFill>
                  <a:srgbClr val="0070C0"/>
                </a:solidFill>
              </a:rPr>
              <a:t>()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	return 0;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Output: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Constructing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0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500</a:t>
            </a:r>
          </a:p>
          <a:p>
            <a:pPr marL="173038" indent="-173038">
              <a:lnSpc>
                <a:spcPct val="80000"/>
              </a:lnSpc>
              <a:buNone/>
            </a:pPr>
            <a:r>
              <a:rPr lang="en-US" sz="1900" b="1" dirty="0"/>
              <a:t>Destructing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syntax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F7D07E-C444-4D28-9A7A-2F624E0D44F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743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br>
              <a:rPr lang="en-US" sz="2800" dirty="0"/>
            </a:br>
            <a:r>
              <a:rPr lang="en-US" sz="2800" dirty="0"/>
              <a:t>}</a:t>
            </a:r>
            <a:r>
              <a:rPr lang="en-US" sz="2800" i="1" dirty="0"/>
              <a:t>object-list (optional)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64165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function can return a reference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Allows a functions to be used on the left side of an assignment statement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But, the object or variable whose reference is returned must not go out of scope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So, we should not return the reference of a local variable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For the same reason, it is not a good practice to return the pointer (address) of a local variable from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9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4102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x; // global variable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&amp;f()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return x;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9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int main() 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x = 1;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x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f() = 100;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x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x = 2;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</a:t>
            </a:r>
            <a:r>
              <a:rPr lang="en-US" sz="1900" b="1" dirty="0" err="1">
                <a:solidFill>
                  <a:srgbClr val="0070C0"/>
                </a:solidFill>
              </a:rPr>
              <a:t>cout</a:t>
            </a:r>
            <a:r>
              <a:rPr lang="en-US" sz="1900" b="1" dirty="0">
                <a:solidFill>
                  <a:srgbClr val="0070C0"/>
                </a:solidFill>
              </a:rPr>
              <a:t> &lt;&lt; f() &lt;&lt; </a:t>
            </a:r>
            <a:r>
              <a:rPr lang="en-US" sz="1900" b="1" dirty="0" err="1">
                <a:solidFill>
                  <a:srgbClr val="0070C0"/>
                </a:solidFill>
              </a:rPr>
              <a:t>endl</a:t>
            </a:r>
            <a:r>
              <a:rPr lang="en-US" sz="1900" b="1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   return 0;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3E320A-0D57-4626-AF7D-EC26E5298B6A}"/>
              </a:ext>
            </a:extLst>
          </p:cNvPr>
          <p:cNvSpPr txBox="1">
            <a:spLocks noChangeArrowheads="1"/>
          </p:cNvSpPr>
          <p:nvPr/>
        </p:nvSpPr>
        <p:spPr>
          <a:xfrm>
            <a:off x="6172200" y="1603248"/>
            <a:ext cx="54102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b="1" dirty="0"/>
              <a:t>Output</a:t>
            </a:r>
            <a:r>
              <a:rPr lang="en-US" sz="2000" dirty="0"/>
              <a:t>:</a:t>
            </a:r>
          </a:p>
          <a:p>
            <a:pPr lvl="1"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1</a:t>
            </a:r>
          </a:p>
          <a:p>
            <a:pPr lvl="1"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100</a:t>
            </a:r>
          </a:p>
          <a:p>
            <a:pPr lvl="1" algn="just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2</a:t>
            </a:r>
          </a:p>
          <a:p>
            <a:pPr marL="173038" indent="-173038">
              <a:lnSpc>
                <a:spcPct val="80000"/>
              </a:lnSpc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2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/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The address is automatically passed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Reduces use of ‘&amp;’ and ‘*’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When objects are passed to functions using references, no copy is made</a:t>
            </a:r>
          </a:p>
          <a:p>
            <a:pPr lvl="2" algn="just">
              <a:lnSpc>
                <a:spcPct val="90000"/>
              </a:lnSpc>
            </a:pPr>
            <a:endParaRPr lang="en-US" dirty="0"/>
          </a:p>
          <a:p>
            <a:pPr lvl="2" algn="just">
              <a:lnSpc>
                <a:spcPct val="90000"/>
              </a:lnSpc>
            </a:pPr>
            <a:r>
              <a:rPr lang="en-US" dirty="0"/>
              <a:t>Hence destructors are not called when the functions ends</a:t>
            </a:r>
          </a:p>
          <a:p>
            <a:pPr lvl="2" algn="just">
              <a:lnSpc>
                <a:spcPct val="90000"/>
              </a:lnSpc>
            </a:pPr>
            <a:endParaRPr lang="en-US" dirty="0"/>
          </a:p>
          <a:p>
            <a:pPr lvl="2" algn="just">
              <a:lnSpc>
                <a:spcPct val="90000"/>
              </a:lnSpc>
            </a:pPr>
            <a:r>
              <a:rPr lang="en-US" dirty="0"/>
              <a:t>Eliminates the troubles associated with multiple destructor calls for the same object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99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Independent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Simply another name for another variable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Must be initialized when it is declared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int &amp;ref;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// compiler error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int x = 5; int &amp;ref = x;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// ok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ref = 100;</a:t>
            </a:r>
          </a:p>
          <a:p>
            <a:pPr lvl="1" algn="just">
              <a:lnSpc>
                <a:spcPct val="90000"/>
              </a:lnSpc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// prints “100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An independent reference can refer to a constant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int &amp;ref=10; </a:t>
            </a:r>
            <a:r>
              <a:rPr lang="en-US" i="1" dirty="0">
                <a:solidFill>
                  <a:srgbClr val="0070C0"/>
                </a:solidFill>
              </a:rPr>
              <a:t>// compile error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const int &amp;ref = 10;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70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Restrictions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dirty="0"/>
              <a:t>We cannot reference another reference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/>
              <a:t>Doing so just becomes a reference of the original variable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We cannot obtain the address of a reference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/>
              <a:t>Doing so returns the address of the original variable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/>
              <a:t>Memory allocated for references are hidden from the programmer by the compiler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We cannot create arrays of references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We cannot reference a bit-field</a:t>
            </a:r>
          </a:p>
          <a:p>
            <a:pPr algn="just">
              <a:lnSpc>
                <a:spcPct val="90000"/>
              </a:lnSpc>
              <a:defRPr/>
            </a:pPr>
            <a:r>
              <a:rPr lang="en-US" dirty="0"/>
              <a:t>References must be initialized unless they are members of a class, are return values, or are 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17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Chapters 2 (2.1, 2.2</a:t>
            </a:r>
            <a:r>
              <a:rPr lang="en-US" sz="2400" b="0"/>
              <a:t>, 2.4</a:t>
            </a:r>
            <a:r>
              <a:rPr lang="en-US" sz="2400" b="0" dirty="0"/>
              <a:t>, 2.6, 2.7), 3, 4</a:t>
            </a:r>
          </a:p>
          <a:p>
            <a:pPr>
              <a:defRPr/>
            </a:pPr>
            <a:endParaRPr lang="en-US" sz="2400" b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Member access specifiers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public: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C</a:t>
            </a:r>
            <a:r>
              <a:rPr lang="en-US" altLang="en-US"/>
              <a:t>an </a:t>
            </a:r>
            <a:r>
              <a:rPr lang="en-US" altLang="en-US" dirty="0"/>
              <a:t>be accessed outside the class directly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The public stuff is </a:t>
            </a:r>
            <a:r>
              <a:rPr lang="en-US" altLang="en-US" i="1" dirty="0"/>
              <a:t>the interface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private: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Accessible only to member functions of class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Private members and methods are for internal use only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class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height,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void 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int,int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int area() {return (height*width);}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void Rectangle::</a:t>
            </a:r>
            <a:r>
              <a:rPr lang="en-US" b="1" dirty="0" err="1">
                <a:solidFill>
                  <a:srgbClr val="0070C0"/>
                </a:solidFill>
              </a:rPr>
              <a:t>set_values</a:t>
            </a:r>
            <a:r>
              <a:rPr lang="en-US" b="1" dirty="0">
                <a:solidFill>
                  <a:srgbClr val="0070C0"/>
                </a:solidFill>
              </a:rPr>
              <a:t>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height = a;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width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6481</TotalTime>
  <Words>3817</Words>
  <Application>Microsoft Office PowerPoint</Application>
  <PresentationFormat>Widescreen</PresentationFormat>
  <Paragraphs>1038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C++ Objects</vt:lpstr>
      <vt:lpstr>C++ Objects</vt:lpstr>
      <vt:lpstr>Using new and delete</vt:lpstr>
      <vt:lpstr>Using new and delete</vt:lpstr>
      <vt:lpstr>Using new and delete</vt:lpstr>
      <vt:lpstr>Constructor</vt:lpstr>
      <vt:lpstr>Constructor</vt:lpstr>
      <vt:lpstr>Default Constructor</vt:lpstr>
      <vt:lpstr>Constructor</vt:lpstr>
      <vt:lpstr>Constructor</vt:lpstr>
      <vt:lpstr>Constructor</vt:lpstr>
      <vt:lpstr>Destructor</vt:lpstr>
      <vt:lpstr>Constructor and Destructor</vt:lpstr>
      <vt:lpstr>Constructor and Destructor</vt:lpstr>
      <vt:lpstr>Constructor and Destructor</vt:lpstr>
      <vt:lpstr>Object Pointer</vt:lpstr>
      <vt:lpstr>Object Pointer</vt:lpstr>
      <vt:lpstr>Assigning Objects</vt:lpstr>
      <vt:lpstr>Assigning Objects</vt:lpstr>
      <vt:lpstr>Assigning Objects</vt:lpstr>
      <vt:lpstr>Assigning Objects</vt:lpstr>
      <vt:lpstr>Passing Objects to Functions</vt:lpstr>
      <vt:lpstr>Returning Objects from Functions</vt:lpstr>
      <vt:lpstr>Passing Objects to Functions/Returning Objects from Functions</vt:lpstr>
      <vt:lpstr>Passing Objects to Functions/Returning Objects from Functions</vt:lpstr>
      <vt:lpstr>Passing Objects to Functions/Returning Objects from Functions</vt:lpstr>
      <vt:lpstr>Passing Objects to Functions/Returning Objects from Functions</vt:lpstr>
      <vt:lpstr>Passing Objects to Functions/Returning Objects from Functions</vt:lpstr>
      <vt:lpstr>In-line Functions</vt:lpstr>
      <vt:lpstr>In-line Functions</vt:lpstr>
      <vt:lpstr>In-line Functions</vt:lpstr>
      <vt:lpstr>Automatic In-lining</vt:lpstr>
      <vt:lpstr>Automatic In-lining</vt:lpstr>
      <vt:lpstr>Friend Functions</vt:lpstr>
      <vt:lpstr>Friend Functions</vt:lpstr>
      <vt:lpstr>Friend Functions</vt:lpstr>
      <vt:lpstr>Friend Functions</vt:lpstr>
      <vt:lpstr>Friend Functions</vt:lpstr>
      <vt:lpstr>Arrays of Objects</vt:lpstr>
      <vt:lpstr>Arrays of Objects</vt:lpstr>
      <vt:lpstr>Arrays of Objects</vt:lpstr>
      <vt:lpstr>Arrays of Objects</vt:lpstr>
      <vt:lpstr>Arrays of Objects (Practice)</vt:lpstr>
      <vt:lpstr>this Pointer</vt:lpstr>
      <vt:lpstr>this Pointer</vt:lpstr>
      <vt:lpstr>this Pointer</vt:lpstr>
      <vt:lpstr>More About new and delete</vt:lpstr>
      <vt:lpstr>More About new and delete</vt:lpstr>
      <vt:lpstr>More About new and delete</vt:lpstr>
      <vt:lpstr>More About new and delete</vt:lpstr>
      <vt:lpstr>More About new and delete</vt:lpstr>
      <vt:lpstr>More About new and delete</vt:lpstr>
      <vt:lpstr>References</vt:lpstr>
      <vt:lpstr>References</vt:lpstr>
      <vt:lpstr>References</vt:lpstr>
      <vt:lpstr>References (Practice)</vt:lpstr>
      <vt:lpstr>References (Practice)</vt:lpstr>
      <vt:lpstr>Passing References to Objects</vt:lpstr>
      <vt:lpstr>Passing References to Objects</vt:lpstr>
      <vt:lpstr>Returning References</vt:lpstr>
      <vt:lpstr>Returning References</vt:lpstr>
      <vt:lpstr>References</vt:lpstr>
      <vt:lpstr>Independent References</vt:lpstr>
      <vt:lpstr>Restrictions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Tanzima Hashem</cp:lastModifiedBy>
  <cp:revision>487</cp:revision>
  <dcterms:created xsi:type="dcterms:W3CDTF">2012-03-31T05:29:50Z</dcterms:created>
  <dcterms:modified xsi:type="dcterms:W3CDTF">2018-11-06T03:37:47Z</dcterms:modified>
</cp:coreProperties>
</file>