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3"/>
  </p:notesMasterIdLst>
  <p:sldIdLst>
    <p:sldId id="256" r:id="rId2"/>
    <p:sldId id="303" r:id="rId3"/>
    <p:sldId id="305" r:id="rId4"/>
    <p:sldId id="306" r:id="rId5"/>
    <p:sldId id="304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15" r:id="rId14"/>
    <p:sldId id="316" r:id="rId15"/>
    <p:sldId id="327" r:id="rId16"/>
    <p:sldId id="329" r:id="rId17"/>
    <p:sldId id="330" r:id="rId18"/>
    <p:sldId id="331" r:id="rId19"/>
    <p:sldId id="332" r:id="rId20"/>
    <p:sldId id="328" r:id="rId21"/>
    <p:sldId id="318" r:id="rId22"/>
    <p:sldId id="319" r:id="rId23"/>
    <p:sldId id="317" r:id="rId24"/>
    <p:sldId id="320" r:id="rId25"/>
    <p:sldId id="321" r:id="rId26"/>
    <p:sldId id="322" r:id="rId27"/>
    <p:sldId id="323" r:id="rId28"/>
    <p:sldId id="324" r:id="rId29"/>
    <p:sldId id="326" r:id="rId30"/>
    <p:sldId id="325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9" autoAdjust="0"/>
  </p:normalViewPr>
  <p:slideViewPr>
    <p:cSldViewPr>
      <p:cViewPr varScale="1">
        <p:scale>
          <a:sx n="52" d="100"/>
          <a:sy n="52" d="100"/>
        </p:scale>
        <p:origin x="113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4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7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3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4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9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11/17/2018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11/17/2018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11/17/2018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11/17/2018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11/17/2018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Relational and Logical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::operator==(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==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&amp;&amp; (y ==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::operator!=(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!=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|| (y !=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::operator&amp;&amp;(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&amp;&amp;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&amp;&amp; (y &amp;&amp;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::operator||(</a:t>
            </a:r>
            <a:r>
              <a:rPr lang="en-US" sz="2000" b="1" dirty="0" err="1">
                <a:solidFill>
                  <a:srgbClr val="0070C0"/>
                </a:solidFill>
              </a:rPr>
              <a:t>coord</a:t>
            </a:r>
            <a:r>
              <a:rPr lang="en-US" sz="20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(x || </a:t>
            </a:r>
            <a:r>
              <a:rPr lang="en-US" sz="2000" b="1" dirty="0" err="1">
                <a:solidFill>
                  <a:srgbClr val="0070C0"/>
                </a:solidFill>
              </a:rPr>
              <a:t>obj.x</a:t>
            </a:r>
            <a:r>
              <a:rPr lang="en-US" sz="2000" b="1" dirty="0">
                <a:solidFill>
                  <a:srgbClr val="0070C0"/>
                </a:solidFill>
              </a:rPr>
              <a:t>) || (y || </a:t>
            </a:r>
            <a:r>
              <a:rPr lang="en-US" sz="2000" b="1" dirty="0" err="1">
                <a:solidFill>
                  <a:srgbClr val="0070C0"/>
                </a:solidFill>
              </a:rPr>
              <a:t>obj.y</a:t>
            </a:r>
            <a:r>
              <a:rPr lang="en-US" sz="2000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operator++();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operator-();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operator-(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6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::operator++()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++x; ++y; return *this;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 // prefix version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-x;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-y;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x-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y-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a Unary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c1(10, 10), c2(10, 10);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c3 = ++c1;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c1.++()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c1.show();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c2.show();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c3.show();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c5 = -c1;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c1.-()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c1.show(); // 11, 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c5.show(); // -11, -11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1600200"/>
            <a:ext cx="52578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c6 = c3 – c2;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c3.-(c2)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c6.show(); // 0,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Postfix increment</a:t>
            </a:r>
          </a:p>
          <a:p>
            <a:r>
              <a:rPr lang="en-US" dirty="0" err="1"/>
              <a:t>coord</a:t>
            </a:r>
            <a:r>
              <a:rPr lang="en-US" dirty="0"/>
              <a:t> operator++(int unused);</a:t>
            </a:r>
          </a:p>
        </p:txBody>
      </p:sp>
    </p:spTree>
    <p:extLst>
      <p:ext uri="{BB962C8B-B14F-4D97-AF65-F5344CB8AC3E}">
        <p14:creationId xmlns:p14="http://schemas.microsoft.com/office/powerpoint/2010/main" val="27088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Object Copy Issues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possible we should use reference parameters while passing objects to or returning objects from a function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obj) { … }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obj) { … }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::operator++() { … }</a:t>
            </a:r>
          </a:p>
          <a:p>
            <a:r>
              <a:rPr lang="en-US" dirty="0"/>
              <a:t>Otherwise should use copy constructors to overcome object copy problems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Using Friend Operator Functions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is possible to overload an operator relative to a class by using a friend rather than a member function</a:t>
            </a:r>
          </a:p>
          <a:p>
            <a:pPr>
              <a:lnSpc>
                <a:spcPct val="80000"/>
              </a:lnSpc>
            </a:pPr>
            <a:r>
              <a:rPr lang="en-US" dirty="0"/>
              <a:t>As a friend function does not have a </a:t>
            </a:r>
            <a:r>
              <a:rPr lang="en-US" b="1" i="1" dirty="0">
                <a:solidFill>
                  <a:srgbClr val="009900"/>
                </a:solidFill>
              </a:rPr>
              <a:t>this</a:t>
            </a:r>
            <a:r>
              <a:rPr lang="en-US" dirty="0"/>
              <a:t> pointer –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binary operators, both operands must be passed explicitly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unary operators, the single operand must be passed explicitly</a:t>
            </a:r>
          </a:p>
          <a:p>
            <a:pPr>
              <a:lnSpc>
                <a:spcPct val="80000"/>
              </a:lnSpc>
            </a:pPr>
            <a:r>
              <a:rPr lang="en-US" dirty="0"/>
              <a:t>Allows us to perform operations like - 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coord</a:t>
            </a:r>
            <a:r>
              <a:rPr lang="en-US" dirty="0"/>
              <a:t> c1(10, 10), c2;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c2 = 10 + c1;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We cannot perform this using member operator functions as the left argument of ‘+’ is not an object of class “</a:t>
            </a:r>
            <a:r>
              <a:rPr lang="en-US" dirty="0" err="1"/>
              <a:t>coord</a:t>
            </a:r>
            <a:r>
              <a:rPr lang="en-US" dirty="0"/>
              <a:t>”</a:t>
            </a:r>
          </a:p>
          <a:p>
            <a:pPr>
              <a:lnSpc>
                <a:spcPct val="80000"/>
              </a:lnSpc>
            </a:pPr>
            <a:r>
              <a:rPr lang="en-US" dirty="0"/>
              <a:t>We cannot use a friend to overload the assignment operator (=)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It can be overloaded only by a member operator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0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&amp;ob1,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&amp;ob2);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friend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&amp; operator++(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8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&amp;ob1,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&amp;ob2)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ob1.x + ob2.x;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ob1.y + ob2.y;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ob.x</a:t>
            </a:r>
            <a:r>
              <a:rPr lang="en-US" b="1" dirty="0">
                <a:solidFill>
                  <a:srgbClr val="0070C0"/>
                </a:solidFill>
              </a:rPr>
              <a:t>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ob.y</a:t>
            </a:r>
            <a:r>
              <a:rPr lang="en-US" b="1" dirty="0">
                <a:solidFill>
                  <a:srgbClr val="0070C0"/>
                </a:solidFill>
              </a:rPr>
              <a:t>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2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sz="3600" b="1" dirty="0">
                <a:solidFill>
                  <a:srgbClr val="0070C0"/>
                </a:solidFill>
              </a:rPr>
              <a:t>&amp;</a:t>
            </a:r>
            <a:r>
              <a:rPr lang="en-US" b="1" dirty="0">
                <a:solidFill>
                  <a:srgbClr val="0070C0"/>
                </a:solidFill>
              </a:rPr>
              <a:t> operator++(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&amp;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ob.x</a:t>
            </a:r>
            <a:r>
              <a:rPr lang="en-US" b="1" dirty="0">
                <a:solidFill>
                  <a:srgbClr val="0070C0"/>
                </a:solidFill>
              </a:rPr>
              <a:t>++;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ob.y</a:t>
            </a:r>
            <a:r>
              <a:rPr lang="en-US" b="1" dirty="0">
                <a:solidFill>
                  <a:srgbClr val="0070C0"/>
                </a:solidFill>
              </a:rPr>
              <a:t>++;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   return </a:t>
            </a:r>
            <a:r>
              <a:rPr lang="en-US" sz="3600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Here, in case of “++” we must use reference parameter</a:t>
            </a:r>
          </a:p>
          <a:p>
            <a:pPr>
              <a:lnSpc>
                <a:spcPct val="90000"/>
              </a:lnSpc>
            </a:pPr>
            <a:r>
              <a:rPr lang="en-US" dirty="0"/>
              <a:t>Otherwise changes made inside the function will not be visible outside and the original object will remain unchanged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5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Using Friend Operator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c1(20, 20), c2(10, 10);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c3 = c1 + c2;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+(c1, c2)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c3.show(); // 30, 30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c4 = 5 + c3;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+(5, c3)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c4.show(); // 35, 35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++c4;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// ++(c4)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c4.show(); // 36, 36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9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overloading is a type of function overloading</a:t>
            </a:r>
          </a:p>
          <a:p>
            <a:r>
              <a:rPr lang="en-US" dirty="0"/>
              <a:t>An operator is always overloaded relative to a class (an user defined data type)</a:t>
            </a:r>
          </a:p>
          <a:p>
            <a:r>
              <a:rPr lang="en-US" dirty="0"/>
              <a:t>An overloaded operator gets a special meaning relative to its class However, the operator does not loose its original meaning relative to other data types</a:t>
            </a:r>
          </a:p>
          <a:p>
            <a:r>
              <a:rPr lang="en-US" dirty="0"/>
              <a:t>To overload an operator an operator function is defined for the class</a:t>
            </a:r>
          </a:p>
          <a:p>
            <a:r>
              <a:rPr lang="en-US" dirty="0"/>
              <a:t>The operator function can be a member or a friend function of the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“ob1 = ob2” places a bitwise copy of “ob2” into “ob1”</a:t>
            </a:r>
          </a:p>
          <a:p>
            <a:endParaRPr lang="en-US" dirty="0"/>
          </a:p>
          <a:p>
            <a:r>
              <a:rPr lang="en-US" dirty="0"/>
              <a:t>This causes problem when class members point to dynamically allocated memory</a:t>
            </a:r>
          </a:p>
          <a:p>
            <a:endParaRPr lang="en-US" dirty="0"/>
          </a:p>
          <a:p>
            <a:r>
              <a:rPr lang="en-US" dirty="0"/>
              <a:t>Copy constructor is of no use in this case as it is an </a:t>
            </a:r>
            <a:r>
              <a:rPr lang="en-US" b="1" i="1" dirty="0">
                <a:solidFill>
                  <a:srgbClr val="FF0000"/>
                </a:solidFill>
              </a:rPr>
              <a:t>assignment</a:t>
            </a:r>
            <a:r>
              <a:rPr lang="en-US" dirty="0"/>
              <a:t>, not an initialization</a:t>
            </a:r>
          </a:p>
          <a:p>
            <a:endParaRPr lang="en-US" dirty="0"/>
          </a:p>
          <a:p>
            <a:r>
              <a:rPr lang="en-US" dirty="0"/>
              <a:t>So, we need to overload ‘=’ to overcome such problems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5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char *p;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strlen</a:t>
            </a:r>
            <a:r>
              <a:rPr lang="en-US" b="1" dirty="0">
                <a:solidFill>
                  <a:srgbClr val="0070C0"/>
                </a:solidFill>
              </a:rPr>
              <a:t>(s) + 1;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p = new char[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strcpy</a:t>
            </a:r>
            <a:r>
              <a:rPr lang="en-US" b="1" dirty="0">
                <a:solidFill>
                  <a:srgbClr val="0070C0"/>
                </a:solidFill>
              </a:rPr>
              <a:t>(p, 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delete [ ]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&amp;operator=(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9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::operator=(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&amp;</a:t>
            </a:r>
            <a:r>
              <a:rPr lang="en-US" b="1" dirty="0" err="1">
                <a:solidFill>
                  <a:srgbClr val="0070C0"/>
                </a:solidFill>
              </a:rPr>
              <a:t>ob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&lt; 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delete [ ]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p = new char[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ob.len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strcpy</a:t>
            </a:r>
            <a:r>
              <a:rPr lang="en-US" b="1" dirty="0">
                <a:solidFill>
                  <a:srgbClr val="0070C0"/>
                </a:solidFill>
              </a:rPr>
              <a:t>(p, </a:t>
            </a:r>
            <a:r>
              <a:rPr lang="en-US" b="1" dirty="0" err="1">
                <a:solidFill>
                  <a:srgbClr val="0070C0"/>
                </a:solidFill>
              </a:rPr>
              <a:t>ob.p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*this;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strtype</a:t>
            </a:r>
            <a:r>
              <a:rPr lang="en-US" b="1" dirty="0">
                <a:solidFill>
                  <a:srgbClr val="0070C0"/>
                </a:solidFill>
              </a:rPr>
              <a:t> s1(“BUET”), s2(“CSE”);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s1 = s2; // no problem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overloaded ‘=’ operator must return *this to allow chains of assignments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 = ob3 = ob4;</a:t>
            </a:r>
          </a:p>
          <a:p>
            <a:pPr>
              <a:lnSpc>
                <a:spcPct val="90000"/>
              </a:lnSpc>
            </a:pPr>
            <a:r>
              <a:rPr lang="en-US" dirty="0"/>
              <a:t>If the overloaded ‘=’ operator returns nothing (void)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ob2; is possible, but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ob1 = ob2 = ob3; produces compiler error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ob3 can be assigned to ob2, but then it becomes “ob1 = (void)”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So, the compiler detects it early and flags it as an error</a:t>
            </a:r>
          </a:p>
          <a:p>
            <a:pPr>
              <a:lnSpc>
                <a:spcPct val="90000"/>
              </a:lnSpc>
            </a:pPr>
            <a:r>
              <a:rPr lang="en-US" dirty="0"/>
              <a:t>Whenever possible we should use references while passing objects to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Copy constructors can also help in this regard but using references is more efficient as no copy is performed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Closer Look at the Assignment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6477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Overloading the ‘=’ operator, we can assign object of one class to an object of another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{ … 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&amp; operator=(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&amp;obj)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// assignment activities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*this;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7239000" y="1600200"/>
            <a:ext cx="43434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void main(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myclass</a:t>
            </a:r>
            <a:r>
              <a:rPr lang="en-US" b="1" dirty="0">
                <a:solidFill>
                  <a:srgbClr val="0070C0"/>
                </a:solidFill>
              </a:rPr>
              <a:t> m1, m2;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yourclass</a:t>
            </a:r>
            <a:r>
              <a:rPr lang="en-US" b="1" dirty="0">
                <a:solidFill>
                  <a:srgbClr val="0070C0"/>
                </a:solidFill>
              </a:rPr>
              <a:t>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m1 =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m2 = m1;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55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C++, the [ ] is considered a binary operator for the purposes of overloading</a:t>
            </a:r>
          </a:p>
          <a:p>
            <a:pPr>
              <a:lnSpc>
                <a:spcPct val="90000"/>
              </a:lnSpc>
            </a:pPr>
            <a:r>
              <a:rPr lang="en-US" dirty="0"/>
              <a:t>The [ ] can be overloaded only by a member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General syntax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ret-type class-name::operator[ ](int index) {…}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“index” does not have to be of type “int”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“index” can be of any other type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ret-type class-name::operator[ ](char *index) {…}</a:t>
            </a:r>
          </a:p>
          <a:p>
            <a:pPr>
              <a:lnSpc>
                <a:spcPct val="90000"/>
              </a:lnSpc>
            </a:pPr>
            <a:r>
              <a:rPr lang="en-US" dirty="0"/>
              <a:t>It is useful when the class has some array like behavior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2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 (Example -1)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array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a[3];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array()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for(int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=0;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&lt;3;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 =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operator[ ](int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operator[ ](char *s);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array::operator[ ](char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strcmp</a:t>
            </a:r>
            <a:r>
              <a:rPr lang="en-US" b="1" dirty="0">
                <a:solidFill>
                  <a:srgbClr val="0070C0"/>
                </a:solidFill>
              </a:rPr>
              <a:t>(s, “zero”)==0)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a[0];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1600200"/>
            <a:ext cx="58674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“one”)==0)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a[1];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“two”)==0)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a[2];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-1;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array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[1]; //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[“two”]; // 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[0] = 5; // compiler error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] is not an l-value in this example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66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the [ ] Subscript Operator (Example -2)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array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a[3];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array()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for(int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=0;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&lt;3;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 =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int&amp; operator[ ](int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int&amp; operator[ ](char *s);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int&amp; array::operator[ ](char *s)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if(</a:t>
            </a:r>
            <a:r>
              <a:rPr lang="en-US" b="1" dirty="0" err="1">
                <a:solidFill>
                  <a:srgbClr val="0070C0"/>
                </a:solidFill>
              </a:rPr>
              <a:t>strcmp</a:t>
            </a:r>
            <a:r>
              <a:rPr lang="en-US" b="1" dirty="0">
                <a:solidFill>
                  <a:srgbClr val="0070C0"/>
                </a:solidFill>
              </a:rPr>
              <a:t>(s, “zero”)==0)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return a[0];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5943600" y="1600200"/>
            <a:ext cx="58674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“one”)==0)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a[1];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if(</a:t>
            </a:r>
            <a:r>
              <a:rPr lang="en-US" sz="2000" b="1" dirty="0" err="1">
                <a:solidFill>
                  <a:srgbClr val="0070C0"/>
                </a:solidFill>
              </a:rPr>
              <a:t>strcmp</a:t>
            </a:r>
            <a:r>
              <a:rPr lang="en-US" sz="2000" b="1" dirty="0">
                <a:solidFill>
                  <a:srgbClr val="0070C0"/>
                </a:solidFill>
              </a:rPr>
              <a:t>(s, “two”)==0)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return a[2];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return a[0];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array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[1]; //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[“two”]; // 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[0] = 5; // no problem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] is now both an l-value and </a:t>
            </a:r>
            <a:r>
              <a:rPr lang="en-US" sz="2000" b="1" dirty="0" err="1">
                <a:solidFill>
                  <a:srgbClr val="0070C0"/>
                </a:solidFill>
              </a:rPr>
              <a:t>r-value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</a:t>
            </a:r>
            <a:r>
              <a:rPr lang="en-US" sz="2000" b="1" dirty="0" err="1">
                <a:solidFill>
                  <a:srgbClr val="0070C0"/>
                </a:solidFill>
              </a:rPr>
              <a:t>ob</a:t>
            </a:r>
            <a:r>
              <a:rPr lang="en-US" sz="2000" b="1" dirty="0">
                <a:solidFill>
                  <a:srgbClr val="0070C0"/>
                </a:solidFill>
              </a:rPr>
              <a:t>[“zero”]; //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364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l-value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l-value is an expression that can appear on both the left-hand and right-hand side of an assignment</a:t>
            </a:r>
          </a:p>
          <a:p>
            <a:pPr>
              <a:lnSpc>
                <a:spcPct val="90000"/>
              </a:lnSpc>
            </a:pPr>
            <a:r>
              <a:rPr lang="en-US" dirty="0"/>
              <a:t>It represents a location not just a value</a:t>
            </a:r>
          </a:p>
          <a:p>
            <a:pPr>
              <a:lnSpc>
                <a:spcPct val="90000"/>
              </a:lnSpc>
            </a:pPr>
            <a:r>
              <a:rPr lang="en-US" dirty="0"/>
              <a:t>Based on its placement, either the location or the value is used by the compiler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x, y; x = 0; y = x;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 both x and y are l-values</a:t>
            </a:r>
          </a:p>
          <a:p>
            <a:pPr>
              <a:lnSpc>
                <a:spcPct val="90000"/>
              </a:lnSpc>
            </a:pPr>
            <a:r>
              <a:rPr lang="en-US" dirty="0"/>
              <a:t>Generally if a function returns a value of any type, then it cannot be used as an l-value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f1( ) { int x = 0;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compiler error, need a location to place a value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l-value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But if a function returns a </a:t>
            </a:r>
            <a:r>
              <a:rPr lang="en-US" b="1" i="1" dirty="0"/>
              <a:t>reference</a:t>
            </a:r>
            <a:r>
              <a:rPr lang="en-US" dirty="0"/>
              <a:t> of any type, then it can be used both as an l-value and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int x; // global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int&amp; f1( ) {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Works like “int n = x”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no problem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Works like “x = n”</a:t>
            </a:r>
          </a:p>
          <a:p>
            <a:pPr>
              <a:lnSpc>
                <a:spcPct val="90000"/>
              </a:lnSpc>
            </a:pPr>
            <a:r>
              <a:rPr lang="en-US" dirty="0"/>
              <a:t>Data can be both fetched from and written into an l-value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3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 Restrictions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cannot overload </a:t>
            </a:r>
          </a:p>
          <a:p>
            <a:pPr lvl="1"/>
            <a:r>
              <a:rPr lang="en-US" dirty="0"/>
              <a:t>:: (scope resolution) </a:t>
            </a:r>
          </a:p>
          <a:p>
            <a:pPr lvl="1"/>
            <a:r>
              <a:rPr lang="en-US" dirty="0"/>
              <a:t>. (member selection) </a:t>
            </a:r>
          </a:p>
          <a:p>
            <a:pPr lvl="1"/>
            <a:r>
              <a:rPr lang="en-US" dirty="0"/>
              <a:t>.* (member selection through pointer to function)</a:t>
            </a:r>
          </a:p>
          <a:p>
            <a:pPr lvl="1"/>
            <a:r>
              <a:rPr lang="en-US" dirty="0"/>
              <a:t>? (ternary conditional) operators</a:t>
            </a:r>
          </a:p>
          <a:p>
            <a:r>
              <a:rPr lang="en-US" dirty="0"/>
              <a:t>Overloading cannot change the original precedence of the operator</a:t>
            </a:r>
          </a:p>
          <a:p>
            <a:r>
              <a:rPr lang="en-US" dirty="0"/>
              <a:t>The number of operands on which the operator would be applicable cannot be changed too</a:t>
            </a:r>
          </a:p>
          <a:p>
            <a:r>
              <a:rPr lang="en-US" dirty="0"/>
              <a:t>Operator functions cannot have default arguments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0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Note on </a:t>
            </a:r>
            <a:r>
              <a:rPr lang="en-US" dirty="0" err="1"/>
              <a:t>r-value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an expression is just an </a:t>
            </a:r>
            <a:r>
              <a:rPr lang="en-US" b="1" i="1" dirty="0" err="1"/>
              <a:t>r-value</a:t>
            </a:r>
            <a:r>
              <a:rPr lang="en-US" dirty="0"/>
              <a:t> then it cannot appear on the left-hand side of an assignment</a:t>
            </a:r>
          </a:p>
          <a:p>
            <a:pPr>
              <a:lnSpc>
                <a:spcPct val="90000"/>
              </a:lnSpc>
            </a:pPr>
            <a:r>
              <a:rPr lang="en-US" dirty="0"/>
              <a:t>It represents just a 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x = 3; // x is both an l-value and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3 = x; // compiler error, 3 is just an </a:t>
            </a:r>
            <a:r>
              <a:rPr lang="en-US" dirty="0" err="1"/>
              <a:t>r-value</a:t>
            </a:r>
            <a:r>
              <a:rPr lang="en-US" dirty="0"/>
              <a:t>, not an l-value</a:t>
            </a:r>
          </a:p>
          <a:p>
            <a:pPr>
              <a:lnSpc>
                <a:spcPct val="90000"/>
              </a:lnSpc>
            </a:pPr>
            <a:r>
              <a:rPr lang="en-US" dirty="0"/>
              <a:t>Generally if a function returns a value of any type, then it can only be used as an </a:t>
            </a:r>
            <a:r>
              <a:rPr lang="en-US" dirty="0" err="1"/>
              <a:t>r-value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int f1( ) { int x = 2; return x;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 n = f1( ); // no problem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cout</a:t>
            </a:r>
            <a:r>
              <a:rPr lang="en-US" dirty="0"/>
              <a:t> &lt;&lt; f1( ); // no problem, prints ‘2’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f1( ) = n; // compiler error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47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</a:t>
            </a:r>
            <a:r>
              <a:rPr lang="en-US" sz="2400" b="0"/>
              <a:t>Chapter 6</a:t>
            </a:r>
            <a:endParaRPr lang="en-US" sz="2400" b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Overloading General Form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class-name{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return-type operator # 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Function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return-type class-name :: operator # 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//operation to be performed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operator-(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operator=(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x + </a:t>
            </a:r>
            <a:r>
              <a:rPr lang="en-US" b="1" dirty="0" err="1">
                <a:solidFill>
                  <a:srgbClr val="0070C0"/>
                </a:solidFill>
              </a:rPr>
              <a:t>obj.x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y + </a:t>
            </a:r>
            <a:r>
              <a:rPr lang="en-US" b="1" dirty="0" err="1">
                <a:solidFill>
                  <a:srgbClr val="0070C0"/>
                </a:solidFill>
              </a:rPr>
              <a:t>obj.y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::operator+(int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temp.x</a:t>
            </a:r>
            <a:r>
              <a:rPr lang="en-US" b="1" dirty="0">
                <a:solidFill>
                  <a:srgbClr val="0070C0"/>
                </a:solidFill>
              </a:rPr>
              <a:t> = x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temp.y</a:t>
            </a:r>
            <a:r>
              <a:rPr lang="en-US" b="1" dirty="0">
                <a:solidFill>
                  <a:srgbClr val="0070C0"/>
                </a:solidFill>
              </a:rPr>
              <a:t> = y +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::operator-(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temp.x</a:t>
            </a:r>
            <a:r>
              <a:rPr lang="en-US" sz="2200" b="1" dirty="0">
                <a:solidFill>
                  <a:srgbClr val="0070C0"/>
                </a:solidFill>
              </a:rPr>
              <a:t> = x - 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temp.y</a:t>
            </a:r>
            <a:r>
              <a:rPr lang="en-US" sz="2200" b="1" dirty="0">
                <a:solidFill>
                  <a:srgbClr val="0070C0"/>
                </a:solidFill>
              </a:rPr>
              <a:t> = y - 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temp;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::operator=(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obj)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x = </a:t>
            </a:r>
            <a:r>
              <a:rPr lang="en-US" sz="2200" b="1" dirty="0" err="1">
                <a:solidFill>
                  <a:srgbClr val="0070C0"/>
                </a:solidFill>
              </a:rPr>
              <a:t>obj.x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y = </a:t>
            </a:r>
            <a:r>
              <a:rPr lang="en-US" sz="2200" b="1" dirty="0" err="1">
                <a:solidFill>
                  <a:srgbClr val="0070C0"/>
                </a:solidFill>
              </a:rPr>
              <a:t>obj.y</a:t>
            </a:r>
            <a:r>
              <a:rPr lang="en-US" sz="22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return *this;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Binary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2578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c1(20, 20), c2(10, 10);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c3 = c1 + c2; // c1.+(c2)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c3.show(); // 30, 30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c4 = c3 + 5; // c3.+(5)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c4.show(); // 35, 35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c5 = c2 – c1; // c2.-(c1)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c5.show(); // -10, -10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871200" y="5715000"/>
            <a:ext cx="812800" cy="521208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89F4F-D526-47B2-B93C-16E05AB1EF49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1600200"/>
            <a:ext cx="52578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sz="2200" b="1" dirty="0" err="1">
                <a:solidFill>
                  <a:srgbClr val="0070C0"/>
                </a:solidFill>
              </a:rPr>
              <a:t>coord</a:t>
            </a:r>
            <a:r>
              <a:rPr lang="en-US" sz="2200" b="1" dirty="0">
                <a:solidFill>
                  <a:srgbClr val="0070C0"/>
                </a:solidFill>
              </a:rPr>
              <a:t> c6 = c1 + c2 + c3;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// (c1.+(c2)).+(c3)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c6.show(); // 60, 60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(c6 – c4).show(); // 25, 25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 = c6 = c6 – c1; 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// c5.=(c6.=(c6.-(c1)))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c5.show(); // 40, 40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   c6.show(); // 40, 40</a:t>
            </a:r>
          </a:p>
          <a:p>
            <a:pPr marL="0" indent="0">
              <a:buFont typeface="Wingdings"/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 typeface="Wingdings"/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277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Overloading </a:t>
            </a:r>
            <a:r>
              <a:rPr lang="en-US" sz="3200" dirty="0"/>
              <a:t>the Relational and Logical Operators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x,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(int a = 0, int b = 0)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x = a;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operator==(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operator!=(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operator&amp;&amp;(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operator||(</a:t>
            </a:r>
            <a:r>
              <a:rPr lang="en-US" b="1" dirty="0" err="1">
                <a:solidFill>
                  <a:srgbClr val="0070C0"/>
                </a:solidFill>
              </a:rPr>
              <a:t>coord</a:t>
            </a:r>
            <a:r>
              <a:rPr lang="en-US" b="1" dirty="0">
                <a:solidFill>
                  <a:srgbClr val="0070C0"/>
                </a:solidFill>
              </a:rPr>
              <a:t> obj);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34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7656</TotalTime>
  <Words>2917</Words>
  <Application>Microsoft Office PowerPoint</Application>
  <PresentationFormat>Widescreen</PresentationFormat>
  <Paragraphs>451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Operator Overloading </vt:lpstr>
      <vt:lpstr>Operator Overloading Restrictions </vt:lpstr>
      <vt:lpstr>Operator Overloading General Form </vt:lpstr>
      <vt:lpstr>Overloading Binary Operators</vt:lpstr>
      <vt:lpstr>Overloading Binary Operators</vt:lpstr>
      <vt:lpstr>Overloading Binary Operators</vt:lpstr>
      <vt:lpstr>Overloading Binary Operators</vt:lpstr>
      <vt:lpstr>Overloading the Relational and Logical Operators</vt:lpstr>
      <vt:lpstr>Overloading the Relational and Logical Operators</vt:lpstr>
      <vt:lpstr>Overloading a Unary Operator</vt:lpstr>
      <vt:lpstr>Overloading a Unary Operator</vt:lpstr>
      <vt:lpstr>Overloading a Unary Operator</vt:lpstr>
      <vt:lpstr>Object Copy Issues</vt:lpstr>
      <vt:lpstr>Using Friend Operator Functions</vt:lpstr>
      <vt:lpstr>Using Friend Operator Functions</vt:lpstr>
      <vt:lpstr>Using Friend Operator Functions</vt:lpstr>
      <vt:lpstr>Using Friend Operator Functions</vt:lpstr>
      <vt:lpstr>Using Friend Operator Functions</vt:lpstr>
      <vt:lpstr>A Closer Look at the Assignment Operator</vt:lpstr>
      <vt:lpstr>A Closer Look at the Assignment Operator</vt:lpstr>
      <vt:lpstr>A Closer Look at the Assignment Operator</vt:lpstr>
      <vt:lpstr>A Closer Look at the Assignment Operator</vt:lpstr>
      <vt:lpstr>A Closer Look at the Assignment Operator</vt:lpstr>
      <vt:lpstr>Overloading the [ ] Subscript Operator</vt:lpstr>
      <vt:lpstr>Overloading the [ ] Subscript Operator (Example -1)</vt:lpstr>
      <vt:lpstr>Overloading the [ ] Subscript Operator (Example -2)</vt:lpstr>
      <vt:lpstr>Note on l-value</vt:lpstr>
      <vt:lpstr>Note on l-value</vt:lpstr>
      <vt:lpstr>Note on r-value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433</cp:revision>
  <dcterms:created xsi:type="dcterms:W3CDTF">2012-03-31T05:29:50Z</dcterms:created>
  <dcterms:modified xsi:type="dcterms:W3CDTF">2018-11-17T02:37:26Z</dcterms:modified>
</cp:coreProperties>
</file>